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72" r:id="rId2"/>
    <p:sldId id="492" r:id="rId3"/>
    <p:sldId id="467" r:id="rId4"/>
    <p:sldId id="474" r:id="rId5"/>
    <p:sldId id="469" r:id="rId6"/>
    <p:sldId id="472" r:id="rId7"/>
    <p:sldId id="475" r:id="rId8"/>
    <p:sldId id="477" r:id="rId9"/>
    <p:sldId id="479" r:id="rId10"/>
    <p:sldId id="476" r:id="rId11"/>
    <p:sldId id="460" r:id="rId12"/>
    <p:sldId id="452" r:id="rId13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1pPr>
    <a:lvl2pPr marL="4572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2pPr>
    <a:lvl3pPr marL="9144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3pPr>
    <a:lvl4pPr marL="13716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4pPr>
    <a:lvl5pPr marL="18288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6pPr>
    <a:lvl7pPr marL="2743200" algn="l" defTabSz="914400" rtl="0" eaLnBrk="1" latinLnBrk="0" hangingPunct="1"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7pPr>
    <a:lvl8pPr marL="3200400" algn="l" defTabSz="914400" rtl="0" eaLnBrk="1" latinLnBrk="0" hangingPunct="1"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8pPr>
    <a:lvl9pPr marL="3657600" algn="l" defTabSz="914400" rtl="0" eaLnBrk="1" latinLnBrk="0" hangingPunct="1"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CC"/>
    <a:srgbClr val="FF6699"/>
    <a:srgbClr val="993366"/>
    <a:srgbClr val="008000"/>
    <a:srgbClr val="996600"/>
    <a:srgbClr val="FF0066"/>
    <a:srgbClr val="000066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703" autoAdjust="0"/>
    <p:restoredTop sz="94342" autoAdjust="0"/>
  </p:normalViewPr>
  <p:slideViewPr>
    <p:cSldViewPr snapToGrid="0">
      <p:cViewPr varScale="1">
        <p:scale>
          <a:sx n="88" d="100"/>
          <a:sy n="88" d="100"/>
        </p:scale>
        <p:origin x="1320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59" d="100"/>
          <a:sy n="59" d="100"/>
        </p:scale>
        <p:origin x="-250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FBB910F5-59C0-4596-A203-39C879F43506}" type="datetime1">
              <a:rPr lang="en-US"/>
              <a:pPr>
                <a:defRPr/>
              </a:pPr>
              <a:t>8/3/2016</a:t>
            </a:fld>
            <a:endParaRPr lang="el-GR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r>
              <a:rPr lang="el-GR"/>
              <a:t>9ο ΠΕΣΧΜ: Η Συμβολή της Χημικής Μηχανικής στην Αειφόρο Ανάπτυξη</a:t>
            </a:r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AE53357A-67FC-4270-8BDA-067EF194E0C3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147483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i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0"/>
            </a:lvl1pPr>
          </a:lstStyle>
          <a:p>
            <a:pPr>
              <a:defRPr/>
            </a:pPr>
            <a:fld id="{A4A11E4C-A8ED-4B91-BA17-D27C6A647462}" type="datetime1">
              <a:rPr lang="en-US"/>
              <a:pPr>
                <a:defRPr/>
              </a:pPr>
              <a:t>8/3/2016</a:t>
            </a:fld>
            <a:endParaRPr lang="en-US" altLang="zh-CN" dirty="0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i="0"/>
            </a:lvl1pPr>
          </a:lstStyle>
          <a:p>
            <a:pPr>
              <a:defRPr/>
            </a:pPr>
            <a:r>
              <a:rPr lang="en-US" altLang="zh-CN"/>
              <a:t>9ο ΠΕΣΧΜ: Η </a:t>
            </a:r>
            <a:r>
              <a:rPr lang="en-US" altLang="zh-CN" err="1"/>
              <a:t>Συμβολή</a:t>
            </a:r>
            <a:r>
              <a:rPr lang="en-US" altLang="zh-CN"/>
              <a:t> </a:t>
            </a:r>
            <a:r>
              <a:rPr lang="en-US" altLang="zh-CN" err="1"/>
              <a:t>της</a:t>
            </a:r>
            <a:r>
              <a:rPr lang="en-US" altLang="zh-CN"/>
              <a:t> </a:t>
            </a:r>
            <a:r>
              <a:rPr lang="en-US" altLang="zh-CN" err="1"/>
              <a:t>Χημικής</a:t>
            </a:r>
            <a:r>
              <a:rPr lang="en-US" altLang="zh-CN"/>
              <a:t> </a:t>
            </a:r>
            <a:r>
              <a:rPr lang="en-US" altLang="zh-CN" err="1"/>
              <a:t>Μηχανικής</a:t>
            </a:r>
            <a:r>
              <a:rPr lang="en-US" altLang="zh-CN"/>
              <a:t> </a:t>
            </a:r>
            <a:r>
              <a:rPr lang="en-US" altLang="zh-CN" err="1"/>
              <a:t>στην</a:t>
            </a:r>
            <a:r>
              <a:rPr lang="en-US" altLang="zh-CN"/>
              <a:t> </a:t>
            </a:r>
            <a:r>
              <a:rPr lang="en-US" altLang="zh-CN" err="1"/>
              <a:t>Αειφόρο</a:t>
            </a:r>
            <a:r>
              <a:rPr lang="en-US" altLang="zh-CN"/>
              <a:t> </a:t>
            </a:r>
            <a:r>
              <a:rPr lang="en-US" altLang="zh-CN" err="1"/>
              <a:t>Ανάπτυξη</a:t>
            </a:r>
            <a:endParaRPr lang="en-US" altLang="zh-CN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i="0"/>
            </a:lvl1pPr>
          </a:lstStyle>
          <a:p>
            <a:pPr>
              <a:defRPr/>
            </a:pPr>
            <a:fld id="{608A7537-9678-4B00-B4C2-DA4AFD08B26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68907447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altLang="zh-CN" smtClean="0"/>
              <a:t>9ο ΠΕΣΧΜ: Η Συμβολή της Χημικής Μηχανικής στην Αειφόρο Ανάπτυξη</a:t>
            </a:r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l-GR" altLang="el-GR" smtClean="0"/>
          </a:p>
        </p:txBody>
      </p:sp>
    </p:spTree>
    <p:extLst>
      <p:ext uri="{BB962C8B-B14F-4D97-AF65-F5344CB8AC3E}">
        <p14:creationId xmlns:p14="http://schemas.microsoft.com/office/powerpoint/2010/main" val="33473704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websbook_2279434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01925" y="2130425"/>
            <a:ext cx="4800600" cy="1470025"/>
          </a:xfrm>
          <a:prstGeom prst="rect">
            <a:avLst/>
          </a:prstGeom>
        </p:spPr>
        <p:txBody>
          <a:bodyPr/>
          <a:lstStyle>
            <a:lvl1pPr algn="l">
              <a:buClr>
                <a:srgbClr val="FFFFFF"/>
              </a:buCl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01925" y="3886200"/>
            <a:ext cx="4114800" cy="1752600"/>
          </a:xfrm>
          <a:prstGeom prst="rect">
            <a:avLst/>
          </a:prstGeo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 sz="3500" baseline="0"/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703513" y="274638"/>
            <a:ext cx="6316662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693988" y="1600200"/>
            <a:ext cx="6326187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39750" y="1341438"/>
            <a:ext cx="3956050" cy="4784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3956050" cy="4784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703513" y="274638"/>
            <a:ext cx="6316662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altLang="zh-CN" noProof="0" dirty="0" smtClean="0"/>
              <a:t>Click icon to add picture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43213" y="404813"/>
            <a:ext cx="5832475" cy="692150"/>
          </a:xfrm>
          <a:prstGeom prst="rect">
            <a:avLst/>
          </a:prstGeo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68313" y="1298575"/>
            <a:ext cx="8207375" cy="48275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40513" y="260350"/>
            <a:ext cx="2057400" cy="5865813"/>
          </a:xfrm>
          <a:prstGeom prst="rect">
            <a:avLst/>
          </a:prstGeo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68313" y="260350"/>
            <a:ext cx="6019800" cy="586581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3" descr="websbook_227943411.jpg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  <p:sldLayoutId id="2147483662" r:id="rId12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2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2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2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n"/>
        <a:defRPr sz="20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n"/>
        <a:defRPr sz="28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16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n"/>
        <a:defRPr sz="1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nstitutebe.com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nocean.com/en/smart-home-and-home-automation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84213" y="782638"/>
            <a:ext cx="7772400" cy="1303337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/>
          <a:p>
            <a:pPr algn="ctr">
              <a:defRPr/>
            </a:pPr>
            <a:r>
              <a:rPr lang="en-GB" sz="2800" b="1" cap="small" dirty="0">
                <a:solidFill>
                  <a:schemeClr val="bg2">
                    <a:lumMod val="50000"/>
                  </a:schemeClr>
                </a:solidFill>
              </a:rPr>
              <a:t>ÉPOQUE: YMPÄRISTÖOHJELMA LAADUKKAASEEN YLIOPISTO-OPETUKSEEN</a:t>
            </a:r>
            <a:endParaRPr lang="el-GR" sz="28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5362" name="Text Box 15"/>
          <p:cNvSpPr txBox="1">
            <a:spLocks noChangeArrowheads="1"/>
          </p:cNvSpPr>
          <p:nvPr/>
        </p:nvSpPr>
        <p:spPr bwMode="auto">
          <a:xfrm>
            <a:off x="3870325" y="17192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 altLang="el-GR" i="0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758825" y="2080009"/>
            <a:ext cx="7924800" cy="4089679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/>
          <a:p>
            <a:pPr algn="ctr">
              <a:defRPr/>
            </a:pPr>
            <a:r>
              <a:rPr lang="en-US" sz="3200" b="1" i="0" u="sng" cap="small" dirty="0">
                <a:solidFill>
                  <a:schemeClr val="bg2">
                    <a:lumMod val="50000"/>
                  </a:schemeClr>
                </a:solidFill>
              </a:rPr>
              <a:t>KURSSI III</a:t>
            </a:r>
          </a:p>
          <a:p>
            <a:pPr algn="ctr">
              <a:defRPr/>
            </a:pPr>
            <a:r>
              <a:rPr lang="en-US" sz="2800" b="1" i="0" cap="small" dirty="0">
                <a:solidFill>
                  <a:schemeClr val="bg2">
                    <a:lumMod val="50000"/>
                  </a:schemeClr>
                </a:solidFill>
              </a:rPr>
              <a:t>YRITTÄJYYS – ÄLYKÄS ENERGIA</a:t>
            </a:r>
            <a:endParaRPr lang="en-GB" sz="2800" b="1" i="0" cap="small" dirty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defRPr/>
            </a:pPr>
            <a:endParaRPr lang="en-GB" sz="2800" b="1" u="sng" cap="small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defRPr/>
            </a:pPr>
            <a:endParaRPr lang="en-GB" sz="2800" b="1" u="sng" cap="small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defRPr/>
            </a:pPr>
            <a:r>
              <a:rPr lang="en-GB" sz="3200" b="1" i="0" u="sng" cap="small" dirty="0">
                <a:solidFill>
                  <a:schemeClr val="bg2">
                    <a:lumMod val="50000"/>
                  </a:schemeClr>
                </a:solidFill>
              </a:rPr>
              <a:t>MODUULI 3</a:t>
            </a:r>
          </a:p>
          <a:p>
            <a:pPr algn="ctr">
              <a:defRPr/>
            </a:pPr>
            <a:r>
              <a:rPr lang="en-GB" sz="2800" b="1" i="0" cap="small" dirty="0">
                <a:solidFill>
                  <a:schemeClr val="bg2">
                    <a:lumMod val="50000"/>
                  </a:schemeClr>
                </a:solidFill>
              </a:rPr>
              <a:t>VIHREÄ YRITTÄJYYS APPLIKAATIOIDEN SEKTORILLA</a:t>
            </a:r>
            <a:endParaRPr lang="en-GB" sz="2800" b="1" i="0" cap="small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APPLIKAATIOT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6147" name="Picture 3" descr="C:\Users\panagiotakopoulos\Desktop\ZX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24933"/>
            <a:ext cx="9144000" cy="5466302"/>
          </a:xfrm>
          <a:prstGeom prst="rect">
            <a:avLst/>
          </a:prstGeom>
          <a:noFill/>
        </p:spPr>
      </p:pic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10 # 12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120576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KIRJALLISUUS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170822" y="967159"/>
            <a:ext cx="8792308" cy="9621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buNone/>
            </a:pPr>
            <a:r>
              <a:rPr lang="en-US" sz="1600" dirty="0" smtClean="0"/>
              <a:t>Frost and Sullivan (2011). The Key to Cost-Effective and Sustainable Buildings: Intelligent Energy. </a:t>
            </a:r>
          </a:p>
          <a:p>
            <a:pPr marL="0" indent="0">
              <a:buNone/>
            </a:pPr>
            <a:r>
              <a:rPr lang="en-US" sz="1600" dirty="0" smtClean="0"/>
              <a:t>European Commission (2010). ‘EU energy and Transport in Figures - Statistical Pocket Book 2010‘.</a:t>
            </a:r>
          </a:p>
          <a:p>
            <a:pPr marL="0" indent="0">
              <a:buNone/>
            </a:pPr>
            <a:r>
              <a:rPr lang="en-US" sz="1600" dirty="0" smtClean="0"/>
              <a:t>Institute for building efficiency (</a:t>
            </a:r>
            <a:r>
              <a:rPr lang="en-US" sz="1600" dirty="0" smtClean="0">
                <a:hlinkClick r:id="rId2"/>
              </a:rPr>
              <a:t>http://www.institutebe.com/</a:t>
            </a:r>
            <a:r>
              <a:rPr lang="en-US" sz="1600" dirty="0" smtClean="0"/>
              <a:t>)</a:t>
            </a: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sz="1600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sz="1600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sz="1600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sz="1600" dirty="0" smtClean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11 # 12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0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smtClean="0">
                <a:solidFill>
                  <a:schemeClr val="bg2">
                    <a:lumMod val="50000"/>
                  </a:schemeClr>
                </a:solidFill>
              </a:rPr>
              <a:t>KUVAT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0" y="693336"/>
            <a:ext cx="9144000" cy="1517301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just">
              <a:spcBef>
                <a:spcPts val="0"/>
              </a:spcBef>
              <a:spcAft>
                <a:spcPts val="300"/>
              </a:spcAft>
              <a:buNone/>
            </a:pPr>
            <a:r>
              <a:rPr lang="en-US" sz="1200" dirty="0" smtClean="0"/>
              <a:t>ht</a:t>
            </a:r>
            <a:r>
              <a:rPr lang="en-US" sz="1600" dirty="0" smtClean="0"/>
              <a:t>tp://www.eereports.com/</a:t>
            </a:r>
          </a:p>
          <a:p>
            <a:pPr marL="0" indent="0" algn="just">
              <a:spcBef>
                <a:spcPts val="0"/>
              </a:spcBef>
              <a:spcAft>
                <a:spcPts val="300"/>
              </a:spcAft>
              <a:buNone/>
            </a:pPr>
            <a:r>
              <a:rPr lang="en-US" sz="1600" dirty="0" smtClean="0"/>
              <a:t>http://barkell.co.uk/web/hvac-controls/building-management-systems.htm</a:t>
            </a:r>
          </a:p>
          <a:p>
            <a:pPr marL="0" indent="0" algn="just">
              <a:spcBef>
                <a:spcPts val="0"/>
              </a:spcBef>
              <a:spcAft>
                <a:spcPts val="300"/>
              </a:spcAft>
              <a:buNone/>
            </a:pPr>
            <a:r>
              <a:rPr lang="en-US" sz="1600" dirty="0" smtClean="0"/>
              <a:t>http://www.nanowerk.com/news2/green/newsid=37546.php</a:t>
            </a:r>
          </a:p>
          <a:p>
            <a:pPr marL="0" indent="0" algn="just">
              <a:spcBef>
                <a:spcPts val="0"/>
              </a:spcBef>
              <a:spcAft>
                <a:spcPts val="300"/>
              </a:spcAft>
              <a:buNone/>
            </a:pPr>
            <a:r>
              <a:rPr lang="en-US" sz="1600" dirty="0" smtClean="0">
                <a:hlinkClick r:id="rId2"/>
              </a:rPr>
              <a:t>https://www.enocean.com/en/smart-home-and-home-automation/</a:t>
            </a:r>
            <a:endParaRPr lang="en-US" sz="1600" dirty="0" smtClean="0"/>
          </a:p>
          <a:p>
            <a:pPr marL="0" indent="0" algn="just">
              <a:spcBef>
                <a:spcPts val="0"/>
              </a:spcBef>
              <a:spcAft>
                <a:spcPts val="300"/>
              </a:spcAft>
              <a:buNone/>
            </a:pPr>
            <a:endParaRPr lang="en-US" sz="1500" dirty="0" smtClean="0"/>
          </a:p>
          <a:p>
            <a:pPr marL="0" indent="0" algn="just">
              <a:spcBef>
                <a:spcPts val="0"/>
              </a:spcBef>
              <a:spcAft>
                <a:spcPts val="300"/>
              </a:spcAft>
              <a:buNone/>
            </a:pPr>
            <a:endParaRPr lang="en-US" sz="1500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sz="1500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sz="1500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sz="1500" dirty="0" smtClean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smtClean="0">
                <a:solidFill>
                  <a:srgbClr val="000066"/>
                </a:solidFill>
              </a:rPr>
              <a:t>12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# 12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160774" y="1590172"/>
            <a:ext cx="8812404" cy="358474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3000"/>
              </a:spcAft>
              <a:buNone/>
            </a:pPr>
            <a:endParaRPr lang="en-US" sz="36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spcBef>
                <a:spcPts val="0"/>
              </a:spcBef>
              <a:spcAft>
                <a:spcPts val="3000"/>
              </a:spcAft>
              <a:buNone/>
            </a:pPr>
            <a:r>
              <a:rPr lang="en-US" sz="3600" b="1" u="sng" dirty="0" smtClean="0">
                <a:solidFill>
                  <a:schemeClr val="bg2">
                    <a:lumMod val="50000"/>
                  </a:schemeClr>
                </a:solidFill>
              </a:rPr>
              <a:t>AIHE </a:t>
            </a:r>
            <a:r>
              <a:rPr lang="en-US" sz="3600" b="1" u="sng" dirty="0" smtClean="0">
                <a:solidFill>
                  <a:schemeClr val="bg2">
                    <a:lumMod val="50000"/>
                  </a:schemeClr>
                </a:solidFill>
              </a:rPr>
              <a:t>8</a:t>
            </a:r>
            <a:endParaRPr lang="en-US" sz="3600" b="1" u="sng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spcBef>
                <a:spcPts val="0"/>
              </a:spcBef>
              <a:spcAft>
                <a:spcPts val="4800"/>
              </a:spcAft>
              <a:buNone/>
            </a:pPr>
            <a:r>
              <a:rPr lang="en-US" sz="3600" b="1" dirty="0" err="1" smtClean="0">
                <a:solidFill>
                  <a:schemeClr val="bg2">
                    <a:lumMod val="50000"/>
                  </a:schemeClr>
                </a:solidFill>
              </a:rPr>
              <a:t>Älykkään</a:t>
            </a:r>
            <a:r>
              <a:rPr lang="en-US" sz="3600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3600" b="1" dirty="0" err="1" smtClean="0">
                <a:solidFill>
                  <a:schemeClr val="bg2">
                    <a:lumMod val="50000"/>
                  </a:schemeClr>
                </a:solidFill>
              </a:rPr>
              <a:t>energian</a:t>
            </a:r>
            <a:r>
              <a:rPr lang="en-US" sz="3600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3600" b="1" dirty="0" err="1" smtClean="0">
                <a:solidFill>
                  <a:schemeClr val="bg2">
                    <a:lumMod val="50000"/>
                  </a:schemeClr>
                </a:solidFill>
              </a:rPr>
              <a:t>rakennukset</a:t>
            </a:r>
            <a:endParaRPr lang="en-US" sz="36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2 # 12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ENERGIA JA RAKENNUKSET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11015" y="1087709"/>
            <a:ext cx="3165231" cy="5262851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800" dirty="0" err="1" smtClean="0"/>
              <a:t>Rakennukset</a:t>
            </a:r>
            <a:r>
              <a:rPr lang="en-US" sz="2800" dirty="0" smtClean="0"/>
              <a:t> </a:t>
            </a:r>
            <a:r>
              <a:rPr lang="en-US" sz="2800" dirty="0" err="1" smtClean="0"/>
              <a:t>käyttävät</a:t>
            </a:r>
            <a:r>
              <a:rPr lang="en-US" sz="2800" dirty="0" smtClean="0"/>
              <a:t> </a:t>
            </a:r>
            <a:r>
              <a:rPr lang="en-US" sz="2800" dirty="0" err="1" smtClean="0"/>
              <a:t>yli</a:t>
            </a:r>
            <a:r>
              <a:rPr lang="en-US" sz="2800" dirty="0" smtClean="0"/>
              <a:t> 40% </a:t>
            </a:r>
            <a:r>
              <a:rPr lang="en-US" sz="2800" dirty="0" err="1" smtClean="0"/>
              <a:t>maapallon</a:t>
            </a:r>
            <a:r>
              <a:rPr lang="en-US" sz="2800" dirty="0" smtClean="0"/>
              <a:t> </a:t>
            </a:r>
            <a:r>
              <a:rPr lang="en-US" sz="2800" dirty="0" err="1" smtClean="0"/>
              <a:t>energiasta</a:t>
            </a:r>
            <a:endParaRPr lang="en-US" sz="2800" dirty="0" smtClean="0"/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800" dirty="0" err="1" smtClean="0"/>
              <a:t>Lämmitys</a:t>
            </a:r>
            <a:r>
              <a:rPr lang="en-US" sz="2800" dirty="0" smtClean="0"/>
              <a:t>, </a:t>
            </a:r>
            <a:r>
              <a:rPr lang="en-US" sz="2800" dirty="0" err="1" smtClean="0"/>
              <a:t>viilentäminen</a:t>
            </a:r>
            <a:r>
              <a:rPr lang="en-US" sz="2800" dirty="0" smtClean="0"/>
              <a:t> ja </a:t>
            </a:r>
            <a:r>
              <a:rPr lang="en-US" sz="2800" dirty="0" err="1" smtClean="0"/>
              <a:t>valot</a:t>
            </a:r>
            <a:r>
              <a:rPr lang="en-US" sz="2800" dirty="0" smtClean="0"/>
              <a:t> </a:t>
            </a:r>
            <a:r>
              <a:rPr lang="en-US" sz="2800" dirty="0" err="1" smtClean="0"/>
              <a:t>ovat</a:t>
            </a:r>
            <a:r>
              <a:rPr lang="en-US" sz="2800" dirty="0" smtClean="0"/>
              <a:t> </a:t>
            </a:r>
            <a:r>
              <a:rPr lang="en-US" sz="2800" dirty="0" err="1" smtClean="0"/>
              <a:t>vastuussa</a:t>
            </a:r>
            <a:r>
              <a:rPr lang="en-US" sz="2800" dirty="0" smtClean="0"/>
              <a:t> 25% </a:t>
            </a:r>
            <a:r>
              <a:rPr lang="en-US" sz="2800" dirty="0" err="1" smtClean="0"/>
              <a:t>maapallon</a:t>
            </a:r>
            <a:r>
              <a:rPr lang="en-US" sz="2800" dirty="0" smtClean="0"/>
              <a:t> CO2 </a:t>
            </a:r>
            <a:r>
              <a:rPr lang="en-US" sz="2800" dirty="0" err="1" smtClean="0"/>
              <a:t>päästöistä</a:t>
            </a:r>
            <a:endParaRPr lang="en-US" sz="2800" dirty="0" smtClean="0"/>
          </a:p>
        </p:txBody>
      </p:sp>
      <p:pic>
        <p:nvPicPr>
          <p:cNvPr id="1026" name="Picture 2" descr="C:\Users\panagiotakopoulos\Desktop\BUILDING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1115368"/>
            <a:ext cx="5791200" cy="4903596"/>
          </a:xfrm>
          <a:prstGeom prst="rect">
            <a:avLst/>
          </a:prstGeom>
          <a:noFill/>
        </p:spPr>
      </p:pic>
      <p:sp>
        <p:nvSpPr>
          <p:cNvPr id="5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3 # 12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TARVETTA ENERGIATEHOKKAILLE RAKENNUKSILLE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11015" y="1087709"/>
            <a:ext cx="8792308" cy="510207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err="1" smtClean="0"/>
              <a:t>Noin</a:t>
            </a:r>
            <a:r>
              <a:rPr lang="en-US" sz="2800" dirty="0" smtClean="0"/>
              <a:t> 50% </a:t>
            </a:r>
            <a:r>
              <a:rPr lang="en-US" sz="2800" dirty="0" err="1" smtClean="0"/>
              <a:t>käytetystä</a:t>
            </a:r>
            <a:r>
              <a:rPr lang="en-US" sz="2800" dirty="0" smtClean="0"/>
              <a:t> </a:t>
            </a:r>
            <a:r>
              <a:rPr lang="en-US" sz="2800" dirty="0" err="1" smtClean="0"/>
              <a:t>energiasta</a:t>
            </a:r>
            <a:r>
              <a:rPr lang="en-US" sz="2800" dirty="0" smtClean="0"/>
              <a:t> </a:t>
            </a:r>
            <a:r>
              <a:rPr lang="en-US" sz="2800" dirty="0" err="1" smtClean="0"/>
              <a:t>kuluu</a:t>
            </a:r>
            <a:r>
              <a:rPr lang="en-US" sz="2800" dirty="0" smtClean="0"/>
              <a:t> </a:t>
            </a:r>
            <a:r>
              <a:rPr lang="en-US" sz="2800" dirty="0" err="1" smtClean="0"/>
              <a:t>hukkaan</a:t>
            </a:r>
            <a:r>
              <a:rPr lang="en-US" sz="2800" dirty="0" smtClean="0"/>
              <a:t> </a:t>
            </a:r>
            <a:r>
              <a:rPr lang="en-US" sz="2800" dirty="0" err="1" smtClean="0"/>
              <a:t>turhien</a:t>
            </a:r>
            <a:r>
              <a:rPr lang="en-US" sz="2800" dirty="0" smtClean="0"/>
              <a:t> </a:t>
            </a:r>
            <a:r>
              <a:rPr lang="en-US" sz="2800" dirty="0" err="1" smtClean="0"/>
              <a:t>valaistusten</a:t>
            </a:r>
            <a:r>
              <a:rPr lang="en-US" sz="2800" dirty="0" smtClean="0"/>
              <a:t>, </a:t>
            </a:r>
            <a:r>
              <a:rPr lang="en-US" sz="2800" dirty="0" err="1" smtClean="0"/>
              <a:t>HVACin</a:t>
            </a:r>
            <a:r>
              <a:rPr lang="en-US" sz="2800" dirty="0"/>
              <a:t> </a:t>
            </a:r>
            <a:r>
              <a:rPr lang="en-US" sz="2800" dirty="0" smtClean="0"/>
              <a:t>ja </a:t>
            </a:r>
            <a:r>
              <a:rPr lang="en-US" sz="2800" dirty="0" err="1" smtClean="0"/>
              <a:t>virran</a:t>
            </a:r>
            <a:r>
              <a:rPr lang="en-US" sz="2800" dirty="0" smtClean="0"/>
              <a:t> </a:t>
            </a:r>
            <a:r>
              <a:rPr lang="en-US" sz="2800" dirty="0" err="1" smtClean="0"/>
              <a:t>infrastruktuurin</a:t>
            </a:r>
            <a:r>
              <a:rPr lang="en-US" sz="2800" dirty="0" smtClean="0"/>
              <a:t> </a:t>
            </a:r>
            <a:r>
              <a:rPr lang="en-US" sz="2800" dirty="0" err="1" smtClean="0"/>
              <a:t>takia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err="1" smtClean="0"/>
              <a:t>Energiavaatimukset</a:t>
            </a:r>
            <a:r>
              <a:rPr lang="en-US" sz="2800" dirty="0" smtClean="0"/>
              <a:t> </a:t>
            </a:r>
            <a:r>
              <a:rPr lang="en-US" sz="2800" dirty="0" err="1" smtClean="0"/>
              <a:t>kasvavat</a:t>
            </a:r>
            <a:r>
              <a:rPr lang="en-US" sz="2800" dirty="0" smtClean="0"/>
              <a:t> ja </a:t>
            </a:r>
            <a:r>
              <a:rPr lang="en-US" sz="2800" dirty="0" err="1" smtClean="0"/>
              <a:t>nopeimmin</a:t>
            </a:r>
            <a:r>
              <a:rPr lang="en-US" sz="2800" dirty="0" smtClean="0"/>
              <a:t> </a:t>
            </a:r>
            <a:r>
              <a:rPr lang="en-US" sz="2800" dirty="0" err="1" smtClean="0"/>
              <a:t>kasvava</a:t>
            </a:r>
            <a:r>
              <a:rPr lang="en-US" sz="2800" dirty="0" smtClean="0"/>
              <a:t> </a:t>
            </a:r>
            <a:r>
              <a:rPr lang="en-US" sz="2800" dirty="0" err="1" smtClean="0"/>
              <a:t>energiavaativa</a:t>
            </a:r>
            <a:r>
              <a:rPr lang="en-US" sz="2800" dirty="0" smtClean="0"/>
              <a:t> </a:t>
            </a:r>
            <a:r>
              <a:rPr lang="en-US" sz="2800" dirty="0" err="1" smtClean="0"/>
              <a:t>sektori</a:t>
            </a:r>
            <a:r>
              <a:rPr lang="en-US" sz="2800" dirty="0" smtClean="0"/>
              <a:t> on </a:t>
            </a:r>
            <a:r>
              <a:rPr lang="en-US" sz="2800" dirty="0" err="1" smtClean="0"/>
              <a:t>julkiset</a:t>
            </a:r>
            <a:r>
              <a:rPr lang="en-US" sz="2800" dirty="0" smtClean="0"/>
              <a:t> </a:t>
            </a:r>
            <a:r>
              <a:rPr lang="en-US" sz="2800" dirty="0" err="1" smtClean="0"/>
              <a:t>rakennukset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err="1" smtClean="0"/>
              <a:t>Vihreän</a:t>
            </a:r>
            <a:r>
              <a:rPr lang="en-US" sz="2800" dirty="0" smtClean="0"/>
              <a:t> </a:t>
            </a:r>
            <a:r>
              <a:rPr lang="en-US" sz="2800" dirty="0" err="1" smtClean="0"/>
              <a:t>energian</a:t>
            </a:r>
            <a:r>
              <a:rPr lang="en-US" sz="2800" dirty="0" smtClean="0"/>
              <a:t> </a:t>
            </a:r>
            <a:r>
              <a:rPr lang="en-US" sz="2800" dirty="0" err="1" smtClean="0"/>
              <a:t>integraatio</a:t>
            </a:r>
            <a:r>
              <a:rPr lang="en-US" sz="2800" dirty="0" smtClean="0"/>
              <a:t> </a:t>
            </a:r>
            <a:r>
              <a:rPr lang="en-US" sz="2800" dirty="0" err="1" smtClean="0"/>
              <a:t>kestävyyden</a:t>
            </a:r>
            <a:r>
              <a:rPr lang="en-US" sz="2800" dirty="0" smtClean="0"/>
              <a:t> </a:t>
            </a:r>
            <a:r>
              <a:rPr lang="en-US" sz="2800" dirty="0" err="1" smtClean="0"/>
              <a:t>saavuttamiseksi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err="1" smtClean="0"/>
              <a:t>Tutkimuksen</a:t>
            </a:r>
            <a:r>
              <a:rPr lang="en-US" sz="2800" dirty="0" smtClean="0"/>
              <a:t> </a:t>
            </a:r>
            <a:r>
              <a:rPr lang="en-US" sz="2800" dirty="0" err="1" smtClean="0"/>
              <a:t>ehdottavat</a:t>
            </a:r>
            <a:r>
              <a:rPr lang="en-US" sz="2800" dirty="0" smtClean="0"/>
              <a:t>, </a:t>
            </a:r>
            <a:r>
              <a:rPr lang="en-US" sz="2800" dirty="0" err="1" smtClean="0"/>
              <a:t>että</a:t>
            </a:r>
            <a:r>
              <a:rPr lang="en-US" sz="2800" dirty="0" smtClean="0"/>
              <a:t> </a:t>
            </a:r>
            <a:r>
              <a:rPr lang="en-US" sz="2800" dirty="0" err="1" smtClean="0"/>
              <a:t>suuria</a:t>
            </a:r>
            <a:r>
              <a:rPr lang="en-US" sz="2800" dirty="0" smtClean="0"/>
              <a:t> </a:t>
            </a:r>
            <a:r>
              <a:rPr lang="en-US" sz="2800" dirty="0" err="1" smtClean="0"/>
              <a:t>energiasäästöjä</a:t>
            </a:r>
            <a:r>
              <a:rPr lang="en-US" sz="2800" dirty="0" smtClean="0"/>
              <a:t> </a:t>
            </a:r>
            <a:r>
              <a:rPr lang="en-US" sz="2800" dirty="0" err="1" smtClean="0"/>
              <a:t>saadaan</a:t>
            </a:r>
            <a:r>
              <a:rPr lang="en-US" sz="2800" dirty="0" smtClean="0"/>
              <a:t> </a:t>
            </a:r>
            <a:r>
              <a:rPr lang="en-US" sz="2800" dirty="0" err="1" smtClean="0"/>
              <a:t>ICTn</a:t>
            </a:r>
            <a:r>
              <a:rPr lang="en-US" sz="2800" dirty="0" smtClean="0"/>
              <a:t> </a:t>
            </a:r>
            <a:r>
              <a:rPr lang="en-US" sz="2800" dirty="0" err="1" smtClean="0"/>
              <a:t>hyödyntämisellä</a:t>
            </a:r>
            <a:endParaRPr lang="en-US" sz="2800" dirty="0" smtClean="0"/>
          </a:p>
          <a:p>
            <a:pPr lvl="1" algn="just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en-US" sz="2000" dirty="0" err="1" smtClean="0"/>
              <a:t>Jopa</a:t>
            </a:r>
            <a:r>
              <a:rPr lang="en-US" sz="2000" dirty="0" smtClean="0"/>
              <a:t> 75% </a:t>
            </a:r>
            <a:r>
              <a:rPr lang="en-US" sz="2000" dirty="0" err="1" smtClean="0"/>
              <a:t>valaistus</a:t>
            </a:r>
            <a:r>
              <a:rPr lang="en-US" sz="2000" dirty="0" smtClean="0"/>
              <a:t> </a:t>
            </a:r>
            <a:r>
              <a:rPr lang="en-US" sz="2300" dirty="0" smtClean="0"/>
              <a:t>– 5% </a:t>
            </a:r>
            <a:r>
              <a:rPr lang="en-US" sz="2300" dirty="0" err="1" smtClean="0"/>
              <a:t>rakennusten</a:t>
            </a:r>
            <a:r>
              <a:rPr lang="en-US" sz="2300" dirty="0" smtClean="0"/>
              <a:t> </a:t>
            </a:r>
            <a:r>
              <a:rPr lang="en-US" sz="2300" dirty="0" err="1" smtClean="0"/>
              <a:t>kulutuksesta</a:t>
            </a:r>
            <a:endParaRPr lang="en-US" sz="2300" dirty="0" smtClean="0"/>
          </a:p>
          <a:p>
            <a:pPr lvl="1" algn="just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en-US" sz="2300" dirty="0" err="1" smtClean="0"/>
              <a:t>Jopa</a:t>
            </a:r>
            <a:r>
              <a:rPr lang="en-US" sz="2300" dirty="0" smtClean="0"/>
              <a:t> 10% </a:t>
            </a:r>
            <a:r>
              <a:rPr lang="en-US" sz="2300" dirty="0" err="1" smtClean="0"/>
              <a:t>lämmitys</a:t>
            </a:r>
            <a:r>
              <a:rPr lang="en-US" sz="2300" dirty="0" smtClean="0"/>
              <a:t>/</a:t>
            </a:r>
            <a:r>
              <a:rPr lang="en-US" sz="2300" dirty="0" err="1" smtClean="0"/>
              <a:t>viilennys</a:t>
            </a:r>
            <a:r>
              <a:rPr lang="en-US" sz="2300" dirty="0" smtClean="0"/>
              <a:t> </a:t>
            </a:r>
            <a:r>
              <a:rPr lang="en-US" sz="2300" dirty="0" smtClean="0"/>
              <a:t>– 7% </a:t>
            </a:r>
            <a:r>
              <a:rPr lang="en-US" sz="2300" dirty="0" err="1" smtClean="0"/>
              <a:t>rakennusten</a:t>
            </a:r>
            <a:r>
              <a:rPr lang="en-US" sz="2300" dirty="0" smtClean="0"/>
              <a:t> </a:t>
            </a:r>
            <a:r>
              <a:rPr lang="en-US" sz="2300" dirty="0" err="1" smtClean="0"/>
              <a:t>kulutuksesta</a:t>
            </a:r>
            <a:endParaRPr lang="en-US" sz="2300" dirty="0" smtClean="0"/>
          </a:p>
          <a:p>
            <a:pPr lvl="1" algn="just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en-US" sz="2300" dirty="0" err="1" smtClean="0"/>
              <a:t>Jopa</a:t>
            </a:r>
            <a:r>
              <a:rPr lang="en-US" sz="2300" dirty="0" smtClean="0"/>
              <a:t> 30% </a:t>
            </a:r>
            <a:r>
              <a:rPr lang="en-US" sz="2300" dirty="0" err="1" smtClean="0"/>
              <a:t>julkiset</a:t>
            </a:r>
            <a:r>
              <a:rPr lang="en-US" sz="2300" dirty="0" smtClean="0"/>
              <a:t> </a:t>
            </a:r>
            <a:r>
              <a:rPr lang="en-US" sz="2300" dirty="0" err="1" smtClean="0"/>
              <a:t>rakennukset</a:t>
            </a:r>
            <a:endParaRPr lang="en-US" sz="20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endParaRPr lang="en-US" sz="2800" dirty="0" smtClean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4 # 12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ÄLYKKÄÄT RAKENNUKSET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00967" y="916888"/>
            <a:ext cx="8812405" cy="17459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i="1" dirty="0" smtClean="0"/>
              <a:t>“Smart buildings focus on minimizing energy usage and impacts in environment, while maximizing comfort, health, and safety.</a:t>
            </a:r>
          </a:p>
          <a:p>
            <a:pPr marL="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i="1" dirty="0" smtClean="0"/>
              <a:t>They leverage technology to provide enhanced performance and are connected and responsive to the smart grid”</a:t>
            </a:r>
            <a:endParaRPr lang="en-US" sz="2800" i="1" dirty="0" smtClean="0"/>
          </a:p>
        </p:txBody>
      </p:sp>
      <p:pic>
        <p:nvPicPr>
          <p:cNvPr id="3075" name="Picture 3" descr="C:\Users\panagiotakopoulos\Desktop\S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59477"/>
            <a:ext cx="4451420" cy="36099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  <p:pic>
        <p:nvPicPr>
          <p:cNvPr id="3076" name="Picture 4" descr="C:\Users\panagiotakopoulos\Desktop\SB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733152"/>
            <a:ext cx="4572000" cy="3667648"/>
          </a:xfrm>
          <a:prstGeom prst="rect">
            <a:avLst/>
          </a:prstGeom>
          <a:noFill/>
        </p:spPr>
      </p:pic>
      <p:sp>
        <p:nvSpPr>
          <p:cNvPr id="6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5 # 12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panagiotakopoulos\Desktop\220547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491234"/>
          </a:xfrm>
          <a:prstGeom prst="rect">
            <a:avLst/>
          </a:prstGeom>
          <a:noFill/>
        </p:spPr>
      </p:pic>
      <p:sp>
        <p:nvSpPr>
          <p:cNvPr id="3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6 # 12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150726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ÄLYKKÄIDEN RAKENNUSTEN ICT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5122" name="Picture 2" descr="C:\Users\panagiotakopoulos\Desktop\TechsBuild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3675"/>
            <a:ext cx="9144000" cy="5767753"/>
          </a:xfrm>
          <a:prstGeom prst="rect">
            <a:avLst/>
          </a:prstGeom>
          <a:noFill/>
        </p:spPr>
      </p:pic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7 # 12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RAKENNUSTEN ENERGIAN HALLINTA SYSTEEMIT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11015" y="1087710"/>
            <a:ext cx="8812405" cy="159314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err="1" smtClean="0"/>
              <a:t>Integroidut</a:t>
            </a:r>
            <a:r>
              <a:rPr lang="en-US" sz="2800" dirty="0" smtClean="0"/>
              <a:t> </a:t>
            </a:r>
            <a:r>
              <a:rPr lang="en-US" sz="2800" dirty="0" err="1" smtClean="0"/>
              <a:t>systeemit</a:t>
            </a:r>
            <a:r>
              <a:rPr lang="en-US" sz="2800" dirty="0" smtClean="0"/>
              <a:t>, </a:t>
            </a:r>
            <a:r>
              <a:rPr lang="en-US" sz="2800" dirty="0" err="1" smtClean="0"/>
              <a:t>jotka</a:t>
            </a:r>
            <a:r>
              <a:rPr lang="en-US" sz="2800" dirty="0" smtClean="0"/>
              <a:t> </a:t>
            </a:r>
            <a:r>
              <a:rPr lang="en-US" sz="2800" dirty="0" err="1" smtClean="0"/>
              <a:t>kontrolloivat</a:t>
            </a:r>
            <a:r>
              <a:rPr lang="en-US" sz="2800" dirty="0" smtClean="0"/>
              <a:t> </a:t>
            </a:r>
            <a:r>
              <a:rPr lang="en-US" sz="2800" dirty="0" err="1" smtClean="0"/>
              <a:t>energian</a:t>
            </a:r>
            <a:r>
              <a:rPr lang="en-US" sz="2800" dirty="0" smtClean="0"/>
              <a:t> </a:t>
            </a:r>
            <a:r>
              <a:rPr lang="en-US" sz="2800" dirty="0" err="1" smtClean="0"/>
              <a:t>käyttöä</a:t>
            </a:r>
            <a:r>
              <a:rPr lang="en-US" sz="2800" dirty="0" smtClean="0"/>
              <a:t> </a:t>
            </a:r>
            <a:r>
              <a:rPr lang="en-US" sz="2800" dirty="0" err="1" smtClean="0"/>
              <a:t>ICTn</a:t>
            </a:r>
            <a:r>
              <a:rPr lang="en-US" sz="2800" dirty="0" smtClean="0"/>
              <a:t> </a:t>
            </a:r>
            <a:r>
              <a:rPr lang="en-US" sz="2800" dirty="0" err="1" smtClean="0"/>
              <a:t>avulla</a:t>
            </a:r>
            <a:endParaRPr lang="en-US" sz="2800" dirty="0" smtClean="0"/>
          </a:p>
        </p:txBody>
      </p:sp>
      <p:pic>
        <p:nvPicPr>
          <p:cNvPr id="4099" name="Picture 3" descr="C:\Users\panagiotakopoulos\Desktop\BM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74673" y="2763982"/>
            <a:ext cx="3969327" cy="3335482"/>
          </a:xfrm>
          <a:prstGeom prst="rect">
            <a:avLst/>
          </a:prstGeom>
          <a:noFill/>
        </p:spPr>
      </p:pic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227687" y="2638694"/>
            <a:ext cx="4946985" cy="360624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SzTx/>
              <a:buFont typeface="Wingdings" pitchFamily="2" charset="2"/>
              <a:buChar char="n"/>
              <a:tabLst/>
              <a:defRPr/>
            </a:pPr>
            <a:r>
              <a:rPr lang="en-US" sz="2800" i="0" kern="0" dirty="0" err="1" smtClean="0"/>
              <a:t>Rakennusten</a:t>
            </a:r>
            <a:r>
              <a:rPr lang="en-US" sz="2800" i="0" kern="0" dirty="0" smtClean="0"/>
              <a:t> </a:t>
            </a:r>
            <a:r>
              <a:rPr lang="en-US" sz="2800" i="0" kern="0" dirty="0" err="1" smtClean="0"/>
              <a:t>systeemien</a:t>
            </a:r>
            <a:r>
              <a:rPr lang="en-US" sz="2800" i="0" kern="0" dirty="0" smtClean="0"/>
              <a:t> s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euraaminen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automatisointi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, ja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kontrollointi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kuten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lämmityksen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ilmastoinnin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thermostaattien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 ja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valaistuksen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SzTx/>
              <a:buFont typeface="Wingdings" pitchFamily="2" charset="2"/>
              <a:buChar char="n"/>
              <a:tabLst/>
              <a:defRPr/>
            </a:pP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Kasvattaa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rakennusten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energiatehokkuutta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 ja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parantaa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asuinmukavuutta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8 # 12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PERINTEISET VS ÄLYKKÄÄT RAKENNUKSET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7170" name="Picture 2" descr="C:\Users\panagiotakopoulos\Desktop\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35464"/>
            <a:ext cx="9144000" cy="5104562"/>
          </a:xfrm>
          <a:prstGeom prst="rect">
            <a:avLst/>
          </a:prstGeom>
          <a:noFill/>
        </p:spPr>
      </p:pic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9 # 12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61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336699"/>
      </a:accent1>
      <a:accent2>
        <a:srgbClr val="45ACDF"/>
      </a:accent2>
      <a:accent3>
        <a:srgbClr val="FFFFFF"/>
      </a:accent3>
      <a:accent4>
        <a:srgbClr val="000000"/>
      </a:accent4>
      <a:accent5>
        <a:srgbClr val="ADB8CA"/>
      </a:accent5>
      <a:accent6>
        <a:srgbClr val="3E9BCA"/>
      </a:accent6>
      <a:hlink>
        <a:srgbClr val="0099CC"/>
      </a:hlink>
      <a:folHlink>
        <a:srgbClr val="66CCFF"/>
      </a:folHlink>
    </a:clrScheme>
    <a:fontScheme name="NordriDesign_免费商务模板系列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lnDef>
  </a:objectDefaults>
  <a:extraClrSchemeLst>
    <a:extraClrScheme>
      <a:clrScheme name="NordriDesign_免费商务模板系列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66CC"/>
        </a:accent1>
        <a:accent2>
          <a:srgbClr val="336699"/>
        </a:accent2>
        <a:accent3>
          <a:srgbClr val="FFFFFF"/>
        </a:accent3>
        <a:accent4>
          <a:srgbClr val="000000"/>
        </a:accent4>
        <a:accent5>
          <a:srgbClr val="AAB8E2"/>
        </a:accent5>
        <a:accent6>
          <a:srgbClr val="2D5C8A"/>
        </a:accent6>
        <a:hlink>
          <a:srgbClr val="00458A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2D96FF"/>
        </a:accent1>
        <a:accent2>
          <a:srgbClr val="336699"/>
        </a:accent2>
        <a:accent3>
          <a:srgbClr val="FFFFFF"/>
        </a:accent3>
        <a:accent4>
          <a:srgbClr val="000000"/>
        </a:accent4>
        <a:accent5>
          <a:srgbClr val="ADC9FF"/>
        </a:accent5>
        <a:accent6>
          <a:srgbClr val="2D5C8A"/>
        </a:accent6>
        <a:hlink>
          <a:srgbClr val="00458A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1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5093DC"/>
        </a:accent1>
        <a:accent2>
          <a:srgbClr val="336699"/>
        </a:accent2>
        <a:accent3>
          <a:srgbClr val="FFFFFF"/>
        </a:accent3>
        <a:accent4>
          <a:srgbClr val="000000"/>
        </a:accent4>
        <a:accent5>
          <a:srgbClr val="B3C8EB"/>
        </a:accent5>
        <a:accent6>
          <a:srgbClr val="2D5C8A"/>
        </a:accent6>
        <a:hlink>
          <a:srgbClr val="00458A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61</Template>
  <TotalTime>24905</TotalTime>
  <Words>297</Words>
  <Application>Microsoft Office PowerPoint</Application>
  <PresentationFormat>On-screen Show (4:3)</PresentationFormat>
  <Paragraphs>59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 Unicode MS</vt:lpstr>
      <vt:lpstr>黑体</vt:lpstr>
      <vt:lpstr>Arial</vt:lpstr>
      <vt:lpstr>Calibri</vt:lpstr>
      <vt:lpstr>Wingdings</vt:lpstr>
      <vt:lpstr>61</vt:lpstr>
      <vt:lpstr>PowerPoint Presentation</vt:lpstr>
      <vt:lpstr>PowerPoint Presentation</vt:lpstr>
      <vt:lpstr>ENERGIA JA RAKENNUKSET</vt:lpstr>
      <vt:lpstr>TARVETTA ENERGIATEHOKKAILLE RAKENNUKSILLE</vt:lpstr>
      <vt:lpstr>ÄLYKKÄÄT RAKENNUKSET</vt:lpstr>
      <vt:lpstr>PowerPoint Presentation</vt:lpstr>
      <vt:lpstr>ÄLYKKÄIDEN RAKENNUSTEN ICT</vt:lpstr>
      <vt:lpstr>RAKENNUSTEN ENERGIAN HALLINTA SYSTEEMIT</vt:lpstr>
      <vt:lpstr>PERINTEISET VS ÄLYKKÄÄT RAKENNUKSET</vt:lpstr>
      <vt:lpstr>APPLIKAATIOT</vt:lpstr>
      <vt:lpstr>KIRJALLISUUS</vt:lpstr>
      <vt:lpstr>KUVAT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Διαφάνεια 1</dc:title>
  <dc:creator>symeon</dc:creator>
  <cp:keywords>ppt幻灯设计/ppt模板设计</cp:keywords>
  <dc:description>nordridesign.com</dc:description>
  <cp:lastModifiedBy>Linnansaari, S Janna M</cp:lastModifiedBy>
  <cp:revision>1608</cp:revision>
  <dcterms:created xsi:type="dcterms:W3CDTF">2013-05-11T20:59:03Z</dcterms:created>
  <dcterms:modified xsi:type="dcterms:W3CDTF">2016-08-03T15:40:58Z</dcterms:modified>
</cp:coreProperties>
</file>