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9" r:id="rId4"/>
    <p:sldId id="269" r:id="rId5"/>
    <p:sldId id="261" r:id="rId6"/>
    <p:sldId id="270" r:id="rId7"/>
    <p:sldId id="271" r:id="rId8"/>
    <p:sldId id="268" r:id="rId9"/>
    <p:sldId id="266" r:id="rId10"/>
    <p:sldId id="265" r:id="rId11"/>
    <p:sldId id="272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38" d="100"/>
          <a:sy n="38" d="100"/>
        </p:scale>
        <p:origin x="66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3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3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8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46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0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3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61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40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5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2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1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mpas.helcom.fi/apex/f?p=103: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portsource.com/waterways/systems/maps/Baltic_Sea_Region_21.php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hyperlink" Target="http://writing.colostate.edu/guides/guide.cfm?guideid=60" TargetMode="External"/><Relationship Id="rId7" Type="http://schemas.openxmlformats.org/officeDocument/2006/relationships/image" Target="../media/image3.JPG"/><Relationship Id="rId2" Type="http://schemas.openxmlformats.org/officeDocument/2006/relationships/hyperlink" Target="http://www.marine-vectors.eu/factsheets/FS-15_baltic_overview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://mpas.helcom.fi/apex/r/mpa/files/static/v9Y/Short%20instructions_HELCOM%20MPA%20databas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Myrkyt</a:t>
            </a:r>
            <a:r>
              <a:rPr lang="en-US" dirty="0" smtClean="0">
                <a:latin typeface="+mn-lt"/>
              </a:rPr>
              <a:t> ja </a:t>
            </a:r>
            <a:r>
              <a:rPr lang="en-US" dirty="0" err="1" smtClean="0">
                <a:latin typeface="+mn-lt"/>
              </a:rPr>
              <a:t>ihmisten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jätteet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laivoilla</a:t>
            </a:r>
            <a:r>
              <a:rPr lang="en-US" dirty="0" smtClean="0">
                <a:latin typeface="+mn-lt"/>
              </a:rPr>
              <a:t> - </a:t>
            </a:r>
            <a:r>
              <a:rPr lang="en-US" dirty="0" err="1" smtClean="0">
                <a:latin typeface="+mn-lt"/>
              </a:rPr>
              <a:t>Tapaustutkimus</a:t>
            </a:r>
            <a:endParaRPr lang="fi-FI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8891" y="3509963"/>
            <a:ext cx="9237133" cy="1927936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Moduuli</a:t>
            </a:r>
            <a:r>
              <a:rPr lang="en-US" b="1" dirty="0" smtClean="0"/>
              <a:t> </a:t>
            </a:r>
            <a:r>
              <a:rPr lang="en-US" b="1" dirty="0"/>
              <a:t>4</a:t>
            </a:r>
            <a:r>
              <a:rPr lang="en-US" b="1" dirty="0" smtClean="0"/>
              <a:t> </a:t>
            </a:r>
            <a:r>
              <a:rPr lang="en-US" b="1" dirty="0" err="1" smtClean="0"/>
              <a:t>kurssilta</a:t>
            </a:r>
            <a:r>
              <a:rPr lang="en-US" b="1" dirty="0" smtClean="0"/>
              <a:t>: </a:t>
            </a:r>
            <a:r>
              <a:rPr lang="en-US" b="1" dirty="0" err="1" smtClean="0"/>
              <a:t>Itämeren</a:t>
            </a:r>
            <a:r>
              <a:rPr lang="en-US" b="1" dirty="0" smtClean="0"/>
              <a:t> ja </a:t>
            </a:r>
            <a:r>
              <a:rPr lang="en-US" b="1" dirty="0" err="1" smtClean="0"/>
              <a:t>Välimeren</a:t>
            </a:r>
            <a:r>
              <a:rPr lang="en-US" b="1" dirty="0" smtClean="0"/>
              <a:t> </a:t>
            </a:r>
            <a:r>
              <a:rPr lang="en-US" b="1" dirty="0" err="1" smtClean="0"/>
              <a:t>nykytila</a:t>
            </a:r>
            <a:r>
              <a:rPr lang="en-US" b="1" dirty="0" smtClean="0"/>
              <a:t> ja </a:t>
            </a:r>
            <a:r>
              <a:rPr lang="en-US" b="1" dirty="0" err="1" smtClean="0"/>
              <a:t>tulevaisuus</a:t>
            </a:r>
            <a:r>
              <a:rPr lang="en-US" b="1" dirty="0" smtClean="0"/>
              <a:t> </a:t>
            </a:r>
            <a:r>
              <a:rPr lang="en-US" b="1" dirty="0" err="1" smtClean="0"/>
              <a:t>monitieteisestä</a:t>
            </a:r>
            <a:r>
              <a:rPr lang="en-US" b="1" dirty="0" smtClean="0"/>
              <a:t> </a:t>
            </a:r>
            <a:r>
              <a:rPr lang="en-US" b="1" dirty="0" err="1" smtClean="0"/>
              <a:t>näkökulmasta</a:t>
            </a:r>
            <a:r>
              <a:rPr lang="en-US" b="1" dirty="0" smtClean="0"/>
              <a:t>.</a:t>
            </a:r>
            <a:endParaRPr lang="en-US" b="1" dirty="0" smtClean="0"/>
          </a:p>
          <a:p>
            <a:endParaRPr lang="en-US" b="1" dirty="0"/>
          </a:p>
          <a:p>
            <a:r>
              <a:rPr lang="fi-FI" dirty="0"/>
              <a:t>Katerina </a:t>
            </a:r>
            <a:r>
              <a:rPr lang="fi-FI" dirty="0" err="1"/>
              <a:t>Plakitsi</a:t>
            </a:r>
            <a:r>
              <a:rPr lang="fi-FI" dirty="0"/>
              <a:t> </a:t>
            </a:r>
            <a:r>
              <a:rPr lang="fi-FI" dirty="0" err="1"/>
              <a:t>University</a:t>
            </a:r>
            <a:r>
              <a:rPr lang="fi-FI" dirty="0"/>
              <a:t> of </a:t>
            </a:r>
            <a:r>
              <a:rPr lang="fi-FI" dirty="0" err="1"/>
              <a:t>Ioannina</a:t>
            </a:r>
            <a:r>
              <a:rPr lang="fi-FI" dirty="0"/>
              <a:t> &amp;</a:t>
            </a:r>
            <a:r>
              <a:rPr lang="en-US" dirty="0"/>
              <a:t> Noora </a:t>
            </a:r>
            <a:r>
              <a:rPr lang="en-US" dirty="0" err="1"/>
              <a:t>Kivikko</a:t>
            </a:r>
            <a:r>
              <a:rPr lang="en-US" dirty="0"/>
              <a:t> University of Helsinki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6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Myrkyt</a:t>
            </a:r>
            <a:r>
              <a:rPr lang="en-US" dirty="0" smtClean="0"/>
              <a:t> ja </a:t>
            </a:r>
            <a:r>
              <a:rPr lang="en-US" dirty="0" err="1" smtClean="0"/>
              <a:t>ihmisen</a:t>
            </a:r>
            <a:r>
              <a:rPr lang="en-US" dirty="0" smtClean="0"/>
              <a:t> </a:t>
            </a:r>
            <a:r>
              <a:rPr lang="en-US" dirty="0" err="1" smtClean="0"/>
              <a:t>jätteet</a:t>
            </a:r>
            <a:r>
              <a:rPr lang="en-US" dirty="0" smtClean="0"/>
              <a:t> </a:t>
            </a:r>
            <a:r>
              <a:rPr lang="en-US" dirty="0" err="1" smtClean="0"/>
              <a:t>laivoilla</a:t>
            </a:r>
            <a:r>
              <a:rPr lang="en-US" dirty="0" smtClean="0"/>
              <a:t> - </a:t>
            </a:r>
            <a:r>
              <a:rPr lang="en-US" dirty="0" err="1" smtClean="0"/>
              <a:t>Tapaustutkimus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232571" cy="4542295"/>
          </a:xfrm>
        </p:spPr>
        <p:txBody>
          <a:bodyPr>
            <a:normAutofit fontScale="92500" lnSpcReduction="20000"/>
          </a:bodyPr>
          <a:lstStyle/>
          <a:p>
            <a:r>
              <a:rPr lang="fi-FI" dirty="0" smtClean="0"/>
              <a:t>Tapaustutkimus Itämerellä (VECTOR) tutki valittujen keskeisten kuljettajien mekanismeja ja vaikutuksia Itämeren ekosysteemin osiin, sen tavaroita ja palveluita, jotka liittyvät </a:t>
            </a:r>
            <a:r>
              <a:rPr lang="fi-FI" dirty="0" err="1" smtClean="0"/>
              <a:t>yhteiskunnallis</a:t>
            </a:r>
            <a:r>
              <a:rPr lang="fi-FI" dirty="0" smtClean="0"/>
              <a:t>-taloudellisiin seurauksiin mukaan lukien hallintoon ja politiikkaan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VECTORS </a:t>
            </a:r>
            <a:r>
              <a:rPr lang="en-US" dirty="0" err="1" smtClean="0"/>
              <a:t>kehitti</a:t>
            </a:r>
            <a:r>
              <a:rPr lang="en-US" dirty="0" smtClean="0"/>
              <a:t> ja </a:t>
            </a:r>
            <a:r>
              <a:rPr lang="en-US" dirty="0" err="1" smtClean="0"/>
              <a:t>paransi</a:t>
            </a:r>
            <a:r>
              <a:rPr lang="en-US" dirty="0" smtClean="0"/>
              <a:t> </a:t>
            </a:r>
            <a:r>
              <a:rPr lang="en-US" dirty="0" err="1" smtClean="0"/>
              <a:t>malleja</a:t>
            </a:r>
            <a:r>
              <a:rPr lang="en-US" dirty="0" smtClean="0"/>
              <a:t> </a:t>
            </a:r>
            <a:r>
              <a:rPr lang="en-US" dirty="0" err="1" smtClean="0"/>
              <a:t>rehevöitymisvaikutusten</a:t>
            </a:r>
            <a:r>
              <a:rPr lang="en-US" dirty="0" smtClean="0"/>
              <a:t> </a:t>
            </a:r>
            <a:r>
              <a:rPr lang="en-US" dirty="0" err="1" smtClean="0"/>
              <a:t>sekä</a:t>
            </a:r>
            <a:r>
              <a:rPr lang="en-US" dirty="0" smtClean="0"/>
              <a:t> </a:t>
            </a:r>
            <a:r>
              <a:rPr lang="en-US" dirty="0" err="1" smtClean="0"/>
              <a:t>ilmaston</a:t>
            </a:r>
            <a:r>
              <a:rPr lang="en-US" dirty="0" smtClean="0"/>
              <a:t> ja </a:t>
            </a:r>
            <a:r>
              <a:rPr lang="en-US" dirty="0" err="1" smtClean="0"/>
              <a:t>ulkomaalaisten</a:t>
            </a:r>
            <a:r>
              <a:rPr lang="en-US" dirty="0" smtClean="0"/>
              <a:t> </a:t>
            </a:r>
            <a:r>
              <a:rPr lang="en-US" dirty="0" err="1" smtClean="0"/>
              <a:t>valloitusten</a:t>
            </a:r>
            <a:r>
              <a:rPr lang="en-US" dirty="0" smtClean="0"/>
              <a:t> </a:t>
            </a:r>
            <a:r>
              <a:rPr lang="en-US" dirty="0" err="1" smtClean="0"/>
              <a:t>vuorovaikutuksen</a:t>
            </a:r>
            <a:r>
              <a:rPr lang="en-US" dirty="0" smtClean="0"/>
              <a:t> </a:t>
            </a:r>
            <a:r>
              <a:rPr lang="en-US" dirty="0" err="1" smtClean="0"/>
              <a:t>ymmärtämiseksi</a:t>
            </a:r>
            <a:r>
              <a:rPr lang="en-US" dirty="0" smtClean="0"/>
              <a:t>, </a:t>
            </a:r>
            <a:r>
              <a:rPr lang="en-US" dirty="0" err="1" smtClean="0"/>
              <a:t>sekä</a:t>
            </a:r>
            <a:r>
              <a:rPr lang="en-US" dirty="0" smtClean="0"/>
              <a:t> </a:t>
            </a:r>
            <a:r>
              <a:rPr lang="en-US" dirty="0" err="1" smtClean="0"/>
              <a:t>suoritti</a:t>
            </a:r>
            <a:r>
              <a:rPr lang="en-US" dirty="0" smtClean="0"/>
              <a:t> </a:t>
            </a:r>
            <a:r>
              <a:rPr lang="en-US" dirty="0" err="1" smtClean="0"/>
              <a:t>skenaariosimulointeja</a:t>
            </a:r>
            <a:r>
              <a:rPr lang="en-US" dirty="0" smtClean="0"/>
              <a:t> </a:t>
            </a:r>
            <a:r>
              <a:rPr lang="en-US" dirty="0" err="1" smtClean="0"/>
              <a:t>mahdollisesta</a:t>
            </a:r>
            <a:r>
              <a:rPr lang="en-US" dirty="0" smtClean="0"/>
              <a:t> </a:t>
            </a:r>
            <a:r>
              <a:rPr lang="en-US" dirty="0" err="1" smtClean="0"/>
              <a:t>tulevasta</a:t>
            </a:r>
            <a:r>
              <a:rPr lang="en-US" dirty="0" smtClean="0"/>
              <a:t> </a:t>
            </a:r>
            <a:r>
              <a:rPr lang="en-US" dirty="0" err="1" smtClean="0"/>
              <a:t>kehityksestä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 smtClean="0"/>
              <a:t>Tässä</a:t>
            </a:r>
            <a:r>
              <a:rPr lang="en-US" dirty="0" smtClean="0"/>
              <a:t> </a:t>
            </a:r>
            <a:r>
              <a:rPr lang="en-US" dirty="0" err="1" smtClean="0"/>
              <a:t>tutkimuksessa</a:t>
            </a:r>
            <a:r>
              <a:rPr lang="en-US" dirty="0" smtClean="0"/>
              <a:t> </a:t>
            </a:r>
            <a:r>
              <a:rPr lang="en-US" dirty="0" err="1" smtClean="0"/>
              <a:t>alukset</a:t>
            </a:r>
            <a:r>
              <a:rPr lang="en-US" dirty="0" smtClean="0"/>
              <a:t> </a:t>
            </a:r>
            <a:r>
              <a:rPr lang="en-US" dirty="0" err="1" smtClean="0"/>
              <a:t>olivat</a:t>
            </a:r>
            <a:r>
              <a:rPr lang="en-US" dirty="0" smtClean="0"/>
              <a:t> </a:t>
            </a:r>
            <a:r>
              <a:rPr lang="en-US" dirty="0" err="1" smtClean="0"/>
              <a:t>suuri</a:t>
            </a:r>
            <a:r>
              <a:rPr lang="en-US" dirty="0" smtClean="0"/>
              <a:t> </a:t>
            </a:r>
            <a:r>
              <a:rPr lang="en-US" dirty="0" err="1" smtClean="0"/>
              <a:t>vektori</a:t>
            </a:r>
            <a:r>
              <a:rPr lang="en-US" dirty="0" smtClean="0"/>
              <a:t> </a:t>
            </a:r>
            <a:r>
              <a:rPr lang="en-US" dirty="0" err="1" smtClean="0"/>
              <a:t>tulokaslajien</a:t>
            </a:r>
            <a:r>
              <a:rPr lang="en-US" dirty="0" smtClean="0"/>
              <a:t> </a:t>
            </a:r>
            <a:r>
              <a:rPr lang="en-US" dirty="0" err="1" smtClean="0"/>
              <a:t>ekosysteemille</a:t>
            </a:r>
            <a:endParaRPr lang="en-US" dirty="0" smtClean="0"/>
          </a:p>
          <a:p>
            <a:r>
              <a:rPr lang="fi-FI" dirty="0" smtClean="0"/>
              <a:t>Mukana oli kokeellisia tapaustutkimuksia, sovelluksia, kenttätutkimuksia, statistisia analyyseja ja mallintamista</a:t>
            </a:r>
            <a:endParaRPr lang="fi-FI" dirty="0" smtClean="0"/>
          </a:p>
          <a:p>
            <a:pPr marL="0" indent="0">
              <a:buNone/>
            </a:pPr>
            <a:r>
              <a:rPr lang="fi-FI" sz="1800" i="1" dirty="0" smtClean="0"/>
              <a:t>(Austen)</a:t>
            </a:r>
          </a:p>
        </p:txBody>
      </p:sp>
    </p:spTree>
    <p:extLst>
      <p:ext uri="{BB962C8B-B14F-4D97-AF65-F5344CB8AC3E}">
        <p14:creationId xmlns:p14="http://schemas.microsoft.com/office/powerpoint/2010/main" val="29299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Myrkyt</a:t>
            </a:r>
            <a:r>
              <a:rPr lang="en-US" dirty="0" smtClean="0"/>
              <a:t> ja </a:t>
            </a:r>
            <a:r>
              <a:rPr lang="en-US" dirty="0" err="1" smtClean="0"/>
              <a:t>ihmisten</a:t>
            </a:r>
            <a:r>
              <a:rPr lang="en-US" dirty="0" smtClean="0"/>
              <a:t> </a:t>
            </a:r>
            <a:r>
              <a:rPr lang="en-US" dirty="0" err="1" smtClean="0"/>
              <a:t>jätteet</a:t>
            </a:r>
            <a:r>
              <a:rPr lang="en-US" dirty="0" smtClean="0"/>
              <a:t> </a:t>
            </a:r>
            <a:r>
              <a:rPr lang="en-US" dirty="0" err="1" smtClean="0"/>
              <a:t>laivoilla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6700"/>
            <a:ext cx="10515600" cy="43306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sz="1800" i="1" dirty="0" smtClean="0"/>
              <a:t>Tässä tapaustutkimuksessa teet tutkimusta myrkyistä ja ihmisten jätteistä laivoilla. Ideana on yhdistää nämä teemat johonkin toiseen alueeseen sen osalta, jonka löydät mielenkiintoiseksi.</a:t>
            </a:r>
            <a:endParaRPr lang="fi-FI" sz="1800" i="1" dirty="0"/>
          </a:p>
          <a:p>
            <a:pPr marL="0" indent="0">
              <a:buNone/>
            </a:pPr>
            <a:r>
              <a:rPr lang="fi-FI" sz="1800" i="1" dirty="0" smtClean="0"/>
              <a:t>Esimerkki: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smtClean="0"/>
              <a:t> 1) </a:t>
            </a:r>
            <a:r>
              <a:rPr lang="fi-FI" sz="1800" i="1" dirty="0" smtClean="0"/>
              <a:t>Valitse yksi satama:</a:t>
            </a:r>
          </a:p>
          <a:p>
            <a:pPr marL="0" indent="0">
              <a:buNone/>
            </a:pPr>
            <a:r>
              <a:rPr lang="fi-FI" sz="1800" i="1" dirty="0" smtClean="0">
                <a:hlinkClick r:id="rId6"/>
              </a:rPr>
              <a:t>http</a:t>
            </a:r>
            <a:r>
              <a:rPr lang="fi-FI" sz="1800" i="1" dirty="0">
                <a:hlinkClick r:id="rId6"/>
              </a:rPr>
              <a:t>://</a:t>
            </a:r>
            <a:r>
              <a:rPr lang="fi-FI" sz="1800" i="1" dirty="0" smtClean="0">
                <a:hlinkClick r:id="rId6"/>
              </a:rPr>
              <a:t>www.worldportsource.com/waterways/systems/maps/Baltic_Sea_Region_21.php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smtClean="0"/>
              <a:t>2) </a:t>
            </a:r>
            <a:r>
              <a:rPr lang="fi-FI" sz="1800" i="1" dirty="0" smtClean="0"/>
              <a:t>Hanki tietoa paineista ja aktiviteeteista tällä alueella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/>
              <a:t>3</a:t>
            </a:r>
            <a:r>
              <a:rPr lang="fi-FI" sz="1800" i="1" dirty="0" smtClean="0"/>
              <a:t>) </a:t>
            </a:r>
            <a:r>
              <a:rPr lang="fi-FI" sz="1800" i="1" dirty="0" smtClean="0"/>
              <a:t>Valitse sitten indikaattoreita, jotka heijastavat myrkkyjä / pilaantumista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smtClean="0">
                <a:hlinkClick r:id="rId7"/>
              </a:rPr>
              <a:t>http</a:t>
            </a:r>
            <a:r>
              <a:rPr lang="fi-FI" sz="1800" i="1" dirty="0">
                <a:hlinkClick r:id="rId7"/>
              </a:rPr>
              <a:t>://mpas.helcom.fi/apex/f?p=103:1</a:t>
            </a:r>
            <a:r>
              <a:rPr lang="fi-FI" sz="1800" i="1" dirty="0" smtClean="0"/>
              <a:t>::::::</a:t>
            </a:r>
          </a:p>
          <a:p>
            <a:pPr marL="0" indent="0">
              <a:buNone/>
            </a:pPr>
            <a:r>
              <a:rPr lang="fi-FI" sz="1800" i="1" dirty="0"/>
              <a:t>4</a:t>
            </a:r>
            <a:r>
              <a:rPr lang="fi-FI" sz="1800" i="1" dirty="0" smtClean="0"/>
              <a:t>) </a:t>
            </a:r>
            <a:r>
              <a:rPr lang="fi-FI" sz="1800" i="1" dirty="0" smtClean="0"/>
              <a:t>Tutustu lähteeseen tältä osin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err="1" smtClean="0"/>
              <a:t>Try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: </a:t>
            </a:r>
            <a:r>
              <a:rPr lang="fi-FI" sz="1800" i="1" dirty="0"/>
              <a:t>http://havsmiljoinstitutet.se/digitalAssets/1506/1506887_sime_ais_report_2014_5.pdf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/>
              <a:t>5</a:t>
            </a:r>
            <a:r>
              <a:rPr lang="fi-FI" sz="1800" i="1" dirty="0" smtClean="0"/>
              <a:t>) </a:t>
            </a:r>
            <a:r>
              <a:rPr lang="fi-FI" sz="1800" i="1" dirty="0" smtClean="0"/>
              <a:t>Valitse mielenkiintoisia muuttujia ( </a:t>
            </a:r>
            <a:r>
              <a:rPr lang="fi-FI" sz="1800" i="1" dirty="0" err="1" smtClean="0"/>
              <a:t>try</a:t>
            </a:r>
            <a:r>
              <a:rPr lang="fi-FI" sz="1800" i="1" dirty="0" smtClean="0"/>
              <a:t>: </a:t>
            </a:r>
            <a:r>
              <a:rPr lang="fi-FI" sz="1800" i="1" dirty="0" smtClean="0"/>
              <a:t>rehevöityminen, öljy </a:t>
            </a:r>
            <a:r>
              <a:rPr lang="fi-FI" sz="1800" i="1" dirty="0" smtClean="0"/>
              <a:t>etc.)</a:t>
            </a:r>
          </a:p>
          <a:p>
            <a:pPr marL="0" indent="0">
              <a:buNone/>
            </a:pPr>
            <a:r>
              <a:rPr lang="fi-FI" sz="1800" i="1" dirty="0"/>
              <a:t>6</a:t>
            </a:r>
            <a:r>
              <a:rPr lang="fi-FI" sz="1800" i="1" dirty="0" smtClean="0"/>
              <a:t>) </a:t>
            </a:r>
            <a:r>
              <a:rPr lang="fi-FI" sz="1800" i="1" dirty="0" smtClean="0"/>
              <a:t>Koita etsiä yhteyksiä muuttujien ja indikaattoreiden väliltä tällä alueella. Menetelmät voidaa</a:t>
            </a:r>
            <a:r>
              <a:rPr lang="fi-FI" sz="1800" i="1" dirty="0" smtClean="0"/>
              <a:t>n soveltaa koskemaan tätä nimenomaista tapaustutkimusta laajasti sovellettavista menetelmistä.</a:t>
            </a:r>
            <a:endParaRPr lang="fi-FI" sz="1800" i="1" dirty="0"/>
          </a:p>
          <a:p>
            <a:pPr marL="0" indent="0">
              <a:buNone/>
            </a:pPr>
            <a:endParaRPr lang="fi-FI" sz="1800" i="1" dirty="0" smtClean="0"/>
          </a:p>
          <a:p>
            <a:pPr marL="0" indent="0">
              <a:buNone/>
            </a:pPr>
            <a:endParaRPr lang="fi-FI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11165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Levittäminen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/>
          </a:bodyPr>
          <a:lstStyle/>
          <a:p>
            <a:r>
              <a:rPr lang="fi-FI" dirty="0" smtClean="0"/>
              <a:t>Luennot</a:t>
            </a:r>
            <a:endParaRPr lang="fi-FI" dirty="0" smtClean="0"/>
          </a:p>
          <a:p>
            <a:r>
              <a:rPr lang="fi-FI" dirty="0" smtClean="0"/>
              <a:t>Sosiaalinen media</a:t>
            </a:r>
            <a:endParaRPr lang="fi-FI" dirty="0"/>
          </a:p>
          <a:p>
            <a:r>
              <a:rPr lang="fi-FI" dirty="0" smtClean="0"/>
              <a:t>Uutiset, artikkelit</a:t>
            </a:r>
            <a:endParaRPr lang="fi-FI" dirty="0" smtClean="0"/>
          </a:p>
          <a:p>
            <a:r>
              <a:rPr lang="fi-FI" dirty="0" smtClean="0"/>
              <a:t>Posterit</a:t>
            </a:r>
            <a:endParaRPr lang="fi-FI" dirty="0" smtClean="0"/>
          </a:p>
          <a:p>
            <a:r>
              <a:rPr lang="fi-FI" dirty="0" smtClean="0"/>
              <a:t>Toiminta</a:t>
            </a:r>
            <a:endParaRPr lang="fi-FI" dirty="0"/>
          </a:p>
          <a:p>
            <a:r>
              <a:rPr lang="fi-FI" dirty="0" smtClean="0"/>
              <a:t>Workshopit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6999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Lähteet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Austen Mel (2013) </a:t>
            </a:r>
            <a:r>
              <a:rPr lang="en-US" sz="2000" i="1" dirty="0" smtClean="0">
                <a:hlinkClick r:id="rId2"/>
              </a:rPr>
              <a:t>http</a:t>
            </a:r>
            <a:r>
              <a:rPr lang="en-US" sz="2000" i="1" dirty="0">
                <a:hlinkClick r:id="rId2"/>
              </a:rPr>
              <a:t>://</a:t>
            </a:r>
            <a:r>
              <a:rPr lang="en-US" sz="2000" i="1" dirty="0" smtClean="0">
                <a:hlinkClick r:id="rId2"/>
              </a:rPr>
              <a:t>www.marine-vectors.eu/factsheets/FS-15_baltic_overview.pdf</a:t>
            </a:r>
            <a:r>
              <a:rPr lang="en-US" sz="2000" i="1" dirty="0" smtClean="0"/>
              <a:t>.</a:t>
            </a:r>
            <a:endParaRPr lang="fi-FI" sz="2000" dirty="0" smtClean="0">
              <a:latin typeface="+mj-lt"/>
            </a:endParaRPr>
          </a:p>
          <a:p>
            <a:r>
              <a:rPr lang="fi-FI" sz="2000" dirty="0">
                <a:latin typeface="+mj-lt"/>
              </a:rPr>
              <a:t>http://www.coexistproject.eu/</a:t>
            </a:r>
          </a:p>
          <a:p>
            <a:r>
              <a:rPr lang="fi-FI" sz="2000" dirty="0" err="1" smtClean="0">
                <a:latin typeface="+mj-lt"/>
              </a:rPr>
              <a:t>Rydén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>
                <a:latin typeface="+mj-lt"/>
              </a:rPr>
              <a:t>Lars. </a:t>
            </a:r>
            <a:r>
              <a:rPr lang="fi-FI" sz="2000" dirty="0" err="1">
                <a:latin typeface="+mj-lt"/>
              </a:rPr>
              <a:t>Steps</a:t>
            </a:r>
            <a:r>
              <a:rPr lang="fi-FI" sz="2000" dirty="0">
                <a:latin typeface="+mj-lt"/>
              </a:rPr>
              <a:t> to a </a:t>
            </a:r>
            <a:r>
              <a:rPr lang="fi-FI" sz="2000" dirty="0" err="1">
                <a:latin typeface="+mj-lt"/>
              </a:rPr>
              <a:t>sustainable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baltic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Sea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region</a:t>
            </a:r>
            <a:r>
              <a:rPr lang="fi-FI" sz="2000" dirty="0">
                <a:latin typeface="+mj-lt"/>
              </a:rPr>
              <a:t>. </a:t>
            </a:r>
            <a:r>
              <a:rPr lang="sv-SE" altLang="en-US" sz="2000" dirty="0">
                <a:latin typeface="+mj-lt"/>
              </a:rPr>
              <a:t>Baltic University. </a:t>
            </a:r>
            <a:r>
              <a:rPr lang="sv-SE" altLang="en-US" sz="2000" dirty="0" err="1">
                <a:latin typeface="+mj-lt"/>
              </a:rPr>
              <a:t>Programme</a:t>
            </a:r>
            <a:r>
              <a:rPr lang="sv-SE" altLang="en-US" sz="2000" dirty="0">
                <a:latin typeface="+mj-lt"/>
              </a:rPr>
              <a:t> Uppsala University. </a:t>
            </a:r>
            <a:r>
              <a:rPr lang="sv-SE" altLang="en-US" sz="2000" i="1" dirty="0" smtClean="0">
                <a:latin typeface="+mj-lt"/>
              </a:rPr>
              <a:t>www.balticuniv.uu.se</a:t>
            </a:r>
            <a:endParaRPr lang="en-US" sz="2000" dirty="0" smtClean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Sirola</a:t>
            </a:r>
            <a:r>
              <a:rPr lang="en-US" sz="2000" dirty="0" smtClean="0">
                <a:latin typeface="+mj-lt"/>
              </a:rPr>
              <a:t>, M. (2013) Marine </a:t>
            </a:r>
            <a:r>
              <a:rPr lang="en-US" sz="2000" dirty="0">
                <a:latin typeface="+mj-lt"/>
              </a:rPr>
              <a:t>monitoring and science –opportunities with BONUS, the joint Baltic Sea research and development </a:t>
            </a:r>
            <a:r>
              <a:rPr lang="en-US" sz="2000" dirty="0" err="1" smtClean="0">
                <a:latin typeface="+mj-lt"/>
              </a:rPr>
              <a:t>programme</a:t>
            </a:r>
            <a:r>
              <a:rPr lang="en-US" sz="2000" dirty="0">
                <a:latin typeface="+mj-lt"/>
              </a:rPr>
              <a:t> &lt; http://www.bonusportal.org/ </a:t>
            </a:r>
            <a:r>
              <a:rPr lang="en-US" sz="2000" dirty="0" smtClean="0">
                <a:latin typeface="+mj-lt"/>
              </a:rPr>
              <a:t>&gt;.</a:t>
            </a:r>
          </a:p>
          <a:p>
            <a:r>
              <a:rPr lang="en-US" sz="2000" dirty="0">
                <a:latin typeface="+mj-lt"/>
                <a:hlinkClick r:id="rId3"/>
              </a:rPr>
              <a:t>http://</a:t>
            </a:r>
            <a:r>
              <a:rPr lang="en-US" sz="2000" dirty="0" smtClean="0">
                <a:latin typeface="+mj-lt"/>
                <a:hlinkClick r:id="rId3"/>
              </a:rPr>
              <a:t>writing.colostate.edu/guides/guide.cfm?guideid=60</a:t>
            </a:r>
            <a:endParaRPr lang="en-US" sz="2000" dirty="0" smtClean="0">
              <a:latin typeface="+mj-lt"/>
            </a:endParaRPr>
          </a:p>
          <a:p>
            <a:r>
              <a:rPr lang="en-US" sz="2000" dirty="0">
                <a:latin typeface="+mj-lt"/>
                <a:hlinkClick r:id="rId4"/>
              </a:rPr>
              <a:t>http://</a:t>
            </a:r>
            <a:r>
              <a:rPr lang="en-US" sz="2000" dirty="0" smtClean="0">
                <a:latin typeface="+mj-lt"/>
                <a:hlinkClick r:id="rId4"/>
              </a:rPr>
              <a:t>mpas.helcom.fi/apex/r/mpa/files/static/v9Y/Short%20instructions_HELCOM%20MPA%20database.pdf</a:t>
            </a:r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7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Sisältö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Kurssin</a:t>
            </a:r>
            <a:r>
              <a:rPr lang="en-US" dirty="0" smtClean="0"/>
              <a:t> </a:t>
            </a:r>
            <a:r>
              <a:rPr lang="en-US" dirty="0" err="1" smtClean="0"/>
              <a:t>tavoitteet</a:t>
            </a:r>
            <a:endParaRPr lang="en-US" dirty="0" smtClean="0"/>
          </a:p>
          <a:p>
            <a:r>
              <a:rPr lang="en-US" dirty="0" err="1" smtClean="0"/>
              <a:t>Tapaustutkimus</a:t>
            </a:r>
            <a:endParaRPr lang="en-US" dirty="0" smtClean="0"/>
          </a:p>
          <a:p>
            <a:pPr lvl="1"/>
            <a:r>
              <a:rPr lang="en-US" dirty="0" smtClean="0"/>
              <a:t>Data</a:t>
            </a:r>
          </a:p>
          <a:p>
            <a:r>
              <a:rPr lang="fi-FI" dirty="0" smtClean="0"/>
              <a:t>Myrkyt ja ihmisten jätteet laivoilla</a:t>
            </a:r>
            <a:endParaRPr lang="fi-FI" dirty="0" smtClean="0"/>
          </a:p>
          <a:p>
            <a:pPr lvl="1"/>
            <a:r>
              <a:rPr lang="en-US" dirty="0" err="1" smtClean="0"/>
              <a:t>Esimerkki</a:t>
            </a:r>
            <a:endParaRPr lang="en-US" dirty="0"/>
          </a:p>
          <a:p>
            <a:r>
              <a:rPr lang="en-US" dirty="0" err="1" smtClean="0"/>
              <a:t>Arviointi</a:t>
            </a:r>
            <a:endParaRPr lang="en-US" dirty="0" smtClean="0"/>
          </a:p>
          <a:p>
            <a:r>
              <a:rPr lang="fi-FI" dirty="0" smtClean="0"/>
              <a:t>Levitys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97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Kurssin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tavoitteet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Ymmärtää</a:t>
            </a:r>
            <a:r>
              <a:rPr lang="en-US" dirty="0" smtClean="0"/>
              <a:t> </a:t>
            </a:r>
            <a:r>
              <a:rPr lang="en-US" dirty="0" err="1" smtClean="0"/>
              <a:t>tapaustutkimuksen</a:t>
            </a:r>
            <a:r>
              <a:rPr lang="en-US" dirty="0" smtClean="0"/>
              <a:t> </a:t>
            </a:r>
            <a:r>
              <a:rPr lang="en-US" dirty="0" err="1" smtClean="0"/>
              <a:t>eri</a:t>
            </a:r>
            <a:r>
              <a:rPr lang="en-US" dirty="0" smtClean="0"/>
              <a:t> </a:t>
            </a:r>
            <a:r>
              <a:rPr lang="en-US" dirty="0" err="1" smtClean="0"/>
              <a:t>vaiheet</a:t>
            </a:r>
            <a:endParaRPr lang="en-US" dirty="0" smtClean="0"/>
          </a:p>
          <a:p>
            <a:r>
              <a:rPr lang="en-US" dirty="0" err="1" smtClean="0"/>
              <a:t>Laittaa</a:t>
            </a:r>
            <a:r>
              <a:rPr lang="en-US" dirty="0" smtClean="0"/>
              <a:t> </a:t>
            </a:r>
            <a:r>
              <a:rPr lang="en-US" dirty="0" err="1" smtClean="0"/>
              <a:t>käytäntöön</a:t>
            </a:r>
            <a:r>
              <a:rPr lang="en-US" dirty="0" smtClean="0"/>
              <a:t> </a:t>
            </a:r>
            <a:r>
              <a:rPr lang="en-US" dirty="0" err="1" smtClean="0"/>
              <a:t>kaikki</a:t>
            </a:r>
            <a:r>
              <a:rPr lang="en-US" dirty="0" smtClean="0"/>
              <a:t> </a:t>
            </a:r>
            <a:r>
              <a:rPr lang="en-US" dirty="0" err="1" smtClean="0"/>
              <a:t>aikaisempien</a:t>
            </a:r>
            <a:r>
              <a:rPr lang="en-US" dirty="0" smtClean="0"/>
              <a:t> </a:t>
            </a:r>
            <a:r>
              <a:rPr lang="en-US" dirty="0" err="1" smtClean="0"/>
              <a:t>tutkimusten</a:t>
            </a:r>
            <a:r>
              <a:rPr lang="en-US" dirty="0" smtClean="0"/>
              <a:t> </a:t>
            </a:r>
            <a:r>
              <a:rPr lang="en-US" dirty="0" err="1" smtClean="0"/>
              <a:t>aiheet</a:t>
            </a:r>
            <a:endParaRPr lang="en-US" dirty="0" smtClean="0"/>
          </a:p>
          <a:p>
            <a:r>
              <a:rPr lang="en-US" dirty="0" err="1" smtClean="0"/>
              <a:t>Analysoida</a:t>
            </a:r>
            <a:r>
              <a:rPr lang="en-US" dirty="0" smtClean="0"/>
              <a:t> ja </a:t>
            </a:r>
            <a:r>
              <a:rPr lang="en-US" dirty="0" err="1" smtClean="0"/>
              <a:t>ymmärtää</a:t>
            </a:r>
            <a:r>
              <a:rPr lang="en-US" dirty="0" smtClean="0"/>
              <a:t> </a:t>
            </a:r>
            <a:r>
              <a:rPr lang="en-US" dirty="0" err="1" smtClean="0"/>
              <a:t>aikaisempien</a:t>
            </a:r>
            <a:r>
              <a:rPr lang="en-US" dirty="0" smtClean="0"/>
              <a:t> </a:t>
            </a:r>
            <a:r>
              <a:rPr lang="en-US" dirty="0" err="1" smtClean="0"/>
              <a:t>tapaustutkimusten</a:t>
            </a:r>
            <a:r>
              <a:rPr lang="en-US" dirty="0" smtClean="0"/>
              <a:t> </a:t>
            </a:r>
            <a:r>
              <a:rPr lang="en-US" dirty="0" err="1" smtClean="0"/>
              <a:t>tiedot</a:t>
            </a:r>
            <a:endParaRPr lang="en-US" dirty="0" smtClean="0"/>
          </a:p>
          <a:p>
            <a:r>
              <a:rPr lang="en-US" dirty="0" err="1" smtClean="0"/>
              <a:t>Arvioida</a:t>
            </a:r>
            <a:r>
              <a:rPr lang="en-US" dirty="0" smtClean="0"/>
              <a:t> </a:t>
            </a:r>
            <a:r>
              <a:rPr lang="en-US" dirty="0" err="1" smtClean="0"/>
              <a:t>tutkimuksen</a:t>
            </a:r>
            <a:r>
              <a:rPr lang="en-US" dirty="0" smtClean="0"/>
              <a:t> </a:t>
            </a:r>
            <a:r>
              <a:rPr lang="en-US" dirty="0" err="1" smtClean="0"/>
              <a:t>luotettavuutta</a:t>
            </a:r>
            <a:endParaRPr lang="en-US" dirty="0" smtClean="0"/>
          </a:p>
          <a:p>
            <a:r>
              <a:rPr lang="en-US" dirty="0" err="1" smtClean="0"/>
              <a:t>Ymmärtää</a:t>
            </a:r>
            <a:r>
              <a:rPr lang="en-US" dirty="0" smtClean="0"/>
              <a:t> </a:t>
            </a:r>
            <a:r>
              <a:rPr lang="en-US" dirty="0" err="1" smtClean="0"/>
              <a:t>levittämisen</a:t>
            </a:r>
            <a:r>
              <a:rPr lang="en-US" dirty="0" smtClean="0"/>
              <a:t> </a:t>
            </a:r>
            <a:r>
              <a:rPr lang="en-US" dirty="0" err="1" smtClean="0"/>
              <a:t>merkitys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7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Tapaustutkimus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err="1" smtClean="0"/>
              <a:t>Yleiskatsaus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/>
          </a:bodyPr>
          <a:lstStyle/>
          <a:p>
            <a:r>
              <a:rPr lang="fi-FI" dirty="0" smtClean="0"/>
              <a:t>Empiirinen tutkimus</a:t>
            </a:r>
            <a:endParaRPr lang="en-US" dirty="0" smtClean="0"/>
          </a:p>
          <a:p>
            <a:r>
              <a:rPr lang="en-US" dirty="0" err="1" smtClean="0"/>
              <a:t>Hyödyllinen</a:t>
            </a:r>
            <a:r>
              <a:rPr lang="en-US" dirty="0" smtClean="0"/>
              <a:t> </a:t>
            </a:r>
            <a:r>
              <a:rPr lang="en-US" dirty="0" err="1" smtClean="0"/>
              <a:t>työkalu</a:t>
            </a:r>
            <a:r>
              <a:rPr lang="en-US" dirty="0" smtClean="0"/>
              <a:t> </a:t>
            </a:r>
            <a:r>
              <a:rPr lang="en-US" dirty="0" err="1" smtClean="0"/>
              <a:t>trendien</a:t>
            </a:r>
            <a:r>
              <a:rPr lang="en-US" dirty="0" smtClean="0"/>
              <a:t> ja </a:t>
            </a:r>
            <a:r>
              <a:rPr lang="en-US" dirty="0" err="1" smtClean="0"/>
              <a:t>erityistilanteiden</a:t>
            </a:r>
            <a:r>
              <a:rPr lang="en-US" dirty="0" smtClean="0"/>
              <a:t> </a:t>
            </a:r>
            <a:r>
              <a:rPr lang="en-US" dirty="0" err="1" smtClean="0"/>
              <a:t>tutkimiseen</a:t>
            </a:r>
            <a:endParaRPr lang="en-US" dirty="0" smtClean="0"/>
          </a:p>
          <a:p>
            <a:r>
              <a:rPr lang="fi-FI" dirty="0" smtClean="0"/>
              <a:t>Yksi suosituimmista strategioist</a:t>
            </a:r>
            <a:r>
              <a:rPr lang="fi-FI" dirty="0" smtClean="0"/>
              <a:t>a on kerätä laadullista tietoa</a:t>
            </a:r>
            <a:endParaRPr lang="en-US" dirty="0" smtClean="0"/>
          </a:p>
          <a:p>
            <a:r>
              <a:rPr lang="en-US" dirty="0" err="1" smtClean="0"/>
              <a:t>Testaa</a:t>
            </a:r>
            <a:r>
              <a:rPr lang="en-US" dirty="0" smtClean="0"/>
              <a:t> </a:t>
            </a:r>
            <a:r>
              <a:rPr lang="en-US" dirty="0" err="1" smtClean="0"/>
              <a:t>teoreettisia</a:t>
            </a:r>
            <a:r>
              <a:rPr lang="en-US" dirty="0" smtClean="0"/>
              <a:t> </a:t>
            </a:r>
            <a:r>
              <a:rPr lang="en-US" dirty="0" err="1" smtClean="0"/>
              <a:t>malleja</a:t>
            </a:r>
            <a:r>
              <a:rPr lang="en-US" dirty="0" smtClean="0"/>
              <a:t> </a:t>
            </a:r>
            <a:r>
              <a:rPr lang="en-US" dirty="0" err="1" smtClean="0"/>
              <a:t>todellisessa</a:t>
            </a:r>
            <a:r>
              <a:rPr lang="en-US" dirty="0" smtClean="0"/>
              <a:t> </a:t>
            </a:r>
            <a:r>
              <a:rPr lang="en-US" dirty="0" err="1" smtClean="0"/>
              <a:t>maailmassa</a:t>
            </a:r>
            <a:endParaRPr lang="en-US" dirty="0" smtClean="0"/>
          </a:p>
          <a:p>
            <a:r>
              <a:rPr lang="en-US" dirty="0" err="1" smtClean="0"/>
              <a:t>Antaa</a:t>
            </a:r>
            <a:r>
              <a:rPr lang="en-US" dirty="0" smtClean="0"/>
              <a:t> </a:t>
            </a:r>
            <a:r>
              <a:rPr lang="en-US" dirty="0" err="1" smtClean="0"/>
              <a:t>viitteitä</a:t>
            </a:r>
            <a:r>
              <a:rPr lang="en-US" dirty="0" smtClean="0"/>
              <a:t>, </a:t>
            </a:r>
            <a:r>
              <a:rPr lang="en-US" dirty="0" err="1" smtClean="0"/>
              <a:t>luo</a:t>
            </a:r>
            <a:r>
              <a:rPr lang="en-US" dirty="0" smtClean="0"/>
              <a:t> </a:t>
            </a:r>
            <a:r>
              <a:rPr lang="en-US" dirty="0" err="1" smtClean="0"/>
              <a:t>hypoteeseja</a:t>
            </a:r>
            <a:r>
              <a:rPr lang="en-US" dirty="0" smtClean="0"/>
              <a:t> ja </a:t>
            </a:r>
            <a:r>
              <a:rPr lang="en-US" dirty="0" err="1" smtClean="0"/>
              <a:t>antaa</a:t>
            </a:r>
            <a:r>
              <a:rPr lang="en-US" dirty="0" smtClean="0"/>
              <a:t> </a:t>
            </a:r>
            <a:r>
              <a:rPr lang="en-US" dirty="0" err="1" smtClean="0"/>
              <a:t>mahdollisuuden</a:t>
            </a:r>
            <a:r>
              <a:rPr lang="en-US" dirty="0" smtClean="0"/>
              <a:t> </a:t>
            </a:r>
            <a:r>
              <a:rPr lang="en-US" dirty="0" err="1" smtClean="0"/>
              <a:t>kehittää</a:t>
            </a:r>
            <a:r>
              <a:rPr lang="en-US" dirty="0" smtClean="0"/>
              <a:t> </a:t>
            </a:r>
            <a:r>
              <a:rPr lang="en-US" dirty="0" err="1" smtClean="0"/>
              <a:t>edelleen</a:t>
            </a:r>
            <a:endParaRPr lang="en-US" dirty="0" smtClean="0"/>
          </a:p>
          <a:p>
            <a:r>
              <a:rPr lang="fi-FI" dirty="0" smtClean="0"/>
              <a:t>Realistiset vasteet (reaalimaailma vs. </a:t>
            </a:r>
            <a:r>
              <a:rPr lang="fi-FI" dirty="0" smtClean="0"/>
              <a:t>tietokonemalli)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833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Tapaustutkimus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smtClean="0"/>
              <a:t>Designing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/>
          <a:lstStyle/>
          <a:p>
            <a:r>
              <a:rPr lang="fi-FI" dirty="0" smtClean="0"/>
              <a:t>Single case vai </a:t>
            </a:r>
            <a:r>
              <a:rPr lang="fi-FI" dirty="0" err="1" smtClean="0"/>
              <a:t>multiple</a:t>
            </a:r>
            <a:r>
              <a:rPr lang="fi-FI" dirty="0" smtClean="0"/>
              <a:t> case</a:t>
            </a:r>
            <a:endParaRPr lang="fi-FI" dirty="0" smtClean="0"/>
          </a:p>
          <a:p>
            <a:r>
              <a:rPr lang="fi-FI" dirty="0" smtClean="0"/>
              <a:t>Keskitytään </a:t>
            </a:r>
            <a:r>
              <a:rPr lang="fi-FI" dirty="0" err="1" smtClean="0"/>
              <a:t>tiettyyn</a:t>
            </a:r>
            <a:r>
              <a:rPr lang="fi-FI" dirty="0" smtClean="0"/>
              <a:t> tapaukseen</a:t>
            </a:r>
            <a:endParaRPr lang="en-US" dirty="0" smtClean="0"/>
          </a:p>
          <a:p>
            <a:r>
              <a:rPr lang="en-US" dirty="0" err="1" smtClean="0"/>
              <a:t>Yritykset</a:t>
            </a:r>
            <a:r>
              <a:rPr lang="en-US" dirty="0" smtClean="0"/>
              <a:t> </a:t>
            </a:r>
            <a:r>
              <a:rPr lang="en-US" dirty="0" err="1" smtClean="0"/>
              <a:t>testata</a:t>
            </a:r>
            <a:r>
              <a:rPr lang="en-US" dirty="0" smtClean="0"/>
              <a:t> </a:t>
            </a:r>
            <a:r>
              <a:rPr lang="en-US" dirty="0" err="1" smtClean="0"/>
              <a:t>teoriaa</a:t>
            </a:r>
            <a:endParaRPr lang="en-US" dirty="0" smtClean="0"/>
          </a:p>
          <a:p>
            <a:r>
              <a:rPr lang="en-US" dirty="0" err="1" smtClean="0"/>
              <a:t>Onko</a:t>
            </a:r>
            <a:r>
              <a:rPr lang="en-US" dirty="0" smtClean="0"/>
              <a:t> </a:t>
            </a:r>
            <a:r>
              <a:rPr lang="en-US" dirty="0" err="1" smtClean="0"/>
              <a:t>aiheella</a:t>
            </a:r>
            <a:r>
              <a:rPr lang="en-US" dirty="0" smtClean="0"/>
              <a:t> </a:t>
            </a:r>
            <a:r>
              <a:rPr lang="en-US" dirty="0" err="1" smtClean="0"/>
              <a:t>merkitystä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fi-FI" dirty="0" smtClean="0"/>
              <a:t>Suunnittele: Miten tutkimus on osoitettu ja miten kerätyt tiedot ovat relevantteja?</a:t>
            </a:r>
            <a:endParaRPr lang="en-US" dirty="0" smtClean="0"/>
          </a:p>
          <a:p>
            <a:r>
              <a:rPr lang="fi-FI" dirty="0" smtClean="0"/>
              <a:t>Ole passiivinen omassa tutkimuksessa – ole tarkkailija</a:t>
            </a:r>
            <a:endParaRPr lang="fi-FI" dirty="0" smtClean="0"/>
          </a:p>
          <a:p>
            <a:r>
              <a:rPr lang="fi-FI" dirty="0" smtClean="0"/>
              <a:t>Tapauksia on käsiteltävä yksilöllisesti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1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Tapaustutkimus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err="1" smtClean="0"/>
              <a:t>Tulokset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/>
          <a:lstStyle/>
          <a:p>
            <a:r>
              <a:rPr lang="fi-FI" dirty="0" smtClean="0"/>
              <a:t>Analysoidaan tulokset: perustuu lausuntoon</a:t>
            </a:r>
            <a:endParaRPr lang="en-US" dirty="0" smtClean="0"/>
          </a:p>
          <a:p>
            <a:r>
              <a:rPr lang="en-US" dirty="0" err="1" smtClean="0"/>
              <a:t>Painopiste</a:t>
            </a:r>
            <a:r>
              <a:rPr lang="en-US" dirty="0" smtClean="0"/>
              <a:t> on </a:t>
            </a:r>
            <a:r>
              <a:rPr lang="en-US" dirty="0" err="1" smtClean="0"/>
              <a:t>etsinnässä</a:t>
            </a:r>
            <a:r>
              <a:rPr lang="en-US" dirty="0" smtClean="0"/>
              <a:t> ja </a:t>
            </a:r>
            <a:r>
              <a:rPr lang="en-US" dirty="0" err="1" smtClean="0"/>
              <a:t>kuvauksessa</a:t>
            </a:r>
            <a:endParaRPr lang="en-US" dirty="0" smtClean="0"/>
          </a:p>
          <a:p>
            <a:r>
              <a:rPr lang="fi-FI" dirty="0" smtClean="0"/>
              <a:t>Suuntausten tuomitseminen, älä analysoi kaikkea tietoa</a:t>
            </a:r>
            <a:endParaRPr lang="fi-FI" dirty="0" smtClean="0"/>
          </a:p>
          <a:p>
            <a:r>
              <a:rPr lang="fi-FI" dirty="0" smtClean="0"/>
              <a:t>Tapaustutkimuksessa ei oikeita tai vääriä vastauksia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28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Data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Kuusi</a:t>
            </a:r>
            <a:r>
              <a:rPr lang="en-US" dirty="0" smtClean="0"/>
              <a:t> </a:t>
            </a:r>
            <a:r>
              <a:rPr lang="en-US" dirty="0" err="1" smtClean="0"/>
              <a:t>erilaista</a:t>
            </a:r>
            <a:r>
              <a:rPr lang="en-US" dirty="0" smtClean="0"/>
              <a:t> </a:t>
            </a:r>
            <a:r>
              <a:rPr lang="en-US" dirty="0" err="1" smtClean="0"/>
              <a:t>tapaa</a:t>
            </a:r>
            <a:r>
              <a:rPr lang="en-US" dirty="0" smtClean="0"/>
              <a:t> </a:t>
            </a:r>
            <a:r>
              <a:rPr lang="en-US" dirty="0" err="1" smtClean="0"/>
              <a:t>tapaustutkimukseen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Dokumentit</a:t>
            </a:r>
            <a:endParaRPr lang="en-US" dirty="0"/>
          </a:p>
          <a:p>
            <a:r>
              <a:rPr lang="en-US" dirty="0" err="1" smtClean="0"/>
              <a:t>Arkistot</a:t>
            </a:r>
            <a:endParaRPr lang="en-US" dirty="0"/>
          </a:p>
          <a:p>
            <a:r>
              <a:rPr lang="en-US" dirty="0" err="1" smtClean="0"/>
              <a:t>Haastattelut</a:t>
            </a:r>
            <a:endParaRPr lang="en-US" dirty="0"/>
          </a:p>
          <a:p>
            <a:r>
              <a:rPr lang="en-US" dirty="0" err="1" smtClean="0"/>
              <a:t>Suorat</a:t>
            </a:r>
            <a:r>
              <a:rPr lang="en-US" dirty="0" smtClean="0"/>
              <a:t> </a:t>
            </a:r>
            <a:r>
              <a:rPr lang="en-US" dirty="0" err="1" smtClean="0"/>
              <a:t>havainnot</a:t>
            </a:r>
            <a:endParaRPr lang="en-US" dirty="0"/>
          </a:p>
          <a:p>
            <a:r>
              <a:rPr lang="en-US" dirty="0" err="1" smtClean="0"/>
              <a:t>Osallistujien</a:t>
            </a:r>
            <a:r>
              <a:rPr lang="en-US" dirty="0" smtClean="0"/>
              <a:t> </a:t>
            </a:r>
            <a:r>
              <a:rPr lang="en-US" dirty="0" err="1" smtClean="0"/>
              <a:t>havainnot</a:t>
            </a:r>
            <a:endParaRPr lang="en-US" dirty="0"/>
          </a:p>
          <a:p>
            <a:r>
              <a:rPr lang="en-US" dirty="0" err="1" smtClean="0"/>
              <a:t>Esineet</a:t>
            </a:r>
            <a:endParaRPr lang="en-US" dirty="0"/>
          </a:p>
          <a:p>
            <a:r>
              <a:rPr lang="fi-FI" dirty="0" smtClean="0"/>
              <a:t>Arviointi</a:t>
            </a:r>
            <a:endParaRPr lang="fi-FI" dirty="0" smtClean="0"/>
          </a:p>
          <a:p>
            <a:pPr marL="0" indent="0">
              <a:buNone/>
            </a:pPr>
            <a:r>
              <a:rPr lang="fi-FI" sz="2200" i="1" dirty="0" smtClean="0"/>
              <a:t>(</a:t>
            </a:r>
            <a:r>
              <a:rPr lang="fi-FI" sz="2200" i="1" dirty="0" err="1" smtClean="0"/>
              <a:t>Colostate</a:t>
            </a:r>
            <a:r>
              <a:rPr lang="fi-FI" sz="2200" i="1" dirty="0" smtClean="0"/>
              <a:t>)</a:t>
            </a:r>
            <a:endParaRPr lang="en-US" sz="2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682790" y="2644105"/>
            <a:ext cx="26710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Hyvä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tietää</a:t>
            </a:r>
            <a:r>
              <a:rPr lang="en-US" sz="2400" b="1" dirty="0" smtClean="0"/>
              <a:t>:</a:t>
            </a:r>
            <a:endParaRPr lang="en-US" sz="2400" b="1" dirty="0" smtClean="0"/>
          </a:p>
          <a:p>
            <a:r>
              <a:rPr lang="en-US" sz="2400" i="1" dirty="0" err="1" smtClean="0"/>
              <a:t>Tapaustutkimukset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ovat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paljon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vakuuttavampia</a:t>
            </a:r>
            <a:r>
              <a:rPr lang="en-US" sz="2400" i="1" dirty="0" smtClean="0"/>
              <a:t> ja </a:t>
            </a:r>
            <a:r>
              <a:rPr lang="en-US" sz="2400" i="1" dirty="0" err="1" smtClean="0"/>
              <a:t>tarkempia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jos</a:t>
            </a:r>
            <a:r>
              <a:rPr lang="en-US" sz="2400" i="1" dirty="0" smtClean="0"/>
              <a:t> ne </a:t>
            </a:r>
            <a:r>
              <a:rPr lang="en-US" sz="2400" i="1" dirty="0" err="1" smtClean="0"/>
              <a:t>perustuvat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useaan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eri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tietolähteeseen</a:t>
            </a:r>
            <a:r>
              <a:rPr lang="en-US" sz="2400" i="1" dirty="0" smtClean="0"/>
              <a:t>.</a:t>
            </a:r>
            <a:endParaRPr lang="fi-FI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12106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Tapaustutkimukset merialueilla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/>
          </a:bodyPr>
          <a:lstStyle/>
          <a:p>
            <a:r>
              <a:rPr lang="en-US" dirty="0" err="1" smtClean="0"/>
              <a:t>Kartoita</a:t>
            </a:r>
            <a:r>
              <a:rPr lang="en-US" dirty="0" smtClean="0"/>
              <a:t> </a:t>
            </a:r>
            <a:r>
              <a:rPr lang="en-US" dirty="0" err="1" smtClean="0"/>
              <a:t>tulokaslajien</a:t>
            </a:r>
            <a:r>
              <a:rPr lang="en-US" dirty="0" smtClean="0"/>
              <a:t> </a:t>
            </a:r>
            <a:r>
              <a:rPr lang="en-US" dirty="0" err="1" smtClean="0"/>
              <a:t>vaikutus</a:t>
            </a:r>
            <a:r>
              <a:rPr lang="en-US" dirty="0" smtClean="0"/>
              <a:t> </a:t>
            </a:r>
            <a:r>
              <a:rPr lang="en-US" dirty="0" err="1" smtClean="0"/>
              <a:t>meriekosysteemiin</a:t>
            </a:r>
            <a:r>
              <a:rPr lang="en-US" dirty="0" smtClean="0"/>
              <a:t>: </a:t>
            </a:r>
            <a:r>
              <a:rPr lang="en-US" dirty="0" err="1" smtClean="0"/>
              <a:t>Välimeren</a:t>
            </a:r>
            <a:r>
              <a:rPr lang="en-US" dirty="0" smtClean="0"/>
              <a:t> </a:t>
            </a:r>
            <a:r>
              <a:rPr lang="en-US" dirty="0" err="1" smtClean="0"/>
              <a:t>tapaustutkimus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Katsanevakis</a:t>
            </a:r>
            <a:r>
              <a:rPr lang="en-US" i="1" dirty="0" smtClean="0"/>
              <a:t>, Tempera, Teixeira)</a:t>
            </a:r>
          </a:p>
          <a:p>
            <a:r>
              <a:rPr lang="en-US" dirty="0" smtClean="0"/>
              <a:t>Coexist-project</a:t>
            </a:r>
            <a:r>
              <a:rPr lang="fi-FI" dirty="0" smtClean="0"/>
              <a:t>:</a:t>
            </a:r>
            <a:endParaRPr lang="en-US" dirty="0" smtClean="0"/>
          </a:p>
          <a:p>
            <a:pPr lvl="1"/>
            <a:r>
              <a:rPr lang="en-US" dirty="0"/>
              <a:t>Case study 1: </a:t>
            </a:r>
            <a:r>
              <a:rPr lang="en-US" dirty="0" err="1"/>
              <a:t>Hardangerfjord</a:t>
            </a:r>
            <a:endParaRPr lang="en-US" dirty="0"/>
          </a:p>
          <a:p>
            <a:pPr lvl="1"/>
            <a:r>
              <a:rPr lang="en-US" dirty="0"/>
              <a:t>Case study 2: Atlantic coast areas</a:t>
            </a:r>
          </a:p>
          <a:p>
            <a:pPr lvl="1"/>
            <a:r>
              <a:rPr lang="en-US" dirty="0"/>
              <a:t>Case study 3: </a:t>
            </a:r>
            <a:r>
              <a:rPr lang="en-US" dirty="0" err="1"/>
              <a:t>algarve</a:t>
            </a:r>
            <a:r>
              <a:rPr lang="en-US" dirty="0"/>
              <a:t> coast</a:t>
            </a:r>
          </a:p>
          <a:p>
            <a:pPr lvl="1"/>
            <a:r>
              <a:rPr lang="en-US" dirty="0"/>
              <a:t>Case study 4: Adriatic Sea coast</a:t>
            </a:r>
          </a:p>
          <a:p>
            <a:pPr lvl="1"/>
            <a:r>
              <a:rPr lang="en-US" dirty="0"/>
              <a:t>Case study 5: Coastal North Sea</a:t>
            </a:r>
          </a:p>
          <a:p>
            <a:pPr lvl="1"/>
            <a:r>
              <a:rPr lang="en-US" dirty="0"/>
              <a:t>Case study 6: Baltic Sea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Seitsemän</a:t>
            </a:r>
            <a:r>
              <a:rPr lang="en-US" b="1" dirty="0" smtClean="0"/>
              <a:t> </a:t>
            </a:r>
            <a:r>
              <a:rPr lang="en-US" b="1" dirty="0" err="1" smtClean="0"/>
              <a:t>tutkimusteemaa</a:t>
            </a:r>
            <a:r>
              <a:rPr lang="en-US" b="1" dirty="0" smtClean="0"/>
              <a:t> BONUS </a:t>
            </a:r>
            <a:r>
              <a:rPr lang="en-US" b="1" dirty="0" err="1" smtClean="0"/>
              <a:t>mukaan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4947"/>
            <a:ext cx="10515600" cy="4415453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Tieteen</a:t>
            </a:r>
            <a:r>
              <a:rPr lang="en-US" b="1" dirty="0" smtClean="0"/>
              <a:t> ja </a:t>
            </a:r>
            <a:r>
              <a:rPr lang="en-US" b="1" dirty="0" err="1" smtClean="0"/>
              <a:t>politiikan</a:t>
            </a:r>
            <a:r>
              <a:rPr lang="en-US" b="1" dirty="0" smtClean="0"/>
              <a:t> </a:t>
            </a:r>
            <a:r>
              <a:rPr lang="en-US" b="1" dirty="0" err="1" smtClean="0"/>
              <a:t>linkittäminen</a:t>
            </a:r>
            <a:endParaRPr lang="en-US" dirty="0"/>
          </a:p>
          <a:p>
            <a:r>
              <a:rPr lang="en-US" b="1" dirty="0" err="1" smtClean="0"/>
              <a:t>Ilmastonmuutoksen</a:t>
            </a:r>
            <a:r>
              <a:rPr lang="en-US" b="1" dirty="0" smtClean="0"/>
              <a:t> ja </a:t>
            </a:r>
            <a:r>
              <a:rPr lang="en-US" b="1" dirty="0" err="1" smtClean="0"/>
              <a:t>geofyysisyyden</a:t>
            </a:r>
            <a:r>
              <a:rPr lang="en-US" b="1" dirty="0" smtClean="0"/>
              <a:t> </a:t>
            </a:r>
            <a:r>
              <a:rPr lang="en-US" b="1" dirty="0" err="1" smtClean="0"/>
              <a:t>ymmärtäminen</a:t>
            </a:r>
            <a:endParaRPr lang="en-US" dirty="0"/>
          </a:p>
          <a:p>
            <a:r>
              <a:rPr lang="en-US" b="1" dirty="0" err="1" smtClean="0"/>
              <a:t>Rehevöitymisen</a:t>
            </a:r>
            <a:r>
              <a:rPr lang="en-US" b="1" dirty="0" smtClean="0"/>
              <a:t> </a:t>
            </a:r>
            <a:r>
              <a:rPr lang="en-US" b="1" dirty="0" err="1" smtClean="0"/>
              <a:t>torjunta</a:t>
            </a:r>
            <a:endParaRPr lang="en-US" dirty="0"/>
          </a:p>
          <a:p>
            <a:r>
              <a:rPr lang="en-US" b="1" dirty="0" err="1" smtClean="0"/>
              <a:t>Kestävä</a:t>
            </a:r>
            <a:r>
              <a:rPr lang="en-US" b="1" dirty="0" smtClean="0"/>
              <a:t> </a:t>
            </a:r>
            <a:r>
              <a:rPr lang="en-US" b="1" dirty="0" err="1" smtClean="0"/>
              <a:t>kalastus</a:t>
            </a:r>
            <a:endParaRPr lang="en-US" dirty="0"/>
          </a:p>
          <a:p>
            <a:r>
              <a:rPr lang="en-US" b="1" dirty="0" err="1" smtClean="0"/>
              <a:t>Biodiversiteetin</a:t>
            </a:r>
            <a:r>
              <a:rPr lang="en-US" b="1" dirty="0" smtClean="0"/>
              <a:t> </a:t>
            </a:r>
            <a:r>
              <a:rPr lang="en-US" b="1" dirty="0" err="1" smtClean="0"/>
              <a:t>suojeleminen</a:t>
            </a:r>
            <a:endParaRPr lang="en-US" dirty="0"/>
          </a:p>
          <a:p>
            <a:r>
              <a:rPr lang="en-US" b="1" dirty="0" err="1" smtClean="0"/>
              <a:t>Saastumisen</a:t>
            </a:r>
            <a:r>
              <a:rPr lang="en-US" b="1" dirty="0" smtClean="0"/>
              <a:t> </a:t>
            </a:r>
            <a:r>
              <a:rPr lang="en-US" b="1" dirty="0" err="1" smtClean="0"/>
              <a:t>ehkäiseminen</a:t>
            </a:r>
            <a:endParaRPr lang="en-US" dirty="0"/>
          </a:p>
          <a:p>
            <a:r>
              <a:rPr lang="en-US" b="1" dirty="0" err="1" smtClean="0"/>
              <a:t>Ekosysteemin</a:t>
            </a:r>
            <a:r>
              <a:rPr lang="en-US" b="1" dirty="0" smtClean="0"/>
              <a:t> ja </a:t>
            </a:r>
            <a:r>
              <a:rPr lang="en-US" b="1" dirty="0" err="1" smtClean="0"/>
              <a:t>yhteiskunnan</a:t>
            </a:r>
            <a:r>
              <a:rPr lang="en-US" b="1" dirty="0" smtClean="0"/>
              <a:t> </a:t>
            </a:r>
            <a:r>
              <a:rPr lang="en-US" b="1" dirty="0" err="1" smtClean="0"/>
              <a:t>integrointi</a:t>
            </a:r>
            <a:endParaRPr lang="en-US" b="1" dirty="0" smtClean="0"/>
          </a:p>
          <a:p>
            <a:pPr marL="0" indent="0">
              <a:buNone/>
            </a:pPr>
            <a:r>
              <a:rPr lang="fi-FI" sz="1800" dirty="0" smtClean="0"/>
              <a:t>(Sirola)</a:t>
            </a:r>
            <a:endParaRPr lang="en-US" b="1" dirty="0" smtClean="0"/>
          </a:p>
          <a:p>
            <a:pPr marL="0" indent="0">
              <a:buNone/>
            </a:pPr>
            <a:r>
              <a:rPr lang="fi-FI" b="1" i="1" dirty="0" smtClean="0"/>
              <a:t>Kaikki esimerkit voidaan tehdä tapaustutkimuksen muodossa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7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2413</TotalTime>
  <Words>571</Words>
  <Application>Microsoft Office PowerPoint</Application>
  <PresentationFormat>Laajakuva</PresentationFormat>
  <Paragraphs>101</Paragraphs>
  <Slides>13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Myrkyt ja ihmisten jätteet laivoilla - Tapaustutkimus</vt:lpstr>
      <vt:lpstr>Sisältö</vt:lpstr>
      <vt:lpstr>Kurssin tavoitteet</vt:lpstr>
      <vt:lpstr>Tapaustutkimus Yleiskatsaus</vt:lpstr>
      <vt:lpstr>Tapaustutkimus Designing</vt:lpstr>
      <vt:lpstr>Tapaustutkimus Tulokset</vt:lpstr>
      <vt:lpstr>Data</vt:lpstr>
      <vt:lpstr>Tapaustutkimukset merialueilla</vt:lpstr>
      <vt:lpstr>Seitsemän tutkimusteemaa BONUS mukaan </vt:lpstr>
      <vt:lpstr>Myrkyt ja ihmisen jätteet laivoilla - Tapaustutkimus</vt:lpstr>
      <vt:lpstr>Myrkyt ja ihmisten jätteet laivoilla</vt:lpstr>
      <vt:lpstr>Levittäminen</vt:lpstr>
      <vt:lpstr>Lähteet</vt:lpstr>
    </vt:vector>
  </TitlesOfParts>
  <Company>University of Helsinki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Toxics and human wastes of the ships.</dc:title>
  <dc:creator>Kivikko, Noora P</dc:creator>
  <cp:lastModifiedBy>Paavo Linnansaari</cp:lastModifiedBy>
  <cp:revision>38</cp:revision>
  <dcterms:created xsi:type="dcterms:W3CDTF">2015-05-28T12:54:00Z</dcterms:created>
  <dcterms:modified xsi:type="dcterms:W3CDTF">2016-08-02T19:37:01Z</dcterms:modified>
</cp:coreProperties>
</file>