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2" r:id="rId2"/>
    <p:sldId id="333" r:id="rId3"/>
    <p:sldId id="409" r:id="rId4"/>
    <p:sldId id="374" r:id="rId5"/>
    <p:sldId id="380" r:id="rId6"/>
    <p:sldId id="451" r:id="rId7"/>
    <p:sldId id="370" r:id="rId8"/>
    <p:sldId id="373" r:id="rId9"/>
    <p:sldId id="369" r:id="rId10"/>
    <p:sldId id="371" r:id="rId11"/>
    <p:sldId id="372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50" d="100"/>
          <a:sy n="50" d="100"/>
        </p:scale>
        <p:origin x="54" y="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8/3/2016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6015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8/3/2016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7043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  <p:extLst>
      <p:ext uri="{BB962C8B-B14F-4D97-AF65-F5344CB8AC3E}">
        <p14:creationId xmlns:p14="http://schemas.microsoft.com/office/powerpoint/2010/main" val="2119506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</a:t>
            </a:r>
            <a:r>
              <a:rPr lang="en-GB" sz="2800" b="1" cap="small" dirty="0" err="1" smtClean="0">
                <a:solidFill>
                  <a:schemeClr val="bg2">
                    <a:lumMod val="50000"/>
                  </a:schemeClr>
                </a:solidFill>
              </a:rPr>
              <a:t>Ympäristöohjelma</a:t>
            </a:r>
            <a:r>
              <a:rPr lang="en-GB" sz="2800" b="1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2800" b="1" cap="small" dirty="0" err="1" smtClean="0">
                <a:solidFill>
                  <a:schemeClr val="bg2">
                    <a:lumMod val="50000"/>
                  </a:schemeClr>
                </a:solidFill>
              </a:rPr>
              <a:t>laadukkaaseen</a:t>
            </a:r>
            <a:r>
              <a:rPr lang="en-GB" sz="2800" b="1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2800" b="1" cap="small" dirty="0" err="1" smtClean="0">
                <a:solidFill>
                  <a:schemeClr val="bg2">
                    <a:lumMod val="50000"/>
                  </a:schemeClr>
                </a:solidFill>
              </a:rPr>
              <a:t>yliopisto-opetukseen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US" sz="2800" b="1" i="0" u="sng" cap="small" dirty="0" err="1" smtClean="0">
                <a:solidFill>
                  <a:schemeClr val="bg2">
                    <a:lumMod val="50000"/>
                  </a:schemeClr>
                </a:solidFill>
              </a:rPr>
              <a:t>kurssi</a:t>
            </a: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 III</a:t>
            </a:r>
          </a:p>
          <a:p>
            <a:pPr algn="ctr">
              <a:defRPr/>
            </a:pPr>
            <a:r>
              <a:rPr lang="en-US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Yrittäjyys</a:t>
            </a: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en-US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älykäs</a:t>
            </a: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energia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MODUULI 1</a:t>
            </a:r>
          </a:p>
          <a:p>
            <a:pPr algn="ctr">
              <a:defRPr/>
            </a:pPr>
            <a:r>
              <a:rPr lang="en-GB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Älykäs</a:t>
            </a:r>
            <a:r>
              <a:rPr lang="en-GB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energia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HAASTEET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107840"/>
            <a:ext cx="8812404" cy="500155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Kehityksen</a:t>
            </a:r>
            <a:r>
              <a:rPr lang="en-US" sz="2800" dirty="0" smtClean="0"/>
              <a:t> on </a:t>
            </a:r>
            <a:r>
              <a:rPr lang="en-US" sz="2800" dirty="0" err="1" smtClean="0"/>
              <a:t>täytettävä</a:t>
            </a:r>
            <a:r>
              <a:rPr lang="en-US" sz="2800" dirty="0" smtClean="0"/>
              <a:t> </a:t>
            </a:r>
            <a:r>
              <a:rPr lang="en-US" sz="2800" dirty="0" err="1" smtClean="0"/>
              <a:t>sovitut</a:t>
            </a:r>
            <a:r>
              <a:rPr lang="en-US" sz="2800" dirty="0" smtClean="0"/>
              <a:t> </a:t>
            </a:r>
            <a:r>
              <a:rPr lang="en-US" sz="2800" dirty="0" err="1" smtClean="0"/>
              <a:t>ympäristö</a:t>
            </a:r>
            <a:r>
              <a:rPr lang="en-US" sz="2800" dirty="0" smtClean="0"/>
              <a:t>- ja </a:t>
            </a:r>
            <a:r>
              <a:rPr lang="en-US" sz="2800" dirty="0" err="1" smtClean="0"/>
              <a:t>geopoliittiset</a:t>
            </a:r>
            <a:r>
              <a:rPr lang="en-US" sz="2800" dirty="0" smtClean="0"/>
              <a:t> </a:t>
            </a:r>
            <a:r>
              <a:rPr lang="en-US" sz="2800" dirty="0" err="1" smtClean="0"/>
              <a:t>tavoitteet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Kestävä</a:t>
            </a:r>
            <a:r>
              <a:rPr lang="en-US" sz="2800" dirty="0" smtClean="0"/>
              <a:t> ja </a:t>
            </a:r>
            <a:r>
              <a:rPr lang="en-US" sz="2800" dirty="0" err="1" smtClean="0"/>
              <a:t>tehokkaampi</a:t>
            </a:r>
            <a:r>
              <a:rPr lang="en-US" sz="2800" dirty="0" smtClean="0"/>
              <a:t> </a:t>
            </a:r>
            <a:r>
              <a:rPr lang="en-US" sz="2800" dirty="0" err="1" smtClean="0"/>
              <a:t>tuotanto</a:t>
            </a:r>
            <a:r>
              <a:rPr lang="en-US" sz="2800" dirty="0" smtClean="0"/>
              <a:t>, </a:t>
            </a:r>
            <a:r>
              <a:rPr lang="en-US" sz="2800" dirty="0" err="1" smtClean="0"/>
              <a:t>jakelu</a:t>
            </a:r>
            <a:r>
              <a:rPr lang="en-US" sz="2800" dirty="0" smtClean="0"/>
              <a:t> ja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kulutus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Uusiutuvien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energialähteiden</a:t>
            </a:r>
            <a:r>
              <a:rPr lang="en-US" sz="2800" dirty="0" smtClean="0"/>
              <a:t> </a:t>
            </a:r>
            <a:r>
              <a:rPr lang="en-US" sz="2800" dirty="0" smtClean="0"/>
              <a:t> </a:t>
            </a:r>
            <a:r>
              <a:rPr lang="en-US" sz="2800" dirty="0" err="1" smtClean="0"/>
              <a:t>sulava</a:t>
            </a:r>
            <a:r>
              <a:rPr lang="en-US" sz="2800" dirty="0" smtClean="0"/>
              <a:t> </a:t>
            </a:r>
            <a:r>
              <a:rPr lang="en-US" sz="2800" dirty="0" err="1" smtClean="0"/>
              <a:t>integraatio</a:t>
            </a:r>
            <a:r>
              <a:rPr lang="en-US" sz="2800" dirty="0" smtClean="0"/>
              <a:t> </a:t>
            </a:r>
            <a:r>
              <a:rPr lang="en-US" sz="2800" dirty="0" err="1" smtClean="0"/>
              <a:t>käsittää</a:t>
            </a:r>
            <a:r>
              <a:rPr lang="en-US" sz="2800" dirty="0" smtClean="0"/>
              <a:t> </a:t>
            </a:r>
            <a:r>
              <a:rPr lang="en-US" sz="2800" dirty="0" err="1" smtClean="0"/>
              <a:t>käytön</a:t>
            </a:r>
            <a:r>
              <a:rPr lang="en-US" sz="2800" dirty="0" smtClean="0"/>
              <a:t> </a:t>
            </a:r>
            <a:r>
              <a:rPr lang="en-US" sz="2800" dirty="0" err="1" smtClean="0"/>
              <a:t>ajoittaisuuden</a:t>
            </a:r>
            <a:r>
              <a:rPr lang="en-US" sz="2800" dirty="0" smtClean="0"/>
              <a:t> ja </a:t>
            </a:r>
            <a:r>
              <a:rPr lang="en-US" sz="2800" dirty="0" err="1" smtClean="0"/>
              <a:t>vaihtelun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Energiakulutuksen</a:t>
            </a:r>
            <a:r>
              <a:rPr lang="en-US" sz="2800" dirty="0" smtClean="0"/>
              <a:t> ja </a:t>
            </a:r>
            <a:r>
              <a:rPr lang="en-US" sz="2800" dirty="0" err="1" smtClean="0"/>
              <a:t>kustannusten</a:t>
            </a:r>
            <a:r>
              <a:rPr lang="en-US" sz="2800" dirty="0" smtClean="0"/>
              <a:t> </a:t>
            </a:r>
            <a:r>
              <a:rPr lang="en-US" sz="2800" dirty="0" err="1" smtClean="0"/>
              <a:t>hallintaan</a:t>
            </a:r>
            <a:r>
              <a:rPr lang="en-US" sz="2800" dirty="0" smtClean="0"/>
              <a:t> </a:t>
            </a:r>
            <a:r>
              <a:rPr lang="en-US" sz="2800" dirty="0" err="1" smtClean="0"/>
              <a:t>thokkaita</a:t>
            </a:r>
            <a:r>
              <a:rPr lang="en-US" sz="2800" dirty="0" smtClean="0"/>
              <a:t> ja </a:t>
            </a:r>
            <a:r>
              <a:rPr lang="en-US" sz="2800" dirty="0" err="1" smtClean="0"/>
              <a:t>edullisia</a:t>
            </a:r>
            <a:r>
              <a:rPr lang="en-US" sz="2800" dirty="0" smtClean="0"/>
              <a:t> </a:t>
            </a:r>
            <a:r>
              <a:rPr lang="en-US" sz="2800" dirty="0" err="1" smtClean="0"/>
              <a:t>ratkaisuja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b="1" dirty="0" err="1" smtClean="0"/>
              <a:t>Älykkään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energian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käsitteen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syntyminen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10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ÄLYKÄS ENERGIA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218370"/>
            <a:ext cx="9144000" cy="143439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 err="1" smtClean="0"/>
              <a:t>Digitaalisen</a:t>
            </a:r>
            <a:r>
              <a:rPr lang="en-US" sz="2800" dirty="0" smtClean="0"/>
              <a:t> </a:t>
            </a:r>
            <a:r>
              <a:rPr lang="en-US" sz="2800" dirty="0" err="1" smtClean="0"/>
              <a:t>älykkyyden</a:t>
            </a:r>
            <a:r>
              <a:rPr lang="en-US" sz="2800" dirty="0" smtClean="0"/>
              <a:t> </a:t>
            </a:r>
            <a:r>
              <a:rPr lang="en-US" sz="2800" dirty="0" err="1" smtClean="0"/>
              <a:t>integrointi</a:t>
            </a:r>
            <a:r>
              <a:rPr lang="en-US" sz="2800" dirty="0" smtClean="0"/>
              <a:t> </a:t>
            </a:r>
            <a:r>
              <a:rPr lang="en-US" sz="2800" dirty="0" err="1" smtClean="0"/>
              <a:t>toteuttamalla</a:t>
            </a:r>
            <a:r>
              <a:rPr lang="en-US" sz="2800" dirty="0" smtClean="0"/>
              <a:t> </a:t>
            </a:r>
            <a:r>
              <a:rPr lang="en-US" sz="2800" dirty="0" err="1" smtClean="0"/>
              <a:t>asianmukaisia</a:t>
            </a:r>
            <a:r>
              <a:rPr lang="en-US" sz="2800" dirty="0" smtClean="0"/>
              <a:t> </a:t>
            </a:r>
            <a:r>
              <a:rPr lang="en-US" sz="2800" dirty="0" err="1" smtClean="0"/>
              <a:t>tieto</a:t>
            </a:r>
            <a:r>
              <a:rPr lang="en-US" sz="2800" dirty="0" smtClean="0"/>
              <a:t>- ja </a:t>
            </a:r>
            <a:r>
              <a:rPr lang="en-US" sz="2800" dirty="0" err="1" smtClean="0"/>
              <a:t>viestintätekniikan</a:t>
            </a:r>
            <a:r>
              <a:rPr lang="en-US" sz="2800" dirty="0" smtClean="0"/>
              <a:t> </a:t>
            </a:r>
            <a:r>
              <a:rPr lang="en-US" sz="2800" dirty="0" err="1" smtClean="0"/>
              <a:t>koko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energiasysteemin</a:t>
            </a:r>
            <a:r>
              <a:rPr lang="en-US" sz="2800" dirty="0" smtClean="0"/>
              <a:t> </a:t>
            </a:r>
            <a:r>
              <a:rPr lang="en-US" sz="2800" dirty="0" err="1" smtClean="0"/>
              <a:t>tuotanot</a:t>
            </a:r>
            <a:r>
              <a:rPr lang="en-US" sz="2800" dirty="0" smtClean="0"/>
              <a:t>-, </a:t>
            </a:r>
            <a:r>
              <a:rPr lang="en-US" sz="2800" dirty="0" err="1" smtClean="0"/>
              <a:t>siirto</a:t>
            </a:r>
            <a:r>
              <a:rPr lang="en-US" sz="2800" dirty="0" smtClean="0"/>
              <a:t>-, </a:t>
            </a:r>
            <a:r>
              <a:rPr lang="en-US" sz="2800" dirty="0" err="1" smtClean="0"/>
              <a:t>jakelu</a:t>
            </a:r>
            <a:r>
              <a:rPr lang="en-US" sz="2800" dirty="0" smtClean="0"/>
              <a:t>- ja </a:t>
            </a:r>
            <a:r>
              <a:rPr lang="en-US" sz="2800" dirty="0" err="1" smtClean="0"/>
              <a:t>toimintaprosesseja</a:t>
            </a:r>
            <a:r>
              <a:rPr lang="en-US" sz="2800" dirty="0"/>
              <a:t>.</a:t>
            </a:r>
            <a:endParaRPr lang="en-US" sz="2800" dirty="0" smtClean="0"/>
          </a:p>
          <a:p>
            <a:pPr algn="just"/>
            <a:endParaRPr lang="en-US" sz="2800" dirty="0" smtClean="0"/>
          </a:p>
          <a:p>
            <a:pPr algn="just"/>
            <a:endParaRPr lang="en-US" sz="2800" dirty="0" smtClean="0"/>
          </a:p>
          <a:p>
            <a:pPr algn="just">
              <a:buNone/>
            </a:pPr>
            <a:endParaRPr lang="en-US" sz="2800" dirty="0" smtClean="0"/>
          </a:p>
          <a:p>
            <a:pPr algn="just"/>
            <a:endParaRPr lang="en-US" sz="2800" dirty="0" smtClean="0"/>
          </a:p>
        </p:txBody>
      </p:sp>
      <p:pic>
        <p:nvPicPr>
          <p:cNvPr id="3075" name="Picture 3" descr="C:\Users\panagiotakopoulos\Desktop\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60012"/>
            <a:ext cx="9144000" cy="3997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AIHE 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Johdanto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älykkääseen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energiaan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ENERGIA TÄNÄÄN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107840"/>
            <a:ext cx="8812404" cy="515228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Teollisuus</a:t>
            </a:r>
            <a:r>
              <a:rPr lang="en-US" sz="2800" dirty="0" smtClean="0"/>
              <a:t>, </a:t>
            </a:r>
            <a:r>
              <a:rPr lang="en-US" sz="2800" dirty="0" err="1" smtClean="0"/>
              <a:t>kuljetus</a:t>
            </a:r>
            <a:r>
              <a:rPr lang="en-US" sz="2800" dirty="0" smtClean="0"/>
              <a:t> ja </a:t>
            </a:r>
            <a:r>
              <a:rPr lang="en-US" sz="2800" dirty="0" err="1" smtClean="0"/>
              <a:t>rakennukset</a:t>
            </a:r>
            <a:r>
              <a:rPr lang="en-US" sz="2800" dirty="0" smtClean="0"/>
              <a:t> </a:t>
            </a:r>
            <a:r>
              <a:rPr lang="en-US" sz="2800" dirty="0" err="1" smtClean="0"/>
              <a:t>ovat</a:t>
            </a:r>
            <a:r>
              <a:rPr lang="en-US" sz="2800" dirty="0" smtClean="0"/>
              <a:t> </a:t>
            </a:r>
            <a:r>
              <a:rPr lang="en-US" sz="2800" dirty="0" err="1" smtClean="0"/>
              <a:t>tärkeimmät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energia-alat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Energiatarpeisiin</a:t>
            </a:r>
            <a:r>
              <a:rPr lang="en-US" sz="2800" dirty="0" smtClean="0"/>
              <a:t> </a:t>
            </a:r>
            <a:r>
              <a:rPr lang="en-US" sz="2800" dirty="0" err="1" smtClean="0"/>
              <a:t>vastataan</a:t>
            </a:r>
            <a:r>
              <a:rPr lang="en-US" sz="2800" dirty="0" smtClean="0"/>
              <a:t> </a:t>
            </a:r>
            <a:r>
              <a:rPr lang="en-US" sz="2800" dirty="0" err="1" smtClean="0"/>
              <a:t>tällä</a:t>
            </a:r>
            <a:r>
              <a:rPr lang="en-US" sz="2800" dirty="0" smtClean="0"/>
              <a:t> </a:t>
            </a:r>
            <a:r>
              <a:rPr lang="en-US" sz="2800" dirty="0" err="1" smtClean="0"/>
              <a:t>hetkellä</a:t>
            </a:r>
            <a:r>
              <a:rPr lang="en-US" sz="2800" dirty="0" smtClean="0"/>
              <a:t> </a:t>
            </a:r>
            <a:r>
              <a:rPr lang="en-US" sz="2800" dirty="0" err="1" smtClean="0"/>
              <a:t>pääasiassa</a:t>
            </a:r>
            <a:r>
              <a:rPr lang="en-US" sz="2800" dirty="0" smtClean="0"/>
              <a:t> </a:t>
            </a:r>
            <a:r>
              <a:rPr lang="en-US" sz="2800" dirty="0" err="1" smtClean="0"/>
              <a:t>fossiilisten</a:t>
            </a:r>
            <a:r>
              <a:rPr lang="en-US" sz="2800" dirty="0" smtClean="0"/>
              <a:t> </a:t>
            </a:r>
            <a:r>
              <a:rPr lang="en-US" sz="2800" dirty="0" err="1" smtClean="0"/>
              <a:t>polttoaineiden</a:t>
            </a:r>
            <a:r>
              <a:rPr lang="en-US" sz="2800" dirty="0" smtClean="0"/>
              <a:t> </a:t>
            </a:r>
            <a:r>
              <a:rPr lang="en-US" sz="2800" dirty="0" err="1" smtClean="0"/>
              <a:t>osuudella</a:t>
            </a:r>
            <a:r>
              <a:rPr lang="en-US" sz="2800" dirty="0" smtClean="0"/>
              <a:t> 82% </a:t>
            </a:r>
            <a:r>
              <a:rPr lang="en-US" sz="2800" dirty="0" err="1" smtClean="0"/>
              <a:t>maailman</a:t>
            </a:r>
            <a:r>
              <a:rPr lang="en-US" sz="2800" dirty="0" smtClean="0"/>
              <a:t> </a:t>
            </a:r>
            <a:r>
              <a:rPr lang="en-US" sz="2800" dirty="0" err="1" smtClean="0"/>
              <a:t>primäärienergian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käytöstä</a:t>
            </a:r>
            <a:r>
              <a:rPr lang="en-US" sz="2800" dirty="0" smtClean="0"/>
              <a:t> </a:t>
            </a:r>
            <a:r>
              <a:rPr lang="en-US" sz="2800" dirty="0" err="1" smtClean="0"/>
              <a:t>vuonna</a:t>
            </a:r>
            <a:r>
              <a:rPr lang="en-US" sz="2800" dirty="0" smtClean="0"/>
              <a:t> 2011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Vähitellen</a:t>
            </a:r>
            <a:r>
              <a:rPr lang="en-US" sz="2800" dirty="0" smtClean="0"/>
              <a:t>, </a:t>
            </a:r>
            <a:r>
              <a:rPr lang="en-US" sz="2800" dirty="0" err="1" smtClean="0"/>
              <a:t>mutta</a:t>
            </a:r>
            <a:r>
              <a:rPr lang="en-US" sz="2800" dirty="0" smtClean="0"/>
              <a:t> </a:t>
            </a:r>
            <a:r>
              <a:rPr lang="en-US" sz="2800" dirty="0" err="1" smtClean="0"/>
              <a:t>melko</a:t>
            </a:r>
            <a:r>
              <a:rPr lang="en-US" sz="2800" dirty="0" smtClean="0"/>
              <a:t> </a:t>
            </a:r>
            <a:r>
              <a:rPr lang="en-US" sz="2800" dirty="0" err="1" smtClean="0"/>
              <a:t>hitaasti</a:t>
            </a:r>
            <a:r>
              <a:rPr lang="en-US" sz="2800" dirty="0" smtClean="0"/>
              <a:t> </a:t>
            </a:r>
            <a:r>
              <a:rPr lang="en-US" sz="2800" dirty="0" err="1" smtClean="0"/>
              <a:t>uusiutuvien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energilähteiden</a:t>
            </a:r>
            <a:r>
              <a:rPr lang="en-US" sz="2800" dirty="0" smtClean="0"/>
              <a:t> – </a:t>
            </a:r>
            <a:r>
              <a:rPr lang="en-US" sz="2800" dirty="0" err="1" smtClean="0"/>
              <a:t>fossiilisten</a:t>
            </a:r>
            <a:r>
              <a:rPr lang="en-US" sz="2800" dirty="0" smtClean="0"/>
              <a:t> </a:t>
            </a:r>
            <a:r>
              <a:rPr lang="en-US" sz="2800" dirty="0" err="1" smtClean="0"/>
              <a:t>polttoaineiden</a:t>
            </a:r>
            <a:r>
              <a:rPr lang="en-US" sz="2800" dirty="0" smtClean="0"/>
              <a:t> </a:t>
            </a:r>
            <a:r>
              <a:rPr lang="en-US" sz="2800" dirty="0" err="1" smtClean="0"/>
              <a:t>kulutuksen</a:t>
            </a:r>
            <a:r>
              <a:rPr lang="en-US" sz="2800" dirty="0" smtClean="0"/>
              <a:t> </a:t>
            </a:r>
            <a:r>
              <a:rPr lang="en-US" sz="2800" dirty="0" err="1" smtClean="0"/>
              <a:t>kasvu</a:t>
            </a:r>
            <a:r>
              <a:rPr lang="en-US" sz="2800" dirty="0" smtClean="0"/>
              <a:t> </a:t>
            </a:r>
            <a:r>
              <a:rPr lang="en-US" sz="2800" dirty="0" err="1" smtClean="0"/>
              <a:t>pysyy</a:t>
            </a:r>
            <a:r>
              <a:rPr lang="en-US" sz="2800" dirty="0" smtClean="0"/>
              <a:t> </a:t>
            </a:r>
            <a:r>
              <a:rPr lang="en-US" sz="2800" dirty="0" err="1" smtClean="0"/>
              <a:t>suurempana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Energiankulutus</a:t>
            </a:r>
            <a:r>
              <a:rPr lang="en-US" sz="2800" dirty="0" smtClean="0"/>
              <a:t> </a:t>
            </a:r>
            <a:r>
              <a:rPr lang="en-US" sz="2800" dirty="0" err="1" smtClean="0"/>
              <a:t>kasvaa</a:t>
            </a:r>
            <a:r>
              <a:rPr lang="en-US" sz="2800" dirty="0" smtClean="0"/>
              <a:t> </a:t>
            </a:r>
            <a:r>
              <a:rPr lang="en-US" sz="2800" dirty="0" err="1" smtClean="0"/>
              <a:t>jatkuvasti</a:t>
            </a:r>
            <a:r>
              <a:rPr lang="en-US" sz="2800" dirty="0" smtClean="0"/>
              <a:t> </a:t>
            </a:r>
            <a:r>
              <a:rPr lang="en-US" sz="2800" dirty="0" err="1" smtClean="0"/>
              <a:t>johtuen</a:t>
            </a:r>
            <a:r>
              <a:rPr lang="en-US" sz="2800" dirty="0" smtClean="0"/>
              <a:t> </a:t>
            </a:r>
            <a:r>
              <a:rPr lang="en-US" sz="2800" dirty="0" err="1" smtClean="0"/>
              <a:t>teollistumisen</a:t>
            </a:r>
            <a:r>
              <a:rPr lang="en-US" sz="2800" dirty="0" smtClean="0"/>
              <a:t> ja </a:t>
            </a:r>
            <a:r>
              <a:rPr lang="en-US" sz="2800" dirty="0" err="1" smtClean="0"/>
              <a:t>kasvavien</a:t>
            </a:r>
            <a:r>
              <a:rPr lang="en-US" sz="2800" dirty="0" smtClean="0"/>
              <a:t> </a:t>
            </a:r>
            <a:r>
              <a:rPr lang="en-US" sz="2800" dirty="0" err="1" smtClean="0"/>
              <a:t>markkinoiden</a:t>
            </a:r>
            <a:r>
              <a:rPr lang="en-US" sz="2800" dirty="0" smtClean="0"/>
              <a:t> ja </a:t>
            </a:r>
            <a:r>
              <a:rPr lang="en-US" sz="2800" dirty="0" err="1" smtClean="0"/>
              <a:t>väestönkehityksen</a:t>
            </a:r>
            <a:r>
              <a:rPr lang="en-US" sz="2800" dirty="0" smtClean="0"/>
              <a:t> </a:t>
            </a:r>
            <a:r>
              <a:rPr lang="en-US" sz="2800" dirty="0" err="1" smtClean="0"/>
              <a:t>tuomasta</a:t>
            </a:r>
            <a:r>
              <a:rPr lang="en-US" sz="2800" dirty="0" smtClean="0"/>
              <a:t> </a:t>
            </a:r>
            <a:r>
              <a:rPr lang="en-US" sz="2800" dirty="0" err="1" smtClean="0"/>
              <a:t>vaurastumisesta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ENERGIAN LÄHTEET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107840"/>
            <a:ext cx="8812404" cy="515228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800" b="1" dirty="0" err="1" smtClean="0">
                <a:latin typeface="Arial" charset="0"/>
                <a:cs typeface="Arial" charset="0"/>
              </a:rPr>
              <a:t>Fossili</a:t>
            </a:r>
            <a:endParaRPr lang="en-US" sz="2800" b="1" dirty="0" smtClean="0">
              <a:latin typeface="Arial" charset="0"/>
              <a:cs typeface="Arial" charset="0"/>
            </a:endParaRPr>
          </a:p>
          <a:p>
            <a:pPr marL="893763" lvl="1" indent="-436563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893763" algn="l"/>
              </a:tabLst>
            </a:pPr>
            <a:r>
              <a:rPr lang="en-US" dirty="0" err="1" smtClean="0">
                <a:latin typeface="Arial" charset="0"/>
                <a:cs typeface="Arial" charset="0"/>
              </a:rPr>
              <a:t>Kivihiili</a:t>
            </a:r>
            <a:endParaRPr lang="en-US" dirty="0" smtClean="0">
              <a:latin typeface="Arial" charset="0"/>
              <a:cs typeface="Arial" charset="0"/>
            </a:endParaRPr>
          </a:p>
          <a:p>
            <a:pPr marL="893763" lvl="1" indent="-436563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893763" algn="l"/>
              </a:tabLst>
            </a:pPr>
            <a:r>
              <a:rPr lang="en-US" dirty="0" err="1" smtClean="0">
                <a:latin typeface="Arial" charset="0"/>
                <a:cs typeface="Arial" charset="0"/>
              </a:rPr>
              <a:t>Maaöljy</a:t>
            </a:r>
            <a:endParaRPr lang="en-US" dirty="0" smtClean="0">
              <a:latin typeface="Arial" charset="0"/>
              <a:cs typeface="Arial" charset="0"/>
            </a:endParaRPr>
          </a:p>
          <a:p>
            <a:pPr marL="893763" lvl="1" indent="-436563" eaLnBrk="1" hangingPunct="1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tabLst>
                <a:tab pos="893763" algn="l"/>
              </a:tabLst>
            </a:pPr>
            <a:r>
              <a:rPr lang="en-US" dirty="0" err="1" smtClean="0">
                <a:latin typeface="Arial" charset="0"/>
                <a:cs typeface="Arial" charset="0"/>
              </a:rPr>
              <a:t>Maakaasu</a:t>
            </a:r>
            <a:endParaRPr lang="en-US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800" b="1" dirty="0" err="1" smtClean="0">
                <a:latin typeface="Arial" charset="0"/>
                <a:cs typeface="Arial" charset="0"/>
              </a:rPr>
              <a:t>Ydinvoima</a:t>
            </a: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800" b="1" dirty="0" err="1" smtClean="0">
                <a:latin typeface="Arial" charset="0"/>
                <a:cs typeface="Arial" charset="0"/>
              </a:rPr>
              <a:t>Uusiutuva</a:t>
            </a:r>
            <a:endParaRPr lang="en-US" sz="2800" b="1" dirty="0" smtClean="0">
              <a:latin typeface="Arial" charset="0"/>
              <a:cs typeface="Arial" charset="0"/>
            </a:endParaRPr>
          </a:p>
          <a:p>
            <a:pPr marL="893763" lvl="1" indent="-4413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Arial" charset="0"/>
                <a:cs typeface="Arial" charset="0"/>
              </a:rPr>
              <a:t>Vesivoima</a:t>
            </a:r>
            <a:endParaRPr lang="en-US" dirty="0" smtClean="0">
              <a:latin typeface="Arial" charset="0"/>
              <a:cs typeface="Arial" charset="0"/>
            </a:endParaRPr>
          </a:p>
          <a:p>
            <a:pPr marL="893763" lvl="1" indent="-4413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Arial" charset="0"/>
                <a:cs typeface="Arial" charset="0"/>
              </a:rPr>
              <a:t>Tuuli</a:t>
            </a:r>
            <a:endParaRPr lang="en-US" dirty="0" smtClean="0">
              <a:latin typeface="Arial" charset="0"/>
              <a:cs typeface="Arial" charset="0"/>
            </a:endParaRPr>
          </a:p>
          <a:p>
            <a:pPr marL="893763" lvl="1" indent="-4413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Arial" charset="0"/>
                <a:cs typeface="Arial" charset="0"/>
              </a:rPr>
              <a:t>Aurinko</a:t>
            </a:r>
            <a:endParaRPr lang="en-US" dirty="0" smtClean="0">
              <a:latin typeface="Arial" charset="0"/>
              <a:cs typeface="Arial" charset="0"/>
            </a:endParaRPr>
          </a:p>
          <a:p>
            <a:pPr marL="893763" lvl="1" indent="-4413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Arial" charset="0"/>
                <a:cs typeface="Arial" charset="0"/>
              </a:rPr>
              <a:t>Maalämpö</a:t>
            </a:r>
            <a:endParaRPr lang="en-US" dirty="0" smtClean="0"/>
          </a:p>
        </p:txBody>
      </p:sp>
      <p:pic>
        <p:nvPicPr>
          <p:cNvPr id="2050" name="Picture 2" descr="C:\Users\panagiotakopoulos\Desktop\oil-pumpja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2944" y="1175657"/>
            <a:ext cx="5080000" cy="1567541"/>
          </a:xfrm>
          <a:prstGeom prst="rect">
            <a:avLst/>
          </a:prstGeom>
          <a:noFill/>
        </p:spPr>
      </p:pic>
      <p:pic>
        <p:nvPicPr>
          <p:cNvPr id="2051" name="Picture 3" descr="C:\Users\panagiotakopoulos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5077" y="2863778"/>
            <a:ext cx="5097915" cy="1647773"/>
          </a:xfrm>
          <a:prstGeom prst="rect">
            <a:avLst/>
          </a:prstGeom>
          <a:noFill/>
        </p:spPr>
      </p:pic>
      <p:pic>
        <p:nvPicPr>
          <p:cNvPr id="2052" name="Picture 4" descr="C:\Users\panagiotakopoulos\Desktop\windsol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0200" y="4648199"/>
            <a:ext cx="5072743" cy="1541585"/>
          </a:xfrm>
          <a:prstGeom prst="rect">
            <a:avLst/>
          </a:prstGeom>
          <a:noFill/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UUSIUTUVA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 ENERGIA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193891" y="2866985"/>
            <a:ext cx="2947136" cy="160110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err="1" smtClean="0"/>
              <a:t>Täydennetään</a:t>
            </a:r>
            <a:r>
              <a:rPr lang="en-US" sz="2400" dirty="0" smtClean="0"/>
              <a:t> </a:t>
            </a:r>
            <a:r>
              <a:rPr lang="en-US" sz="2400" dirty="0" err="1" smtClean="0"/>
              <a:t>luonnollisesti</a:t>
            </a:r>
            <a:r>
              <a:rPr lang="en-US" sz="2400" dirty="0" smtClean="0"/>
              <a:t> </a:t>
            </a:r>
            <a:r>
              <a:rPr lang="en-US" sz="2400" dirty="0" err="1" smtClean="0"/>
              <a:t>toisin</a:t>
            </a:r>
            <a:r>
              <a:rPr lang="en-US" sz="2400" dirty="0" smtClean="0"/>
              <a:t> </a:t>
            </a:r>
            <a:r>
              <a:rPr lang="en-US" sz="2400" dirty="0" err="1" smtClean="0"/>
              <a:t>kuin</a:t>
            </a:r>
            <a:r>
              <a:rPr lang="en-US" sz="2400" dirty="0" smtClean="0"/>
              <a:t> </a:t>
            </a:r>
            <a:r>
              <a:rPr lang="en-US" sz="2400" dirty="0" err="1" smtClean="0"/>
              <a:t>perinteisiä</a:t>
            </a:r>
            <a:r>
              <a:rPr lang="en-US" sz="2400" dirty="0" smtClean="0"/>
              <a:t> </a:t>
            </a:r>
            <a:r>
              <a:rPr lang="en-US" sz="2400" dirty="0" err="1" smtClean="0"/>
              <a:t>polttoaineita</a:t>
            </a:r>
            <a:endParaRPr lang="en-US" sz="2400" dirty="0" smtClean="0"/>
          </a:p>
        </p:txBody>
      </p:sp>
      <p:pic>
        <p:nvPicPr>
          <p:cNvPr id="5122" name="Picture 2" descr="C:\Users\panagiotakopoulos\Desktop\wi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3136" y="1028700"/>
            <a:ext cx="2784763" cy="1714500"/>
          </a:xfrm>
          <a:prstGeom prst="rect">
            <a:avLst/>
          </a:prstGeom>
          <a:noFill/>
        </p:spPr>
      </p:pic>
      <p:pic>
        <p:nvPicPr>
          <p:cNvPr id="5126" name="Picture 6" descr="C:\Users\panagiotakopoulos\Desktop\geotherm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0639" y="2763196"/>
            <a:ext cx="2784764" cy="1838948"/>
          </a:xfrm>
          <a:prstGeom prst="rect">
            <a:avLst/>
          </a:prstGeom>
          <a:noFill/>
        </p:spPr>
      </p:pic>
      <p:pic>
        <p:nvPicPr>
          <p:cNvPr id="5127" name="Picture 7" descr="C:\Users\panagiotakopoulos\Desktop\hyd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2745" y="4473187"/>
            <a:ext cx="2784763" cy="1760674"/>
          </a:xfrm>
          <a:prstGeom prst="rect">
            <a:avLst/>
          </a:prstGeom>
          <a:noFill/>
        </p:spPr>
      </p:pic>
      <p:pic>
        <p:nvPicPr>
          <p:cNvPr id="5128" name="Picture 8" descr="C:\Users\panagiotakopoulos\Desktop\sola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2509" y="2736975"/>
            <a:ext cx="2860964" cy="1835025"/>
          </a:xfrm>
          <a:prstGeom prst="rect">
            <a:avLst/>
          </a:prstGeom>
          <a:noFill/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04332" y="1059873"/>
            <a:ext cx="2764895" cy="18807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r>
              <a:rPr lang="en-US" sz="2400" i="0" kern="0" dirty="0" err="1" smtClean="0"/>
              <a:t>Löytyy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lähes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kaik-kialta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en-US" sz="2400" i="0" kern="0" dirty="0" err="1" smtClean="0"/>
              <a:t>fossiilisia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poltto-aineita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esiin-tyy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hyvin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pienillä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alueilla</a:t>
            </a:r>
            <a:r>
              <a:rPr lang="en-US" sz="2400" i="0" kern="0" dirty="0" smtClean="0"/>
              <a:t> 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6151418" y="1086941"/>
            <a:ext cx="2815937" cy="158352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r>
              <a:rPr lang="en-US" sz="2400" i="0" kern="0" dirty="0" err="1" smtClean="0"/>
              <a:t>Ympäristöystävällisen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ilmastonmuutok-sen</a:t>
            </a:r>
            <a:r>
              <a:rPr lang="en-US" sz="2400" i="0" kern="0" dirty="0" smtClean="0"/>
              <a:t> ja </a:t>
            </a:r>
            <a:r>
              <a:rPr lang="en-US" sz="2400" i="0" kern="0" dirty="0" err="1" smtClean="0"/>
              <a:t>ilmaston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läm-penemisen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huolen-aiheita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250828" y="4687184"/>
            <a:ext cx="2947136" cy="160110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hangingPunc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sz="2400" i="0" kern="0" dirty="0" err="1" smtClean="0"/>
              <a:t>Tuuli</a:t>
            </a:r>
            <a:r>
              <a:rPr lang="en-US" sz="2400" i="0" kern="0" dirty="0" smtClean="0"/>
              <a:t>, </a:t>
            </a:r>
            <a:r>
              <a:rPr lang="en-US" sz="2400" i="0" kern="0" dirty="0" err="1" smtClean="0"/>
              <a:t>aurinko</a:t>
            </a:r>
            <a:r>
              <a:rPr lang="en-US" sz="2400" i="0" kern="0" dirty="0" smtClean="0"/>
              <a:t>, bio-</a:t>
            </a:r>
            <a:r>
              <a:rPr lang="en-US" sz="2400" i="0" kern="0" dirty="0" err="1" smtClean="0"/>
              <a:t>massa</a:t>
            </a:r>
            <a:r>
              <a:rPr lang="en-US" sz="2400" i="0" kern="0" dirty="0" smtClean="0"/>
              <a:t>, </a:t>
            </a:r>
            <a:r>
              <a:rPr lang="en-US" sz="2400" i="0" kern="0" dirty="0" err="1" smtClean="0"/>
              <a:t>vesivoima</a:t>
            </a:r>
            <a:r>
              <a:rPr lang="en-US" sz="2400" i="0" kern="0" dirty="0" smtClean="0"/>
              <a:t>, </a:t>
            </a:r>
            <a:r>
              <a:rPr lang="en-US" sz="2400" i="0" kern="0" dirty="0" err="1" smtClean="0"/>
              <a:t>geoterminen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energia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tärkemmät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uusiutuvat</a:t>
            </a:r>
            <a:r>
              <a:rPr lang="en-US" sz="2400" i="0" kern="0" dirty="0" smtClean="0"/>
              <a:t> </a:t>
            </a:r>
            <a:r>
              <a:rPr lang="en-US" sz="2400" i="0" kern="0" dirty="0" err="1" smtClean="0"/>
              <a:t>lähteet</a:t>
            </a:r>
            <a:r>
              <a:rPr lang="en-US" sz="2400" i="0" kern="0" dirty="0" smtClean="0"/>
              <a:t> 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6196864" y="4657685"/>
            <a:ext cx="2947136" cy="160110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400" i="0" kern="0" noProof="0" dirty="0" err="1" smtClean="0"/>
              <a:t>Termejä</a:t>
            </a:r>
            <a:r>
              <a:rPr lang="en-US" sz="2400" i="0" kern="0" noProof="0" dirty="0" smtClean="0"/>
              <a:t> “</a:t>
            </a:r>
            <a:r>
              <a:rPr lang="en-US" sz="2400" i="0" kern="0" noProof="0" dirty="0" err="1" smtClean="0"/>
              <a:t>selkeä</a:t>
            </a:r>
            <a:r>
              <a:rPr lang="en-US" sz="2400" i="0" kern="0" noProof="0" dirty="0" smtClean="0"/>
              <a:t> </a:t>
            </a:r>
            <a:r>
              <a:rPr lang="en-US" sz="2400" i="0" kern="0" noProof="0" dirty="0" err="1" smtClean="0"/>
              <a:t>energia</a:t>
            </a:r>
            <a:r>
              <a:rPr lang="en-US" sz="2400" i="0" kern="0" noProof="0" dirty="0" smtClean="0"/>
              <a:t>” ja “</a:t>
            </a:r>
            <a:r>
              <a:rPr lang="en-US" sz="2400" i="0" kern="0" noProof="0" dirty="0" err="1" smtClean="0"/>
              <a:t>vihreä</a:t>
            </a:r>
            <a:r>
              <a:rPr lang="en-US" sz="2400" i="0" kern="0" noProof="0" dirty="0" smtClean="0"/>
              <a:t> </a:t>
            </a:r>
            <a:r>
              <a:rPr lang="en-US" sz="2400" i="0" kern="0" noProof="0" dirty="0" err="1" smtClean="0"/>
              <a:t>energia</a:t>
            </a:r>
            <a:r>
              <a:rPr lang="en-US" sz="2400" i="0" kern="0" noProof="0" dirty="0" smtClean="0"/>
              <a:t>” </a:t>
            </a:r>
            <a:r>
              <a:rPr lang="en-US" sz="2400" i="0" kern="0" noProof="0" dirty="0" err="1" smtClean="0"/>
              <a:t>käytetään</a:t>
            </a:r>
            <a:r>
              <a:rPr lang="en-US" sz="2400" i="0" kern="0" noProof="0" dirty="0" smtClean="0"/>
              <a:t> </a:t>
            </a:r>
            <a:r>
              <a:rPr lang="en-US" sz="2400" i="0" kern="0" noProof="0" dirty="0" err="1" smtClean="0"/>
              <a:t>vaihtoehtoisina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ENERGIAN ARVOKETJU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3314" name="Picture 2" descr="C:\Users\panagiotakopoulos\Desktop\value ch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7429"/>
            <a:ext cx="9144000" cy="1775872"/>
          </a:xfrm>
          <a:prstGeom prst="rect">
            <a:avLst/>
          </a:prstGeom>
          <a:noFill/>
        </p:spPr>
      </p:pic>
      <p:sp>
        <p:nvSpPr>
          <p:cNvPr id="16" name="Content Placeholder 2"/>
          <p:cNvSpPr>
            <a:spLocks noGrp="1"/>
          </p:cNvSpPr>
          <p:nvPr>
            <p:ph idx="1"/>
          </p:nvPr>
        </p:nvSpPr>
        <p:spPr bwMode="auto">
          <a:xfrm>
            <a:off x="190919" y="2848719"/>
            <a:ext cx="8812404" cy="359227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 err="1" smtClean="0"/>
              <a:t>Generaatio</a:t>
            </a:r>
            <a:r>
              <a:rPr lang="en-US" sz="2400" b="1" dirty="0" smtClean="0"/>
              <a:t> </a:t>
            </a:r>
            <a:r>
              <a:rPr lang="en-US" sz="2400" dirty="0" smtClean="0"/>
              <a:t>on </a:t>
            </a:r>
            <a:r>
              <a:rPr lang="en-US" sz="2400" dirty="0" err="1" smtClean="0"/>
              <a:t>primäärienergialähteiden</a:t>
            </a:r>
            <a:r>
              <a:rPr lang="en-US" sz="2400" dirty="0" smtClean="0"/>
              <a:t> </a:t>
            </a:r>
            <a:r>
              <a:rPr lang="en-US" sz="2400" dirty="0" err="1" smtClean="0"/>
              <a:t>muntamista</a:t>
            </a:r>
            <a:r>
              <a:rPr lang="en-US" sz="2400" dirty="0" smtClean="0"/>
              <a:t> </a:t>
            </a:r>
            <a:r>
              <a:rPr lang="en-US" sz="2400" dirty="0" err="1" smtClean="0"/>
              <a:t>sähköksi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 err="1" smtClean="0"/>
              <a:t>Lähetys</a:t>
            </a:r>
            <a:r>
              <a:rPr lang="en-US" sz="2400" b="1" dirty="0" smtClean="0"/>
              <a:t> </a:t>
            </a:r>
            <a:r>
              <a:rPr lang="en-US" sz="2400" dirty="0" smtClean="0"/>
              <a:t>on </a:t>
            </a:r>
            <a:r>
              <a:rPr lang="en-US" sz="2400" dirty="0" err="1" smtClean="0"/>
              <a:t>ensimmäinen</a:t>
            </a:r>
            <a:r>
              <a:rPr lang="en-US" sz="2400" dirty="0" smtClean="0"/>
              <a:t> </a:t>
            </a:r>
            <a:r>
              <a:rPr lang="en-US" sz="2400" dirty="0" err="1" smtClean="0"/>
              <a:t>askel</a:t>
            </a:r>
            <a:r>
              <a:rPr lang="en-US" sz="2400" dirty="0" smtClean="0"/>
              <a:t> </a:t>
            </a:r>
            <a:r>
              <a:rPr lang="en-US" sz="2400" dirty="0" err="1" smtClean="0"/>
              <a:t>kuljetusenergiasta</a:t>
            </a:r>
            <a:r>
              <a:rPr lang="en-US" sz="2400" dirty="0" smtClean="0"/>
              <a:t>, </a:t>
            </a:r>
            <a:r>
              <a:rPr lang="en-US" sz="2400" dirty="0" err="1" smtClean="0"/>
              <a:t>joka</a:t>
            </a:r>
            <a:r>
              <a:rPr lang="en-US" sz="2400" dirty="0" smtClean="0"/>
              <a:t> </a:t>
            </a:r>
            <a:r>
              <a:rPr lang="en-US" sz="2400" dirty="0" err="1" smtClean="0"/>
              <a:t>käsittää</a:t>
            </a:r>
            <a:r>
              <a:rPr lang="en-US" sz="2400" dirty="0" smtClean="0"/>
              <a:t> </a:t>
            </a:r>
            <a:r>
              <a:rPr lang="en-US" sz="2400" dirty="0" err="1" smtClean="0"/>
              <a:t>suuret</a:t>
            </a:r>
            <a:r>
              <a:rPr lang="en-US" sz="2400" dirty="0" smtClean="0"/>
              <a:t> </a:t>
            </a:r>
            <a:r>
              <a:rPr lang="en-US" sz="2400" dirty="0" err="1" smtClean="0"/>
              <a:t>voimajohdot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 err="1" smtClean="0"/>
              <a:t>Jakelu</a:t>
            </a:r>
            <a:r>
              <a:rPr lang="en-US" sz="2400" b="1" dirty="0" smtClean="0"/>
              <a:t> </a:t>
            </a:r>
            <a:r>
              <a:rPr lang="en-US" sz="2400" dirty="0" err="1" smtClean="0"/>
              <a:t>viittaa</a:t>
            </a:r>
            <a:r>
              <a:rPr lang="en-US" sz="2400" dirty="0" smtClean="0"/>
              <a:t> </a:t>
            </a:r>
            <a:r>
              <a:rPr lang="en-US" sz="2400" dirty="0" err="1" smtClean="0"/>
              <a:t>kulutuksen</a:t>
            </a:r>
            <a:r>
              <a:rPr lang="en-US" sz="2400" dirty="0" smtClean="0"/>
              <a:t> </a:t>
            </a:r>
            <a:r>
              <a:rPr lang="en-US" sz="2400" dirty="0" err="1" smtClean="0"/>
              <a:t>tehonantoon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 err="1" smtClean="0"/>
              <a:t>Vähittäiskauppa</a:t>
            </a:r>
            <a:r>
              <a:rPr lang="en-US" sz="2400" b="1" dirty="0" smtClean="0"/>
              <a:t> </a:t>
            </a:r>
            <a:r>
              <a:rPr lang="en-US" sz="2400" dirty="0" smtClean="0"/>
              <a:t>ja </a:t>
            </a:r>
            <a:r>
              <a:rPr lang="en-US" sz="2400" dirty="0" err="1" smtClean="0"/>
              <a:t>lisäarvopalvelut</a:t>
            </a:r>
            <a:r>
              <a:rPr lang="en-US" sz="2400" dirty="0" smtClean="0"/>
              <a:t> </a:t>
            </a:r>
            <a:r>
              <a:rPr lang="en-US" sz="2400" dirty="0" err="1" smtClean="0"/>
              <a:t>viittaavat</a:t>
            </a:r>
            <a:r>
              <a:rPr lang="en-US" sz="2400" dirty="0" smtClean="0"/>
              <a:t> </a:t>
            </a:r>
            <a:r>
              <a:rPr lang="en-US" sz="2400" dirty="0" err="1" smtClean="0"/>
              <a:t>sähkön</a:t>
            </a:r>
            <a:r>
              <a:rPr lang="en-US" sz="2400" dirty="0" smtClean="0"/>
              <a:t> </a:t>
            </a:r>
            <a:r>
              <a:rPr lang="en-US" sz="2400" dirty="0" err="1" smtClean="0"/>
              <a:t>kaupallistamiseen</a:t>
            </a:r>
            <a:r>
              <a:rPr lang="en-US" sz="2400" dirty="0" smtClean="0"/>
              <a:t> </a:t>
            </a:r>
            <a:r>
              <a:rPr lang="en-US" sz="2400" dirty="0" err="1" smtClean="0"/>
              <a:t>loppukäyttäjille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400" b="1" dirty="0" err="1" smtClean="0"/>
              <a:t>Kulutus</a:t>
            </a:r>
            <a:r>
              <a:rPr lang="en-US" sz="2400" b="1" dirty="0" smtClean="0"/>
              <a:t> </a:t>
            </a:r>
            <a:r>
              <a:rPr lang="en-US" sz="2400" dirty="0" err="1" smtClean="0"/>
              <a:t>kattaa</a:t>
            </a:r>
            <a:r>
              <a:rPr lang="en-US" sz="2400" dirty="0" smtClean="0"/>
              <a:t> </a:t>
            </a:r>
            <a:r>
              <a:rPr lang="en-US" sz="2400" dirty="0" err="1" smtClean="0"/>
              <a:t>kaikki</a:t>
            </a:r>
            <a:r>
              <a:rPr lang="en-US" sz="2400" dirty="0" smtClean="0"/>
              <a:t> </a:t>
            </a:r>
            <a:r>
              <a:rPr lang="en-US" sz="2400" dirty="0" err="1" smtClean="0"/>
              <a:t>sähköä</a:t>
            </a:r>
            <a:r>
              <a:rPr lang="en-US" sz="2400" dirty="0" smtClean="0"/>
              <a:t> </a:t>
            </a:r>
            <a:r>
              <a:rPr lang="en-US" sz="2400" dirty="0" err="1" smtClean="0"/>
              <a:t>käyttävät</a:t>
            </a:r>
            <a:r>
              <a:rPr lang="en-US" sz="2400" dirty="0" smtClean="0"/>
              <a:t> </a:t>
            </a:r>
            <a:r>
              <a:rPr lang="en-US" sz="2400" dirty="0" err="1" smtClean="0"/>
              <a:t>toiminnot</a:t>
            </a:r>
            <a:r>
              <a:rPr lang="en-US" sz="2400" dirty="0" smtClean="0"/>
              <a:t>, </a:t>
            </a:r>
            <a:r>
              <a:rPr lang="en-US" sz="2400" dirty="0" err="1" smtClean="0"/>
              <a:t>jotka</a:t>
            </a:r>
            <a:r>
              <a:rPr lang="en-US" sz="2400" dirty="0" smtClean="0"/>
              <a:t> </a:t>
            </a:r>
            <a:r>
              <a:rPr lang="en-US" sz="2400" dirty="0" err="1" smtClean="0"/>
              <a:t>tapahtuvat</a:t>
            </a:r>
            <a:r>
              <a:rPr lang="en-US" sz="2400" dirty="0" smtClean="0"/>
              <a:t> </a:t>
            </a:r>
            <a:r>
              <a:rPr lang="en-US" sz="2400" dirty="0" err="1" smtClean="0"/>
              <a:t>asiakkaan</a:t>
            </a:r>
            <a:r>
              <a:rPr lang="en-US" sz="2400" dirty="0" smtClean="0"/>
              <a:t> </a:t>
            </a:r>
            <a:r>
              <a:rPr lang="en-US" sz="2400" dirty="0" err="1" smtClean="0"/>
              <a:t>tilille</a:t>
            </a:r>
            <a:r>
              <a:rPr lang="en-US" sz="2400" dirty="0" smtClean="0"/>
              <a:t> tai </a:t>
            </a:r>
            <a:r>
              <a:rPr lang="en-US" sz="2400" dirty="0" err="1" smtClean="0"/>
              <a:t>tiloihin</a:t>
            </a:r>
            <a:endParaRPr lang="en-US" sz="2400" dirty="0" smtClean="0"/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MAAILMAN ENERGIAN PROJEKTIOT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409281"/>
            <a:ext cx="8812404" cy="459962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Maailman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kulutus</a:t>
            </a:r>
            <a:r>
              <a:rPr lang="en-US" sz="2800" dirty="0" smtClean="0"/>
              <a:t> </a:t>
            </a:r>
            <a:r>
              <a:rPr lang="en-US" sz="2800" dirty="0" err="1" smtClean="0"/>
              <a:t>kasvaa</a:t>
            </a:r>
            <a:r>
              <a:rPr lang="en-US" sz="2800" dirty="0" smtClean="0"/>
              <a:t> </a:t>
            </a:r>
            <a:r>
              <a:rPr lang="en-US" sz="2800" dirty="0" smtClean="0"/>
              <a:t>56% </a:t>
            </a:r>
            <a:r>
              <a:rPr lang="en-US" sz="2800" dirty="0" smtClean="0"/>
              <a:t>2010 </a:t>
            </a:r>
            <a:r>
              <a:rPr lang="en-US" sz="2800" dirty="0" smtClean="0"/>
              <a:t>ja</a:t>
            </a:r>
            <a:r>
              <a:rPr lang="en-US" sz="2800" dirty="0" smtClean="0"/>
              <a:t> 2040 </a:t>
            </a:r>
            <a:r>
              <a:rPr lang="en-US" sz="2800" dirty="0" err="1" smtClean="0"/>
              <a:t>välillä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Uusiutuva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</a:t>
            </a:r>
            <a:r>
              <a:rPr lang="en-US" sz="2800" dirty="0" smtClean="0"/>
              <a:t> ja </a:t>
            </a:r>
            <a:r>
              <a:rPr lang="en-US" sz="2800" dirty="0" err="1" smtClean="0"/>
              <a:t>ydinvoima</a:t>
            </a:r>
            <a:r>
              <a:rPr lang="en-US" sz="2800" dirty="0" smtClean="0"/>
              <a:t> </a:t>
            </a:r>
            <a:r>
              <a:rPr lang="en-US" sz="2800" dirty="0" err="1" smtClean="0"/>
              <a:t>kasvavat</a:t>
            </a:r>
            <a:r>
              <a:rPr lang="en-US" sz="2800" dirty="0" smtClean="0"/>
              <a:t> 2,5% </a:t>
            </a:r>
            <a:r>
              <a:rPr lang="en-US" sz="2800" dirty="0" err="1" smtClean="0"/>
              <a:t>vuodessa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Fossiiliset</a:t>
            </a:r>
            <a:r>
              <a:rPr lang="en-US" sz="2800" dirty="0" smtClean="0"/>
              <a:t> </a:t>
            </a:r>
            <a:r>
              <a:rPr lang="en-US" sz="2800" dirty="0" err="1" smtClean="0"/>
              <a:t>polttoaineet</a:t>
            </a:r>
            <a:r>
              <a:rPr lang="en-US" sz="2800" dirty="0" smtClean="0"/>
              <a:t> </a:t>
            </a:r>
            <a:r>
              <a:rPr lang="en-US" sz="2800" dirty="0" err="1" smtClean="0"/>
              <a:t>toimittavat</a:t>
            </a:r>
            <a:r>
              <a:rPr lang="en-US" sz="2800" dirty="0" smtClean="0"/>
              <a:t> </a:t>
            </a:r>
            <a:r>
              <a:rPr lang="en-US" sz="2800" dirty="0" err="1" smtClean="0"/>
              <a:t>jatkossakin</a:t>
            </a:r>
            <a:r>
              <a:rPr lang="en-US" sz="2800" dirty="0" smtClean="0"/>
              <a:t> </a:t>
            </a:r>
            <a:r>
              <a:rPr lang="en-US" sz="2800" dirty="0" err="1" smtClean="0"/>
              <a:t>lähes</a:t>
            </a:r>
            <a:r>
              <a:rPr lang="en-US" sz="2800" dirty="0" smtClean="0"/>
              <a:t> 80% mailman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käytöstä</a:t>
            </a:r>
            <a:r>
              <a:rPr lang="en-US" sz="2800" dirty="0" smtClean="0"/>
              <a:t> 2040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err="1" smtClean="0"/>
              <a:t>Hiilidioksidipäästöjä</a:t>
            </a:r>
            <a:r>
              <a:rPr lang="en-US" sz="2800" dirty="0" smtClean="0"/>
              <a:t> on </a:t>
            </a:r>
            <a:r>
              <a:rPr lang="en-US" sz="2800" dirty="0" err="1" smtClean="0"/>
              <a:t>vuonna</a:t>
            </a:r>
            <a:r>
              <a:rPr lang="en-US" sz="2800" dirty="0" smtClean="0"/>
              <a:t> 2040 46% </a:t>
            </a:r>
            <a:r>
              <a:rPr lang="en-US" sz="2800" dirty="0" err="1" smtClean="0"/>
              <a:t>enemmän</a:t>
            </a:r>
            <a:r>
              <a:rPr lang="en-US" sz="2800" dirty="0" smtClean="0"/>
              <a:t> </a:t>
            </a:r>
            <a:r>
              <a:rPr lang="en-US" sz="2800" dirty="0" err="1" smtClean="0"/>
              <a:t>kuin</a:t>
            </a:r>
            <a:r>
              <a:rPr lang="en-US" sz="2800" dirty="0" smtClean="0"/>
              <a:t> </a:t>
            </a:r>
            <a:r>
              <a:rPr lang="en-US" sz="2800" dirty="0" err="1" smtClean="0"/>
              <a:t>vuonna</a:t>
            </a:r>
            <a:r>
              <a:rPr lang="en-US" sz="2800" dirty="0" smtClean="0"/>
              <a:t> 2010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KULUTUKSEN PROJEKTIOT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panagiotakopoulos\Desktop\worldenerg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5742"/>
            <a:ext cx="9144000" cy="4863401"/>
          </a:xfrm>
          <a:prstGeom prst="rect">
            <a:avLst/>
          </a:prstGeom>
          <a:noFill/>
        </p:spPr>
      </p:pic>
      <p:sp>
        <p:nvSpPr>
          <p:cNvPr id="6" name="5 - Ορθογώνιο"/>
          <p:cNvSpPr/>
          <p:nvPr/>
        </p:nvSpPr>
        <p:spPr>
          <a:xfrm>
            <a:off x="401923" y="860248"/>
            <a:ext cx="8430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 smtClean="0"/>
              <a:t>Source: U.S. Energy Information Administration, International Energy Outlook 2013</a:t>
            </a:r>
            <a:endParaRPr lang="el-GR" i="0" dirty="0" smtClean="0"/>
          </a:p>
        </p:txBody>
      </p:sp>
      <p:sp>
        <p:nvSpPr>
          <p:cNvPr id="7" name="6 - Ορθογώνιο"/>
          <p:cNvSpPr/>
          <p:nvPr/>
        </p:nvSpPr>
        <p:spPr>
          <a:xfrm>
            <a:off x="-28471" y="6046872"/>
            <a:ext cx="8430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0" dirty="0" smtClean="0"/>
              <a:t>OECD: Organization for Economic Cooperation and Development</a:t>
            </a:r>
            <a:endParaRPr lang="el-GR" i="0" dirty="0" smtClean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ONGELMIA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107840"/>
            <a:ext cx="8812404" cy="515228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Kustannukset</a:t>
            </a:r>
            <a:r>
              <a:rPr lang="en-US" sz="2800" dirty="0" smtClean="0"/>
              <a:t> </a:t>
            </a:r>
            <a:r>
              <a:rPr lang="en-US" sz="2800" dirty="0" err="1" smtClean="0"/>
              <a:t>nousevat</a:t>
            </a:r>
            <a:r>
              <a:rPr lang="en-US" sz="2800" dirty="0" smtClean="0"/>
              <a:t> ja </a:t>
            </a:r>
            <a:r>
              <a:rPr lang="en-US" sz="2800" dirty="0" err="1" smtClean="0"/>
              <a:t>vaatimukset</a:t>
            </a:r>
            <a:r>
              <a:rPr lang="en-US" sz="2800" dirty="0" smtClean="0"/>
              <a:t> </a:t>
            </a:r>
            <a:r>
              <a:rPr lang="en-US" sz="2800" dirty="0" err="1" smtClean="0"/>
              <a:t>kasvavat</a:t>
            </a:r>
            <a:r>
              <a:rPr lang="en-US" sz="2800" dirty="0" smtClean="0"/>
              <a:t> </a:t>
            </a:r>
            <a:r>
              <a:rPr lang="en-US" sz="2800" dirty="0" err="1" smtClean="0"/>
              <a:t>nopeammin</a:t>
            </a:r>
            <a:r>
              <a:rPr lang="en-US" sz="2800" dirty="0" smtClean="0"/>
              <a:t> </a:t>
            </a:r>
            <a:r>
              <a:rPr lang="en-US" sz="2800" dirty="0" err="1" smtClean="0"/>
              <a:t>kuin</a:t>
            </a:r>
            <a:r>
              <a:rPr lang="en-US" sz="2800" dirty="0" smtClean="0"/>
              <a:t> </a:t>
            </a:r>
            <a:r>
              <a:rPr lang="en-US" sz="2800" dirty="0" err="1" smtClean="0"/>
              <a:t>tarjonta</a:t>
            </a:r>
            <a:r>
              <a:rPr lang="en-US" sz="2800" dirty="0" smtClean="0"/>
              <a:t> – </a:t>
            </a:r>
            <a:r>
              <a:rPr lang="en-US" sz="2800" dirty="0" err="1" smtClean="0"/>
              <a:t>painteita</a:t>
            </a:r>
            <a:r>
              <a:rPr lang="en-US" sz="2800" dirty="0" smtClean="0"/>
              <a:t> </a:t>
            </a:r>
            <a:r>
              <a:rPr lang="en-US" sz="2800" dirty="0" err="1" smtClean="0"/>
              <a:t>globaalille</a:t>
            </a:r>
            <a:r>
              <a:rPr lang="en-US" sz="2800" dirty="0" smtClean="0"/>
              <a:t> </a:t>
            </a:r>
            <a:r>
              <a:rPr lang="en-US" sz="2800" dirty="0" err="1" smtClean="0"/>
              <a:t>fossiilisten</a:t>
            </a:r>
            <a:r>
              <a:rPr lang="en-US" sz="2800" dirty="0" smtClean="0"/>
              <a:t> </a:t>
            </a:r>
            <a:r>
              <a:rPr lang="en-US" sz="2800" dirty="0" err="1" smtClean="0"/>
              <a:t>polttoaineiden</a:t>
            </a:r>
            <a:r>
              <a:rPr lang="en-US" sz="2800" dirty="0" smtClean="0"/>
              <a:t> </a:t>
            </a:r>
            <a:r>
              <a:rPr lang="en-US" sz="2800" dirty="0" err="1" smtClean="0"/>
              <a:t>kaivostoiminnalle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Fossiiliset</a:t>
            </a:r>
            <a:r>
              <a:rPr lang="en-US" sz="2800" dirty="0" smtClean="0"/>
              <a:t> </a:t>
            </a:r>
            <a:r>
              <a:rPr lang="en-US" sz="2800" dirty="0" err="1" smtClean="0"/>
              <a:t>polttoaineet</a:t>
            </a:r>
            <a:r>
              <a:rPr lang="en-US" sz="2800" dirty="0" smtClean="0"/>
              <a:t> </a:t>
            </a:r>
            <a:r>
              <a:rPr lang="en-US" sz="2800" dirty="0" err="1" smtClean="0"/>
              <a:t>ovat</a:t>
            </a:r>
            <a:r>
              <a:rPr lang="en-US" sz="2800" dirty="0" smtClean="0"/>
              <a:t> </a:t>
            </a:r>
            <a:r>
              <a:rPr lang="en-US" sz="2800" dirty="0" err="1" smtClean="0"/>
              <a:t>edelleen</a:t>
            </a:r>
            <a:r>
              <a:rPr lang="en-US" sz="2800" dirty="0" smtClean="0"/>
              <a:t> </a:t>
            </a:r>
            <a:r>
              <a:rPr lang="en-US" sz="2800" dirty="0" err="1" smtClean="0"/>
              <a:t>halvin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energian</a:t>
            </a:r>
            <a:r>
              <a:rPr lang="en-US" sz="2800" dirty="0" smtClean="0"/>
              <a:t> </a:t>
            </a:r>
            <a:r>
              <a:rPr lang="en-US" sz="2800" dirty="0" err="1" smtClean="0"/>
              <a:t>keino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Korkea</a:t>
            </a:r>
            <a:r>
              <a:rPr lang="en-US" sz="2800" dirty="0" smtClean="0"/>
              <a:t> </a:t>
            </a:r>
            <a:r>
              <a:rPr lang="en-US" sz="2800" dirty="0" err="1" smtClean="0"/>
              <a:t>ympäristön</a:t>
            </a:r>
            <a:r>
              <a:rPr lang="en-US" sz="2800" dirty="0" smtClean="0"/>
              <a:t> </a:t>
            </a:r>
            <a:r>
              <a:rPr lang="en-US" sz="2800" dirty="0" err="1" smtClean="0"/>
              <a:t>pilaantuminen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Olemassa</a:t>
            </a:r>
            <a:r>
              <a:rPr lang="en-US" sz="2800" dirty="0" smtClean="0"/>
              <a:t> </a:t>
            </a:r>
            <a:r>
              <a:rPr lang="en-US" sz="2800" dirty="0" err="1" smtClean="0"/>
              <a:t>olevat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energiajärjestelmät</a:t>
            </a:r>
            <a:r>
              <a:rPr lang="en-US" sz="2800" dirty="0" smtClean="0"/>
              <a:t> (</a:t>
            </a:r>
            <a:r>
              <a:rPr lang="en-US" sz="2800" dirty="0" err="1" smtClean="0"/>
              <a:t>rakennukset</a:t>
            </a:r>
            <a:r>
              <a:rPr lang="en-US" sz="2800" dirty="0" smtClean="0"/>
              <a:t>, </a:t>
            </a:r>
            <a:r>
              <a:rPr lang="en-US" sz="2800" dirty="0" err="1" smtClean="0"/>
              <a:t>sähköverkot</a:t>
            </a:r>
            <a:r>
              <a:rPr lang="en-US" sz="2800" dirty="0" smtClean="0"/>
              <a:t>, </a:t>
            </a:r>
            <a:r>
              <a:rPr lang="en-US" sz="2800" dirty="0" err="1" smtClean="0"/>
              <a:t>lakiasiat</a:t>
            </a:r>
            <a:r>
              <a:rPr lang="en-US" sz="2800" dirty="0" smtClean="0"/>
              <a:t>) </a:t>
            </a:r>
            <a:r>
              <a:rPr lang="en-US" sz="2800" dirty="0" err="1" smtClean="0"/>
              <a:t>eivät</a:t>
            </a:r>
            <a:r>
              <a:rPr lang="en-US" sz="2800" dirty="0" smtClean="0"/>
              <a:t> ole </a:t>
            </a:r>
            <a:r>
              <a:rPr lang="en-US" sz="2800" dirty="0" err="1" smtClean="0"/>
              <a:t>joustavia</a:t>
            </a:r>
            <a:r>
              <a:rPr lang="en-US" sz="2800" dirty="0" smtClean="0"/>
              <a:t> </a:t>
            </a:r>
            <a:r>
              <a:rPr lang="en-US" sz="2800" dirty="0" err="1" smtClean="0"/>
              <a:t>integroitaessa</a:t>
            </a:r>
            <a:r>
              <a:rPr lang="en-US" sz="2800" dirty="0" smtClean="0"/>
              <a:t> </a:t>
            </a:r>
            <a:r>
              <a:rPr lang="en-US" sz="2800" dirty="0" err="1" smtClean="0"/>
              <a:t>uusiutuvia</a:t>
            </a:r>
            <a:r>
              <a:rPr lang="en-US" sz="2800" dirty="0" smtClean="0"/>
              <a:t> </a:t>
            </a:r>
            <a:r>
              <a:rPr lang="en-US" sz="2800" dirty="0" err="1" smtClean="0"/>
              <a:t>lähteitä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 smtClean="0"/>
              <a:t>Energiapolitiikan</a:t>
            </a:r>
            <a:r>
              <a:rPr lang="en-US" sz="2800" dirty="0" smtClean="0"/>
              <a:t> </a:t>
            </a:r>
            <a:r>
              <a:rPr lang="en-US" sz="2800" dirty="0" err="1" smtClean="0"/>
              <a:t>yleisten</a:t>
            </a:r>
            <a:r>
              <a:rPr lang="en-US" sz="2800" dirty="0" smtClean="0"/>
              <a:t> </a:t>
            </a:r>
            <a:r>
              <a:rPr lang="en-US" sz="2800" dirty="0" err="1" smtClean="0"/>
              <a:t>perusteiden</a:t>
            </a:r>
            <a:r>
              <a:rPr lang="en-US" sz="2800" dirty="0" smtClean="0"/>
              <a:t> </a:t>
            </a:r>
            <a:r>
              <a:rPr lang="en-US" sz="2800" dirty="0" err="1" smtClean="0"/>
              <a:t>puute</a:t>
            </a:r>
            <a:r>
              <a:rPr lang="en-US" sz="2800" dirty="0" smtClean="0"/>
              <a:t> </a:t>
            </a:r>
            <a:r>
              <a:rPr lang="en-US" sz="2800" dirty="0" err="1" smtClean="0"/>
              <a:t>estää</a:t>
            </a:r>
            <a:r>
              <a:rPr lang="en-US" sz="2800" dirty="0" smtClean="0"/>
              <a:t> </a:t>
            </a:r>
            <a:r>
              <a:rPr lang="en-US" sz="2800" dirty="0" err="1" smtClean="0"/>
              <a:t>yhtenäisen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energiasuunnittelun</a:t>
            </a:r>
            <a:endParaRPr lang="en-US" sz="2800" dirty="0" smtClean="0"/>
          </a:p>
          <a:p>
            <a:pPr algn="just"/>
            <a:r>
              <a:rPr lang="en-US" sz="2800" dirty="0" err="1" smtClean="0"/>
              <a:t>Useat</a:t>
            </a:r>
            <a:r>
              <a:rPr lang="en-US" sz="2800" dirty="0" smtClean="0"/>
              <a:t> </a:t>
            </a:r>
            <a:r>
              <a:rPr lang="en-US" sz="2800" dirty="0" err="1" smtClean="0"/>
              <a:t>tekijät</a:t>
            </a:r>
            <a:r>
              <a:rPr lang="en-US" sz="2800" dirty="0" smtClean="0"/>
              <a:t> (</a:t>
            </a:r>
            <a:r>
              <a:rPr lang="en-US" sz="2800" dirty="0" err="1" smtClean="0"/>
              <a:t>taloudelliset</a:t>
            </a:r>
            <a:r>
              <a:rPr lang="en-US" sz="2800" dirty="0" smtClean="0"/>
              <a:t>, </a:t>
            </a:r>
            <a:r>
              <a:rPr lang="en-US" sz="2800" dirty="0" err="1" smtClean="0"/>
              <a:t>poliittiset</a:t>
            </a:r>
            <a:r>
              <a:rPr lang="en-US" sz="2800" dirty="0" smtClean="0"/>
              <a:t> </a:t>
            </a:r>
            <a:r>
              <a:rPr lang="en-US" sz="2800" dirty="0" err="1" smtClean="0"/>
              <a:t>jne</a:t>
            </a:r>
            <a:r>
              <a:rPr lang="en-US" sz="2800" dirty="0" smtClean="0"/>
              <a:t>.) </a:t>
            </a:r>
            <a:r>
              <a:rPr lang="en-US" sz="2800" dirty="0" err="1" smtClean="0"/>
              <a:t>estävät</a:t>
            </a:r>
            <a:r>
              <a:rPr lang="en-US" sz="2800" dirty="0" smtClean="0"/>
              <a:t> </a:t>
            </a:r>
            <a:r>
              <a:rPr lang="en-US" sz="2800" dirty="0" err="1" smtClean="0"/>
              <a:t>nopean</a:t>
            </a:r>
            <a:r>
              <a:rPr lang="en-US" sz="2800" dirty="0" smtClean="0"/>
              <a:t> ja </a:t>
            </a:r>
            <a:r>
              <a:rPr lang="en-US" sz="2800" dirty="0" err="1" smtClean="0"/>
              <a:t>laajan</a:t>
            </a:r>
            <a:r>
              <a:rPr lang="en-US" sz="2800" dirty="0" smtClean="0"/>
              <a:t> </a:t>
            </a:r>
            <a:r>
              <a:rPr lang="en-US" sz="2800" dirty="0" err="1" smtClean="0"/>
              <a:t>uusiutuvien</a:t>
            </a:r>
            <a:r>
              <a:rPr lang="en-US" sz="2800" dirty="0" smtClean="0"/>
              <a:t> </a:t>
            </a:r>
            <a:r>
              <a:rPr lang="en-US" sz="2800" dirty="0" err="1" smtClean="0"/>
              <a:t>energialähteiden</a:t>
            </a:r>
            <a:r>
              <a:rPr lang="en-US" sz="2800" dirty="0" smtClean="0"/>
              <a:t> </a:t>
            </a:r>
            <a:r>
              <a:rPr lang="en-US" sz="2800" dirty="0" err="1" smtClean="0"/>
              <a:t>käyttöönoton</a:t>
            </a: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9 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98</TotalTime>
  <Words>397</Words>
  <Application>Microsoft Office PowerPoint</Application>
  <PresentationFormat>Näytössä katseltava diaesitys (4:3)</PresentationFormat>
  <Paragraphs>73</Paragraphs>
  <Slides>11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黑体</vt:lpstr>
      <vt:lpstr>Wingdings</vt:lpstr>
      <vt:lpstr>61</vt:lpstr>
      <vt:lpstr>PowerPoint-esitys</vt:lpstr>
      <vt:lpstr>PowerPoint-esitys</vt:lpstr>
      <vt:lpstr>ENERGIA TÄNÄÄN</vt:lpstr>
      <vt:lpstr>ENERGIAN LÄHTEET</vt:lpstr>
      <vt:lpstr>UUSIUTUVA ENERGIA</vt:lpstr>
      <vt:lpstr>ENERGIAN ARVOKETJU</vt:lpstr>
      <vt:lpstr>MAAILMAN ENERGIAN PROJEKTIOT</vt:lpstr>
      <vt:lpstr>KULUTUKSEN PROJEKTIOT  </vt:lpstr>
      <vt:lpstr>ONGELMIA</vt:lpstr>
      <vt:lpstr>HAASTEET</vt:lpstr>
      <vt:lpstr>ÄLYKÄS ENERGIA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Paavo Linnansaari</cp:lastModifiedBy>
  <cp:revision>1633</cp:revision>
  <dcterms:created xsi:type="dcterms:W3CDTF">2013-05-11T20:59:03Z</dcterms:created>
  <dcterms:modified xsi:type="dcterms:W3CDTF">2016-08-03T09:13:53Z</dcterms:modified>
</cp:coreProperties>
</file>