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 id="2147483720" r:id="rId2"/>
  </p:sldMasterIdLst>
  <p:notesMasterIdLst>
    <p:notesMasterId r:id="rId23"/>
  </p:notesMasterIdLst>
  <p:sldIdLst>
    <p:sldId id="256" r:id="rId3"/>
    <p:sldId id="268" r:id="rId4"/>
    <p:sldId id="269" r:id="rId5"/>
    <p:sldId id="259" r:id="rId6"/>
    <p:sldId id="275" r:id="rId7"/>
    <p:sldId id="276" r:id="rId8"/>
    <p:sldId id="277" r:id="rId9"/>
    <p:sldId id="279" r:id="rId10"/>
    <p:sldId id="278" r:id="rId11"/>
    <p:sldId id="280" r:id="rId12"/>
    <p:sldId id="281" r:id="rId13"/>
    <p:sldId id="273" r:id="rId14"/>
    <p:sldId id="282" r:id="rId15"/>
    <p:sldId id="258" r:id="rId16"/>
    <p:sldId id="283" r:id="rId17"/>
    <p:sldId id="260" r:id="rId18"/>
    <p:sldId id="265" r:id="rId19"/>
    <p:sldId id="270" r:id="rId20"/>
    <p:sldId id="272" r:id="rId21"/>
    <p:sldId id="271" r:id="rId22"/>
  </p:sldIdLst>
  <p:sldSz cx="9144000" cy="6858000" type="screen4x3"/>
  <p:notesSz cx="6858000" cy="9144000"/>
  <p:defaultTextStyle>
    <a:defPPr>
      <a:defRPr lang="el-G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66" y="5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E96CF5EC-3787-4E91-9057-3C4B40187B13}" type="datetimeFigureOut">
              <a:rPr lang="el-GR"/>
              <a:pPr>
                <a:defRPr/>
              </a:pPr>
              <a:t>29/7/2016</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l-GR" noProof="0"/>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noProof="0" smtClean="0"/>
              <a:t>Στυλ υποδείγματος κειμένου</a:t>
            </a:r>
          </a:p>
          <a:p>
            <a:pPr lvl="1"/>
            <a:r>
              <a:rPr lang="el-GR" noProof="0" smtClean="0"/>
              <a:t>Δεύτερου επιπέδου</a:t>
            </a:r>
          </a:p>
          <a:p>
            <a:pPr lvl="2"/>
            <a:r>
              <a:rPr lang="el-GR" noProof="0" smtClean="0"/>
              <a:t>Τρίτου επιπέδου</a:t>
            </a:r>
          </a:p>
          <a:p>
            <a:pPr lvl="3"/>
            <a:r>
              <a:rPr lang="el-GR" noProof="0" smtClean="0"/>
              <a:t>Τέταρτου επιπέδου</a:t>
            </a:r>
          </a:p>
          <a:p>
            <a:pPr lvl="4"/>
            <a:r>
              <a:rPr lang="el-GR" noProof="0" smtClean="0"/>
              <a:t>Πέμπτου επιπέδου</a:t>
            </a:r>
            <a:endParaRPr lang="el-GR" noProof="0"/>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8AC718E8-0629-4DAD-885A-8E6F847D3994}" type="slidenum">
              <a:rPr lang="el-GR"/>
              <a:pPr>
                <a:defRPr/>
              </a:pPr>
              <a:t>‹#›</a:t>
            </a:fld>
            <a:endParaRPr lang="el-GR"/>
          </a:p>
        </p:txBody>
      </p:sp>
    </p:spTree>
    <p:extLst>
      <p:ext uri="{BB962C8B-B14F-4D97-AF65-F5344CB8AC3E}">
        <p14:creationId xmlns:p14="http://schemas.microsoft.com/office/powerpoint/2010/main" val="217911660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1">
        <a:schemeClr val="bg2"/>
      </p:bgRef>
    </p:bg>
    <p:spTree>
      <p:nvGrpSpPr>
        <p:cNvPr id="1" name=""/>
        <p:cNvGrpSpPr/>
        <p:nvPr/>
      </p:nvGrpSpPr>
      <p:grpSpPr>
        <a:xfrm>
          <a:off x="0" y="0"/>
          <a:ext cx="0" cy="0"/>
          <a:chOff x="0" y="0"/>
          <a:chExt cx="0" cy="0"/>
        </a:xfrm>
      </p:grpSpPr>
      <p:sp>
        <p:nvSpPr>
          <p:cNvPr id="4" name="Ορθογώνιο 6"/>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Ορθογώνιο 9"/>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Ορθογώνιο 10"/>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Τίτλος 7"/>
          <p:cNvSpPr>
            <a:spLocks noGrp="1"/>
          </p:cNvSpPr>
          <p:nvPr>
            <p:ph type="ctrTitle"/>
          </p:nvPr>
        </p:nvSpPr>
        <p:spPr>
          <a:xfrm>
            <a:off x="2362200" y="4038600"/>
            <a:ext cx="6477000" cy="1828800"/>
          </a:xfrm>
        </p:spPr>
        <p:txBody>
          <a:bodyPr anchor="b"/>
          <a:lstStyle>
            <a:lvl1pPr>
              <a:defRPr cap="all" baseline="0"/>
            </a:lvl1pPr>
          </a:lstStyle>
          <a:p>
            <a:r>
              <a:rPr lang="el-GR" smtClean="0"/>
              <a:t>Στυλ κύριου τίτλου</a:t>
            </a:r>
            <a:endParaRPr lang="en-US"/>
          </a:p>
        </p:txBody>
      </p:sp>
      <p:sp>
        <p:nvSpPr>
          <p:cNvPr id="9" name="Υπότιτλος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l-GR" smtClean="0"/>
              <a:t>Στυλ κύριου υπότιτλου</a:t>
            </a:r>
            <a:endParaRPr lang="en-US"/>
          </a:p>
        </p:txBody>
      </p:sp>
      <p:sp>
        <p:nvSpPr>
          <p:cNvPr id="7" name="Θέση ημερομηνίας 27"/>
          <p:cNvSpPr>
            <a:spLocks noGrp="1"/>
          </p:cNvSpPr>
          <p:nvPr>
            <p:ph type="dt" sz="half" idx="10"/>
          </p:nvPr>
        </p:nvSpPr>
        <p:spPr>
          <a:xfrm>
            <a:off x="76200" y="6069013"/>
            <a:ext cx="2057400" cy="685800"/>
          </a:xfrm>
        </p:spPr>
        <p:txBody>
          <a:bodyPr>
            <a:noAutofit/>
          </a:bodyPr>
          <a:lstStyle>
            <a:lvl1pPr algn="ctr">
              <a:defRPr sz="2000" smtClean="0">
                <a:solidFill>
                  <a:srgbClr val="FFFFFF"/>
                </a:solidFill>
              </a:defRPr>
            </a:lvl1pPr>
          </a:lstStyle>
          <a:p>
            <a:pPr>
              <a:defRPr/>
            </a:pPr>
            <a:fld id="{1548466E-FA42-47A7-A80A-C2726B7A54FF}" type="datetime1">
              <a:rPr lang="el-GR"/>
              <a:pPr>
                <a:defRPr/>
              </a:pPr>
              <a:t>29/7/2016</a:t>
            </a:fld>
            <a:endParaRPr lang="el-GR"/>
          </a:p>
        </p:txBody>
      </p:sp>
      <p:sp>
        <p:nvSpPr>
          <p:cNvPr id="10" name="Θέση υποσέλιδου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l-GR"/>
          </a:p>
        </p:txBody>
      </p:sp>
      <p:sp>
        <p:nvSpPr>
          <p:cNvPr id="11" name="Θέση αριθμού διαφάνειας 28"/>
          <p:cNvSpPr>
            <a:spLocks noGrp="1"/>
          </p:cNvSpPr>
          <p:nvPr>
            <p:ph type="sldNum" sz="quarter" idx="12"/>
          </p:nvPr>
        </p:nvSpPr>
        <p:spPr>
          <a:xfrm>
            <a:off x="8001000" y="228600"/>
            <a:ext cx="838200" cy="381000"/>
          </a:xfrm>
        </p:spPr>
        <p:txBody>
          <a:bodyPr/>
          <a:lstStyle>
            <a:lvl1pPr>
              <a:defRPr smtClean="0">
                <a:solidFill>
                  <a:schemeClr val="tx2"/>
                </a:solidFill>
              </a:defRPr>
            </a:lvl1pPr>
          </a:lstStyle>
          <a:p>
            <a:pPr>
              <a:defRPr/>
            </a:pPr>
            <a:fld id="{24518B91-3F17-49E0-9651-0D014ED1F005}" type="slidenum">
              <a:rPr lang="el-GR"/>
              <a:pPr>
                <a:defRPr/>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13"/>
          <p:cNvSpPr>
            <a:spLocks noGrp="1"/>
          </p:cNvSpPr>
          <p:nvPr>
            <p:ph type="dt" sz="half" idx="10"/>
          </p:nvPr>
        </p:nvSpPr>
        <p:spPr/>
        <p:txBody>
          <a:bodyPr/>
          <a:lstStyle>
            <a:lvl1pPr>
              <a:defRPr/>
            </a:lvl1pPr>
          </a:lstStyle>
          <a:p>
            <a:pPr>
              <a:defRPr/>
            </a:pPr>
            <a:fld id="{4ED0F6CB-FD0D-40B8-91E1-0CC8CA12C1B3}" type="datetime1">
              <a:rPr lang="el-GR"/>
              <a:pPr>
                <a:defRPr/>
              </a:pPr>
              <a:t>29/7/2016</a:t>
            </a:fld>
            <a:endParaRPr lang="el-GR"/>
          </a:p>
        </p:txBody>
      </p:sp>
      <p:sp>
        <p:nvSpPr>
          <p:cNvPr id="5" name="Θέση υποσέλιδου 2"/>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22"/>
          <p:cNvSpPr>
            <a:spLocks noGrp="1"/>
          </p:cNvSpPr>
          <p:nvPr>
            <p:ph type="sldNum" sz="quarter" idx="12"/>
          </p:nvPr>
        </p:nvSpPr>
        <p:spPr/>
        <p:txBody>
          <a:bodyPr/>
          <a:lstStyle>
            <a:lvl1pPr>
              <a:defRPr/>
            </a:lvl1pPr>
          </a:lstStyle>
          <a:p>
            <a:pPr>
              <a:defRPr/>
            </a:pPr>
            <a:fld id="{06D9FD66-261B-4B07-8807-89F46CDA309D}" type="slidenum">
              <a:rPr lang="el-GR"/>
              <a:pPr>
                <a:defRPr/>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4" name="Ορθογώνιο 6"/>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Ορθογώνιο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Ορθογώνιο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Κατακόρυφος τίτλος 1"/>
          <p:cNvSpPr>
            <a:spLocks noGrp="1"/>
          </p:cNvSpPr>
          <p:nvPr>
            <p:ph type="title" orient="vert"/>
          </p:nvPr>
        </p:nvSpPr>
        <p:spPr>
          <a:xfrm>
            <a:off x="6553200" y="609600"/>
            <a:ext cx="2057400" cy="5516563"/>
          </a:xfrm>
        </p:spPr>
        <p:txBody>
          <a:bodyPr vert="eaVert"/>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a:xfrm>
            <a:off x="457200" y="609600"/>
            <a:ext cx="5562600" cy="5516564"/>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Θέση ημερομηνίας 3"/>
          <p:cNvSpPr>
            <a:spLocks noGrp="1"/>
          </p:cNvSpPr>
          <p:nvPr>
            <p:ph type="dt" sz="half" idx="10"/>
          </p:nvPr>
        </p:nvSpPr>
        <p:spPr>
          <a:xfrm>
            <a:off x="6553200" y="6248400"/>
            <a:ext cx="2209800" cy="365125"/>
          </a:xfrm>
        </p:spPr>
        <p:txBody>
          <a:bodyPr/>
          <a:lstStyle>
            <a:lvl1pPr>
              <a:defRPr/>
            </a:lvl1pPr>
          </a:lstStyle>
          <a:p>
            <a:pPr>
              <a:defRPr/>
            </a:pPr>
            <a:fld id="{574E916A-D735-4144-82B9-1D8F786BBF2C}" type="datetime1">
              <a:rPr lang="el-GR"/>
              <a:pPr>
                <a:defRPr/>
              </a:pPr>
              <a:t>29/7/2016</a:t>
            </a:fld>
            <a:endParaRPr lang="el-GR"/>
          </a:p>
        </p:txBody>
      </p:sp>
      <p:sp>
        <p:nvSpPr>
          <p:cNvPr id="8" name="Θέση υποσέλιδου 4"/>
          <p:cNvSpPr>
            <a:spLocks noGrp="1"/>
          </p:cNvSpPr>
          <p:nvPr>
            <p:ph type="ftr" sz="quarter" idx="11"/>
          </p:nvPr>
        </p:nvSpPr>
        <p:spPr>
          <a:xfrm>
            <a:off x="457200" y="6248400"/>
            <a:ext cx="5573713" cy="365125"/>
          </a:xfrm>
        </p:spPr>
        <p:txBody>
          <a:bodyPr/>
          <a:lstStyle>
            <a:lvl1pPr>
              <a:defRPr/>
            </a:lvl1pPr>
          </a:lstStyle>
          <a:p>
            <a:pPr>
              <a:defRPr/>
            </a:pPr>
            <a:endParaRPr lang="el-GR"/>
          </a:p>
        </p:txBody>
      </p:sp>
      <p:sp>
        <p:nvSpPr>
          <p:cNvPr id="9" name="Θέση αριθμού διαφάνειας 5"/>
          <p:cNvSpPr>
            <a:spLocks noGrp="1"/>
          </p:cNvSpPr>
          <p:nvPr>
            <p:ph type="sldNum" sz="quarter" idx="12"/>
          </p:nvPr>
        </p:nvSpPr>
        <p:spPr>
          <a:xfrm rot="5400000">
            <a:off x="5989638" y="144462"/>
            <a:ext cx="533400" cy="244475"/>
          </a:xfrm>
        </p:spPr>
        <p:txBody>
          <a:bodyPr/>
          <a:lstStyle>
            <a:lvl1pPr>
              <a:defRPr/>
            </a:lvl1pPr>
          </a:lstStyle>
          <a:p>
            <a:pPr>
              <a:defRPr/>
            </a:pPr>
            <a:fld id="{43429BEE-62B1-4A49-BD49-093C3548F07B}" type="slidenum">
              <a:rPr lang="el-GR"/>
              <a:pPr>
                <a:defRPr/>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lvl1pPr>
              <a:defRPr/>
            </a:lvl1pPr>
          </a:lstStyle>
          <a:p>
            <a:pPr>
              <a:defRPr/>
            </a:pPr>
            <a:fld id="{7CC03258-FD20-4E69-8939-AF322AB11EAE}" type="datetime1">
              <a:rPr lang="el-GR"/>
              <a:pPr>
                <a:defRPr/>
              </a:pPr>
              <a:t>29/7/2016</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EEF1241C-BC5F-4DF4-8A7E-3FFD5EE83A18}" type="slidenum">
              <a:rPr lang="el-GR"/>
              <a:pPr>
                <a:defRPr/>
              </a:pPr>
              <a:t>‹#›</a:t>
            </a:fld>
            <a:endParaRPr 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lvl1pPr>
              <a:defRPr/>
            </a:lvl1pPr>
          </a:lstStyle>
          <a:p>
            <a:pPr>
              <a:defRPr/>
            </a:pPr>
            <a:fld id="{0EB3F404-12A8-4115-9B4F-521CADD76D0A}" type="datetime1">
              <a:rPr lang="el-GR"/>
              <a:pPr>
                <a:defRPr/>
              </a:pPr>
              <a:t>29/7/2016</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83D9D33F-8D3B-4730-9C27-00377C7986F4}" type="slidenum">
              <a:rPr lang="el-GR"/>
              <a:pPr>
                <a:defRPr/>
              </a:pPr>
              <a:t>‹#›</a:t>
            </a:fld>
            <a:endParaRPr lang="el-G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lvl1pPr>
              <a:defRPr/>
            </a:lvl1pPr>
          </a:lstStyle>
          <a:p>
            <a:pPr>
              <a:defRPr/>
            </a:pPr>
            <a:fld id="{972052CE-C3A4-4699-86F6-2C1DFC89F5D4}" type="datetime1">
              <a:rPr lang="el-GR"/>
              <a:pPr>
                <a:defRPr/>
              </a:pPr>
              <a:t>29/7/2016</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0D36420E-2BCF-4A17-9A03-E5BBE11DF3C2}" type="slidenum">
              <a:rPr lang="el-GR"/>
              <a:pPr>
                <a:defRPr/>
              </a:pPr>
              <a:t>‹#›</a:t>
            </a:fld>
            <a:endParaRPr lang="el-G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3"/>
          <p:cNvSpPr>
            <a:spLocks noGrp="1"/>
          </p:cNvSpPr>
          <p:nvPr>
            <p:ph type="dt" sz="half" idx="10"/>
          </p:nvPr>
        </p:nvSpPr>
        <p:spPr/>
        <p:txBody>
          <a:bodyPr/>
          <a:lstStyle>
            <a:lvl1pPr>
              <a:defRPr/>
            </a:lvl1pPr>
          </a:lstStyle>
          <a:p>
            <a:pPr>
              <a:defRPr/>
            </a:pPr>
            <a:fld id="{FC24A992-5122-46A9-AE75-7AC04F46FDBC}" type="datetime1">
              <a:rPr lang="el-GR"/>
              <a:pPr>
                <a:defRPr/>
              </a:pPr>
              <a:t>29/7/2016</a:t>
            </a:fld>
            <a:endParaRPr lang="el-GR"/>
          </a:p>
        </p:txBody>
      </p:sp>
      <p:sp>
        <p:nvSpPr>
          <p:cNvPr id="6" name="Θέση υποσέλιδου 4"/>
          <p:cNvSpPr>
            <a:spLocks noGrp="1"/>
          </p:cNvSpPr>
          <p:nvPr>
            <p:ph type="ftr" sz="quarter" idx="11"/>
          </p:nvPr>
        </p:nvSpPr>
        <p:spPr/>
        <p:txBody>
          <a:bodyPr/>
          <a:lstStyle>
            <a:lvl1pPr>
              <a:defRPr/>
            </a:lvl1pPr>
          </a:lstStyle>
          <a:p>
            <a:pPr>
              <a:defRPr/>
            </a:pPr>
            <a:endParaRPr lang="el-GR"/>
          </a:p>
        </p:txBody>
      </p:sp>
      <p:sp>
        <p:nvSpPr>
          <p:cNvPr id="7" name="Θέση αριθμού διαφάνειας 5"/>
          <p:cNvSpPr>
            <a:spLocks noGrp="1"/>
          </p:cNvSpPr>
          <p:nvPr>
            <p:ph type="sldNum" sz="quarter" idx="12"/>
          </p:nvPr>
        </p:nvSpPr>
        <p:spPr/>
        <p:txBody>
          <a:bodyPr/>
          <a:lstStyle>
            <a:lvl1pPr>
              <a:defRPr/>
            </a:lvl1pPr>
          </a:lstStyle>
          <a:p>
            <a:pPr>
              <a:defRPr/>
            </a:pPr>
            <a:fld id="{5901EEB4-1A8F-4AEC-872F-A2074C0A10A8}" type="slidenum">
              <a:rPr lang="el-GR"/>
              <a:pPr>
                <a:defRPr/>
              </a:pPr>
              <a:t>‹#›</a:t>
            </a:fld>
            <a:endParaRPr lang="el-G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3"/>
          <p:cNvSpPr>
            <a:spLocks noGrp="1"/>
          </p:cNvSpPr>
          <p:nvPr>
            <p:ph type="dt" sz="half" idx="10"/>
          </p:nvPr>
        </p:nvSpPr>
        <p:spPr/>
        <p:txBody>
          <a:bodyPr/>
          <a:lstStyle>
            <a:lvl1pPr>
              <a:defRPr/>
            </a:lvl1pPr>
          </a:lstStyle>
          <a:p>
            <a:pPr>
              <a:defRPr/>
            </a:pPr>
            <a:fld id="{FF96E18E-5151-4312-8158-EFA7F9D6021A}" type="datetime1">
              <a:rPr lang="el-GR"/>
              <a:pPr>
                <a:defRPr/>
              </a:pPr>
              <a:t>29/7/2016</a:t>
            </a:fld>
            <a:endParaRPr lang="el-GR"/>
          </a:p>
        </p:txBody>
      </p:sp>
      <p:sp>
        <p:nvSpPr>
          <p:cNvPr id="8" name="Θέση υποσέλιδου 4"/>
          <p:cNvSpPr>
            <a:spLocks noGrp="1"/>
          </p:cNvSpPr>
          <p:nvPr>
            <p:ph type="ftr" sz="quarter" idx="11"/>
          </p:nvPr>
        </p:nvSpPr>
        <p:spPr/>
        <p:txBody>
          <a:bodyPr/>
          <a:lstStyle>
            <a:lvl1pPr>
              <a:defRPr/>
            </a:lvl1pPr>
          </a:lstStyle>
          <a:p>
            <a:pPr>
              <a:defRPr/>
            </a:pPr>
            <a:endParaRPr lang="el-GR"/>
          </a:p>
        </p:txBody>
      </p:sp>
      <p:sp>
        <p:nvSpPr>
          <p:cNvPr id="9" name="Θέση αριθμού διαφάνειας 5"/>
          <p:cNvSpPr>
            <a:spLocks noGrp="1"/>
          </p:cNvSpPr>
          <p:nvPr>
            <p:ph type="sldNum" sz="quarter" idx="12"/>
          </p:nvPr>
        </p:nvSpPr>
        <p:spPr/>
        <p:txBody>
          <a:bodyPr/>
          <a:lstStyle>
            <a:lvl1pPr>
              <a:defRPr/>
            </a:lvl1pPr>
          </a:lstStyle>
          <a:p>
            <a:pPr>
              <a:defRPr/>
            </a:pPr>
            <a:fld id="{3E47E236-5F38-4B4D-9169-EA1110F5FF10}" type="slidenum">
              <a:rPr lang="el-GR"/>
              <a:pPr>
                <a:defRPr/>
              </a:pPr>
              <a:t>‹#›</a:t>
            </a:fld>
            <a:endParaRPr lang="el-G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3"/>
          <p:cNvSpPr>
            <a:spLocks noGrp="1"/>
          </p:cNvSpPr>
          <p:nvPr>
            <p:ph type="dt" sz="half" idx="10"/>
          </p:nvPr>
        </p:nvSpPr>
        <p:spPr/>
        <p:txBody>
          <a:bodyPr/>
          <a:lstStyle>
            <a:lvl1pPr>
              <a:defRPr/>
            </a:lvl1pPr>
          </a:lstStyle>
          <a:p>
            <a:pPr>
              <a:defRPr/>
            </a:pPr>
            <a:fld id="{49FE584B-A5A2-42CE-8455-8A1FB4CDB43B}" type="datetime1">
              <a:rPr lang="el-GR"/>
              <a:pPr>
                <a:defRPr/>
              </a:pPr>
              <a:t>29/7/2016</a:t>
            </a:fld>
            <a:endParaRPr lang="el-GR"/>
          </a:p>
        </p:txBody>
      </p:sp>
      <p:sp>
        <p:nvSpPr>
          <p:cNvPr id="4" name="Θέση υποσέλιδου 4"/>
          <p:cNvSpPr>
            <a:spLocks noGrp="1"/>
          </p:cNvSpPr>
          <p:nvPr>
            <p:ph type="ftr" sz="quarter" idx="11"/>
          </p:nvPr>
        </p:nvSpPr>
        <p:spPr/>
        <p:txBody>
          <a:bodyPr/>
          <a:lstStyle>
            <a:lvl1pPr>
              <a:defRPr/>
            </a:lvl1pPr>
          </a:lstStyle>
          <a:p>
            <a:pPr>
              <a:defRPr/>
            </a:pPr>
            <a:endParaRPr lang="el-GR"/>
          </a:p>
        </p:txBody>
      </p:sp>
      <p:sp>
        <p:nvSpPr>
          <p:cNvPr id="5" name="Θέση αριθμού διαφάνειας 5"/>
          <p:cNvSpPr>
            <a:spLocks noGrp="1"/>
          </p:cNvSpPr>
          <p:nvPr>
            <p:ph type="sldNum" sz="quarter" idx="12"/>
          </p:nvPr>
        </p:nvSpPr>
        <p:spPr/>
        <p:txBody>
          <a:bodyPr/>
          <a:lstStyle>
            <a:lvl1pPr>
              <a:defRPr/>
            </a:lvl1pPr>
          </a:lstStyle>
          <a:p>
            <a:pPr>
              <a:defRPr/>
            </a:pPr>
            <a:fld id="{7C24E039-086D-4959-B1CA-C1179812D199}" type="slidenum">
              <a:rPr lang="el-GR"/>
              <a:pPr>
                <a:defRPr/>
              </a:pPr>
              <a:t>‹#›</a:t>
            </a:fld>
            <a:endParaRPr lang="el-G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3"/>
          <p:cNvSpPr>
            <a:spLocks noGrp="1"/>
          </p:cNvSpPr>
          <p:nvPr>
            <p:ph type="dt" sz="half" idx="10"/>
          </p:nvPr>
        </p:nvSpPr>
        <p:spPr/>
        <p:txBody>
          <a:bodyPr/>
          <a:lstStyle>
            <a:lvl1pPr>
              <a:defRPr/>
            </a:lvl1pPr>
          </a:lstStyle>
          <a:p>
            <a:pPr>
              <a:defRPr/>
            </a:pPr>
            <a:fld id="{130EACB2-C6BB-4C6E-8CC6-BAB26B5719F9}" type="datetime1">
              <a:rPr lang="el-GR"/>
              <a:pPr>
                <a:defRPr/>
              </a:pPr>
              <a:t>29/7/2016</a:t>
            </a:fld>
            <a:endParaRPr lang="el-GR"/>
          </a:p>
        </p:txBody>
      </p:sp>
      <p:sp>
        <p:nvSpPr>
          <p:cNvPr id="3" name="Θέση υποσέλιδου 4"/>
          <p:cNvSpPr>
            <a:spLocks noGrp="1"/>
          </p:cNvSpPr>
          <p:nvPr>
            <p:ph type="ftr" sz="quarter" idx="11"/>
          </p:nvPr>
        </p:nvSpPr>
        <p:spPr/>
        <p:txBody>
          <a:bodyPr/>
          <a:lstStyle>
            <a:lvl1pPr>
              <a:defRPr/>
            </a:lvl1pPr>
          </a:lstStyle>
          <a:p>
            <a:pPr>
              <a:defRPr/>
            </a:pPr>
            <a:endParaRPr lang="el-GR"/>
          </a:p>
        </p:txBody>
      </p:sp>
      <p:sp>
        <p:nvSpPr>
          <p:cNvPr id="4" name="Θέση αριθμού διαφάνειας 5"/>
          <p:cNvSpPr>
            <a:spLocks noGrp="1"/>
          </p:cNvSpPr>
          <p:nvPr>
            <p:ph type="sldNum" sz="quarter" idx="12"/>
          </p:nvPr>
        </p:nvSpPr>
        <p:spPr/>
        <p:txBody>
          <a:bodyPr/>
          <a:lstStyle>
            <a:lvl1pPr>
              <a:defRPr/>
            </a:lvl1pPr>
          </a:lstStyle>
          <a:p>
            <a:pPr>
              <a:defRPr/>
            </a:pPr>
            <a:fld id="{180434F1-42F0-45EE-9C23-6C46D5B1799E}" type="slidenum">
              <a:rPr lang="el-GR"/>
              <a:pPr>
                <a:defRPr/>
              </a:pPr>
              <a:t>‹#›</a:t>
            </a:fld>
            <a:endParaRPr lang="el-G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3"/>
          <p:cNvSpPr>
            <a:spLocks noGrp="1"/>
          </p:cNvSpPr>
          <p:nvPr>
            <p:ph type="dt" sz="half" idx="10"/>
          </p:nvPr>
        </p:nvSpPr>
        <p:spPr/>
        <p:txBody>
          <a:bodyPr/>
          <a:lstStyle>
            <a:lvl1pPr>
              <a:defRPr/>
            </a:lvl1pPr>
          </a:lstStyle>
          <a:p>
            <a:pPr>
              <a:defRPr/>
            </a:pPr>
            <a:fld id="{39C7C735-6755-4E15-95A0-B2ADBBFCF060}" type="datetime1">
              <a:rPr lang="el-GR"/>
              <a:pPr>
                <a:defRPr/>
              </a:pPr>
              <a:t>29/7/2016</a:t>
            </a:fld>
            <a:endParaRPr lang="el-GR"/>
          </a:p>
        </p:txBody>
      </p:sp>
      <p:sp>
        <p:nvSpPr>
          <p:cNvPr id="6" name="Θέση υποσέλιδου 4"/>
          <p:cNvSpPr>
            <a:spLocks noGrp="1"/>
          </p:cNvSpPr>
          <p:nvPr>
            <p:ph type="ftr" sz="quarter" idx="11"/>
          </p:nvPr>
        </p:nvSpPr>
        <p:spPr/>
        <p:txBody>
          <a:bodyPr/>
          <a:lstStyle>
            <a:lvl1pPr>
              <a:defRPr/>
            </a:lvl1pPr>
          </a:lstStyle>
          <a:p>
            <a:pPr>
              <a:defRPr/>
            </a:pPr>
            <a:endParaRPr lang="el-GR"/>
          </a:p>
        </p:txBody>
      </p:sp>
      <p:sp>
        <p:nvSpPr>
          <p:cNvPr id="7" name="Θέση αριθμού διαφάνειας 5"/>
          <p:cNvSpPr>
            <a:spLocks noGrp="1"/>
          </p:cNvSpPr>
          <p:nvPr>
            <p:ph type="sldNum" sz="quarter" idx="12"/>
          </p:nvPr>
        </p:nvSpPr>
        <p:spPr/>
        <p:txBody>
          <a:bodyPr/>
          <a:lstStyle>
            <a:lvl1pPr>
              <a:defRPr/>
            </a:lvl1pPr>
          </a:lstStyle>
          <a:p>
            <a:pPr>
              <a:defRPr/>
            </a:pPr>
            <a:fld id="{F5CCF486-0DED-43E2-B98C-18C715B937CA}" type="slidenum">
              <a:rPr lang="el-GR"/>
              <a:pPr>
                <a:defRP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pic>
        <p:nvPicPr>
          <p:cNvPr id="4" name="Εικόνα 2"/>
          <p:cNvPicPr>
            <a:picLocks noChangeAspect="1"/>
          </p:cNvPicPr>
          <p:nvPr userDrawn="1"/>
        </p:nvPicPr>
        <p:blipFill>
          <a:blip r:embed="rId2"/>
          <a:srcRect/>
          <a:stretch>
            <a:fillRect/>
          </a:stretch>
        </p:blipFill>
        <p:spPr bwMode="auto">
          <a:xfrm>
            <a:off x="620713" y="6337300"/>
            <a:ext cx="1260475" cy="360363"/>
          </a:xfrm>
          <a:prstGeom prst="rect">
            <a:avLst/>
          </a:prstGeom>
          <a:noFill/>
          <a:ln w="9525">
            <a:noFill/>
            <a:miter lim="800000"/>
            <a:headEnd/>
            <a:tailEnd/>
          </a:ln>
        </p:spPr>
      </p:pic>
      <p:pic>
        <p:nvPicPr>
          <p:cNvPr id="5" name="Εικόνα 6"/>
          <p:cNvPicPr>
            <a:picLocks noChangeAspect="1"/>
          </p:cNvPicPr>
          <p:nvPr userDrawn="1"/>
        </p:nvPicPr>
        <p:blipFill>
          <a:blip r:embed="rId3"/>
          <a:srcRect/>
          <a:stretch>
            <a:fillRect/>
          </a:stretch>
        </p:blipFill>
        <p:spPr bwMode="auto">
          <a:xfrm>
            <a:off x="4643438" y="6392863"/>
            <a:ext cx="1081087" cy="317500"/>
          </a:xfrm>
          <a:prstGeom prst="rect">
            <a:avLst/>
          </a:prstGeom>
          <a:noFill/>
          <a:ln w="9525">
            <a:noFill/>
            <a:miter lim="800000"/>
            <a:headEnd/>
            <a:tailEnd/>
          </a:ln>
        </p:spPr>
      </p:pic>
      <p:sp>
        <p:nvSpPr>
          <p:cNvPr id="2" name="Τίτλος 1"/>
          <p:cNvSpPr>
            <a:spLocks noGrp="1"/>
          </p:cNvSpPr>
          <p:nvPr>
            <p:ph type="title"/>
          </p:nvPr>
        </p:nvSpPr>
        <p:spPr>
          <a:xfrm>
            <a:off x="612648" y="260648"/>
            <a:ext cx="8153400" cy="958552"/>
          </a:xfrm>
        </p:spPr>
        <p:txBody>
          <a:bodyPr/>
          <a:lstStyle/>
          <a:p>
            <a:r>
              <a:rPr lang="el-GR" dirty="0" smtClean="0"/>
              <a:t>Στυλ κύριου τίτλου</a:t>
            </a:r>
            <a:endParaRPr lang="en-US" dirty="0"/>
          </a:p>
        </p:txBody>
      </p:sp>
      <p:sp>
        <p:nvSpPr>
          <p:cNvPr id="8" name="Θέση περιεχομένου 7"/>
          <p:cNvSpPr>
            <a:spLocks noGrp="1"/>
          </p:cNvSpPr>
          <p:nvPr>
            <p:ph sz="quarter" idx="1"/>
          </p:nvPr>
        </p:nvSpPr>
        <p:spPr>
          <a:xfrm>
            <a:off x="612648" y="1600200"/>
            <a:ext cx="8153400" cy="4495800"/>
          </a:xfrm>
        </p:spPr>
        <p:txBody>
          <a:bodyPr/>
          <a:lstStyle>
            <a:lvl1pPr marL="0" indent="0">
              <a:buNone/>
              <a:defRPr/>
            </a:lvl1pPr>
          </a:lstStyle>
          <a:p>
            <a:pPr lvl="0"/>
            <a:endParaRPr lang="el-GR" dirty="0" smtClean="0"/>
          </a:p>
        </p:txBody>
      </p:sp>
      <p:sp>
        <p:nvSpPr>
          <p:cNvPr id="6" name="Θέση ημερομηνίας 3"/>
          <p:cNvSpPr>
            <a:spLocks noGrp="1"/>
          </p:cNvSpPr>
          <p:nvPr>
            <p:ph type="dt" sz="half" idx="10"/>
          </p:nvPr>
        </p:nvSpPr>
        <p:spPr/>
        <p:txBody>
          <a:bodyPr/>
          <a:lstStyle>
            <a:lvl1pPr>
              <a:defRPr/>
            </a:lvl1pPr>
          </a:lstStyle>
          <a:p>
            <a:pPr>
              <a:defRPr/>
            </a:pPr>
            <a:fld id="{AA617248-86E6-4163-8C57-7B5BE437670A}" type="datetime1">
              <a:rPr lang="el-GR"/>
              <a:pPr>
                <a:defRPr/>
              </a:pPr>
              <a:t>29/7/2016</a:t>
            </a:fld>
            <a:endParaRPr lang="el-GR"/>
          </a:p>
        </p:txBody>
      </p:sp>
      <p:sp>
        <p:nvSpPr>
          <p:cNvPr id="7" name="Θέση αριθμού διαφάνειας 5"/>
          <p:cNvSpPr>
            <a:spLocks noGrp="1"/>
          </p:cNvSpPr>
          <p:nvPr>
            <p:ph type="sldNum" sz="quarter" idx="11"/>
          </p:nvPr>
        </p:nvSpPr>
        <p:spPr/>
        <p:txBody>
          <a:bodyPr/>
          <a:lstStyle>
            <a:lvl1pPr>
              <a:defRPr smtClean="0">
                <a:solidFill>
                  <a:srgbClr val="FFFFFF"/>
                </a:solidFill>
              </a:defRPr>
            </a:lvl1pPr>
          </a:lstStyle>
          <a:p>
            <a:pPr>
              <a:defRPr/>
            </a:pPr>
            <a:fld id="{87B341DC-D5F6-4C4D-9971-3FCDD75F4AB3}" type="slidenum">
              <a:rPr lang="el-GR"/>
              <a:pPr>
                <a:defRPr/>
              </a:pPr>
              <a:t>‹#›</a:t>
            </a:fld>
            <a:endParaRPr lang="el-G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3"/>
          <p:cNvSpPr>
            <a:spLocks noGrp="1"/>
          </p:cNvSpPr>
          <p:nvPr>
            <p:ph type="dt" sz="half" idx="10"/>
          </p:nvPr>
        </p:nvSpPr>
        <p:spPr/>
        <p:txBody>
          <a:bodyPr/>
          <a:lstStyle>
            <a:lvl1pPr>
              <a:defRPr/>
            </a:lvl1pPr>
          </a:lstStyle>
          <a:p>
            <a:pPr>
              <a:defRPr/>
            </a:pPr>
            <a:fld id="{8C3A13DB-B981-4626-8399-B098B7390AB8}" type="datetime1">
              <a:rPr lang="el-GR"/>
              <a:pPr>
                <a:defRPr/>
              </a:pPr>
              <a:t>29/7/2016</a:t>
            </a:fld>
            <a:endParaRPr lang="el-GR"/>
          </a:p>
        </p:txBody>
      </p:sp>
      <p:sp>
        <p:nvSpPr>
          <p:cNvPr id="6" name="Θέση υποσέλιδου 4"/>
          <p:cNvSpPr>
            <a:spLocks noGrp="1"/>
          </p:cNvSpPr>
          <p:nvPr>
            <p:ph type="ftr" sz="quarter" idx="11"/>
          </p:nvPr>
        </p:nvSpPr>
        <p:spPr/>
        <p:txBody>
          <a:bodyPr/>
          <a:lstStyle>
            <a:lvl1pPr>
              <a:defRPr/>
            </a:lvl1pPr>
          </a:lstStyle>
          <a:p>
            <a:pPr>
              <a:defRPr/>
            </a:pPr>
            <a:endParaRPr lang="el-GR"/>
          </a:p>
        </p:txBody>
      </p:sp>
      <p:sp>
        <p:nvSpPr>
          <p:cNvPr id="7" name="Θέση αριθμού διαφάνειας 5"/>
          <p:cNvSpPr>
            <a:spLocks noGrp="1"/>
          </p:cNvSpPr>
          <p:nvPr>
            <p:ph type="sldNum" sz="quarter" idx="12"/>
          </p:nvPr>
        </p:nvSpPr>
        <p:spPr/>
        <p:txBody>
          <a:bodyPr/>
          <a:lstStyle>
            <a:lvl1pPr>
              <a:defRPr/>
            </a:lvl1pPr>
          </a:lstStyle>
          <a:p>
            <a:pPr>
              <a:defRPr/>
            </a:pPr>
            <a:fld id="{08EF52F2-E588-44AE-A320-51E659A6E4D3}" type="slidenum">
              <a:rPr lang="el-GR"/>
              <a:pPr>
                <a:defRPr/>
              </a:pPr>
              <a:t>‹#›</a:t>
            </a:fld>
            <a:endParaRPr lang="el-G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lvl1pPr>
              <a:defRPr/>
            </a:lvl1pPr>
          </a:lstStyle>
          <a:p>
            <a:pPr>
              <a:defRPr/>
            </a:pPr>
            <a:fld id="{4DF2FFE7-36A3-4E66-89C6-EDBA06B2F72D}" type="datetime1">
              <a:rPr lang="el-GR"/>
              <a:pPr>
                <a:defRPr/>
              </a:pPr>
              <a:t>29/7/2016</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EE60A167-00B5-485A-AD18-D44B59C2274D}" type="slidenum">
              <a:rPr lang="el-GR"/>
              <a:pPr>
                <a:defRPr/>
              </a:pPr>
              <a:t>‹#›</a:t>
            </a:fld>
            <a:endParaRPr lang="el-G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lvl1pPr>
              <a:defRPr/>
            </a:lvl1pPr>
          </a:lstStyle>
          <a:p>
            <a:pPr>
              <a:defRPr/>
            </a:pPr>
            <a:fld id="{9BF0AB25-F438-47DE-BCA0-28592E495CD6}" type="datetime1">
              <a:rPr lang="el-GR"/>
              <a:pPr>
                <a:defRPr/>
              </a:pPr>
              <a:t>29/7/2016</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C420E18D-763D-4BDC-AB06-7775C56EC893}" type="slidenum">
              <a:rPr lang="el-GR"/>
              <a:pPr>
                <a:defRP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3">
        <a:schemeClr val="bg1"/>
      </p:bgRef>
    </p:bg>
    <p:spTree>
      <p:nvGrpSpPr>
        <p:cNvPr id="1" name=""/>
        <p:cNvGrpSpPr/>
        <p:nvPr/>
      </p:nvGrpSpPr>
      <p:grpSpPr>
        <a:xfrm>
          <a:off x="0" y="0"/>
          <a:ext cx="0" cy="0"/>
          <a:chOff x="0" y="0"/>
          <a:chExt cx="0" cy="0"/>
        </a:xfrm>
      </p:grpSpPr>
      <p:sp>
        <p:nvSpPr>
          <p:cNvPr id="4" name="Ορθογώνιο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Ορθογώνιο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Ορθογώνιο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Εικόνα 3"/>
          <p:cNvPicPr>
            <a:picLocks noChangeAspect="1"/>
          </p:cNvPicPr>
          <p:nvPr userDrawn="1"/>
        </p:nvPicPr>
        <p:blipFill>
          <a:blip r:embed="rId2"/>
          <a:srcRect/>
          <a:stretch>
            <a:fillRect/>
          </a:stretch>
        </p:blipFill>
        <p:spPr bwMode="auto">
          <a:xfrm>
            <a:off x="1371600" y="260350"/>
            <a:ext cx="1260475" cy="360363"/>
          </a:xfrm>
          <a:prstGeom prst="rect">
            <a:avLst/>
          </a:prstGeom>
          <a:noFill/>
          <a:ln w="9525">
            <a:noFill/>
            <a:miter lim="800000"/>
            <a:headEnd/>
            <a:tailEnd/>
          </a:ln>
        </p:spPr>
      </p:pic>
      <p:pic>
        <p:nvPicPr>
          <p:cNvPr id="8" name="Εικόνα 4"/>
          <p:cNvPicPr>
            <a:picLocks noChangeAspect="1"/>
          </p:cNvPicPr>
          <p:nvPr userDrawn="1"/>
        </p:nvPicPr>
        <p:blipFill>
          <a:blip r:embed="rId3"/>
          <a:srcRect/>
          <a:stretch>
            <a:fillRect/>
          </a:stretch>
        </p:blipFill>
        <p:spPr bwMode="auto">
          <a:xfrm>
            <a:off x="7740650" y="260350"/>
            <a:ext cx="1079500" cy="317500"/>
          </a:xfrm>
          <a:prstGeom prst="rect">
            <a:avLst/>
          </a:prstGeom>
          <a:noFill/>
          <a:ln w="9525">
            <a:noFill/>
            <a:miter lim="800000"/>
            <a:headEnd/>
            <a:tailEnd/>
          </a:ln>
        </p:spPr>
      </p:pic>
      <p:sp>
        <p:nvSpPr>
          <p:cNvPr id="3" name="Θέση κειμένου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l-GR" smtClean="0"/>
              <a:t>Στυλ υποδείγματος κειμένου</a:t>
            </a:r>
          </a:p>
        </p:txBody>
      </p:sp>
      <p:sp>
        <p:nvSpPr>
          <p:cNvPr id="2" name="Τίτλος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l-GR" smtClean="0"/>
              <a:t>Στυλ κύριου τίτλου</a:t>
            </a:r>
            <a:endParaRPr lang="en-US"/>
          </a:p>
        </p:txBody>
      </p:sp>
      <p:sp>
        <p:nvSpPr>
          <p:cNvPr id="9" name="Θέση ημερομηνίας 11"/>
          <p:cNvSpPr>
            <a:spLocks noGrp="1"/>
          </p:cNvSpPr>
          <p:nvPr>
            <p:ph type="dt" sz="half" idx="10"/>
          </p:nvPr>
        </p:nvSpPr>
        <p:spPr/>
        <p:txBody>
          <a:bodyPr/>
          <a:lstStyle>
            <a:lvl1pPr>
              <a:defRPr/>
            </a:lvl1pPr>
          </a:lstStyle>
          <a:p>
            <a:pPr>
              <a:defRPr/>
            </a:pPr>
            <a:fld id="{63C80C7D-C497-403D-BA27-3F92ED72ADEE}" type="datetime1">
              <a:rPr lang="el-GR"/>
              <a:pPr>
                <a:defRPr/>
              </a:pPr>
              <a:t>29/7/2016</a:t>
            </a:fld>
            <a:endParaRPr lang="el-GR"/>
          </a:p>
        </p:txBody>
      </p:sp>
      <p:sp>
        <p:nvSpPr>
          <p:cNvPr id="10" name="Θέση αριθμού διαφάνειας 12"/>
          <p:cNvSpPr>
            <a:spLocks noGrp="1"/>
          </p:cNvSpPr>
          <p:nvPr>
            <p:ph type="sldNum" sz="quarter" idx="11"/>
          </p:nvPr>
        </p:nvSpPr>
        <p:spPr>
          <a:xfrm>
            <a:off x="0" y="1752600"/>
            <a:ext cx="1295400" cy="701675"/>
          </a:xfrm>
        </p:spPr>
        <p:txBody>
          <a:bodyPr>
            <a:noAutofit/>
          </a:bodyPr>
          <a:lstStyle>
            <a:lvl1pPr>
              <a:defRPr sz="2400" smtClean="0">
                <a:solidFill>
                  <a:srgbClr val="FFFFFF"/>
                </a:solidFill>
              </a:defRPr>
            </a:lvl1pPr>
          </a:lstStyle>
          <a:p>
            <a:pPr>
              <a:defRPr/>
            </a:pPr>
            <a:fld id="{E944553C-6321-4396-9F2B-A6330AED0F6D}" type="slidenum">
              <a:rPr lang="el-GR"/>
              <a:pPr>
                <a:defRPr/>
              </a:pPr>
              <a:t>‹#›</a:t>
            </a:fld>
            <a:endParaRPr lang="el-GR"/>
          </a:p>
        </p:txBody>
      </p:sp>
      <p:sp>
        <p:nvSpPr>
          <p:cNvPr id="11" name="Θέση υποσέλιδου 13"/>
          <p:cNvSpPr>
            <a:spLocks noGrp="1"/>
          </p:cNvSpPr>
          <p:nvPr>
            <p:ph type="ftr" sz="quarter" idx="12"/>
          </p:nvPr>
        </p:nvSpPr>
        <p:spPr/>
        <p:txBody>
          <a:bodyPr/>
          <a:lstStyle>
            <a:lvl1pPr>
              <a:defRPr/>
            </a:lvl1pPr>
          </a:lstStyle>
          <a:p>
            <a:pPr>
              <a:defRPr/>
            </a:pPr>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9" name="Θέση περιεχομένου 8"/>
          <p:cNvSpPr>
            <a:spLocks noGrp="1"/>
          </p:cNvSpPr>
          <p:nvPr>
            <p:ph sz="quarter" idx="1"/>
          </p:nvPr>
        </p:nvSpPr>
        <p:spPr>
          <a:xfrm>
            <a:off x="609600" y="1589567"/>
            <a:ext cx="3886200" cy="45720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11" name="Θέση περιεχομένου 10"/>
          <p:cNvSpPr>
            <a:spLocks noGrp="1"/>
          </p:cNvSpPr>
          <p:nvPr>
            <p:ph sz="quarter" idx="2"/>
          </p:nvPr>
        </p:nvSpPr>
        <p:spPr>
          <a:xfrm>
            <a:off x="4844901" y="1589567"/>
            <a:ext cx="3886200" cy="45720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7"/>
          <p:cNvSpPr>
            <a:spLocks noGrp="1"/>
          </p:cNvSpPr>
          <p:nvPr>
            <p:ph type="dt" sz="half" idx="10"/>
          </p:nvPr>
        </p:nvSpPr>
        <p:spPr/>
        <p:txBody>
          <a:bodyPr rtlCol="0"/>
          <a:lstStyle>
            <a:lvl1pPr>
              <a:defRPr/>
            </a:lvl1pPr>
          </a:lstStyle>
          <a:p>
            <a:pPr>
              <a:defRPr/>
            </a:pPr>
            <a:fld id="{55B27228-0FA3-464B-9C65-67F5E9236D0B}" type="datetime1">
              <a:rPr lang="el-GR"/>
              <a:pPr>
                <a:defRPr/>
              </a:pPr>
              <a:t>29/7/2016</a:t>
            </a:fld>
            <a:endParaRPr lang="el-GR"/>
          </a:p>
        </p:txBody>
      </p:sp>
      <p:sp>
        <p:nvSpPr>
          <p:cNvPr id="6" name="Θέση αριθμού διαφάνειας 9"/>
          <p:cNvSpPr>
            <a:spLocks noGrp="1"/>
          </p:cNvSpPr>
          <p:nvPr>
            <p:ph type="sldNum" sz="quarter" idx="11"/>
          </p:nvPr>
        </p:nvSpPr>
        <p:spPr/>
        <p:txBody>
          <a:bodyPr rtlCol="0"/>
          <a:lstStyle>
            <a:lvl1pPr>
              <a:defRPr/>
            </a:lvl1pPr>
          </a:lstStyle>
          <a:p>
            <a:pPr>
              <a:defRPr/>
            </a:pPr>
            <a:fld id="{959D53D7-D7C9-41E2-9B01-6542BAEAFA35}" type="slidenum">
              <a:rPr lang="el-GR"/>
              <a:pPr>
                <a:defRPr/>
              </a:pPr>
              <a:t>‹#›</a:t>
            </a:fld>
            <a:endParaRPr lang="el-GR"/>
          </a:p>
        </p:txBody>
      </p:sp>
      <p:sp>
        <p:nvSpPr>
          <p:cNvPr id="7" name="Θέση υποσέλιδου 11"/>
          <p:cNvSpPr>
            <a:spLocks noGrp="1"/>
          </p:cNvSpPr>
          <p:nvPr>
            <p:ph type="ftr" sz="quarter" idx="12"/>
          </p:nvPr>
        </p:nvSpPr>
        <p:spPr/>
        <p:txBody>
          <a:bodyPr rtlCol="0"/>
          <a:lstStyle>
            <a:lvl1pPr>
              <a:defRPr/>
            </a:lvl1pPr>
          </a:lstStyle>
          <a:p>
            <a:pPr>
              <a:defRPr/>
            </a:pPr>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533400" y="273050"/>
            <a:ext cx="8153400" cy="869950"/>
          </a:xfrm>
        </p:spPr>
        <p:txBody>
          <a:bodyPr/>
          <a:lstStyle>
            <a:lvl1pPr>
              <a:defRPr/>
            </a:lvl1pPr>
          </a:lstStyle>
          <a:p>
            <a:r>
              <a:rPr lang="el-GR" smtClean="0"/>
              <a:t>Στυλ κύριου τίτλου</a:t>
            </a:r>
            <a:endParaRPr lang="en-US"/>
          </a:p>
        </p:txBody>
      </p:sp>
      <p:sp>
        <p:nvSpPr>
          <p:cNvPr id="11" name="Θέση περιεχομένου 10"/>
          <p:cNvSpPr>
            <a:spLocks noGrp="1"/>
          </p:cNvSpPr>
          <p:nvPr>
            <p:ph sz="quarter" idx="2"/>
          </p:nvPr>
        </p:nvSpPr>
        <p:spPr>
          <a:xfrm>
            <a:off x="609600" y="2438400"/>
            <a:ext cx="3886200" cy="35814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13" name="Θέση περιεχομένου 12"/>
          <p:cNvSpPr>
            <a:spLocks noGrp="1"/>
          </p:cNvSpPr>
          <p:nvPr>
            <p:ph sz="quarter" idx="4"/>
          </p:nvPr>
        </p:nvSpPr>
        <p:spPr>
          <a:xfrm>
            <a:off x="4800600" y="2438400"/>
            <a:ext cx="3886200" cy="35814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16" name="Θέση κειμένου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l-GR" smtClean="0"/>
              <a:t>Στυλ υποδείγματος κειμένου</a:t>
            </a:r>
          </a:p>
        </p:txBody>
      </p:sp>
      <p:sp>
        <p:nvSpPr>
          <p:cNvPr id="15" name="Θέση κειμένου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l-GR" smtClean="0"/>
              <a:t>Στυλ υποδείγματος κειμένου</a:t>
            </a:r>
          </a:p>
        </p:txBody>
      </p:sp>
      <p:sp>
        <p:nvSpPr>
          <p:cNvPr id="7" name="Θέση ημερομηνίας 9"/>
          <p:cNvSpPr>
            <a:spLocks noGrp="1"/>
          </p:cNvSpPr>
          <p:nvPr>
            <p:ph type="dt" sz="half" idx="10"/>
          </p:nvPr>
        </p:nvSpPr>
        <p:spPr/>
        <p:txBody>
          <a:bodyPr rtlCol="0"/>
          <a:lstStyle>
            <a:lvl1pPr>
              <a:defRPr/>
            </a:lvl1pPr>
          </a:lstStyle>
          <a:p>
            <a:pPr>
              <a:defRPr/>
            </a:pPr>
            <a:fld id="{2F5203B1-97F9-46DA-8EA3-A214EDEAC671}" type="datetime1">
              <a:rPr lang="el-GR"/>
              <a:pPr>
                <a:defRPr/>
              </a:pPr>
              <a:t>29/7/2016</a:t>
            </a:fld>
            <a:endParaRPr lang="el-GR"/>
          </a:p>
        </p:txBody>
      </p:sp>
      <p:sp>
        <p:nvSpPr>
          <p:cNvPr id="8" name="Θέση αριθμού διαφάνειας 11"/>
          <p:cNvSpPr>
            <a:spLocks noGrp="1"/>
          </p:cNvSpPr>
          <p:nvPr>
            <p:ph type="sldNum" sz="quarter" idx="11"/>
          </p:nvPr>
        </p:nvSpPr>
        <p:spPr/>
        <p:txBody>
          <a:bodyPr rtlCol="0"/>
          <a:lstStyle>
            <a:lvl1pPr>
              <a:defRPr/>
            </a:lvl1pPr>
          </a:lstStyle>
          <a:p>
            <a:pPr>
              <a:defRPr/>
            </a:pPr>
            <a:fld id="{BBC32045-9B3A-4823-9023-9E01D4D8121C}" type="slidenum">
              <a:rPr lang="el-GR"/>
              <a:pPr>
                <a:defRPr/>
              </a:pPr>
              <a:t>‹#›</a:t>
            </a:fld>
            <a:endParaRPr lang="el-GR"/>
          </a:p>
        </p:txBody>
      </p:sp>
      <p:sp>
        <p:nvSpPr>
          <p:cNvPr id="9" name="Θέση υποσέλιδου 13"/>
          <p:cNvSpPr>
            <a:spLocks noGrp="1"/>
          </p:cNvSpPr>
          <p:nvPr>
            <p:ph type="ftr" sz="quarter" idx="12"/>
          </p:nvPr>
        </p:nvSpPr>
        <p:spPr/>
        <p:txBody>
          <a:bodyPr rtlCol="0"/>
          <a:lstStyle>
            <a:lvl1pPr>
              <a:defRPr/>
            </a:lvl1pPr>
          </a:lstStyle>
          <a:p>
            <a:pPr>
              <a:defRPr/>
            </a:pPr>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ημερομηνίας 13"/>
          <p:cNvSpPr>
            <a:spLocks noGrp="1"/>
          </p:cNvSpPr>
          <p:nvPr>
            <p:ph type="dt" sz="half" idx="10"/>
          </p:nvPr>
        </p:nvSpPr>
        <p:spPr/>
        <p:txBody>
          <a:bodyPr/>
          <a:lstStyle>
            <a:lvl1pPr>
              <a:defRPr/>
            </a:lvl1pPr>
          </a:lstStyle>
          <a:p>
            <a:pPr>
              <a:defRPr/>
            </a:pPr>
            <a:fld id="{30EFCFAE-F798-4A0D-BE44-C0B1FE3352BD}" type="datetime1">
              <a:rPr lang="el-GR"/>
              <a:pPr>
                <a:defRPr/>
              </a:pPr>
              <a:t>29/7/2016</a:t>
            </a:fld>
            <a:endParaRPr lang="el-GR"/>
          </a:p>
        </p:txBody>
      </p:sp>
      <p:sp>
        <p:nvSpPr>
          <p:cNvPr id="4" name="Θέση υποσέλιδου 2"/>
          <p:cNvSpPr>
            <a:spLocks noGrp="1"/>
          </p:cNvSpPr>
          <p:nvPr>
            <p:ph type="ftr" sz="quarter" idx="11"/>
          </p:nvPr>
        </p:nvSpPr>
        <p:spPr/>
        <p:txBody>
          <a:bodyPr/>
          <a:lstStyle>
            <a:lvl1pPr>
              <a:defRPr/>
            </a:lvl1pPr>
          </a:lstStyle>
          <a:p>
            <a:pPr>
              <a:defRPr/>
            </a:pPr>
            <a:endParaRPr lang="el-GR"/>
          </a:p>
        </p:txBody>
      </p:sp>
      <p:sp>
        <p:nvSpPr>
          <p:cNvPr id="5" name="Θέση αριθμού διαφάνειας 22"/>
          <p:cNvSpPr>
            <a:spLocks noGrp="1"/>
          </p:cNvSpPr>
          <p:nvPr>
            <p:ph type="sldNum" sz="quarter" idx="12"/>
          </p:nvPr>
        </p:nvSpPr>
        <p:spPr/>
        <p:txBody>
          <a:bodyPr/>
          <a:lstStyle>
            <a:lvl1pPr>
              <a:defRPr/>
            </a:lvl1pPr>
          </a:lstStyle>
          <a:p>
            <a:pPr>
              <a:defRPr/>
            </a:pPr>
            <a:fld id="{83B9E885-98EE-45F4-AB66-128EF8D7CCE6}" type="slidenum">
              <a:rPr lang="el-GR"/>
              <a:pPr>
                <a:defRP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lvl1pPr>
              <a:defRPr/>
            </a:lvl1pPr>
          </a:lstStyle>
          <a:p>
            <a:pPr>
              <a:defRPr/>
            </a:pPr>
            <a:fld id="{CAF5B732-0BF0-4BFA-8FB3-1ADADD288C11}" type="datetime1">
              <a:rPr lang="el-GR"/>
              <a:pPr>
                <a:defRPr/>
              </a:pPr>
              <a:t>29/7/2016</a:t>
            </a:fld>
            <a:endParaRPr lang="el-GR"/>
          </a:p>
        </p:txBody>
      </p:sp>
      <p:sp>
        <p:nvSpPr>
          <p:cNvPr id="3" name="Θέση υποσέλιδου 2"/>
          <p:cNvSpPr>
            <a:spLocks noGrp="1"/>
          </p:cNvSpPr>
          <p:nvPr>
            <p:ph type="ftr" sz="quarter" idx="11"/>
          </p:nvPr>
        </p:nvSpPr>
        <p:spPr/>
        <p:txBody>
          <a:bodyPr/>
          <a:lstStyle>
            <a:lvl1pPr>
              <a:defRPr/>
            </a:lvl1pPr>
          </a:lstStyle>
          <a:p>
            <a:pPr>
              <a:defRPr/>
            </a:pPr>
            <a:endParaRPr lang="el-GR"/>
          </a:p>
        </p:txBody>
      </p:sp>
      <p:sp>
        <p:nvSpPr>
          <p:cNvPr id="4" name="Θέση αριθμού διαφάνειας 3"/>
          <p:cNvSpPr>
            <a:spLocks noGrp="1"/>
          </p:cNvSpPr>
          <p:nvPr>
            <p:ph type="sldNum" sz="quarter" idx="12"/>
          </p:nvPr>
        </p:nvSpPr>
        <p:spPr>
          <a:xfrm>
            <a:off x="0" y="6248400"/>
            <a:ext cx="533400" cy="381000"/>
          </a:xfrm>
        </p:spPr>
        <p:txBody>
          <a:bodyPr/>
          <a:lstStyle>
            <a:lvl1pPr>
              <a:defRPr smtClean="0">
                <a:solidFill>
                  <a:schemeClr val="tx2"/>
                </a:solidFill>
              </a:defRPr>
            </a:lvl1pPr>
          </a:lstStyle>
          <a:p>
            <a:pPr>
              <a:defRPr/>
            </a:pPr>
            <a:fld id="{58571E04-971C-4CB4-84AE-B2780DB66451}" type="slidenum">
              <a:rPr lang="el-GR"/>
              <a:pPr>
                <a:defRP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609600" y="273050"/>
            <a:ext cx="8077200" cy="869950"/>
          </a:xfrm>
        </p:spPr>
        <p:txBody>
          <a:bodyPr/>
          <a:lstStyle>
            <a:lvl1pPr algn="l">
              <a:buNone/>
              <a:defRPr sz="4400" b="0"/>
            </a:lvl1pPr>
          </a:lstStyle>
          <a:p>
            <a:r>
              <a:rPr lang="el-GR" smtClean="0"/>
              <a:t>Στυλ κύριου τίτλου</a:t>
            </a:r>
            <a:endParaRPr lang="en-US"/>
          </a:p>
        </p:txBody>
      </p:sp>
      <p:sp>
        <p:nvSpPr>
          <p:cNvPr id="3" name="Θέση κειμένου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l-GR" smtClean="0"/>
              <a:t>Στυλ υποδείγματος κειμένου</a:t>
            </a:r>
          </a:p>
        </p:txBody>
      </p:sp>
      <p:sp>
        <p:nvSpPr>
          <p:cNvPr id="9" name="Θέση περιεχομένου 8"/>
          <p:cNvSpPr>
            <a:spLocks noGrp="1"/>
          </p:cNvSpPr>
          <p:nvPr>
            <p:ph sz="quarter" idx="1"/>
          </p:nvPr>
        </p:nvSpPr>
        <p:spPr>
          <a:xfrm>
            <a:off x="2362200" y="1752600"/>
            <a:ext cx="6400800" cy="44196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13"/>
          <p:cNvSpPr>
            <a:spLocks noGrp="1"/>
          </p:cNvSpPr>
          <p:nvPr>
            <p:ph type="dt" sz="half" idx="10"/>
          </p:nvPr>
        </p:nvSpPr>
        <p:spPr/>
        <p:txBody>
          <a:bodyPr/>
          <a:lstStyle>
            <a:lvl1pPr>
              <a:defRPr/>
            </a:lvl1pPr>
          </a:lstStyle>
          <a:p>
            <a:pPr>
              <a:defRPr/>
            </a:pPr>
            <a:fld id="{7FB61F8C-2369-43DC-9C6D-8E2B29948971}" type="datetime1">
              <a:rPr lang="el-GR"/>
              <a:pPr>
                <a:defRPr/>
              </a:pPr>
              <a:t>29/7/2016</a:t>
            </a:fld>
            <a:endParaRPr lang="el-GR"/>
          </a:p>
        </p:txBody>
      </p:sp>
      <p:sp>
        <p:nvSpPr>
          <p:cNvPr id="6" name="Θέση υποσέλιδου 2"/>
          <p:cNvSpPr>
            <a:spLocks noGrp="1"/>
          </p:cNvSpPr>
          <p:nvPr>
            <p:ph type="ftr" sz="quarter" idx="11"/>
          </p:nvPr>
        </p:nvSpPr>
        <p:spPr/>
        <p:txBody>
          <a:bodyPr/>
          <a:lstStyle>
            <a:lvl1pPr>
              <a:defRPr/>
            </a:lvl1pPr>
          </a:lstStyle>
          <a:p>
            <a:pPr>
              <a:defRPr/>
            </a:pPr>
            <a:endParaRPr lang="el-GR"/>
          </a:p>
        </p:txBody>
      </p:sp>
      <p:sp>
        <p:nvSpPr>
          <p:cNvPr id="7" name="Θέση αριθμού διαφάνειας 22"/>
          <p:cNvSpPr>
            <a:spLocks noGrp="1"/>
          </p:cNvSpPr>
          <p:nvPr>
            <p:ph type="sldNum" sz="quarter" idx="12"/>
          </p:nvPr>
        </p:nvSpPr>
        <p:spPr/>
        <p:txBody>
          <a:bodyPr/>
          <a:lstStyle>
            <a:lvl1pPr>
              <a:defRPr/>
            </a:lvl1pPr>
          </a:lstStyle>
          <a:p>
            <a:pPr>
              <a:defRPr/>
            </a:pPr>
            <a:fld id="{4FB971C8-B243-4385-8E0A-E4098139DC97}" type="slidenum">
              <a:rPr lang="el-GR"/>
              <a:pPr>
                <a:defRPr/>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bg>
      <p:bgRef idx="1003">
        <a:schemeClr val="bg2"/>
      </p:bgRef>
    </p:bg>
    <p:spTree>
      <p:nvGrpSpPr>
        <p:cNvPr id="1" name=""/>
        <p:cNvGrpSpPr/>
        <p:nvPr/>
      </p:nvGrpSpPr>
      <p:grpSpPr>
        <a:xfrm>
          <a:off x="0" y="0"/>
          <a:ext cx="0" cy="0"/>
          <a:chOff x="0" y="0"/>
          <a:chExt cx="0" cy="0"/>
        </a:xfrm>
      </p:grpSpPr>
      <p:sp>
        <p:nvSpPr>
          <p:cNvPr id="5" name="Ορθογώνιο 7"/>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Ορθογώνιο 8"/>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Ορθογώνιο 9"/>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Ορθογώνιο 10"/>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Θέση κειμένου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l-GR" smtClean="0"/>
              <a:t>Στυλ υποδείγματος κειμένου</a:t>
            </a:r>
          </a:p>
        </p:txBody>
      </p:sp>
      <p:sp>
        <p:nvSpPr>
          <p:cNvPr id="2" name="Τίτλος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l-GR" smtClean="0"/>
              <a:t>Στυλ κύριου τίτλου</a:t>
            </a:r>
            <a:endParaRPr lang="en-US"/>
          </a:p>
        </p:txBody>
      </p:sp>
      <p:sp>
        <p:nvSpPr>
          <p:cNvPr id="3" name="Θέση εικόνας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l-GR" noProof="0" smtClean="0"/>
              <a:t>Κάντε κλικ στο εικονίδιο για να προσθέσετε μια εικόνα</a:t>
            </a:r>
            <a:endParaRPr lang="en-US" noProof="0" dirty="0"/>
          </a:p>
        </p:txBody>
      </p:sp>
      <p:sp>
        <p:nvSpPr>
          <p:cNvPr id="9" name="Θέση ημερομηνίας 11"/>
          <p:cNvSpPr>
            <a:spLocks noGrp="1"/>
          </p:cNvSpPr>
          <p:nvPr>
            <p:ph type="dt" sz="half" idx="10"/>
          </p:nvPr>
        </p:nvSpPr>
        <p:spPr>
          <a:xfrm>
            <a:off x="6248400" y="6248400"/>
            <a:ext cx="2667000" cy="365125"/>
          </a:xfrm>
        </p:spPr>
        <p:txBody>
          <a:bodyPr rtlCol="0"/>
          <a:lstStyle>
            <a:lvl1pPr>
              <a:defRPr/>
            </a:lvl1pPr>
          </a:lstStyle>
          <a:p>
            <a:pPr>
              <a:defRPr/>
            </a:pPr>
            <a:fld id="{FF198A74-DDC4-43B2-A443-F9E4ADB02BE9}" type="datetime1">
              <a:rPr lang="el-GR"/>
              <a:pPr>
                <a:defRPr/>
              </a:pPr>
              <a:t>29/7/2016</a:t>
            </a:fld>
            <a:endParaRPr lang="el-GR"/>
          </a:p>
        </p:txBody>
      </p:sp>
      <p:sp>
        <p:nvSpPr>
          <p:cNvPr id="10" name="Θέση αριθμού διαφάνειας 12"/>
          <p:cNvSpPr>
            <a:spLocks noGrp="1"/>
          </p:cNvSpPr>
          <p:nvPr>
            <p:ph type="sldNum" sz="quarter" idx="11"/>
          </p:nvPr>
        </p:nvSpPr>
        <p:spPr>
          <a:xfrm>
            <a:off x="0" y="4667250"/>
            <a:ext cx="1447800" cy="663575"/>
          </a:xfrm>
        </p:spPr>
        <p:txBody>
          <a:bodyPr rtlCol="0"/>
          <a:lstStyle>
            <a:lvl1pPr>
              <a:defRPr sz="2800" smtClean="0"/>
            </a:lvl1pPr>
          </a:lstStyle>
          <a:p>
            <a:pPr>
              <a:defRPr/>
            </a:pPr>
            <a:fld id="{1F6C86F3-289C-4D8A-82CB-3744B7EBDC45}" type="slidenum">
              <a:rPr lang="el-GR"/>
              <a:pPr>
                <a:defRPr/>
              </a:pPr>
              <a:t>‹#›</a:t>
            </a:fld>
            <a:endParaRPr lang="el-GR"/>
          </a:p>
        </p:txBody>
      </p:sp>
      <p:sp>
        <p:nvSpPr>
          <p:cNvPr id="11" name="Θέση υποσέλιδου 13"/>
          <p:cNvSpPr>
            <a:spLocks noGrp="1"/>
          </p:cNvSpPr>
          <p:nvPr>
            <p:ph type="ftr" sz="quarter" idx="12"/>
          </p:nvPr>
        </p:nvSpPr>
        <p:spPr>
          <a:xfrm>
            <a:off x="1600200" y="6248400"/>
            <a:ext cx="4572000" cy="365125"/>
          </a:xfrm>
        </p:spPr>
        <p:txBody>
          <a:bodyPr rtlCol="0"/>
          <a:lstStyle>
            <a:lvl1pPr>
              <a:defRPr/>
            </a:lvl1pPr>
          </a:lstStyle>
          <a:p>
            <a:pPr>
              <a:defRPr/>
            </a:pPr>
            <a:endParaRPr lang="el-G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Θέση τίτλου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l-GR" smtClean="0"/>
              <a:t>Στυλ κύριου τίτλου</a:t>
            </a:r>
            <a:endParaRPr lang="en-US" smtClean="0"/>
          </a:p>
        </p:txBody>
      </p:sp>
      <p:sp>
        <p:nvSpPr>
          <p:cNvPr id="1027" name="Θέση κειμένου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smtClean="0"/>
          </a:p>
        </p:txBody>
      </p:sp>
      <p:sp>
        <p:nvSpPr>
          <p:cNvPr id="14" name="Θέση ημερομηνίας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smtClean="0">
                <a:solidFill>
                  <a:schemeClr val="tx2"/>
                </a:solidFill>
                <a:latin typeface="+mn-lt"/>
                <a:cs typeface="+mn-cs"/>
              </a:defRPr>
            </a:lvl1pPr>
          </a:lstStyle>
          <a:p>
            <a:pPr>
              <a:defRPr/>
            </a:pPr>
            <a:fld id="{0DF5563F-72DC-420A-8567-1A9C04D1BC3D}" type="datetime1">
              <a:rPr lang="el-GR"/>
              <a:pPr>
                <a:defRPr/>
              </a:pPr>
              <a:t>29/7/2016</a:t>
            </a:fld>
            <a:endParaRPr lang="el-GR"/>
          </a:p>
        </p:txBody>
      </p:sp>
      <p:sp>
        <p:nvSpPr>
          <p:cNvPr id="3" name="Θέση υποσέλιδου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endParaRPr lang="el-GR"/>
          </a:p>
        </p:txBody>
      </p:sp>
      <p:sp>
        <p:nvSpPr>
          <p:cNvPr id="7" name="Ορθογώνιο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Ορθογώνιο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Ορθογώνιο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Θέση αριθμού διαφάνειας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smtClean="0">
                <a:solidFill>
                  <a:srgbClr val="FFFFFF"/>
                </a:solidFill>
                <a:latin typeface="+mn-lt"/>
                <a:cs typeface="+mn-cs"/>
              </a:defRPr>
            </a:lvl1pPr>
          </a:lstStyle>
          <a:p>
            <a:pPr>
              <a:defRPr/>
            </a:pPr>
            <a:fld id="{031693A0-D8C8-4C35-B96B-2EA14D4048C6}" type="slidenum">
              <a:rPr lang="el-GR"/>
              <a:pPr>
                <a:defRPr/>
              </a:pPr>
              <a:t>‹#›</a:t>
            </a:fld>
            <a:endParaRPr lang="el-GR"/>
          </a:p>
        </p:txBody>
      </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29" r:id="rId6"/>
    <p:sldLayoutId id="2147483748" r:id="rId7"/>
    <p:sldLayoutId id="2147483730" r:id="rId8"/>
    <p:sldLayoutId id="2147483749" r:id="rId9"/>
    <p:sldLayoutId id="2147483731" r:id="rId10"/>
    <p:sldLayoutId id="2147483750" r:id="rId11"/>
  </p:sldLayoutIdLst>
  <p:hf hdr="0" ftr="0"/>
  <p:txStyles>
    <p:titleStyle>
      <a:lvl1pPr algn="l" rtl="0" fontAlgn="base">
        <a:spcBef>
          <a:spcPct val="0"/>
        </a:spcBef>
        <a:spcAft>
          <a:spcPct val="0"/>
        </a:spcAft>
        <a:defRPr sz="4400" kern="1200">
          <a:solidFill>
            <a:schemeClr val="tx2"/>
          </a:solidFill>
          <a:latin typeface="+mj-lt"/>
          <a:ea typeface="+mj-ea"/>
          <a:cs typeface="+mj-cs"/>
        </a:defRPr>
      </a:lvl1pPr>
      <a:lvl2pPr algn="l" rtl="0" fontAlgn="base">
        <a:spcBef>
          <a:spcPct val="0"/>
        </a:spcBef>
        <a:spcAft>
          <a:spcPct val="0"/>
        </a:spcAft>
        <a:defRPr sz="4400">
          <a:solidFill>
            <a:schemeClr val="tx2"/>
          </a:solidFill>
          <a:latin typeface="Calibri" pitchFamily="34" charset="0"/>
        </a:defRPr>
      </a:lvl2pPr>
      <a:lvl3pPr algn="l" rtl="0" fontAlgn="base">
        <a:spcBef>
          <a:spcPct val="0"/>
        </a:spcBef>
        <a:spcAft>
          <a:spcPct val="0"/>
        </a:spcAft>
        <a:defRPr sz="4400">
          <a:solidFill>
            <a:schemeClr val="tx2"/>
          </a:solidFill>
          <a:latin typeface="Calibri" pitchFamily="34" charset="0"/>
        </a:defRPr>
      </a:lvl3pPr>
      <a:lvl4pPr algn="l" rtl="0" fontAlgn="base">
        <a:spcBef>
          <a:spcPct val="0"/>
        </a:spcBef>
        <a:spcAft>
          <a:spcPct val="0"/>
        </a:spcAft>
        <a:defRPr sz="4400">
          <a:solidFill>
            <a:schemeClr val="tx2"/>
          </a:solidFill>
          <a:latin typeface="Calibri" pitchFamily="34" charset="0"/>
        </a:defRPr>
      </a:lvl4pPr>
      <a:lvl5pPr algn="l" rtl="0" fontAlgn="base">
        <a:spcBef>
          <a:spcPct val="0"/>
        </a:spcBef>
        <a:spcAft>
          <a:spcPct val="0"/>
        </a:spcAft>
        <a:defRPr sz="4400">
          <a:solidFill>
            <a:schemeClr val="tx2"/>
          </a:solidFill>
          <a:latin typeface="Calibri" pitchFamily="34" charset="0"/>
        </a:defRPr>
      </a:lvl5pPr>
      <a:lvl6pPr marL="457200" algn="l" rtl="0" fontAlgn="base">
        <a:spcBef>
          <a:spcPct val="0"/>
        </a:spcBef>
        <a:spcAft>
          <a:spcPct val="0"/>
        </a:spcAft>
        <a:defRPr sz="4400">
          <a:solidFill>
            <a:schemeClr val="tx2"/>
          </a:solidFill>
          <a:latin typeface="Calibri" pitchFamily="34" charset="0"/>
        </a:defRPr>
      </a:lvl6pPr>
      <a:lvl7pPr marL="914400" algn="l" rtl="0" fontAlgn="base">
        <a:spcBef>
          <a:spcPct val="0"/>
        </a:spcBef>
        <a:spcAft>
          <a:spcPct val="0"/>
        </a:spcAft>
        <a:defRPr sz="4400">
          <a:solidFill>
            <a:schemeClr val="tx2"/>
          </a:solidFill>
          <a:latin typeface="Calibri" pitchFamily="34" charset="0"/>
        </a:defRPr>
      </a:lvl7pPr>
      <a:lvl8pPr marL="1371600" algn="l" rtl="0" fontAlgn="base">
        <a:spcBef>
          <a:spcPct val="0"/>
        </a:spcBef>
        <a:spcAft>
          <a:spcPct val="0"/>
        </a:spcAft>
        <a:defRPr sz="4400">
          <a:solidFill>
            <a:schemeClr val="tx2"/>
          </a:solidFill>
          <a:latin typeface="Calibri" pitchFamily="34" charset="0"/>
        </a:defRPr>
      </a:lvl8pPr>
      <a:lvl9pPr marL="1828800" algn="l" rtl="0" fontAlgn="base">
        <a:spcBef>
          <a:spcPct val="0"/>
        </a:spcBef>
        <a:spcAft>
          <a:spcPct val="0"/>
        </a:spcAft>
        <a:defRPr sz="4400">
          <a:solidFill>
            <a:schemeClr val="tx2"/>
          </a:solidFill>
          <a:latin typeface="Calibri" pitchFamily="34" charset="0"/>
        </a:defRPr>
      </a:lvl9pPr>
    </p:titleStyle>
    <p:bodyStyle>
      <a:lvl1pPr marL="319088" indent="-319088" algn="l" rtl="0" fontAlgn="base">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fontAlgn="base">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fontAlgn="base">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fontAlgn="base">
        <a:spcBef>
          <a:spcPts val="400"/>
        </a:spcBef>
        <a:spcAft>
          <a:spcPct val="0"/>
        </a:spcAft>
        <a:buClr>
          <a:srgbClr val="FF6700"/>
        </a:buClr>
        <a:buSzPct val="75000"/>
        <a:buFont typeface="Wingdings" pitchFamily="2" charset="2"/>
        <a:buChar char=""/>
        <a:defRPr sz="2000" kern="1200">
          <a:solidFill>
            <a:schemeClr val="tx1"/>
          </a:solidFill>
          <a:latin typeface="+mn-lt"/>
          <a:ea typeface="+mn-ea"/>
          <a:cs typeface="+mn-cs"/>
        </a:defRPr>
      </a:lvl4pPr>
      <a:lvl5pPr marL="1828800" indent="-228600" algn="l" rtl="0" fontAlgn="base">
        <a:spcBef>
          <a:spcPts val="400"/>
        </a:spcBef>
        <a:spcAft>
          <a:spcPct val="0"/>
        </a:spcAft>
        <a:buClr>
          <a:srgbClr val="909465"/>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314" name="Θέση τίτλου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l-GR" smtClean="0"/>
              <a:t>Στυλ κύριου τίτλου</a:t>
            </a:r>
          </a:p>
        </p:txBody>
      </p:sp>
      <p:sp>
        <p:nvSpPr>
          <p:cNvPr id="13315" name="Θέση κειμένου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14182B84-854F-476A-94E8-BD2B408E31E4}" type="datetime1">
              <a:rPr lang="el-GR"/>
              <a:pPr>
                <a:defRPr/>
              </a:pPr>
              <a:t>29/7/2016</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482B7D0C-81D7-4A08-8561-4DF5F7B2554B}" type="slidenum">
              <a:rPr lang="el-GR"/>
              <a:pPr>
                <a:defRPr/>
              </a:pPr>
              <a:t>‹#›</a:t>
            </a:fld>
            <a:endParaRPr lang="el-GR"/>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iming>
    <p:tnLst>
      <p:par>
        <p:cTn id="1" dur="indefinite" restart="never" nodeType="tmRoot"/>
      </p:par>
    </p:tnLst>
  </p:timing>
  <p:hf hdr="0" ftr="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uoi.gr/en/" TargetMode="External"/><Relationship Id="rId2" Type="http://schemas.openxmlformats.org/officeDocument/2006/relationships/hyperlink" Target="http://www.unina.it/home" TargetMode="Externa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4355976" y="908050"/>
            <a:ext cx="4537199" cy="3879850"/>
          </a:xfrm>
          <a:ln w="38100"/>
        </p:spPr>
        <p:txBody>
          <a:bodyPr>
            <a:normAutofit/>
          </a:bodyPr>
          <a:lstStyle/>
          <a:p>
            <a:pPr algn="ctr" fontAlgn="auto">
              <a:spcAft>
                <a:spcPts val="0"/>
              </a:spcAft>
              <a:defRPr/>
            </a:pPr>
            <a:r>
              <a:rPr lang="en-US" sz="3600" dirty="0" err="1" smtClean="0"/>
              <a:t>Osallistumiskeinot</a:t>
            </a:r>
            <a:r>
              <a:rPr lang="en-US" sz="3600" dirty="0" smtClean="0"/>
              <a:t> </a:t>
            </a:r>
            <a:r>
              <a:rPr lang="en-US" sz="3600" dirty="0" err="1" smtClean="0"/>
              <a:t>kestävään</a:t>
            </a:r>
            <a:r>
              <a:rPr lang="en-US" sz="3600" dirty="0" smtClean="0"/>
              <a:t> </a:t>
            </a:r>
            <a:r>
              <a:rPr lang="en-US" sz="3600" dirty="0" err="1" smtClean="0"/>
              <a:t>luonnonvarojen</a:t>
            </a:r>
            <a:r>
              <a:rPr lang="en-US" sz="3600" dirty="0" smtClean="0"/>
              <a:t> </a:t>
            </a:r>
            <a:r>
              <a:rPr lang="en-US" sz="3600" dirty="0" err="1" smtClean="0"/>
              <a:t>hallintaan</a:t>
            </a:r>
            <a:endParaRPr lang="el-GR" sz="3600" dirty="0"/>
          </a:p>
        </p:txBody>
      </p:sp>
      <p:sp>
        <p:nvSpPr>
          <p:cNvPr id="26626" name="Υπότιτλος 2"/>
          <p:cNvSpPr>
            <a:spLocks noGrp="1"/>
          </p:cNvSpPr>
          <p:nvPr>
            <p:ph type="subTitle" idx="1"/>
          </p:nvPr>
        </p:nvSpPr>
        <p:spPr>
          <a:xfrm>
            <a:off x="2362200" y="6049963"/>
            <a:ext cx="6705600" cy="685800"/>
          </a:xfrm>
        </p:spPr>
        <p:txBody>
          <a:bodyPr/>
          <a:lstStyle/>
          <a:p>
            <a:pPr algn="ctr"/>
            <a:r>
              <a:rPr lang="en-US" smtClean="0"/>
              <a:t>		</a:t>
            </a:r>
            <a:endParaRPr lang="el-GR" smtClean="0"/>
          </a:p>
        </p:txBody>
      </p:sp>
      <p:pic>
        <p:nvPicPr>
          <p:cNvPr id="4" name="Εικόνα 3"/>
          <p:cNvPicPr>
            <a:picLocks noChangeAspect="1"/>
          </p:cNvPicPr>
          <p:nvPr/>
        </p:nvPicPr>
        <p:blipFill>
          <a:blip r:embed="rId2" cstate="print">
            <a:extLst/>
          </a:blip>
          <a:stretch>
            <a:fillRect/>
          </a:stretch>
        </p:blipFill>
        <p:spPr>
          <a:xfrm>
            <a:off x="395536" y="908720"/>
            <a:ext cx="4194970" cy="4693121"/>
          </a:xfrm>
          <a:prstGeom prst="rect">
            <a:avLst/>
          </a:prstGeom>
          <a:effectLst>
            <a:glow rad="228600">
              <a:schemeClr val="accent2">
                <a:satMod val="175000"/>
                <a:alpha val="40000"/>
              </a:schemeClr>
            </a:glow>
            <a:softEdge rad="127000"/>
          </a:effectLst>
        </p:spPr>
      </p:pic>
      <p:sp>
        <p:nvSpPr>
          <p:cNvPr id="26628" name="TextBox 5"/>
          <p:cNvSpPr txBox="1">
            <a:spLocks noChangeArrowheads="1"/>
          </p:cNvSpPr>
          <p:nvPr/>
        </p:nvSpPr>
        <p:spPr bwMode="auto">
          <a:xfrm>
            <a:off x="5572125" y="4957763"/>
            <a:ext cx="2592388" cy="461962"/>
          </a:xfrm>
          <a:prstGeom prst="rect">
            <a:avLst/>
          </a:prstGeom>
          <a:noFill/>
          <a:ln w="9525">
            <a:noFill/>
            <a:miter lim="800000"/>
            <a:headEnd/>
            <a:tailEnd/>
          </a:ln>
        </p:spPr>
        <p:txBody>
          <a:bodyPr>
            <a:spAutoFit/>
          </a:bodyPr>
          <a:lstStyle/>
          <a:p>
            <a:pPr algn="ctr"/>
            <a:r>
              <a:rPr lang="en-US" sz="2400" b="1" dirty="0" err="1" smtClean="0">
                <a:latin typeface="Tw Cen MT"/>
              </a:rPr>
              <a:t>Moduuli</a:t>
            </a:r>
            <a:r>
              <a:rPr lang="en-US" sz="2400" b="1" dirty="0" smtClean="0">
                <a:latin typeface="Tw Cen MT"/>
              </a:rPr>
              <a:t> </a:t>
            </a:r>
            <a:r>
              <a:rPr lang="en-US" sz="2400" b="1" dirty="0">
                <a:latin typeface="Tw Cen MT"/>
              </a:rPr>
              <a:t>4</a:t>
            </a:r>
            <a:endParaRPr lang="el-GR" sz="2400" b="1" dirty="0">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Θέση κειμένου 1"/>
          <p:cNvSpPr>
            <a:spLocks noGrp="1"/>
          </p:cNvSpPr>
          <p:nvPr>
            <p:ph type="body" idx="1"/>
          </p:nvPr>
        </p:nvSpPr>
        <p:spPr>
          <a:xfrm>
            <a:off x="323850" y="2743200"/>
            <a:ext cx="8569325" cy="3781425"/>
          </a:xfrm>
        </p:spPr>
        <p:txBody>
          <a:bodyPr/>
          <a:lstStyle/>
          <a:p>
            <a:r>
              <a:rPr lang="en-GB" sz="2000" dirty="0" err="1" smtClean="0"/>
              <a:t>Jätehuollon</a:t>
            </a:r>
            <a:r>
              <a:rPr lang="en-GB" sz="2000" dirty="0" smtClean="0"/>
              <a:t> </a:t>
            </a:r>
            <a:r>
              <a:rPr lang="en-GB" sz="2000" dirty="0" err="1" smtClean="0"/>
              <a:t>peruskäsitteet</a:t>
            </a:r>
            <a:endParaRPr lang="en-GB" sz="2000" dirty="0" smtClean="0"/>
          </a:p>
          <a:p>
            <a:r>
              <a:rPr lang="en-US" sz="2000" dirty="0" err="1" smtClean="0">
                <a:solidFill>
                  <a:schemeClr val="tx1"/>
                </a:solidFill>
              </a:rPr>
              <a:t>Toinen</a:t>
            </a:r>
            <a:r>
              <a:rPr lang="en-US" sz="2000" dirty="0" smtClean="0">
                <a:solidFill>
                  <a:schemeClr val="tx1"/>
                </a:solidFill>
              </a:rPr>
              <a:t> </a:t>
            </a:r>
            <a:r>
              <a:rPr lang="en-US" sz="2000" dirty="0" err="1" smtClean="0">
                <a:solidFill>
                  <a:schemeClr val="tx1"/>
                </a:solidFill>
              </a:rPr>
              <a:t>tärkeä</a:t>
            </a:r>
            <a:r>
              <a:rPr lang="en-US" sz="2000" dirty="0" smtClean="0">
                <a:solidFill>
                  <a:schemeClr val="tx1"/>
                </a:solidFill>
              </a:rPr>
              <a:t> </a:t>
            </a:r>
            <a:r>
              <a:rPr lang="en-US" sz="2000" dirty="0" err="1" smtClean="0">
                <a:solidFill>
                  <a:schemeClr val="tx1"/>
                </a:solidFill>
              </a:rPr>
              <a:t>käsite</a:t>
            </a:r>
            <a:r>
              <a:rPr lang="en-US" sz="2000" dirty="0" smtClean="0">
                <a:solidFill>
                  <a:schemeClr val="tx1"/>
                </a:solidFill>
              </a:rPr>
              <a:t> </a:t>
            </a:r>
            <a:r>
              <a:rPr lang="en-US" sz="2000" dirty="0" err="1" smtClean="0">
                <a:solidFill>
                  <a:schemeClr val="tx1"/>
                </a:solidFill>
              </a:rPr>
              <a:t>modernissa</a:t>
            </a:r>
            <a:r>
              <a:rPr lang="en-US" sz="2000" dirty="0" smtClean="0">
                <a:solidFill>
                  <a:schemeClr val="tx1"/>
                </a:solidFill>
              </a:rPr>
              <a:t> </a:t>
            </a:r>
            <a:r>
              <a:rPr lang="en-US" sz="2000" dirty="0" err="1" smtClean="0">
                <a:solidFill>
                  <a:schemeClr val="tx1"/>
                </a:solidFill>
              </a:rPr>
              <a:t>jätehuollossa</a:t>
            </a:r>
            <a:r>
              <a:rPr lang="en-US" sz="2000" dirty="0" smtClean="0">
                <a:solidFill>
                  <a:schemeClr val="tx1"/>
                </a:solidFill>
              </a:rPr>
              <a:t> on </a:t>
            </a:r>
            <a:r>
              <a:rPr lang="en-US" sz="2000" b="1" dirty="0" err="1" smtClean="0">
                <a:solidFill>
                  <a:schemeClr val="tx1"/>
                </a:solidFill>
              </a:rPr>
              <a:t>materiaalien</a:t>
            </a:r>
            <a:r>
              <a:rPr lang="en-US" sz="2000" b="1" dirty="0" smtClean="0">
                <a:solidFill>
                  <a:schemeClr val="tx1"/>
                </a:solidFill>
              </a:rPr>
              <a:t> </a:t>
            </a:r>
            <a:r>
              <a:rPr lang="en-US" sz="2000" b="1" dirty="0" err="1" smtClean="0">
                <a:solidFill>
                  <a:schemeClr val="tx1"/>
                </a:solidFill>
              </a:rPr>
              <a:t>talteenotto</a:t>
            </a:r>
            <a:r>
              <a:rPr lang="en-US" sz="2000" dirty="0" smtClean="0">
                <a:solidFill>
                  <a:schemeClr val="tx1"/>
                </a:solidFill>
              </a:rPr>
              <a:t>, </a:t>
            </a:r>
            <a:r>
              <a:rPr lang="en-US" sz="2000" dirty="0" err="1" smtClean="0">
                <a:solidFill>
                  <a:schemeClr val="tx1"/>
                </a:solidFill>
              </a:rPr>
              <a:t>joka</a:t>
            </a:r>
            <a:r>
              <a:rPr lang="en-US" sz="2000" dirty="0" smtClean="0">
                <a:solidFill>
                  <a:schemeClr val="tx1"/>
                </a:solidFill>
              </a:rPr>
              <a:t> </a:t>
            </a:r>
            <a:r>
              <a:rPr lang="en-US" sz="2000" dirty="0" err="1" smtClean="0">
                <a:solidFill>
                  <a:schemeClr val="tx1"/>
                </a:solidFill>
              </a:rPr>
              <a:t>sisältää</a:t>
            </a:r>
            <a:r>
              <a:rPr lang="en-US" sz="2000" dirty="0" smtClean="0">
                <a:solidFill>
                  <a:schemeClr val="tx1"/>
                </a:solidFill>
              </a:rPr>
              <a:t> </a:t>
            </a:r>
            <a:r>
              <a:rPr lang="en-US" sz="2000" dirty="0" err="1" smtClean="0">
                <a:solidFill>
                  <a:schemeClr val="tx1"/>
                </a:solidFill>
              </a:rPr>
              <a:t>kaikki</a:t>
            </a:r>
            <a:r>
              <a:rPr lang="en-US" sz="2000" dirty="0" smtClean="0">
                <a:solidFill>
                  <a:schemeClr val="tx1"/>
                </a:solidFill>
              </a:rPr>
              <a:t> </a:t>
            </a:r>
            <a:r>
              <a:rPr lang="en-US" sz="2000" dirty="0" err="1" smtClean="0">
                <a:solidFill>
                  <a:schemeClr val="tx1"/>
                </a:solidFill>
              </a:rPr>
              <a:t>toimenpiteet</a:t>
            </a:r>
            <a:r>
              <a:rPr lang="en-US" sz="2000" dirty="0" smtClean="0">
                <a:solidFill>
                  <a:schemeClr val="tx1"/>
                </a:solidFill>
              </a:rPr>
              <a:t>, </a:t>
            </a:r>
            <a:r>
              <a:rPr lang="en-US" sz="2000" dirty="0" err="1" smtClean="0">
                <a:solidFill>
                  <a:schemeClr val="tx1"/>
                </a:solidFill>
              </a:rPr>
              <a:t>joilla</a:t>
            </a:r>
            <a:r>
              <a:rPr lang="en-US" sz="2000" dirty="0" smtClean="0">
                <a:solidFill>
                  <a:schemeClr val="tx1"/>
                </a:solidFill>
              </a:rPr>
              <a:t> </a:t>
            </a:r>
            <a:r>
              <a:rPr lang="en-US" sz="2000" dirty="0" err="1" smtClean="0">
                <a:solidFill>
                  <a:schemeClr val="tx1"/>
                </a:solidFill>
              </a:rPr>
              <a:t>pyritään</a:t>
            </a:r>
            <a:r>
              <a:rPr lang="en-US" sz="2000" dirty="0" smtClean="0">
                <a:solidFill>
                  <a:schemeClr val="tx1"/>
                </a:solidFill>
              </a:rPr>
              <a:t> jo </a:t>
            </a:r>
            <a:r>
              <a:rPr lang="en-US" sz="2000" dirty="0" err="1" smtClean="0">
                <a:solidFill>
                  <a:schemeClr val="tx1"/>
                </a:solidFill>
              </a:rPr>
              <a:t>luovutettujen</a:t>
            </a:r>
            <a:r>
              <a:rPr lang="en-US" sz="2000" dirty="0" smtClean="0">
                <a:solidFill>
                  <a:schemeClr val="tx1"/>
                </a:solidFill>
              </a:rPr>
              <a:t> </a:t>
            </a:r>
            <a:r>
              <a:rPr lang="en-US" sz="2000" dirty="0" err="1" smtClean="0">
                <a:solidFill>
                  <a:schemeClr val="tx1"/>
                </a:solidFill>
              </a:rPr>
              <a:t>materiaalien</a:t>
            </a:r>
            <a:r>
              <a:rPr lang="en-US" sz="2000" dirty="0" smtClean="0">
                <a:solidFill>
                  <a:schemeClr val="tx1"/>
                </a:solidFill>
              </a:rPr>
              <a:t> </a:t>
            </a:r>
            <a:r>
              <a:rPr lang="en-US" sz="2000" dirty="0" err="1" smtClean="0">
                <a:solidFill>
                  <a:schemeClr val="tx1"/>
                </a:solidFill>
              </a:rPr>
              <a:t>uudelleenkäyttöön</a:t>
            </a:r>
            <a:r>
              <a:rPr lang="en-US" sz="2000" dirty="0">
                <a:solidFill>
                  <a:schemeClr val="tx1"/>
                </a:solidFill>
              </a:rPr>
              <a:t> </a:t>
            </a:r>
            <a:r>
              <a:rPr lang="en-US" sz="2000" dirty="0" err="1" smtClean="0">
                <a:solidFill>
                  <a:schemeClr val="tx1"/>
                </a:solidFill>
              </a:rPr>
              <a:t>esimerkiksi</a:t>
            </a:r>
            <a:r>
              <a:rPr lang="en-US" sz="2000" dirty="0" smtClean="0">
                <a:solidFill>
                  <a:schemeClr val="tx1"/>
                </a:solidFill>
              </a:rPr>
              <a:t> </a:t>
            </a:r>
            <a:r>
              <a:rPr lang="en-US" sz="2000" dirty="0" err="1" smtClean="0">
                <a:solidFill>
                  <a:schemeClr val="tx1"/>
                </a:solidFill>
              </a:rPr>
              <a:t>kierrätyksen</a:t>
            </a:r>
            <a:r>
              <a:rPr lang="en-US" sz="2000" dirty="0" smtClean="0">
                <a:solidFill>
                  <a:schemeClr val="tx1"/>
                </a:solidFill>
              </a:rPr>
              <a:t>, </a:t>
            </a:r>
            <a:r>
              <a:rPr lang="en-US" sz="2000" dirty="0" err="1" smtClean="0">
                <a:solidFill>
                  <a:schemeClr val="tx1"/>
                </a:solidFill>
              </a:rPr>
              <a:t>kompostoinnin</a:t>
            </a:r>
            <a:r>
              <a:rPr lang="en-US" sz="2000" dirty="0" smtClean="0">
                <a:solidFill>
                  <a:schemeClr val="tx1"/>
                </a:solidFill>
              </a:rPr>
              <a:t> ja </a:t>
            </a:r>
            <a:r>
              <a:rPr lang="en-US" sz="2000" dirty="0" err="1" smtClean="0">
                <a:solidFill>
                  <a:schemeClr val="tx1"/>
                </a:solidFill>
              </a:rPr>
              <a:t>energiantuotannon</a:t>
            </a:r>
            <a:r>
              <a:rPr lang="en-US" sz="2000" dirty="0" smtClean="0">
                <a:solidFill>
                  <a:schemeClr val="tx1"/>
                </a:solidFill>
              </a:rPr>
              <a:t> </a:t>
            </a:r>
            <a:r>
              <a:rPr lang="en-US" sz="2000" dirty="0" err="1" smtClean="0">
                <a:solidFill>
                  <a:schemeClr val="tx1"/>
                </a:solidFill>
              </a:rPr>
              <a:t>avulla</a:t>
            </a:r>
            <a:r>
              <a:rPr lang="en-US" sz="2000" dirty="0" smtClean="0">
                <a:solidFill>
                  <a:schemeClr val="tx1"/>
                </a:solidFill>
              </a:rPr>
              <a:t>.</a:t>
            </a:r>
            <a:endParaRPr lang="en-US" sz="2000" dirty="0" smtClean="0">
              <a:solidFill>
                <a:schemeClr val="tx1"/>
              </a:solidFill>
            </a:endParaRPr>
          </a:p>
          <a:p>
            <a:r>
              <a:rPr lang="en-US" sz="2000" dirty="0" err="1" smtClean="0">
                <a:solidFill>
                  <a:schemeClr val="tx1"/>
                </a:solidFill>
              </a:rPr>
              <a:t>Kaikkien</a:t>
            </a:r>
            <a:r>
              <a:rPr lang="en-US" sz="2000" dirty="0" smtClean="0">
                <a:solidFill>
                  <a:schemeClr val="tx1"/>
                </a:solidFill>
              </a:rPr>
              <a:t> </a:t>
            </a:r>
            <a:r>
              <a:rPr lang="en-US" sz="2000" dirty="0" err="1" smtClean="0">
                <a:solidFill>
                  <a:schemeClr val="tx1"/>
                </a:solidFill>
              </a:rPr>
              <a:t>näiden</a:t>
            </a:r>
            <a:r>
              <a:rPr lang="en-US" sz="2000" dirty="0" smtClean="0">
                <a:solidFill>
                  <a:schemeClr val="tx1"/>
                </a:solidFill>
              </a:rPr>
              <a:t> </a:t>
            </a:r>
            <a:r>
              <a:rPr lang="en-US" sz="2000" dirty="0" err="1" smtClean="0">
                <a:solidFill>
                  <a:schemeClr val="tx1"/>
                </a:solidFill>
              </a:rPr>
              <a:t>toimien</a:t>
            </a:r>
            <a:r>
              <a:rPr lang="en-US" sz="2000" dirty="0" smtClean="0">
                <a:solidFill>
                  <a:schemeClr val="tx1"/>
                </a:solidFill>
              </a:rPr>
              <a:t> </a:t>
            </a:r>
            <a:r>
              <a:rPr lang="en-US" sz="2000" dirty="0" err="1" smtClean="0">
                <a:solidFill>
                  <a:schemeClr val="tx1"/>
                </a:solidFill>
              </a:rPr>
              <a:t>avulla</a:t>
            </a:r>
            <a:r>
              <a:rPr lang="en-US" sz="2000" dirty="0" smtClean="0">
                <a:solidFill>
                  <a:schemeClr val="tx1"/>
                </a:solidFill>
              </a:rPr>
              <a:t> </a:t>
            </a:r>
            <a:r>
              <a:rPr lang="en-US" sz="2000" dirty="0" err="1" smtClean="0">
                <a:solidFill>
                  <a:schemeClr val="tx1"/>
                </a:solidFill>
              </a:rPr>
              <a:t>pyritään</a:t>
            </a:r>
            <a:r>
              <a:rPr lang="en-US" sz="2000" dirty="0" smtClean="0">
                <a:solidFill>
                  <a:schemeClr val="tx1"/>
                </a:solidFill>
              </a:rPr>
              <a:t> </a:t>
            </a:r>
            <a:r>
              <a:rPr lang="en-US" sz="2000" dirty="0" err="1" smtClean="0">
                <a:solidFill>
                  <a:schemeClr val="tx1"/>
                </a:solidFill>
              </a:rPr>
              <a:t>vähentämään</a:t>
            </a:r>
            <a:r>
              <a:rPr lang="en-US" sz="2000" dirty="0" smtClean="0">
                <a:solidFill>
                  <a:schemeClr val="tx1"/>
                </a:solidFill>
              </a:rPr>
              <a:t> </a:t>
            </a:r>
            <a:r>
              <a:rPr lang="en-US" sz="2000" dirty="0" err="1" smtClean="0">
                <a:solidFill>
                  <a:schemeClr val="tx1"/>
                </a:solidFill>
              </a:rPr>
              <a:t>koskemattomien</a:t>
            </a:r>
            <a:r>
              <a:rPr lang="en-US" sz="2000" dirty="0" smtClean="0">
                <a:solidFill>
                  <a:schemeClr val="tx1"/>
                </a:solidFill>
              </a:rPr>
              <a:t> </a:t>
            </a:r>
            <a:r>
              <a:rPr lang="en-US" sz="2000" dirty="0" err="1" smtClean="0">
                <a:solidFill>
                  <a:schemeClr val="tx1"/>
                </a:solidFill>
              </a:rPr>
              <a:t>resurssien</a:t>
            </a:r>
            <a:r>
              <a:rPr lang="en-US" sz="2000" dirty="0" smtClean="0">
                <a:solidFill>
                  <a:schemeClr val="tx1"/>
                </a:solidFill>
              </a:rPr>
              <a:t> </a:t>
            </a:r>
            <a:r>
              <a:rPr lang="en-US" sz="2000" dirty="0" err="1" smtClean="0">
                <a:solidFill>
                  <a:schemeClr val="tx1"/>
                </a:solidFill>
              </a:rPr>
              <a:t>kulutusta</a:t>
            </a:r>
            <a:r>
              <a:rPr lang="en-US" sz="2000" dirty="0" smtClean="0">
                <a:solidFill>
                  <a:schemeClr val="tx1"/>
                </a:solidFill>
              </a:rPr>
              <a:t> ja </a:t>
            </a:r>
            <a:r>
              <a:rPr lang="en-US" sz="2000" dirty="0" err="1" smtClean="0">
                <a:solidFill>
                  <a:schemeClr val="tx1"/>
                </a:solidFill>
              </a:rPr>
              <a:t>määrää</a:t>
            </a:r>
            <a:r>
              <a:rPr lang="en-US" sz="2000" dirty="0" smtClean="0">
                <a:solidFill>
                  <a:schemeClr val="tx1"/>
                </a:solidFill>
              </a:rPr>
              <a:t> </a:t>
            </a:r>
            <a:r>
              <a:rPr lang="en-US" sz="2000" dirty="0" err="1" smtClean="0">
                <a:solidFill>
                  <a:schemeClr val="tx1"/>
                </a:solidFill>
              </a:rPr>
              <a:t>sekä</a:t>
            </a:r>
            <a:r>
              <a:rPr lang="en-US" sz="2000" dirty="0" smtClean="0">
                <a:solidFill>
                  <a:schemeClr val="tx1"/>
                </a:solidFill>
              </a:rPr>
              <a:t> </a:t>
            </a:r>
            <a:r>
              <a:rPr lang="en-US" sz="2000" dirty="0" err="1" smtClean="0">
                <a:solidFill>
                  <a:schemeClr val="tx1"/>
                </a:solidFill>
              </a:rPr>
              <a:t>tarjoamaan</a:t>
            </a:r>
            <a:r>
              <a:rPr lang="en-US" sz="2000" dirty="0" smtClean="0">
                <a:solidFill>
                  <a:schemeClr val="tx1"/>
                </a:solidFill>
              </a:rPr>
              <a:t> </a:t>
            </a:r>
            <a:r>
              <a:rPr lang="en-US" sz="2000" dirty="0" err="1" smtClean="0">
                <a:solidFill>
                  <a:schemeClr val="tx1"/>
                </a:solidFill>
              </a:rPr>
              <a:t>tuottavia</a:t>
            </a:r>
            <a:r>
              <a:rPr lang="en-US" sz="2000" dirty="0" smtClean="0">
                <a:solidFill>
                  <a:schemeClr val="tx1"/>
                </a:solidFill>
              </a:rPr>
              <a:t> </a:t>
            </a:r>
            <a:r>
              <a:rPr lang="en-US" sz="2000" dirty="0" err="1" smtClean="0">
                <a:solidFill>
                  <a:schemeClr val="tx1"/>
                </a:solidFill>
              </a:rPr>
              <a:t>vaihtoehtoja</a:t>
            </a:r>
            <a:r>
              <a:rPr lang="en-US" sz="2000" dirty="0" smtClean="0">
                <a:solidFill>
                  <a:schemeClr val="tx1"/>
                </a:solidFill>
              </a:rPr>
              <a:t> </a:t>
            </a:r>
            <a:r>
              <a:rPr lang="en-US" sz="2000" dirty="0" err="1" smtClean="0">
                <a:solidFill>
                  <a:schemeClr val="tx1"/>
                </a:solidFill>
              </a:rPr>
              <a:t>kaatopaikkasijoitukselle</a:t>
            </a:r>
            <a:r>
              <a:rPr lang="en-US" sz="2000" dirty="0" smtClean="0">
                <a:solidFill>
                  <a:schemeClr val="tx1"/>
                </a:solidFill>
              </a:rPr>
              <a:t>.</a:t>
            </a:r>
            <a:endParaRPr lang="en-US" sz="2000" dirty="0" smtClean="0">
              <a:solidFill>
                <a:schemeClr val="tx1"/>
              </a:solidFill>
            </a:endParaRPr>
          </a:p>
          <a:p>
            <a:r>
              <a:rPr lang="en-US" sz="2000" dirty="0" err="1" smtClean="0">
                <a:solidFill>
                  <a:schemeClr val="tx1"/>
                </a:solidFill>
              </a:rPr>
              <a:t>Tämä</a:t>
            </a:r>
            <a:r>
              <a:rPr lang="en-US" sz="2000" dirty="0" smtClean="0">
                <a:solidFill>
                  <a:schemeClr val="tx1"/>
                </a:solidFill>
              </a:rPr>
              <a:t> </a:t>
            </a:r>
            <a:r>
              <a:rPr lang="en-US" sz="2000" dirty="0" err="1" smtClean="0">
                <a:solidFill>
                  <a:schemeClr val="tx1"/>
                </a:solidFill>
              </a:rPr>
              <a:t>käsit</a:t>
            </a:r>
            <a:r>
              <a:rPr lang="en-US" sz="2000" dirty="0" err="1" smtClean="0">
                <a:solidFill>
                  <a:schemeClr val="tx1"/>
                </a:solidFill>
              </a:rPr>
              <a:t>e</a:t>
            </a:r>
            <a:r>
              <a:rPr lang="en-US" sz="2000" dirty="0" smtClean="0">
                <a:solidFill>
                  <a:schemeClr val="tx1"/>
                </a:solidFill>
              </a:rPr>
              <a:t> on </a:t>
            </a:r>
            <a:r>
              <a:rPr lang="en-US" sz="2000" dirty="0" err="1" smtClean="0">
                <a:solidFill>
                  <a:schemeClr val="tx1"/>
                </a:solidFill>
              </a:rPr>
              <a:t>kaiken</a:t>
            </a:r>
            <a:r>
              <a:rPr lang="en-US" sz="2000" dirty="0" smtClean="0">
                <a:solidFill>
                  <a:schemeClr val="tx1"/>
                </a:solidFill>
              </a:rPr>
              <a:t> </a:t>
            </a:r>
            <a:r>
              <a:rPr lang="en-US" sz="2000" dirty="0" err="1" smtClean="0">
                <a:solidFill>
                  <a:schemeClr val="tx1"/>
                </a:solidFill>
              </a:rPr>
              <a:t>nykyaikaisten</a:t>
            </a:r>
            <a:r>
              <a:rPr lang="en-US" sz="2000" dirty="0" smtClean="0">
                <a:solidFill>
                  <a:schemeClr val="tx1"/>
                </a:solidFill>
              </a:rPr>
              <a:t> </a:t>
            </a:r>
            <a:r>
              <a:rPr lang="en-US" sz="2000" dirty="0" err="1" smtClean="0">
                <a:solidFill>
                  <a:schemeClr val="tx1"/>
                </a:solidFill>
              </a:rPr>
              <a:t>kiinteiden</a:t>
            </a:r>
            <a:r>
              <a:rPr lang="en-US" sz="2000" dirty="0" smtClean="0">
                <a:solidFill>
                  <a:schemeClr val="tx1"/>
                </a:solidFill>
              </a:rPr>
              <a:t> </a:t>
            </a:r>
            <a:r>
              <a:rPr lang="en-US" sz="2000" dirty="0" err="1" smtClean="0">
                <a:solidFill>
                  <a:schemeClr val="tx1"/>
                </a:solidFill>
              </a:rPr>
              <a:t>jätteiden</a:t>
            </a:r>
            <a:r>
              <a:rPr lang="en-US" sz="2000" dirty="0" smtClean="0">
                <a:solidFill>
                  <a:schemeClr val="tx1"/>
                </a:solidFill>
              </a:rPr>
              <a:t> </a:t>
            </a:r>
            <a:r>
              <a:rPr lang="en-US" sz="2000" dirty="0" err="1" smtClean="0">
                <a:solidFill>
                  <a:schemeClr val="tx1"/>
                </a:solidFill>
              </a:rPr>
              <a:t>perusta</a:t>
            </a:r>
            <a:r>
              <a:rPr lang="en-US" sz="2000" dirty="0" smtClean="0">
                <a:solidFill>
                  <a:schemeClr val="tx1"/>
                </a:solidFill>
              </a:rPr>
              <a:t> </a:t>
            </a:r>
            <a:r>
              <a:rPr lang="en-US" sz="2000" dirty="0" err="1" smtClean="0">
                <a:solidFill>
                  <a:schemeClr val="tx1"/>
                </a:solidFill>
              </a:rPr>
              <a:t>kaupunkialueilla</a:t>
            </a:r>
            <a:r>
              <a:rPr lang="en-US" sz="2000" dirty="0" smtClean="0">
                <a:solidFill>
                  <a:schemeClr val="tx1"/>
                </a:solidFill>
              </a:rPr>
              <a:t> ja on </a:t>
            </a:r>
            <a:r>
              <a:rPr lang="en-US" sz="2000" dirty="0" err="1" smtClean="0">
                <a:solidFill>
                  <a:schemeClr val="tx1"/>
                </a:solidFill>
              </a:rPr>
              <a:t>tiukasti</a:t>
            </a:r>
            <a:r>
              <a:rPr lang="en-US" sz="2000" dirty="0" smtClean="0">
                <a:solidFill>
                  <a:schemeClr val="tx1"/>
                </a:solidFill>
              </a:rPr>
              <a:t> </a:t>
            </a:r>
            <a:r>
              <a:rPr lang="en-US" sz="2000" dirty="0" err="1" smtClean="0">
                <a:solidFill>
                  <a:schemeClr val="tx1"/>
                </a:solidFill>
              </a:rPr>
              <a:t>kytketty</a:t>
            </a:r>
            <a:r>
              <a:rPr lang="en-US" sz="2000" dirty="0" smtClean="0">
                <a:solidFill>
                  <a:schemeClr val="tx1"/>
                </a:solidFill>
              </a:rPr>
              <a:t> </a:t>
            </a:r>
            <a:r>
              <a:rPr lang="en-US" sz="2000" dirty="0" err="1" smtClean="0">
                <a:solidFill>
                  <a:schemeClr val="tx1"/>
                </a:solidFill>
              </a:rPr>
              <a:t>tarpeeseen</a:t>
            </a:r>
            <a:r>
              <a:rPr lang="en-US" sz="2000" dirty="0" smtClean="0">
                <a:solidFill>
                  <a:schemeClr val="tx1"/>
                </a:solidFill>
              </a:rPr>
              <a:t> </a:t>
            </a:r>
            <a:r>
              <a:rPr lang="en-US" sz="2000" dirty="0" err="1" smtClean="0">
                <a:solidFill>
                  <a:schemeClr val="tx1"/>
                </a:solidFill>
              </a:rPr>
              <a:t>erottaa</a:t>
            </a:r>
            <a:r>
              <a:rPr lang="en-US" sz="2000" dirty="0" smtClean="0">
                <a:solidFill>
                  <a:schemeClr val="tx1"/>
                </a:solidFill>
              </a:rPr>
              <a:t> </a:t>
            </a:r>
            <a:r>
              <a:rPr lang="en-US" sz="2000" dirty="0" err="1" smtClean="0">
                <a:solidFill>
                  <a:schemeClr val="tx1"/>
                </a:solidFill>
              </a:rPr>
              <a:t>jätteestä</a:t>
            </a:r>
            <a:r>
              <a:rPr lang="en-US" sz="2000" dirty="0" smtClean="0">
                <a:solidFill>
                  <a:schemeClr val="tx1"/>
                </a:solidFill>
              </a:rPr>
              <a:t>, </a:t>
            </a:r>
            <a:r>
              <a:rPr lang="en-US" sz="2000" dirty="0" err="1" smtClean="0">
                <a:solidFill>
                  <a:schemeClr val="tx1"/>
                </a:solidFill>
              </a:rPr>
              <a:t>jotta</a:t>
            </a:r>
            <a:r>
              <a:rPr lang="en-US" sz="2000" dirty="0" smtClean="0">
                <a:solidFill>
                  <a:schemeClr val="tx1"/>
                </a:solidFill>
              </a:rPr>
              <a:t> se </a:t>
            </a:r>
            <a:r>
              <a:rPr lang="en-US" sz="2000" dirty="0" err="1" smtClean="0">
                <a:solidFill>
                  <a:schemeClr val="tx1"/>
                </a:solidFill>
              </a:rPr>
              <a:t>voidaan</a:t>
            </a:r>
            <a:r>
              <a:rPr lang="en-US" sz="2000" dirty="0" smtClean="0">
                <a:solidFill>
                  <a:schemeClr val="tx1"/>
                </a:solidFill>
              </a:rPr>
              <a:t> </a:t>
            </a:r>
            <a:r>
              <a:rPr lang="en-US" sz="2000" dirty="0" err="1" smtClean="0">
                <a:solidFill>
                  <a:schemeClr val="tx1"/>
                </a:solidFill>
              </a:rPr>
              <a:t>käyttää</a:t>
            </a:r>
            <a:r>
              <a:rPr lang="en-US" sz="2000" dirty="0" smtClean="0">
                <a:solidFill>
                  <a:schemeClr val="tx1"/>
                </a:solidFill>
              </a:rPr>
              <a:t> </a:t>
            </a:r>
            <a:r>
              <a:rPr lang="en-US" sz="2000" dirty="0" err="1" smtClean="0">
                <a:solidFill>
                  <a:schemeClr val="tx1"/>
                </a:solidFill>
              </a:rPr>
              <a:t>helpommin</a:t>
            </a:r>
            <a:r>
              <a:rPr lang="en-US" sz="2000" dirty="0" smtClean="0">
                <a:solidFill>
                  <a:schemeClr val="tx1"/>
                </a:solidFill>
              </a:rPr>
              <a:t> </a:t>
            </a:r>
            <a:r>
              <a:rPr lang="en-US" sz="2000" dirty="0" err="1" smtClean="0">
                <a:solidFill>
                  <a:schemeClr val="tx1"/>
                </a:solidFill>
              </a:rPr>
              <a:t>uudestaan</a:t>
            </a:r>
            <a:r>
              <a:rPr lang="en-US" sz="2000" dirty="0" smtClean="0">
                <a:solidFill>
                  <a:schemeClr val="tx1"/>
                </a:solidFill>
              </a:rPr>
              <a:t>.</a:t>
            </a:r>
            <a:endParaRPr lang="en-GB" sz="2000" dirty="0" smtClean="0">
              <a:solidFill>
                <a:schemeClr val="tx1"/>
              </a:solidFill>
            </a:endParaRPr>
          </a:p>
        </p:txBody>
      </p:sp>
      <p:sp>
        <p:nvSpPr>
          <p:cNvPr id="35842" name="Τίτλος 2"/>
          <p:cNvSpPr>
            <a:spLocks noGrp="1"/>
          </p:cNvSpPr>
          <p:nvPr>
            <p:ph type="title"/>
          </p:nvPr>
        </p:nvSpPr>
        <p:spPr/>
        <p:txBody>
          <a:bodyPr/>
          <a:lstStyle/>
          <a:p>
            <a:pPr algn="ctr"/>
            <a:r>
              <a:rPr lang="en-US" dirty="0"/>
              <a:t>MITÄ MODUULI KÄSITTELEE?</a:t>
            </a:r>
            <a:endParaRPr lang="el-GR" dirty="0" smtClean="0"/>
          </a:p>
        </p:txBody>
      </p:sp>
      <p:sp>
        <p:nvSpPr>
          <p:cNvPr id="35843"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7</a:t>
            </a:r>
            <a:endParaRPr lang="el-GR">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4294967295"/>
          </p:nvPr>
        </p:nvSpPr>
        <p:spPr>
          <a:xfrm>
            <a:off x="323850" y="2743200"/>
            <a:ext cx="8569325" cy="3781425"/>
          </a:xfrm>
        </p:spPr>
        <p:txBody>
          <a:bodyPr>
            <a:normAutofit/>
          </a:bodyPr>
          <a:lstStyle/>
          <a:p>
            <a:pPr marL="0" indent="0">
              <a:lnSpc>
                <a:spcPct val="90000"/>
              </a:lnSpc>
              <a:buFont typeface="Wingdings" pitchFamily="2" charset="2"/>
              <a:buNone/>
            </a:pPr>
            <a:r>
              <a:rPr lang="en-US" sz="2000" dirty="0" err="1" smtClean="0">
                <a:solidFill>
                  <a:schemeClr val="tx2"/>
                </a:solidFill>
                <a:latin typeface="Arial" charset="0"/>
                <a:cs typeface="Arial" charset="0"/>
              </a:rPr>
              <a:t>Keskittyminen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kaupunkien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kiinteisiin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jätteisiin</a:t>
            </a:r>
            <a:r>
              <a:rPr lang="en-US" sz="2000" dirty="0" smtClean="0">
                <a:solidFill>
                  <a:schemeClr val="tx2"/>
                </a:solidFill>
                <a:latin typeface="Arial" charset="0"/>
                <a:cs typeface="Arial" charset="0"/>
              </a:rPr>
              <a:t>.</a:t>
            </a:r>
            <a:endParaRPr lang="en-US" sz="1700" dirty="0" smtClean="0">
              <a:solidFill>
                <a:schemeClr val="tx2"/>
              </a:solidFill>
            </a:endParaRPr>
          </a:p>
          <a:p>
            <a:pPr marL="0" indent="0">
              <a:lnSpc>
                <a:spcPct val="90000"/>
              </a:lnSpc>
              <a:buFont typeface="Wingdings" pitchFamily="2" charset="2"/>
              <a:buNone/>
            </a:pPr>
            <a:endParaRPr lang="en-US" sz="1700" dirty="0" smtClean="0">
              <a:solidFill>
                <a:schemeClr val="tx2"/>
              </a:solidFill>
            </a:endParaRPr>
          </a:p>
          <a:p>
            <a:pPr marL="0" indent="0">
              <a:lnSpc>
                <a:spcPct val="90000"/>
              </a:lnSpc>
              <a:buFont typeface="Wingdings" pitchFamily="2" charset="2"/>
              <a:buNone/>
            </a:pPr>
            <a:r>
              <a:rPr lang="en-US" sz="2000" dirty="0" err="1" smtClean="0">
                <a:solidFill>
                  <a:schemeClr val="tx2"/>
                </a:solidFill>
                <a:latin typeface="Arial" charset="0"/>
                <a:cs typeface="Arial" charset="0"/>
              </a:rPr>
              <a:t>Jotta</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voidaan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tutkia</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jätehuollon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käyttöön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otettujen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peruskäsitteiden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merkitystä</a:t>
            </a:r>
            <a:r>
              <a:rPr lang="en-US" sz="2000" dirty="0" smtClean="0">
                <a:solidFill>
                  <a:schemeClr val="tx2"/>
                </a:solidFill>
                <a:latin typeface="Arial" charset="0"/>
                <a:cs typeface="Arial" charset="0"/>
              </a:rPr>
              <a:t> ja </a:t>
            </a:r>
            <a:r>
              <a:rPr lang="en-US" sz="2000" dirty="0" err="1" smtClean="0">
                <a:solidFill>
                  <a:schemeClr val="tx2"/>
                </a:solidFill>
                <a:latin typeface="Arial" charset="0"/>
                <a:cs typeface="Arial" charset="0"/>
              </a:rPr>
              <a:t>merkityksellisyyttä</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tämä</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moduuli</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keskittyy</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jätehuollon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tuhlaamiseen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tapaustutkimuksen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muodossa</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Tämä</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tapaustutkimus</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herätti</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maailmanlaajuista</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kiinnostusta</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kahdesta</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syystä</a:t>
            </a:r>
            <a:r>
              <a:rPr lang="en-US" sz="2000" dirty="0" smtClean="0">
                <a:solidFill>
                  <a:schemeClr val="tx2"/>
                </a:solidFill>
                <a:latin typeface="Arial" charset="0"/>
                <a:cs typeface="Arial" charset="0"/>
              </a:rPr>
              <a:t>:</a:t>
            </a:r>
            <a:endParaRPr lang="en-US" sz="2000" dirty="0" smtClean="0">
              <a:solidFill>
                <a:schemeClr val="tx2"/>
              </a:solidFill>
              <a:latin typeface="Arial" charset="0"/>
              <a:cs typeface="Arial" charset="0"/>
            </a:endParaRPr>
          </a:p>
          <a:p>
            <a:pPr marL="0" indent="0">
              <a:lnSpc>
                <a:spcPct val="90000"/>
              </a:lnSpc>
              <a:buFont typeface="Wingdings" pitchFamily="2" charset="2"/>
              <a:buNone/>
            </a:pPr>
            <a:endParaRPr lang="en-US" sz="2000" dirty="0" smtClean="0">
              <a:solidFill>
                <a:schemeClr val="tx2"/>
              </a:solidFill>
              <a:latin typeface="Arial" charset="0"/>
              <a:cs typeface="Arial" charset="0"/>
            </a:endParaRPr>
          </a:p>
          <a:p>
            <a:pPr marL="0" indent="0">
              <a:lnSpc>
                <a:spcPct val="90000"/>
              </a:lnSpc>
              <a:buFont typeface="Wingdings" pitchFamily="2" charset="2"/>
              <a:buNone/>
            </a:pPr>
            <a:r>
              <a:rPr lang="en-US" sz="2000" dirty="0" smtClean="0">
                <a:solidFill>
                  <a:schemeClr val="tx2"/>
                </a:solidFill>
                <a:latin typeface="Arial" charset="0"/>
                <a:cs typeface="Arial" charset="0"/>
              </a:rPr>
              <a:t>Se </a:t>
            </a:r>
            <a:r>
              <a:rPr lang="en-US" sz="2000" dirty="0" err="1" smtClean="0">
                <a:solidFill>
                  <a:schemeClr val="tx2"/>
                </a:solidFill>
                <a:latin typeface="Arial" charset="0"/>
                <a:cs typeface="Arial" charset="0"/>
              </a:rPr>
              <a:t>tapahtui</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länsimaassa</a:t>
            </a:r>
            <a:r>
              <a:rPr lang="en-US" sz="2000" dirty="0" smtClean="0">
                <a:solidFill>
                  <a:schemeClr val="tx2"/>
                </a:solidFill>
                <a:latin typeface="Arial" charset="0"/>
                <a:cs typeface="Arial" charset="0"/>
              </a:rPr>
              <a:t> (Italia)</a:t>
            </a:r>
            <a:endParaRPr lang="en-US" sz="2000" dirty="0" smtClean="0">
              <a:solidFill>
                <a:schemeClr val="tx2"/>
              </a:solidFill>
              <a:latin typeface="Arial" charset="0"/>
              <a:cs typeface="Arial" charset="0"/>
            </a:endParaRPr>
          </a:p>
          <a:p>
            <a:pPr marL="0" indent="0">
              <a:lnSpc>
                <a:spcPct val="90000"/>
              </a:lnSpc>
              <a:buFont typeface="Wingdings" pitchFamily="2" charset="2"/>
              <a:buNone/>
            </a:pPr>
            <a:endParaRPr lang="en-US" sz="2000" dirty="0" smtClean="0">
              <a:solidFill>
                <a:schemeClr val="tx2"/>
              </a:solidFill>
              <a:latin typeface="Arial" charset="0"/>
              <a:cs typeface="Arial" charset="0"/>
            </a:endParaRPr>
          </a:p>
          <a:p>
            <a:pPr marL="0" indent="0">
              <a:lnSpc>
                <a:spcPct val="90000"/>
              </a:lnSpc>
              <a:buFont typeface="Wingdings" pitchFamily="2" charset="2"/>
              <a:buNone/>
            </a:pPr>
            <a:r>
              <a:rPr lang="en-US" sz="2000" dirty="0" err="1" smtClean="0">
                <a:solidFill>
                  <a:schemeClr val="tx2"/>
                </a:solidFill>
                <a:latin typeface="Arial" charset="0"/>
                <a:cs typeface="Arial" charset="0"/>
              </a:rPr>
              <a:t>Yksi</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kriisin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vaikutus</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oli</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jätteidenkierrätyspalveluiden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pysähtyminen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pitkiksi</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ajoiksi</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joka</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johti</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valtaviin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roskamääriin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Napolin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kaupungin</a:t>
            </a:r>
            <a:r>
              <a:rPr lang="en-US" sz="2000" dirty="0" smtClean="0">
                <a:solidFill>
                  <a:schemeClr val="tx2"/>
                </a:solidFill>
                <a:latin typeface="Arial" charset="0"/>
                <a:cs typeface="Arial" charset="0"/>
              </a:rPr>
              <a:t> </a:t>
            </a:r>
            <a:r>
              <a:rPr lang="en-US" sz="2000" dirty="0" err="1" smtClean="0">
                <a:solidFill>
                  <a:schemeClr val="tx2"/>
                </a:solidFill>
                <a:latin typeface="Arial" charset="0"/>
                <a:cs typeface="Arial" charset="0"/>
              </a:rPr>
              <a:t>kaduilla</a:t>
            </a:r>
            <a:r>
              <a:rPr lang="en-US" sz="2000" dirty="0" smtClean="0">
                <a:solidFill>
                  <a:schemeClr val="tx2"/>
                </a:solidFill>
                <a:latin typeface="Arial" charset="0"/>
                <a:cs typeface="Arial" charset="0"/>
              </a:rPr>
              <a:t>.</a:t>
            </a:r>
            <a:endParaRPr lang="en-US" sz="2000" dirty="0" smtClean="0">
              <a:solidFill>
                <a:schemeClr val="tx2"/>
              </a:solidFill>
              <a:latin typeface="Arial" charset="0"/>
              <a:cs typeface="Arial" charset="0"/>
            </a:endParaRPr>
          </a:p>
        </p:txBody>
      </p:sp>
      <p:sp>
        <p:nvSpPr>
          <p:cNvPr id="54275" name="Τίτλος 2"/>
          <p:cNvSpPr>
            <a:spLocks noGrp="1"/>
          </p:cNvSpPr>
          <p:nvPr>
            <p:ph type="title" idx="4294967295"/>
          </p:nvPr>
        </p:nvSpPr>
        <p:spPr>
          <a:xfrm>
            <a:off x="1371600" y="1600200"/>
            <a:ext cx="7620000" cy="990600"/>
          </a:xfrm>
        </p:spPr>
        <p:txBody>
          <a:bodyPr/>
          <a:lstStyle/>
          <a:p>
            <a:pPr algn="ctr"/>
            <a:r>
              <a:rPr lang="en-US" dirty="0"/>
              <a:t>MITÄ MODUULI KÄSITTELEE?</a:t>
            </a:r>
            <a:endParaRPr lang="el-GR" dirty="0" smtClean="0">
              <a:solidFill>
                <a:srgbClr val="FFFFFF"/>
              </a:solidFill>
            </a:endParaRPr>
          </a:p>
        </p:txBody>
      </p:sp>
      <p:sp>
        <p:nvSpPr>
          <p:cNvPr id="54276" name="Θέση αριθμού διαφάνειας 4"/>
          <p:cNvSpPr txBox="1">
            <a:spLocks noGrp="1"/>
          </p:cNvSpPr>
          <p:nvPr/>
        </p:nvSpPr>
        <p:spPr bwMode="auto">
          <a:xfrm>
            <a:off x="0" y="1752600"/>
            <a:ext cx="1295400" cy="701675"/>
          </a:xfrm>
          <a:prstGeom prst="rect">
            <a:avLst/>
          </a:prstGeom>
          <a:noFill/>
          <a:ln w="9525">
            <a:noFill/>
            <a:miter lim="800000"/>
            <a:headEnd/>
            <a:tailEnd/>
          </a:ln>
        </p:spPr>
        <p:txBody>
          <a:bodyPr anchor="ctr"/>
          <a:lstStyle/>
          <a:p>
            <a:pPr algn="ctr"/>
            <a:r>
              <a:rPr lang="it-IT" sz="2400" b="1">
                <a:solidFill>
                  <a:srgbClr val="FFFFFF"/>
                </a:solidFill>
                <a:latin typeface="Tw Cen MT"/>
              </a:rPr>
              <a:t>8</a:t>
            </a:r>
            <a:endParaRPr lang="el-GR" sz="2400" b="1">
              <a:solidFill>
                <a:srgbClr val="FFFFFF"/>
              </a:solidFill>
              <a:latin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323850" y="2743200"/>
            <a:ext cx="8569325" cy="3781425"/>
          </a:xfrm>
        </p:spPr>
        <p:txBody>
          <a:bodyPr>
            <a:normAutofit/>
          </a:bodyPr>
          <a:lstStyle/>
          <a:p>
            <a:pPr>
              <a:lnSpc>
                <a:spcPct val="80000"/>
              </a:lnSpc>
            </a:pPr>
            <a:r>
              <a:rPr lang="en-US" sz="1800" dirty="0" err="1" smtClean="0">
                <a:latin typeface="Arial" charset="0"/>
                <a:cs typeface="Arial" charset="0"/>
              </a:rPr>
              <a:t>Jätteet</a:t>
            </a:r>
            <a:r>
              <a:rPr lang="en-US" sz="1800" dirty="0" smtClean="0">
                <a:latin typeface="Arial" charset="0"/>
                <a:cs typeface="Arial" charset="0"/>
              </a:rPr>
              <a:t> Campanian </a:t>
            </a:r>
            <a:r>
              <a:rPr lang="en-US" sz="1800" dirty="0" err="1" smtClean="0">
                <a:latin typeface="Arial" charset="0"/>
                <a:cs typeface="Arial" charset="0"/>
              </a:rPr>
              <a:t>alueella</a:t>
            </a:r>
            <a:r>
              <a:rPr lang="en-US" sz="1800" dirty="0" smtClean="0">
                <a:latin typeface="Arial" charset="0"/>
                <a:cs typeface="Arial" charset="0"/>
              </a:rPr>
              <a:t> </a:t>
            </a:r>
            <a:r>
              <a:rPr lang="en-US" sz="1800" dirty="0" err="1" smtClean="0">
                <a:latin typeface="Arial" charset="0"/>
                <a:cs typeface="Arial" charset="0"/>
              </a:rPr>
              <a:t>Italiassa</a:t>
            </a:r>
            <a:endParaRPr lang="en-US" sz="1800" dirty="0" smtClean="0">
              <a:latin typeface="Arial" charset="0"/>
              <a:cs typeface="Arial" charset="0"/>
            </a:endParaRPr>
          </a:p>
          <a:p>
            <a:pPr>
              <a:lnSpc>
                <a:spcPct val="80000"/>
              </a:lnSpc>
            </a:pPr>
            <a:endParaRPr lang="en-US" sz="1800" dirty="0" smtClean="0">
              <a:latin typeface="Arial" charset="0"/>
              <a:cs typeface="Arial" charset="0"/>
            </a:endParaRPr>
          </a:p>
          <a:p>
            <a:pPr>
              <a:lnSpc>
                <a:spcPct val="80000"/>
              </a:lnSpc>
            </a:pPr>
            <a:r>
              <a:rPr lang="en-US" sz="1800" dirty="0" err="1" smtClean="0">
                <a:latin typeface="Arial" charset="0"/>
                <a:cs typeface="Arial" charset="0"/>
              </a:rPr>
              <a:t>Vuodesta</a:t>
            </a:r>
            <a:r>
              <a:rPr lang="en-US" sz="1800" dirty="0" smtClean="0">
                <a:latin typeface="Arial" charset="0"/>
                <a:cs typeface="Arial" charset="0"/>
              </a:rPr>
              <a:t> 1994 </a:t>
            </a:r>
            <a:r>
              <a:rPr lang="en-US" sz="1800" dirty="0" err="1" smtClean="0">
                <a:latin typeface="Arial" charset="0"/>
                <a:cs typeface="Arial" charset="0"/>
              </a:rPr>
              <a:t>vuoteen</a:t>
            </a:r>
            <a:r>
              <a:rPr lang="en-US" sz="1800" dirty="0" smtClean="0">
                <a:latin typeface="Arial" charset="0"/>
                <a:cs typeface="Arial" charset="0"/>
              </a:rPr>
              <a:t> 2008 Italian </a:t>
            </a:r>
            <a:r>
              <a:rPr lang="en-US" sz="1800" dirty="0" err="1" smtClean="0">
                <a:latin typeface="Arial" charset="0"/>
                <a:cs typeface="Arial" charset="0"/>
              </a:rPr>
              <a:t>hallitus</a:t>
            </a:r>
            <a:r>
              <a:rPr lang="en-US" sz="1800" dirty="0" smtClean="0">
                <a:latin typeface="Arial" charset="0"/>
                <a:cs typeface="Arial" charset="0"/>
              </a:rPr>
              <a:t> </a:t>
            </a:r>
            <a:r>
              <a:rPr lang="en-US" sz="1800" dirty="0" err="1" smtClean="0">
                <a:latin typeface="Arial" charset="0"/>
                <a:cs typeface="Arial" charset="0"/>
              </a:rPr>
              <a:t>julisti</a:t>
            </a:r>
            <a:r>
              <a:rPr lang="en-US" sz="1800" dirty="0" smtClean="0">
                <a:latin typeface="Arial" charset="0"/>
                <a:cs typeface="Arial" charset="0"/>
              </a:rPr>
              <a:t> </a:t>
            </a:r>
            <a:r>
              <a:rPr lang="en-US" sz="1800" dirty="0" err="1" smtClean="0">
                <a:latin typeface="Arial" charset="0"/>
                <a:cs typeface="Arial" charset="0"/>
              </a:rPr>
              <a:t>hätätilan</a:t>
            </a:r>
            <a:r>
              <a:rPr lang="en-US" sz="1800" dirty="0" smtClean="0">
                <a:latin typeface="Arial" charset="0"/>
                <a:cs typeface="Arial" charset="0"/>
              </a:rPr>
              <a:t> Campanian </a:t>
            </a:r>
            <a:r>
              <a:rPr lang="en-US" sz="1800" dirty="0" err="1" smtClean="0">
                <a:latin typeface="Arial" charset="0"/>
                <a:cs typeface="Arial" charset="0"/>
              </a:rPr>
              <a:t>aluelle</a:t>
            </a:r>
            <a:r>
              <a:rPr lang="en-US" sz="1800" dirty="0" smtClean="0">
                <a:latin typeface="Arial" charset="0"/>
                <a:cs typeface="Arial" charset="0"/>
              </a:rPr>
              <a:t> </a:t>
            </a:r>
            <a:r>
              <a:rPr lang="en-US" sz="1800" dirty="0" err="1" smtClean="0">
                <a:latin typeface="Arial" charset="0"/>
                <a:cs typeface="Arial" charset="0"/>
              </a:rPr>
              <a:t>johtuen</a:t>
            </a:r>
            <a:r>
              <a:rPr lang="en-US" sz="1800" dirty="0" smtClean="0">
                <a:latin typeface="Arial" charset="0"/>
                <a:cs typeface="Arial" charset="0"/>
              </a:rPr>
              <a:t> </a:t>
            </a:r>
            <a:r>
              <a:rPr lang="en-US" sz="1800" dirty="0" err="1" smtClean="0">
                <a:latin typeface="Arial" charset="0"/>
                <a:cs typeface="Arial" charset="0"/>
              </a:rPr>
              <a:t>alueellisten</a:t>
            </a:r>
            <a:r>
              <a:rPr lang="en-US" sz="1800" dirty="0" smtClean="0">
                <a:latin typeface="Arial" charset="0"/>
                <a:cs typeface="Arial" charset="0"/>
              </a:rPr>
              <a:t> </a:t>
            </a:r>
            <a:r>
              <a:rPr lang="en-US" sz="1800" dirty="0" err="1" smtClean="0">
                <a:latin typeface="Arial" charset="0"/>
                <a:cs typeface="Arial" charset="0"/>
              </a:rPr>
              <a:t>jätehuoltolaitosten</a:t>
            </a:r>
            <a:r>
              <a:rPr lang="en-US" sz="1800" dirty="0" smtClean="0">
                <a:latin typeface="Arial" charset="0"/>
                <a:cs typeface="Arial" charset="0"/>
              </a:rPr>
              <a:t> </a:t>
            </a:r>
            <a:r>
              <a:rPr lang="en-US" sz="1800" dirty="0" err="1" smtClean="0">
                <a:latin typeface="Arial" charset="0"/>
                <a:cs typeface="Arial" charset="0"/>
              </a:rPr>
              <a:t>kyllästymisestä</a:t>
            </a:r>
            <a:r>
              <a:rPr lang="en-US" sz="1800" dirty="0" smtClean="0">
                <a:latin typeface="Arial" charset="0"/>
                <a:cs typeface="Arial" charset="0"/>
              </a:rPr>
              <a:t>. </a:t>
            </a:r>
            <a:r>
              <a:rPr lang="en-US" sz="1800" dirty="0" err="1" smtClean="0">
                <a:latin typeface="Arial" charset="0"/>
                <a:cs typeface="Arial" charset="0"/>
              </a:rPr>
              <a:t>Jätekuormitus</a:t>
            </a:r>
            <a:r>
              <a:rPr lang="en-US" sz="1800" dirty="0" smtClean="0">
                <a:latin typeface="Arial" charset="0"/>
                <a:cs typeface="Arial" charset="0"/>
              </a:rPr>
              <a:t>, </a:t>
            </a:r>
            <a:r>
              <a:rPr lang="en-US" sz="1800" dirty="0" err="1" smtClean="0">
                <a:latin typeface="Arial" charset="0"/>
                <a:cs typeface="Arial" charset="0"/>
              </a:rPr>
              <a:t>laiton</a:t>
            </a:r>
            <a:r>
              <a:rPr lang="en-US" sz="1800" dirty="0" smtClean="0">
                <a:latin typeface="Arial" charset="0"/>
                <a:cs typeface="Arial" charset="0"/>
              </a:rPr>
              <a:t> ja </a:t>
            </a:r>
            <a:r>
              <a:rPr lang="en-US" sz="1800" dirty="0" err="1" smtClean="0">
                <a:latin typeface="Arial" charset="0"/>
                <a:cs typeface="Arial" charset="0"/>
              </a:rPr>
              <a:t>laillinen</a:t>
            </a:r>
            <a:r>
              <a:rPr lang="en-US" sz="1800" dirty="0" smtClean="0">
                <a:latin typeface="Arial" charset="0"/>
                <a:cs typeface="Arial" charset="0"/>
              </a:rPr>
              <a:t>, </a:t>
            </a:r>
            <a:r>
              <a:rPr lang="en-US" sz="1800" dirty="0" err="1" smtClean="0">
                <a:latin typeface="Arial" charset="0"/>
                <a:cs typeface="Arial" charset="0"/>
              </a:rPr>
              <a:t>kaupunkien</a:t>
            </a:r>
            <a:r>
              <a:rPr lang="en-US" sz="1800" dirty="0" smtClean="0">
                <a:latin typeface="Arial" charset="0"/>
                <a:cs typeface="Arial" charset="0"/>
              </a:rPr>
              <a:t> ja </a:t>
            </a:r>
            <a:r>
              <a:rPr lang="en-US" sz="1800" dirty="0" err="1" smtClean="0">
                <a:latin typeface="Arial" charset="0"/>
                <a:cs typeface="Arial" charset="0"/>
              </a:rPr>
              <a:t>teollisuuden</a:t>
            </a:r>
            <a:r>
              <a:rPr lang="en-US" sz="1800" dirty="0" smtClean="0">
                <a:latin typeface="Arial" charset="0"/>
                <a:cs typeface="Arial" charset="0"/>
              </a:rPr>
              <a:t>, </a:t>
            </a:r>
            <a:r>
              <a:rPr lang="en-US" sz="1800" dirty="0" err="1" smtClean="0">
                <a:latin typeface="Arial" charset="0"/>
                <a:cs typeface="Arial" charset="0"/>
              </a:rPr>
              <a:t>saastuneen</a:t>
            </a:r>
            <a:r>
              <a:rPr lang="en-US" sz="1800" dirty="0" smtClean="0">
                <a:latin typeface="Arial" charset="0"/>
                <a:cs typeface="Arial" charset="0"/>
              </a:rPr>
              <a:t> </a:t>
            </a:r>
            <a:r>
              <a:rPr lang="en-US" sz="1800" dirty="0" err="1" smtClean="0">
                <a:latin typeface="Arial" charset="0"/>
                <a:cs typeface="Arial" charset="0"/>
              </a:rPr>
              <a:t>maaperän</a:t>
            </a:r>
            <a:r>
              <a:rPr lang="en-US" sz="1800" dirty="0" smtClean="0">
                <a:latin typeface="Arial" charset="0"/>
                <a:cs typeface="Arial" charset="0"/>
              </a:rPr>
              <a:t>, </a:t>
            </a:r>
            <a:r>
              <a:rPr lang="en-US" sz="1800" dirty="0" err="1" smtClean="0">
                <a:latin typeface="Arial" charset="0"/>
                <a:cs typeface="Arial" charset="0"/>
              </a:rPr>
              <a:t>veden</a:t>
            </a:r>
            <a:r>
              <a:rPr lang="en-US" sz="1800" dirty="0" smtClean="0">
                <a:latin typeface="Arial" charset="0"/>
                <a:cs typeface="Arial" charset="0"/>
              </a:rPr>
              <a:t> ja </a:t>
            </a:r>
            <a:r>
              <a:rPr lang="en-US" sz="1800" dirty="0" err="1" smtClean="0">
                <a:latin typeface="Arial" charset="0"/>
                <a:cs typeface="Arial" charset="0"/>
              </a:rPr>
              <a:t>ilman</a:t>
            </a:r>
            <a:r>
              <a:rPr lang="en-US" sz="1800" dirty="0" smtClean="0">
                <a:latin typeface="Arial" charset="0"/>
                <a:cs typeface="Arial" charset="0"/>
              </a:rPr>
              <a:t>.</a:t>
            </a:r>
            <a:endParaRPr lang="en-US" sz="1800" dirty="0" smtClean="0">
              <a:latin typeface="Arial" charset="0"/>
              <a:cs typeface="Arial" charset="0"/>
            </a:endParaRPr>
          </a:p>
          <a:p>
            <a:pPr>
              <a:lnSpc>
                <a:spcPct val="80000"/>
              </a:lnSpc>
            </a:pPr>
            <a:endParaRPr lang="en-US" sz="1800" dirty="0" smtClean="0">
              <a:latin typeface="Arial" charset="0"/>
              <a:cs typeface="Arial" charset="0"/>
            </a:endParaRPr>
          </a:p>
          <a:p>
            <a:pPr>
              <a:lnSpc>
                <a:spcPct val="80000"/>
              </a:lnSpc>
            </a:pPr>
            <a:r>
              <a:rPr lang="en-US" sz="1800" dirty="0" err="1" smtClean="0">
                <a:latin typeface="Arial" charset="0"/>
                <a:cs typeface="Arial" charset="0"/>
              </a:rPr>
              <a:t>Koska</a:t>
            </a:r>
            <a:r>
              <a:rPr lang="en-US" sz="1800" dirty="0" smtClean="0">
                <a:latin typeface="Arial" charset="0"/>
                <a:cs typeface="Arial" charset="0"/>
              </a:rPr>
              <a:t> </a:t>
            </a:r>
            <a:r>
              <a:rPr lang="en-US" sz="1800" dirty="0" err="1" smtClean="0">
                <a:latin typeface="Arial" charset="0"/>
                <a:cs typeface="Arial" charset="0"/>
              </a:rPr>
              <a:t>hallituksen</a:t>
            </a:r>
            <a:r>
              <a:rPr lang="en-US" sz="1800" dirty="0" smtClean="0">
                <a:latin typeface="Arial" charset="0"/>
                <a:cs typeface="Arial" charset="0"/>
              </a:rPr>
              <a:t> </a:t>
            </a:r>
            <a:r>
              <a:rPr lang="en-US" sz="1800" dirty="0" err="1" smtClean="0">
                <a:latin typeface="Arial" charset="0"/>
                <a:cs typeface="Arial" charset="0"/>
              </a:rPr>
              <a:t>täytyi</a:t>
            </a:r>
            <a:r>
              <a:rPr lang="en-US" sz="1800" dirty="0" smtClean="0">
                <a:latin typeface="Arial" charset="0"/>
                <a:cs typeface="Arial" charset="0"/>
              </a:rPr>
              <a:t> </a:t>
            </a:r>
            <a:r>
              <a:rPr lang="en-US" sz="1800" dirty="0" err="1" smtClean="0">
                <a:latin typeface="Arial" charset="0"/>
                <a:cs typeface="Arial" charset="0"/>
              </a:rPr>
              <a:t>käyttää</a:t>
            </a:r>
            <a:r>
              <a:rPr lang="en-US" sz="1800" dirty="0" smtClean="0">
                <a:latin typeface="Arial" charset="0"/>
                <a:cs typeface="Arial" charset="0"/>
              </a:rPr>
              <a:t> </a:t>
            </a:r>
            <a:r>
              <a:rPr lang="en-US" sz="1800" dirty="0" err="1" smtClean="0">
                <a:latin typeface="Arial" charset="0"/>
                <a:cs typeface="Arial" charset="0"/>
              </a:rPr>
              <a:t>sotilaallista</a:t>
            </a:r>
            <a:r>
              <a:rPr lang="en-US" sz="1800" dirty="0" smtClean="0">
                <a:latin typeface="Arial" charset="0"/>
                <a:cs typeface="Arial" charset="0"/>
              </a:rPr>
              <a:t> </a:t>
            </a:r>
            <a:r>
              <a:rPr lang="en-US" sz="1800" dirty="0" err="1" smtClean="0">
                <a:latin typeface="Arial" charset="0"/>
                <a:cs typeface="Arial" charset="0"/>
              </a:rPr>
              <a:t>voimaa</a:t>
            </a:r>
            <a:r>
              <a:rPr lang="en-US" sz="1800" dirty="0" smtClean="0">
                <a:latin typeface="Arial" charset="0"/>
                <a:cs typeface="Arial" charset="0"/>
              </a:rPr>
              <a:t> </a:t>
            </a:r>
            <a:r>
              <a:rPr lang="en-US" sz="1800" dirty="0" err="1" smtClean="0">
                <a:latin typeface="Arial" charset="0"/>
                <a:cs typeface="Arial" charset="0"/>
              </a:rPr>
              <a:t>saadakseen</a:t>
            </a:r>
            <a:r>
              <a:rPr lang="en-US" sz="1800" dirty="0" smtClean="0">
                <a:latin typeface="Arial" charset="0"/>
                <a:cs typeface="Arial" charset="0"/>
              </a:rPr>
              <a:t> </a:t>
            </a:r>
            <a:r>
              <a:rPr lang="en-US" sz="1800" dirty="0" err="1" smtClean="0">
                <a:latin typeface="Arial" charset="0"/>
                <a:cs typeface="Arial" charset="0"/>
              </a:rPr>
              <a:t>kansalaiset</a:t>
            </a:r>
            <a:r>
              <a:rPr lang="en-US" sz="1800" dirty="0" smtClean="0">
                <a:latin typeface="Arial" charset="0"/>
                <a:cs typeface="Arial" charset="0"/>
              </a:rPr>
              <a:t> </a:t>
            </a:r>
            <a:r>
              <a:rPr lang="en-US" sz="1800" dirty="0" err="1" smtClean="0">
                <a:latin typeface="Arial" charset="0"/>
                <a:cs typeface="Arial" charset="0"/>
              </a:rPr>
              <a:t>hyväksymään</a:t>
            </a:r>
            <a:r>
              <a:rPr lang="en-US" sz="1800" dirty="0" smtClean="0">
                <a:latin typeface="Arial" charset="0"/>
                <a:cs typeface="Arial" charset="0"/>
              </a:rPr>
              <a:t> </a:t>
            </a:r>
            <a:r>
              <a:rPr lang="en-US" sz="1800" dirty="0" err="1" smtClean="0">
                <a:latin typeface="Arial" charset="0"/>
                <a:cs typeface="Arial" charset="0"/>
              </a:rPr>
              <a:t>alueensa</a:t>
            </a:r>
            <a:r>
              <a:rPr lang="en-US" sz="1800" dirty="0" smtClean="0">
                <a:latin typeface="Arial" charset="0"/>
                <a:cs typeface="Arial" charset="0"/>
              </a:rPr>
              <a:t> </a:t>
            </a:r>
            <a:r>
              <a:rPr lang="en-US" sz="1800" dirty="0" err="1" smtClean="0">
                <a:latin typeface="Arial" charset="0"/>
                <a:cs typeface="Arial" charset="0"/>
              </a:rPr>
              <a:t>luomisen</a:t>
            </a:r>
            <a:r>
              <a:rPr lang="en-US" sz="1800" dirty="0" smtClean="0">
                <a:latin typeface="Arial" charset="0"/>
                <a:cs typeface="Arial" charset="0"/>
              </a:rPr>
              <a:t> </a:t>
            </a:r>
            <a:r>
              <a:rPr lang="en-US" sz="1800" dirty="0" err="1" smtClean="0">
                <a:latin typeface="Arial" charset="0"/>
                <a:cs typeface="Arial" charset="0"/>
              </a:rPr>
              <a:t>polttolaitoksiksi</a:t>
            </a:r>
            <a:r>
              <a:rPr lang="en-US" sz="1800" dirty="0" smtClean="0">
                <a:latin typeface="Arial" charset="0"/>
                <a:cs typeface="Arial" charset="0"/>
              </a:rPr>
              <a:t> tai </a:t>
            </a:r>
            <a:r>
              <a:rPr lang="en-US" sz="1800" dirty="0" err="1" smtClean="0">
                <a:latin typeface="Arial" charset="0"/>
                <a:cs typeface="Arial" charset="0"/>
              </a:rPr>
              <a:t>kaatopaiksi</a:t>
            </a:r>
            <a:r>
              <a:rPr lang="en-US" sz="1800" dirty="0" smtClean="0">
                <a:latin typeface="Arial" charset="0"/>
                <a:cs typeface="Arial" charset="0"/>
              </a:rPr>
              <a:t>, </a:t>
            </a:r>
            <a:r>
              <a:rPr lang="en-US" sz="1800" dirty="0" err="1" smtClean="0">
                <a:latin typeface="Arial" charset="0"/>
                <a:cs typeface="Arial" charset="0"/>
              </a:rPr>
              <a:t>kriisi</a:t>
            </a:r>
            <a:r>
              <a:rPr lang="en-US" sz="1800" dirty="0" smtClean="0">
                <a:latin typeface="Arial" charset="0"/>
                <a:cs typeface="Arial" charset="0"/>
              </a:rPr>
              <a:t> </a:t>
            </a:r>
            <a:r>
              <a:rPr lang="en-US" sz="1800" dirty="0" err="1" smtClean="0">
                <a:latin typeface="Arial" charset="0"/>
                <a:cs typeface="Arial" charset="0"/>
              </a:rPr>
              <a:t>lisäsi</a:t>
            </a:r>
            <a:r>
              <a:rPr lang="en-US" sz="1800" dirty="0" smtClean="0">
                <a:latin typeface="Arial" charset="0"/>
                <a:cs typeface="Arial" charset="0"/>
              </a:rPr>
              <a:t> </a:t>
            </a:r>
            <a:r>
              <a:rPr lang="en-US" sz="1800" dirty="0" err="1" smtClean="0">
                <a:latin typeface="Arial" charset="0"/>
                <a:cs typeface="Arial" charset="0"/>
              </a:rPr>
              <a:t>yleistä</a:t>
            </a:r>
            <a:r>
              <a:rPr lang="en-US" sz="1800" dirty="0" smtClean="0">
                <a:latin typeface="Arial" charset="0"/>
                <a:cs typeface="Arial" charset="0"/>
              </a:rPr>
              <a:t> </a:t>
            </a:r>
            <a:r>
              <a:rPr lang="en-US" sz="1800" dirty="0" err="1" smtClean="0">
                <a:latin typeface="Arial" charset="0"/>
                <a:cs typeface="Arial" charset="0"/>
              </a:rPr>
              <a:t>levottomuutta</a:t>
            </a:r>
            <a:r>
              <a:rPr lang="en-US" sz="1800" dirty="0" smtClean="0">
                <a:latin typeface="Arial" charset="0"/>
                <a:cs typeface="Arial" charset="0"/>
              </a:rPr>
              <a:t> ja </a:t>
            </a:r>
            <a:r>
              <a:rPr lang="en-US" sz="1800" dirty="0" err="1" smtClean="0">
                <a:latin typeface="Arial" charset="0"/>
                <a:cs typeface="Arial" charset="0"/>
              </a:rPr>
              <a:t>pahens</a:t>
            </a:r>
            <a:r>
              <a:rPr lang="en-US" sz="1800" dirty="0" err="1" smtClean="0">
                <a:latin typeface="Arial" charset="0"/>
                <a:cs typeface="Arial" charset="0"/>
              </a:rPr>
              <a:t>i</a:t>
            </a:r>
            <a:r>
              <a:rPr lang="en-US" sz="1800" dirty="0" smtClean="0">
                <a:latin typeface="Arial" charset="0"/>
                <a:cs typeface="Arial" charset="0"/>
              </a:rPr>
              <a:t> </a:t>
            </a:r>
            <a:r>
              <a:rPr lang="en-US" sz="1800" dirty="0" err="1" smtClean="0">
                <a:latin typeface="Arial" charset="0"/>
                <a:cs typeface="Arial" charset="0"/>
              </a:rPr>
              <a:t>konfliktia</a:t>
            </a:r>
            <a:r>
              <a:rPr lang="en-US" sz="1800" dirty="0" smtClean="0">
                <a:latin typeface="Arial" charset="0"/>
                <a:cs typeface="Arial" charset="0"/>
              </a:rPr>
              <a:t>.</a:t>
            </a:r>
            <a:endParaRPr lang="en-US" sz="1800" dirty="0" smtClean="0">
              <a:latin typeface="Arial" charset="0"/>
              <a:cs typeface="Arial" charset="0"/>
            </a:endParaRPr>
          </a:p>
          <a:p>
            <a:pPr>
              <a:lnSpc>
                <a:spcPct val="80000"/>
              </a:lnSpc>
            </a:pPr>
            <a:endParaRPr lang="en-US" sz="1800" dirty="0" smtClean="0">
              <a:latin typeface="Arial" charset="0"/>
              <a:cs typeface="Arial" charset="0"/>
            </a:endParaRPr>
          </a:p>
          <a:p>
            <a:pPr>
              <a:lnSpc>
                <a:spcPct val="80000"/>
              </a:lnSpc>
            </a:pPr>
            <a:r>
              <a:rPr lang="en-US" sz="1800" dirty="0" err="1" smtClean="0">
                <a:latin typeface="Arial" charset="0"/>
                <a:cs typeface="Arial" charset="0"/>
              </a:rPr>
              <a:t>Hätä</a:t>
            </a:r>
            <a:r>
              <a:rPr lang="en-US" sz="1800" dirty="0" smtClean="0">
                <a:latin typeface="Arial" charset="0"/>
                <a:cs typeface="Arial" charset="0"/>
              </a:rPr>
              <a:t> </a:t>
            </a:r>
            <a:r>
              <a:rPr lang="en-US" sz="1800" dirty="0" err="1" smtClean="0">
                <a:latin typeface="Arial" charset="0"/>
                <a:cs typeface="Arial" charset="0"/>
              </a:rPr>
              <a:t>myös</a:t>
            </a:r>
            <a:r>
              <a:rPr lang="en-US" sz="1800" dirty="0" smtClean="0">
                <a:latin typeface="Arial" charset="0"/>
                <a:cs typeface="Arial" charset="0"/>
              </a:rPr>
              <a:t> </a:t>
            </a:r>
            <a:r>
              <a:rPr lang="en-US" sz="1800" dirty="0" err="1" smtClean="0">
                <a:latin typeface="Arial" charset="0"/>
                <a:cs typeface="Arial" charset="0"/>
              </a:rPr>
              <a:t>selvensi</a:t>
            </a:r>
            <a:r>
              <a:rPr lang="en-US" sz="1800" dirty="0" smtClean="0">
                <a:latin typeface="Arial" charset="0"/>
                <a:cs typeface="Arial" charset="0"/>
              </a:rPr>
              <a:t> </a:t>
            </a:r>
            <a:r>
              <a:rPr lang="en-US" sz="1800" dirty="0" err="1" smtClean="0">
                <a:latin typeface="Arial" charset="0"/>
                <a:cs typeface="Arial" charset="0"/>
              </a:rPr>
              <a:t>rikollisjärjestöjen</a:t>
            </a:r>
            <a:r>
              <a:rPr lang="en-US" sz="1800" dirty="0" smtClean="0">
                <a:latin typeface="Arial" charset="0"/>
                <a:cs typeface="Arial" charset="0"/>
              </a:rPr>
              <a:t> </a:t>
            </a:r>
            <a:r>
              <a:rPr lang="en-US" sz="1800" dirty="0" err="1" smtClean="0">
                <a:latin typeface="Arial" charset="0"/>
                <a:cs typeface="Arial" charset="0"/>
              </a:rPr>
              <a:t>osallistumisen</a:t>
            </a:r>
            <a:r>
              <a:rPr lang="en-US" sz="1800" dirty="0" smtClean="0">
                <a:latin typeface="Arial" charset="0"/>
                <a:cs typeface="Arial" charset="0"/>
              </a:rPr>
              <a:t> </a:t>
            </a:r>
            <a:r>
              <a:rPr lang="en-US" sz="1800" dirty="0" err="1" smtClean="0">
                <a:latin typeface="Arial" charset="0"/>
                <a:cs typeface="Arial" charset="0"/>
              </a:rPr>
              <a:t>jätteenkäsittelyaloille</a:t>
            </a:r>
            <a:r>
              <a:rPr lang="en-US" sz="1800" dirty="0" smtClean="0">
                <a:latin typeface="Arial" charset="0"/>
                <a:cs typeface="Arial" charset="0"/>
              </a:rPr>
              <a:t>.</a:t>
            </a:r>
            <a:endParaRPr lang="it-IT" sz="1800" dirty="0" smtClean="0">
              <a:latin typeface="Arial" charset="0"/>
              <a:cs typeface="Arial" charset="0"/>
            </a:endParaRPr>
          </a:p>
        </p:txBody>
      </p:sp>
      <p:sp>
        <p:nvSpPr>
          <p:cNvPr id="37890" name="Τίτλος 2"/>
          <p:cNvSpPr>
            <a:spLocks noGrp="1"/>
          </p:cNvSpPr>
          <p:nvPr>
            <p:ph type="title"/>
          </p:nvPr>
        </p:nvSpPr>
        <p:spPr/>
        <p:txBody>
          <a:bodyPr/>
          <a:lstStyle/>
          <a:p>
            <a:pPr algn="ctr"/>
            <a:r>
              <a:rPr lang="en-US" dirty="0"/>
              <a:t>MITÄ MODUULI KÄSITTELEE?</a:t>
            </a:r>
            <a:endParaRPr lang="el-GR" dirty="0" smtClean="0"/>
          </a:p>
        </p:txBody>
      </p:sp>
      <p:sp>
        <p:nvSpPr>
          <p:cNvPr id="37891"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9</a:t>
            </a:r>
            <a:endParaRPr lang="el-GR">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4294967295"/>
          </p:nvPr>
        </p:nvSpPr>
        <p:spPr>
          <a:xfrm>
            <a:off x="323850" y="2743200"/>
            <a:ext cx="8569325" cy="3781425"/>
          </a:xfrm>
        </p:spPr>
        <p:txBody>
          <a:bodyPr>
            <a:normAutofit/>
          </a:bodyPr>
          <a:lstStyle/>
          <a:p>
            <a:pPr marL="0" indent="0">
              <a:lnSpc>
                <a:spcPct val="80000"/>
              </a:lnSpc>
              <a:buNone/>
            </a:pPr>
            <a:r>
              <a:rPr lang="en-US" sz="1800" dirty="0" err="1">
                <a:latin typeface="Arial" charset="0"/>
                <a:cs typeface="Arial" charset="0"/>
              </a:rPr>
              <a:t>Jätteet</a:t>
            </a:r>
            <a:r>
              <a:rPr lang="en-US" sz="1800" dirty="0">
                <a:latin typeface="Arial" charset="0"/>
                <a:cs typeface="Arial" charset="0"/>
              </a:rPr>
              <a:t> Campanian </a:t>
            </a:r>
            <a:r>
              <a:rPr lang="en-US" sz="1800" dirty="0" err="1">
                <a:latin typeface="Arial" charset="0"/>
                <a:cs typeface="Arial" charset="0"/>
              </a:rPr>
              <a:t>alueella</a:t>
            </a:r>
            <a:r>
              <a:rPr lang="en-US" sz="1800" dirty="0">
                <a:latin typeface="Arial" charset="0"/>
                <a:cs typeface="Arial" charset="0"/>
              </a:rPr>
              <a:t> </a:t>
            </a:r>
            <a:r>
              <a:rPr lang="en-US" sz="1800" dirty="0" err="1">
                <a:latin typeface="Arial" charset="0"/>
                <a:cs typeface="Arial" charset="0"/>
              </a:rPr>
              <a:t>Italiassa</a:t>
            </a:r>
            <a:endParaRPr lang="en-US" sz="1800" dirty="0">
              <a:latin typeface="Arial" charset="0"/>
              <a:cs typeface="Arial" charset="0"/>
            </a:endParaRPr>
          </a:p>
          <a:p>
            <a:pPr marL="0" indent="0">
              <a:lnSpc>
                <a:spcPct val="80000"/>
              </a:lnSpc>
              <a:buFont typeface="Wingdings" pitchFamily="2" charset="2"/>
              <a:buNone/>
            </a:pPr>
            <a:endParaRPr lang="it-IT" sz="1800" dirty="0" smtClean="0">
              <a:solidFill>
                <a:schemeClr val="tx2"/>
              </a:solidFill>
              <a:latin typeface="Arial" charset="0"/>
              <a:cs typeface="Arial" charset="0"/>
            </a:endParaRPr>
          </a:p>
          <a:p>
            <a:pPr marL="0" indent="0">
              <a:lnSpc>
                <a:spcPct val="80000"/>
              </a:lnSpc>
              <a:buFont typeface="Wingdings" pitchFamily="2" charset="2"/>
              <a:buNone/>
            </a:pPr>
            <a:r>
              <a:rPr lang="en-US" sz="1800" dirty="0" err="1" smtClean="0">
                <a:solidFill>
                  <a:schemeClr val="tx2"/>
                </a:solidFill>
                <a:latin typeface="Arial" charset="0"/>
                <a:cs typeface="Arial" charset="0"/>
              </a:rPr>
              <a:t>Epäsuora</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vaikutus</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jätteen</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syntymiselle</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oli</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uuden</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laajan</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tietoisuuden</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syntyminen</a:t>
            </a:r>
            <a:r>
              <a:rPr lang="en-US" sz="1800" dirty="0" smtClean="0">
                <a:solidFill>
                  <a:schemeClr val="tx2"/>
                </a:solidFill>
                <a:latin typeface="Arial" charset="0"/>
                <a:cs typeface="Arial" charset="0"/>
              </a:rPr>
              <a:t> Campanian </a:t>
            </a:r>
            <a:r>
              <a:rPr lang="en-US" sz="1800" dirty="0" err="1" smtClean="0">
                <a:solidFill>
                  <a:schemeClr val="tx2"/>
                </a:solidFill>
                <a:latin typeface="Arial" charset="0"/>
                <a:cs typeface="Arial" charset="0"/>
              </a:rPr>
              <a:t>alueen</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asukkaiden</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keskuudessa</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sosiaalisista</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vaikutuksista</a:t>
            </a:r>
            <a:r>
              <a:rPr lang="en-US" sz="1800" dirty="0" smtClean="0">
                <a:solidFill>
                  <a:schemeClr val="tx2"/>
                </a:solidFill>
                <a:latin typeface="Arial" charset="0"/>
                <a:cs typeface="Arial" charset="0"/>
              </a:rPr>
              <a:t> ja </a:t>
            </a:r>
            <a:r>
              <a:rPr lang="en-US" sz="1800" dirty="0" err="1" smtClean="0">
                <a:solidFill>
                  <a:schemeClr val="tx2"/>
                </a:solidFill>
                <a:latin typeface="Arial" charset="0"/>
                <a:cs typeface="Arial" charset="0"/>
              </a:rPr>
              <a:t>ympäristöhaitoista</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jotka</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voivat</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johtua</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väärästä</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luonnonvarojen</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käytöstä</a:t>
            </a:r>
            <a:r>
              <a:rPr lang="en-US" sz="1800" dirty="0" smtClean="0">
                <a:solidFill>
                  <a:schemeClr val="tx2"/>
                </a:solidFill>
                <a:latin typeface="Arial" charset="0"/>
                <a:cs typeface="Arial" charset="0"/>
              </a:rPr>
              <a:t> tai </a:t>
            </a:r>
            <a:r>
              <a:rPr lang="en-US" sz="1800" dirty="0" err="1" smtClean="0">
                <a:solidFill>
                  <a:schemeClr val="tx2"/>
                </a:solidFill>
                <a:latin typeface="Arial" charset="0"/>
                <a:cs typeface="Arial" charset="0"/>
              </a:rPr>
              <a:t>virheellisestä</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jätehuollosta</a:t>
            </a:r>
            <a:r>
              <a:rPr lang="en-US" sz="1800" dirty="0" smtClean="0">
                <a:solidFill>
                  <a:schemeClr val="tx2"/>
                </a:solidFill>
                <a:latin typeface="Arial" charset="0"/>
                <a:cs typeface="Arial" charset="0"/>
              </a:rPr>
              <a:t>.</a:t>
            </a:r>
            <a:endParaRPr lang="en-US" sz="1800" dirty="0" smtClean="0">
              <a:solidFill>
                <a:schemeClr val="tx2"/>
              </a:solidFill>
              <a:latin typeface="Arial" charset="0"/>
              <a:cs typeface="Arial" charset="0"/>
            </a:endParaRPr>
          </a:p>
          <a:p>
            <a:pPr marL="0" indent="0">
              <a:lnSpc>
                <a:spcPct val="80000"/>
              </a:lnSpc>
              <a:buFont typeface="Wingdings" pitchFamily="2" charset="2"/>
              <a:buNone/>
            </a:pPr>
            <a:endParaRPr lang="en-US" sz="1800" dirty="0" smtClean="0">
              <a:solidFill>
                <a:schemeClr val="tx2"/>
              </a:solidFill>
              <a:latin typeface="Arial" charset="0"/>
              <a:cs typeface="Arial" charset="0"/>
            </a:endParaRPr>
          </a:p>
          <a:p>
            <a:pPr marL="0" indent="0">
              <a:lnSpc>
                <a:spcPct val="80000"/>
              </a:lnSpc>
              <a:buFont typeface="Wingdings" pitchFamily="2" charset="2"/>
              <a:buNone/>
            </a:pPr>
            <a:r>
              <a:rPr lang="en-US" sz="1800" dirty="0" err="1" smtClean="0">
                <a:solidFill>
                  <a:schemeClr val="tx2"/>
                </a:solidFill>
                <a:latin typeface="Arial" charset="0"/>
                <a:cs typeface="Arial" charset="0"/>
              </a:rPr>
              <a:t>Vuodesta</a:t>
            </a:r>
            <a:r>
              <a:rPr lang="en-US" sz="1800" dirty="0" smtClean="0">
                <a:solidFill>
                  <a:schemeClr val="tx2"/>
                </a:solidFill>
                <a:latin typeface="Arial" charset="0"/>
                <a:cs typeface="Arial" charset="0"/>
              </a:rPr>
              <a:t> 2008 </a:t>
            </a:r>
            <a:r>
              <a:rPr lang="en-US" sz="1800" dirty="0" err="1" smtClean="0">
                <a:solidFill>
                  <a:schemeClr val="tx2"/>
                </a:solidFill>
                <a:latin typeface="Arial" charset="0"/>
                <a:cs typeface="Arial" charset="0"/>
              </a:rPr>
              <a:t>erilaisia</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kokemuksia</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sosiaalisia</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liikkeitä</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osuuskuntia</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yhdistyksiä</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jne</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syntyi</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joiden</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tavoitteena</a:t>
            </a:r>
            <a:r>
              <a:rPr lang="en-US" sz="1800" dirty="0" smtClean="0">
                <a:solidFill>
                  <a:schemeClr val="tx2"/>
                </a:solidFill>
                <a:latin typeface="Arial" charset="0"/>
                <a:cs typeface="Arial" charset="0"/>
              </a:rPr>
              <a:t> on </a:t>
            </a:r>
            <a:r>
              <a:rPr lang="en-US" sz="1800" dirty="0" err="1" smtClean="0">
                <a:solidFill>
                  <a:schemeClr val="tx2"/>
                </a:solidFill>
                <a:latin typeface="Arial" charset="0"/>
                <a:cs typeface="Arial" charset="0"/>
              </a:rPr>
              <a:t>edistää</a:t>
            </a:r>
            <a:r>
              <a:rPr lang="en-US" sz="1800" dirty="0" smtClean="0">
                <a:solidFill>
                  <a:schemeClr val="tx2"/>
                </a:solidFill>
                <a:latin typeface="Arial" charset="0"/>
                <a:cs typeface="Arial" charset="0"/>
              </a:rPr>
              <a:t> ja </a:t>
            </a:r>
            <a:r>
              <a:rPr lang="en-US" sz="1800" dirty="0" err="1" smtClean="0">
                <a:solidFill>
                  <a:schemeClr val="tx2"/>
                </a:solidFill>
                <a:latin typeface="Arial" charset="0"/>
                <a:cs typeface="Arial" charset="0"/>
              </a:rPr>
              <a:t>harjoittaa</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kestävää</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luonnonvarojen</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hallintaa</a:t>
            </a:r>
            <a:r>
              <a:rPr lang="en-US" sz="1800" dirty="0" smtClean="0">
                <a:solidFill>
                  <a:schemeClr val="tx2"/>
                </a:solidFill>
                <a:latin typeface="Arial" charset="0"/>
                <a:cs typeface="Arial" charset="0"/>
              </a:rPr>
              <a:t> ja </a:t>
            </a:r>
            <a:r>
              <a:rPr lang="en-US" sz="1800" dirty="0" err="1" smtClean="0">
                <a:solidFill>
                  <a:schemeClr val="tx2"/>
                </a:solidFill>
                <a:latin typeface="Arial" charset="0"/>
                <a:cs typeface="Arial" charset="0"/>
              </a:rPr>
              <a:t>kiinteiden</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yhdyskuntajätteiden</a:t>
            </a:r>
            <a:r>
              <a:rPr lang="en-US" sz="1800" dirty="0" smtClean="0">
                <a:solidFill>
                  <a:schemeClr val="tx2"/>
                </a:solidFill>
                <a:latin typeface="Arial" charset="0"/>
                <a:cs typeface="Arial" charset="0"/>
              </a:rPr>
              <a:t> </a:t>
            </a:r>
            <a:r>
              <a:rPr lang="en-US" sz="1800" dirty="0" err="1" smtClean="0">
                <a:solidFill>
                  <a:schemeClr val="tx2"/>
                </a:solidFill>
                <a:latin typeface="Arial" charset="0"/>
                <a:cs typeface="Arial" charset="0"/>
              </a:rPr>
              <a:t>huoltoa</a:t>
            </a:r>
            <a:r>
              <a:rPr lang="en-US" sz="1800" dirty="0" smtClean="0">
                <a:solidFill>
                  <a:schemeClr val="tx2"/>
                </a:solidFill>
                <a:latin typeface="Arial" charset="0"/>
                <a:cs typeface="Arial" charset="0"/>
              </a:rPr>
              <a:t>.</a:t>
            </a:r>
            <a:endParaRPr lang="it-IT" sz="1800" dirty="0" smtClean="0">
              <a:solidFill>
                <a:schemeClr val="tx2"/>
              </a:solidFill>
              <a:latin typeface="Arial" charset="0"/>
              <a:cs typeface="Arial" charset="0"/>
            </a:endParaRPr>
          </a:p>
        </p:txBody>
      </p:sp>
      <p:sp>
        <p:nvSpPr>
          <p:cNvPr id="55299" name="Τίτλος 2"/>
          <p:cNvSpPr>
            <a:spLocks noGrp="1"/>
          </p:cNvSpPr>
          <p:nvPr>
            <p:ph type="title" idx="4294967295"/>
          </p:nvPr>
        </p:nvSpPr>
        <p:spPr>
          <a:xfrm>
            <a:off x="1371600" y="1600200"/>
            <a:ext cx="7620000" cy="990600"/>
          </a:xfrm>
        </p:spPr>
        <p:txBody>
          <a:bodyPr/>
          <a:lstStyle/>
          <a:p>
            <a:pPr algn="ctr"/>
            <a:r>
              <a:rPr lang="en-US" dirty="0"/>
              <a:t>MITÄ MODUULI KÄSITTELEE?</a:t>
            </a:r>
            <a:endParaRPr lang="el-GR" dirty="0" smtClean="0">
              <a:solidFill>
                <a:srgbClr val="FFFFFF"/>
              </a:solidFill>
            </a:endParaRPr>
          </a:p>
        </p:txBody>
      </p:sp>
      <p:sp>
        <p:nvSpPr>
          <p:cNvPr id="55300" name="Θέση αριθμού διαφάνειας 4"/>
          <p:cNvSpPr txBox="1">
            <a:spLocks noGrp="1"/>
          </p:cNvSpPr>
          <p:nvPr/>
        </p:nvSpPr>
        <p:spPr bwMode="auto">
          <a:xfrm>
            <a:off x="0" y="1752600"/>
            <a:ext cx="1295400" cy="701675"/>
          </a:xfrm>
          <a:prstGeom prst="rect">
            <a:avLst/>
          </a:prstGeom>
          <a:noFill/>
          <a:ln w="9525">
            <a:noFill/>
            <a:miter lim="800000"/>
            <a:headEnd/>
            <a:tailEnd/>
          </a:ln>
        </p:spPr>
        <p:txBody>
          <a:bodyPr anchor="ctr"/>
          <a:lstStyle/>
          <a:p>
            <a:pPr algn="ctr"/>
            <a:r>
              <a:rPr lang="it-IT" sz="2400" b="1">
                <a:solidFill>
                  <a:srgbClr val="FFFFFF"/>
                </a:solidFill>
                <a:latin typeface="Tw Cen MT"/>
              </a:rPr>
              <a:t>10</a:t>
            </a:r>
            <a:endParaRPr lang="el-GR" sz="2400" b="1">
              <a:solidFill>
                <a:srgbClr val="FFFFFF"/>
              </a:solidFill>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323850" y="2708275"/>
            <a:ext cx="8170863" cy="3529013"/>
          </a:xfrm>
        </p:spPr>
        <p:txBody>
          <a:bodyPr>
            <a:normAutofit lnSpcReduction="10000"/>
          </a:bodyPr>
          <a:lstStyle/>
          <a:p>
            <a:pPr>
              <a:lnSpc>
                <a:spcPct val="80000"/>
              </a:lnSpc>
            </a:pPr>
            <a:r>
              <a:rPr lang="en-US" sz="1800" dirty="0" err="1">
                <a:latin typeface="Arial" charset="0"/>
                <a:cs typeface="Arial" charset="0"/>
              </a:rPr>
              <a:t>Jätteet</a:t>
            </a:r>
            <a:r>
              <a:rPr lang="en-US" sz="1800" dirty="0">
                <a:latin typeface="Arial" charset="0"/>
                <a:cs typeface="Arial" charset="0"/>
              </a:rPr>
              <a:t> Campanian </a:t>
            </a:r>
            <a:r>
              <a:rPr lang="en-US" sz="1800" dirty="0" err="1">
                <a:latin typeface="Arial" charset="0"/>
                <a:cs typeface="Arial" charset="0"/>
              </a:rPr>
              <a:t>alueella</a:t>
            </a:r>
            <a:r>
              <a:rPr lang="en-US" sz="1800" dirty="0">
                <a:latin typeface="Arial" charset="0"/>
                <a:cs typeface="Arial" charset="0"/>
              </a:rPr>
              <a:t> </a:t>
            </a:r>
            <a:r>
              <a:rPr lang="en-US" sz="1800" dirty="0" err="1">
                <a:latin typeface="Arial" charset="0"/>
                <a:cs typeface="Arial" charset="0"/>
              </a:rPr>
              <a:t>Italiassa</a:t>
            </a:r>
            <a:endParaRPr lang="en-US" sz="1800" dirty="0">
              <a:latin typeface="Arial" charset="0"/>
              <a:cs typeface="Arial" charset="0"/>
            </a:endParaRPr>
          </a:p>
          <a:p>
            <a:pPr algn="just"/>
            <a:endParaRPr lang="en-US" sz="1300" dirty="0" smtClean="0">
              <a:latin typeface="Arial" charset="0"/>
              <a:cs typeface="Arial" charset="0"/>
            </a:endParaRPr>
          </a:p>
          <a:p>
            <a:pPr algn="just"/>
            <a:r>
              <a:rPr lang="en-US" sz="1300" dirty="0" smtClean="0">
                <a:latin typeface="Arial" charset="0"/>
                <a:cs typeface="Arial" charset="0"/>
              </a:rPr>
              <a:t>There is growing evidence, including a World Health </a:t>
            </a:r>
            <a:r>
              <a:rPr lang="en-US" sz="1300" dirty="0" err="1" smtClean="0">
                <a:latin typeface="Arial" charset="0"/>
                <a:cs typeface="Arial" charset="0"/>
              </a:rPr>
              <a:t>Organisation</a:t>
            </a:r>
            <a:r>
              <a:rPr lang="en-US" sz="1300" dirty="0" smtClean="0">
                <a:latin typeface="Arial" charset="0"/>
                <a:cs typeface="Arial" charset="0"/>
              </a:rPr>
              <a:t> study of the region, that the accumulation of waste, illegal and legal, urban and industrial, has contaminated soil, water, and the air with a range of toxic pollutants including dioxins. A high correlation between incidences of cancer, respiratory illnesses, and genetic malformations and the presence of industrial and toxic waste landfills was also found. The Government has been unable to resolve this crisis, adopting measures that have only increased public unrest, exacerbating the conflict. Local communities continue to </a:t>
            </a:r>
            <a:r>
              <a:rPr lang="en-US" sz="1300" dirty="0" err="1" smtClean="0">
                <a:latin typeface="Arial" charset="0"/>
                <a:cs typeface="Arial" charset="0"/>
              </a:rPr>
              <a:t>organise</a:t>
            </a:r>
            <a:r>
              <a:rPr lang="en-US" sz="1300" dirty="0" smtClean="0">
                <a:latin typeface="Arial" charset="0"/>
                <a:cs typeface="Arial" charset="0"/>
              </a:rPr>
              <a:t> and protest, risking arrest in order to be heard by a Government that has so far excluded them from </a:t>
            </a:r>
            <a:r>
              <a:rPr lang="en-US" sz="1300" dirty="0" err="1" smtClean="0">
                <a:latin typeface="Arial" charset="0"/>
                <a:cs typeface="Arial" charset="0"/>
              </a:rPr>
              <a:t>decisionmaking</a:t>
            </a:r>
            <a:r>
              <a:rPr lang="en-US" sz="1300" dirty="0" smtClean="0">
                <a:latin typeface="Arial" charset="0"/>
                <a:cs typeface="Arial" charset="0"/>
              </a:rPr>
              <a:t> processes. Meanwhile the management of waste has worsened: from the failure to separate dry from wet waste and the resultant inability to produce compost (necessary for the regeneration of contaminated land) to the continued production of the inaccurately named “</a:t>
            </a:r>
            <a:r>
              <a:rPr lang="en-US" sz="1300" dirty="0" err="1" smtClean="0">
                <a:latin typeface="Arial" charset="0"/>
                <a:cs typeface="Arial" charset="0"/>
              </a:rPr>
              <a:t>ecoballs</a:t>
            </a:r>
            <a:r>
              <a:rPr lang="en-US" sz="1300" dirty="0" smtClean="0">
                <a:latin typeface="Arial" charset="0"/>
                <a:cs typeface="Arial" charset="0"/>
              </a:rPr>
              <a:t>” that have continued to accumulate due to delays in the construction of incinerators. These delays have necessitated the creation of new stocking areas, the re-opening of old landfills and the creation of new ones. Although Illegal waste management is currently one of the most urgent environmental issues in Italy, public opinion and the media remain silent on the matter.</a:t>
            </a:r>
          </a:p>
          <a:p>
            <a:pPr algn="just"/>
            <a:r>
              <a:rPr lang="it-IT" sz="1300" dirty="0" smtClean="0">
                <a:latin typeface="Arial" charset="0"/>
                <a:cs typeface="Arial" charset="0"/>
              </a:rPr>
              <a:t>Source: </a:t>
            </a:r>
            <a:r>
              <a:rPr lang="el-GR" sz="1300" dirty="0" smtClean="0">
                <a:latin typeface="Arial" charset="0"/>
                <a:cs typeface="Arial" charset="0"/>
              </a:rPr>
              <a:t>G</a:t>
            </a:r>
            <a:r>
              <a:rPr lang="it-IT" sz="1300" dirty="0" smtClean="0">
                <a:latin typeface="Arial" charset="0"/>
                <a:cs typeface="Arial" charset="0"/>
              </a:rPr>
              <a:t>reyl, L., Vegni, S., Natalicchio, M., Cure, S. and Ferretti, J., </a:t>
            </a:r>
            <a:r>
              <a:rPr lang="it-IT" sz="1300" i="1" dirty="0" smtClean="0">
                <a:latin typeface="Arial" charset="0"/>
                <a:cs typeface="Arial" charset="0"/>
              </a:rPr>
              <a:t>The waste crisis in Campania region</a:t>
            </a:r>
            <a:r>
              <a:rPr lang="it-IT" sz="1300" dirty="0" smtClean="0">
                <a:latin typeface="Arial" charset="0"/>
                <a:cs typeface="Arial" charset="0"/>
              </a:rPr>
              <a:t>, 2012</a:t>
            </a:r>
          </a:p>
          <a:p>
            <a:pPr algn="just"/>
            <a:endParaRPr lang="en-US" sz="1300" dirty="0" smtClean="0">
              <a:latin typeface="Arial" charset="0"/>
              <a:cs typeface="Arial" charset="0"/>
            </a:endParaRPr>
          </a:p>
          <a:p>
            <a:pPr algn="just"/>
            <a:endParaRPr lang="en-US" sz="1500" dirty="0" smtClean="0"/>
          </a:p>
        </p:txBody>
      </p:sp>
      <p:sp>
        <p:nvSpPr>
          <p:cNvPr id="38914" name="Τίτλος 2"/>
          <p:cNvSpPr>
            <a:spLocks noGrp="1"/>
          </p:cNvSpPr>
          <p:nvPr>
            <p:ph type="title"/>
          </p:nvPr>
        </p:nvSpPr>
        <p:spPr/>
        <p:txBody>
          <a:bodyPr/>
          <a:lstStyle/>
          <a:p>
            <a:pPr algn="ctr"/>
            <a:r>
              <a:rPr lang="en-US" smtClean="0"/>
              <a:t>CASE STUDY 1</a:t>
            </a:r>
            <a:endParaRPr lang="el-GR" smtClean="0"/>
          </a:p>
        </p:txBody>
      </p:sp>
      <p:sp>
        <p:nvSpPr>
          <p:cNvPr id="38915"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11</a:t>
            </a:r>
            <a:endParaRPr lang="el-GR">
              <a:cs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4294967295"/>
          </p:nvPr>
        </p:nvSpPr>
        <p:spPr>
          <a:xfrm>
            <a:off x="323850" y="2708275"/>
            <a:ext cx="8170863" cy="3529013"/>
          </a:xfrm>
        </p:spPr>
        <p:txBody>
          <a:bodyPr>
            <a:normAutofit/>
          </a:bodyPr>
          <a:lstStyle/>
          <a:p>
            <a:pPr marL="0" indent="0">
              <a:lnSpc>
                <a:spcPct val="80000"/>
              </a:lnSpc>
              <a:buNone/>
            </a:pPr>
            <a:r>
              <a:rPr lang="en-US" sz="1800" dirty="0" err="1">
                <a:latin typeface="Arial" charset="0"/>
                <a:cs typeface="Arial" charset="0"/>
              </a:rPr>
              <a:t>Jätteet</a:t>
            </a:r>
            <a:r>
              <a:rPr lang="en-US" sz="1800" dirty="0">
                <a:latin typeface="Arial" charset="0"/>
                <a:cs typeface="Arial" charset="0"/>
              </a:rPr>
              <a:t> Campanian </a:t>
            </a:r>
            <a:r>
              <a:rPr lang="en-US" sz="1800" dirty="0" err="1">
                <a:latin typeface="Arial" charset="0"/>
                <a:cs typeface="Arial" charset="0"/>
              </a:rPr>
              <a:t>alueella</a:t>
            </a:r>
            <a:r>
              <a:rPr lang="en-US" sz="1800" dirty="0">
                <a:latin typeface="Arial" charset="0"/>
                <a:cs typeface="Arial" charset="0"/>
              </a:rPr>
              <a:t> </a:t>
            </a:r>
            <a:r>
              <a:rPr lang="en-US" sz="1800" dirty="0" err="1">
                <a:latin typeface="Arial" charset="0"/>
                <a:cs typeface="Arial" charset="0"/>
              </a:rPr>
              <a:t>Italiassa</a:t>
            </a:r>
            <a:endParaRPr lang="en-US" sz="1800" dirty="0">
              <a:latin typeface="Arial" charset="0"/>
              <a:cs typeface="Arial" charset="0"/>
            </a:endParaRPr>
          </a:p>
          <a:p>
            <a:pPr marL="0" indent="0" algn="just">
              <a:buFont typeface="Wingdings" pitchFamily="2" charset="2"/>
              <a:buNone/>
            </a:pPr>
            <a:endParaRPr lang="en-US" sz="1800" dirty="0" smtClean="0">
              <a:solidFill>
                <a:schemeClr val="tx2"/>
              </a:solidFill>
              <a:latin typeface="Arial" charset="0"/>
              <a:cs typeface="Arial" charset="0"/>
            </a:endParaRPr>
          </a:p>
          <a:p>
            <a:pPr marL="0" indent="0" algn="just">
              <a:lnSpc>
                <a:spcPct val="80000"/>
              </a:lnSpc>
              <a:spcBef>
                <a:spcPct val="0"/>
              </a:spcBef>
              <a:buFont typeface="Wingdings" pitchFamily="2" charset="2"/>
              <a:buNone/>
            </a:pPr>
            <a:r>
              <a:rPr lang="en-US" sz="1300" dirty="0" smtClean="0">
                <a:solidFill>
                  <a:schemeClr val="tx2"/>
                </a:solidFill>
                <a:latin typeface="Arial" charset="0"/>
                <a:cs typeface="Arial" charset="0"/>
              </a:rPr>
              <a:t>The “Land of Fires” indicates an area in Campania, in the south of Italy were, systematically, since the end of the ‘80s, toxic wastes have been dumped by organized crime. Although in the public opinion the mafia clans are the most important subjects involved in the illegal waste trafficking, a significant role is also played in this field by many businessmen and firms. Corruption is a crucial element that connects all these actors in the waste sector, characterized by the grant of public licenses and authorizations. Moreover, this sector needs large economic investments and has to face a huge bureaucratic machine, which makes the ground even more fertile for corruption. All these conditions hamper the competition and facilitate the creation and the development of oligopolistic forces, where the strength of mafia intimidation turns out to be particularly effective. The weak (or the absolute lack of) enforcement power at both national and regional levels has been used to explain this widespread illegal situation, but responsibilities actually lie at various governance levels, spanning from inefficient bureaucracy to political patronage and criminal malfeasance. Moreover, the lack of adequate (and effectively enforced) waste management policies has created institutional and regulatory uncertainty which fosters the illegal market of waste.</a:t>
            </a:r>
          </a:p>
          <a:p>
            <a:pPr marL="0" indent="0" algn="just">
              <a:lnSpc>
                <a:spcPct val="80000"/>
              </a:lnSpc>
              <a:spcBef>
                <a:spcPct val="0"/>
              </a:spcBef>
              <a:buFont typeface="Wingdings" pitchFamily="2" charset="2"/>
              <a:buNone/>
            </a:pPr>
            <a:endParaRPr lang="en-US" sz="1300" dirty="0" smtClean="0">
              <a:solidFill>
                <a:schemeClr val="tx2"/>
              </a:solidFill>
              <a:latin typeface="Arial" charset="0"/>
              <a:cs typeface="Arial" charset="0"/>
            </a:endParaRPr>
          </a:p>
          <a:p>
            <a:pPr marL="0" indent="0" algn="just">
              <a:lnSpc>
                <a:spcPct val="80000"/>
              </a:lnSpc>
              <a:spcBef>
                <a:spcPct val="0"/>
              </a:spcBef>
              <a:buFont typeface="Wingdings" pitchFamily="2" charset="2"/>
              <a:buNone/>
            </a:pPr>
            <a:endParaRPr lang="en-US" sz="1300" b="1" i="1" dirty="0" smtClean="0">
              <a:solidFill>
                <a:schemeClr val="tx2"/>
              </a:solidFill>
              <a:latin typeface="Arial" charset="0"/>
              <a:cs typeface="Arial" charset="0"/>
            </a:endParaRPr>
          </a:p>
          <a:p>
            <a:pPr marL="0" indent="0" algn="just">
              <a:lnSpc>
                <a:spcPct val="80000"/>
              </a:lnSpc>
              <a:spcBef>
                <a:spcPct val="0"/>
              </a:spcBef>
              <a:buFont typeface="Wingdings" pitchFamily="2" charset="2"/>
              <a:buNone/>
            </a:pPr>
            <a:r>
              <a:rPr lang="it-IT" sz="1300" dirty="0" smtClean="0">
                <a:solidFill>
                  <a:schemeClr val="tx2"/>
                </a:solidFill>
                <a:latin typeface="Arial" charset="0"/>
                <a:cs typeface="Arial" charset="0"/>
              </a:rPr>
              <a:t>Source: D’Alisa, G., P.M. Falcone, A.R. Germani, C. Imbriani, P. Morone, F. Reganati, </a:t>
            </a:r>
            <a:r>
              <a:rPr lang="en-US" sz="1300" i="1" dirty="0" smtClean="0">
                <a:solidFill>
                  <a:schemeClr val="tx2"/>
                </a:solidFill>
                <a:latin typeface="Arial" charset="0"/>
                <a:cs typeface="Arial" charset="0"/>
              </a:rPr>
              <a:t>Victims in the “Land of Fires”: A case study on the consequences of buried and burnt waste in Campania, Italy, </a:t>
            </a:r>
            <a:r>
              <a:rPr lang="en-US" sz="1300" dirty="0" smtClean="0">
                <a:solidFill>
                  <a:schemeClr val="tx2"/>
                </a:solidFill>
                <a:latin typeface="Arial" charset="0"/>
                <a:cs typeface="Arial" charset="0"/>
              </a:rPr>
              <a:t>2015</a:t>
            </a:r>
          </a:p>
          <a:p>
            <a:pPr marL="0" indent="0" algn="just">
              <a:lnSpc>
                <a:spcPct val="80000"/>
              </a:lnSpc>
              <a:spcBef>
                <a:spcPct val="0"/>
              </a:spcBef>
              <a:buFont typeface="Wingdings" pitchFamily="2" charset="2"/>
              <a:buNone/>
            </a:pPr>
            <a:endParaRPr lang="en-US" sz="1300" dirty="0" smtClean="0">
              <a:solidFill>
                <a:schemeClr val="tx2"/>
              </a:solidFill>
              <a:latin typeface="Arial" charset="0"/>
              <a:cs typeface="Arial" charset="0"/>
            </a:endParaRPr>
          </a:p>
          <a:p>
            <a:pPr marL="0" indent="0" algn="just">
              <a:lnSpc>
                <a:spcPct val="80000"/>
              </a:lnSpc>
              <a:spcBef>
                <a:spcPct val="0"/>
              </a:spcBef>
              <a:buFont typeface="Wingdings" pitchFamily="2" charset="2"/>
              <a:buNone/>
            </a:pPr>
            <a:endParaRPr lang="en-US" sz="1400" dirty="0" smtClean="0">
              <a:solidFill>
                <a:schemeClr val="tx2"/>
              </a:solidFill>
              <a:latin typeface="Arial" charset="0"/>
              <a:cs typeface="Arial" charset="0"/>
            </a:endParaRPr>
          </a:p>
          <a:p>
            <a:pPr marL="0" indent="0" algn="just">
              <a:buFont typeface="Wingdings" pitchFamily="2" charset="2"/>
              <a:buNone/>
            </a:pPr>
            <a:endParaRPr lang="en-US" sz="1500" dirty="0" smtClean="0">
              <a:solidFill>
                <a:schemeClr val="tx2"/>
              </a:solidFill>
            </a:endParaRPr>
          </a:p>
        </p:txBody>
      </p:sp>
      <p:sp>
        <p:nvSpPr>
          <p:cNvPr id="56323" name="Τίτλος 2"/>
          <p:cNvSpPr>
            <a:spLocks noGrp="1"/>
          </p:cNvSpPr>
          <p:nvPr>
            <p:ph type="title" idx="4294967295"/>
          </p:nvPr>
        </p:nvSpPr>
        <p:spPr>
          <a:xfrm>
            <a:off x="1371600" y="1600200"/>
            <a:ext cx="7620000" cy="990600"/>
          </a:xfrm>
        </p:spPr>
        <p:txBody>
          <a:bodyPr/>
          <a:lstStyle/>
          <a:p>
            <a:pPr algn="ctr"/>
            <a:r>
              <a:rPr lang="en-US" smtClean="0">
                <a:solidFill>
                  <a:srgbClr val="FFFFFF"/>
                </a:solidFill>
              </a:rPr>
              <a:t>CASE STUDY 2</a:t>
            </a:r>
            <a:endParaRPr lang="el-GR" smtClean="0">
              <a:solidFill>
                <a:srgbClr val="FFFFFF"/>
              </a:solidFill>
            </a:endParaRPr>
          </a:p>
        </p:txBody>
      </p:sp>
      <p:sp>
        <p:nvSpPr>
          <p:cNvPr id="56324" name="Θέση αριθμού διαφάνειας 4"/>
          <p:cNvSpPr txBox="1">
            <a:spLocks noGrp="1"/>
          </p:cNvSpPr>
          <p:nvPr/>
        </p:nvSpPr>
        <p:spPr bwMode="auto">
          <a:xfrm>
            <a:off x="0" y="1752600"/>
            <a:ext cx="1295400" cy="701675"/>
          </a:xfrm>
          <a:prstGeom prst="rect">
            <a:avLst/>
          </a:prstGeom>
          <a:noFill/>
          <a:ln w="9525">
            <a:noFill/>
            <a:miter lim="800000"/>
            <a:headEnd/>
            <a:tailEnd/>
          </a:ln>
        </p:spPr>
        <p:txBody>
          <a:bodyPr anchor="ctr"/>
          <a:lstStyle/>
          <a:p>
            <a:pPr algn="ctr"/>
            <a:r>
              <a:rPr lang="it-IT" sz="2400" b="1">
                <a:solidFill>
                  <a:srgbClr val="FFFFFF"/>
                </a:solidFill>
                <a:latin typeface="Tw Cen MT"/>
              </a:rPr>
              <a:t>12</a:t>
            </a:r>
            <a:endParaRPr lang="el-GR" sz="2400" b="1">
              <a:solidFill>
                <a:srgbClr val="FFFFFF"/>
              </a:solidFill>
              <a:latin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1371600" y="3141663"/>
            <a:ext cx="7123113" cy="2519362"/>
          </a:xfrm>
        </p:spPr>
        <p:txBody>
          <a:bodyPr>
            <a:normAutofit fontScale="92500" lnSpcReduction="10000"/>
          </a:bodyPr>
          <a:lstStyle/>
          <a:p>
            <a:pPr marL="342900" indent="-342900" fontAlgn="auto">
              <a:spcAft>
                <a:spcPts val="0"/>
              </a:spcAft>
              <a:buFont typeface="Wingdings" pitchFamily="2" charset="2"/>
              <a:buChar char="Ø"/>
              <a:defRPr/>
            </a:pPr>
            <a:r>
              <a:rPr lang="en-US" sz="2400" dirty="0" err="1" smtClean="0"/>
              <a:t>Analyysit</a:t>
            </a:r>
            <a:r>
              <a:rPr lang="en-US" sz="2400" dirty="0" smtClean="0"/>
              <a:t> (</a:t>
            </a:r>
            <a:r>
              <a:rPr lang="en-US" sz="2400" dirty="0" err="1" smtClean="0"/>
              <a:t>asiat</a:t>
            </a:r>
            <a:r>
              <a:rPr lang="en-US" sz="2400" dirty="0" smtClean="0"/>
              <a:t>)</a:t>
            </a:r>
            <a:endParaRPr lang="en-US" sz="2400" dirty="0" smtClean="0"/>
          </a:p>
          <a:p>
            <a:pPr marL="342900" indent="-342900" fontAlgn="auto">
              <a:spcAft>
                <a:spcPts val="0"/>
              </a:spcAft>
              <a:buFont typeface="Wingdings" pitchFamily="2" charset="2"/>
              <a:buChar char="Ø"/>
              <a:defRPr/>
            </a:pPr>
            <a:r>
              <a:rPr lang="en-US" sz="2400" dirty="0" err="1" smtClean="0"/>
              <a:t>Keskustelu</a:t>
            </a:r>
            <a:endParaRPr lang="en-US" sz="2400" dirty="0" smtClean="0"/>
          </a:p>
          <a:p>
            <a:pPr marL="342900" indent="-342900" fontAlgn="auto">
              <a:spcAft>
                <a:spcPts val="0"/>
              </a:spcAft>
              <a:buFont typeface="Wingdings" pitchFamily="2" charset="2"/>
              <a:buChar char="Ø"/>
              <a:defRPr/>
            </a:pPr>
            <a:r>
              <a:rPr lang="en-US" sz="2400" dirty="0" smtClean="0"/>
              <a:t>Dilemma / </a:t>
            </a:r>
            <a:r>
              <a:rPr lang="en-US" sz="2400" dirty="0" err="1" smtClean="0"/>
              <a:t>Päätös</a:t>
            </a:r>
            <a:endParaRPr lang="en-US" sz="2400" dirty="0" smtClean="0"/>
          </a:p>
          <a:p>
            <a:pPr marL="342900" indent="-342900" fontAlgn="auto">
              <a:spcAft>
                <a:spcPts val="0"/>
              </a:spcAft>
              <a:buFont typeface="Wingdings" pitchFamily="2" charset="2"/>
              <a:buChar char="Ø"/>
              <a:defRPr/>
            </a:pPr>
            <a:r>
              <a:rPr lang="en-US" sz="2400" dirty="0" err="1" smtClean="0"/>
              <a:t>Keskustelu</a:t>
            </a:r>
            <a:endParaRPr lang="en-US" sz="2400" dirty="0" smtClean="0"/>
          </a:p>
          <a:p>
            <a:pPr marL="342900" indent="-342900" fontAlgn="auto">
              <a:spcAft>
                <a:spcPts val="0"/>
              </a:spcAft>
              <a:buFont typeface="Wingdings" pitchFamily="2" charset="2"/>
              <a:buChar char="Ø"/>
              <a:defRPr/>
            </a:pPr>
            <a:r>
              <a:rPr lang="en-US" sz="2400" dirty="0" err="1" smtClean="0"/>
              <a:t>Roolipeli</a:t>
            </a:r>
            <a:endParaRPr lang="en-US" sz="2400" dirty="0" smtClean="0"/>
          </a:p>
          <a:p>
            <a:pPr marL="342900" indent="-342900" fontAlgn="auto">
              <a:spcAft>
                <a:spcPts val="0"/>
              </a:spcAft>
              <a:buFont typeface="Wingdings" pitchFamily="2" charset="2"/>
              <a:buChar char="Ø"/>
              <a:defRPr/>
            </a:pPr>
            <a:r>
              <a:rPr lang="en-US" sz="2400" dirty="0" err="1" smtClean="0"/>
              <a:t>Kenttätyö</a:t>
            </a:r>
            <a:endParaRPr lang="el-GR" sz="2400" dirty="0"/>
          </a:p>
        </p:txBody>
      </p:sp>
      <p:sp>
        <p:nvSpPr>
          <p:cNvPr id="40962" name="Τίτλος 2"/>
          <p:cNvSpPr>
            <a:spLocks noGrp="1"/>
          </p:cNvSpPr>
          <p:nvPr>
            <p:ph type="title"/>
          </p:nvPr>
        </p:nvSpPr>
        <p:spPr/>
        <p:txBody>
          <a:bodyPr/>
          <a:lstStyle/>
          <a:p>
            <a:pPr algn="ctr"/>
            <a:r>
              <a:rPr lang="en-US" dirty="0" smtClean="0"/>
              <a:t>TYYPPI / METODIT</a:t>
            </a:r>
            <a:endParaRPr lang="el-GR" dirty="0" smtClean="0"/>
          </a:p>
        </p:txBody>
      </p:sp>
      <p:sp>
        <p:nvSpPr>
          <p:cNvPr id="40963"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13</a:t>
            </a:r>
            <a:endParaRPr lang="el-GR">
              <a:cs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Θέση κειμένου 1"/>
          <p:cNvSpPr>
            <a:spLocks noGrp="1"/>
          </p:cNvSpPr>
          <p:nvPr>
            <p:ph type="body" idx="1"/>
          </p:nvPr>
        </p:nvSpPr>
        <p:spPr>
          <a:xfrm>
            <a:off x="179388" y="2852738"/>
            <a:ext cx="8856662" cy="4005262"/>
          </a:xfrm>
        </p:spPr>
        <p:txBody>
          <a:bodyPr/>
          <a:lstStyle/>
          <a:p>
            <a:r>
              <a:rPr lang="en-US" sz="2000" b="1" dirty="0" smtClean="0"/>
              <a:t>Lue ja </a:t>
            </a:r>
            <a:r>
              <a:rPr lang="en-US" sz="2000" b="1" dirty="0" err="1" smtClean="0"/>
              <a:t>ajattele</a:t>
            </a:r>
            <a:r>
              <a:rPr lang="en-US" sz="2000" b="1" dirty="0" smtClean="0"/>
              <a:t>! </a:t>
            </a:r>
            <a:r>
              <a:rPr lang="en-US" sz="2000" dirty="0" err="1" smtClean="0"/>
              <a:t>Analysoi</a:t>
            </a:r>
            <a:r>
              <a:rPr lang="en-US" sz="2000" dirty="0" smtClean="0"/>
              <a:t> </a:t>
            </a:r>
            <a:r>
              <a:rPr lang="en-US" sz="2000" dirty="0" err="1" smtClean="0"/>
              <a:t>tapaustutkimus</a:t>
            </a:r>
            <a:r>
              <a:rPr lang="en-US" sz="2000" dirty="0" smtClean="0"/>
              <a:t>, </a:t>
            </a:r>
            <a:r>
              <a:rPr lang="en-US" sz="2000" dirty="0" err="1" smtClean="0"/>
              <a:t>jonka</a:t>
            </a:r>
            <a:r>
              <a:rPr lang="en-US" sz="2000" dirty="0" smtClean="0"/>
              <a:t> </a:t>
            </a:r>
            <a:r>
              <a:rPr lang="en-US" sz="2000" dirty="0" err="1" smtClean="0"/>
              <a:t>tarkoituksen</a:t>
            </a:r>
            <a:r>
              <a:rPr lang="en-US" sz="2000" dirty="0" smtClean="0"/>
              <a:t> on </a:t>
            </a:r>
            <a:r>
              <a:rPr lang="en-US" sz="2000" dirty="0" err="1" smtClean="0"/>
              <a:t>vastata</a:t>
            </a:r>
            <a:r>
              <a:rPr lang="en-US" sz="2000" dirty="0" smtClean="0"/>
              <a:t> </a:t>
            </a:r>
            <a:r>
              <a:rPr lang="en-US" sz="2000" dirty="0" err="1" smtClean="0"/>
              <a:t>seuraaviin</a:t>
            </a:r>
            <a:r>
              <a:rPr lang="en-US" sz="2000" dirty="0" smtClean="0"/>
              <a:t> </a:t>
            </a:r>
            <a:r>
              <a:rPr lang="en-US" sz="2000" dirty="0" err="1" smtClean="0"/>
              <a:t>kysymyksiin</a:t>
            </a:r>
            <a:r>
              <a:rPr lang="en-US" sz="2000" dirty="0" smtClean="0"/>
              <a:t>:</a:t>
            </a:r>
            <a:endParaRPr lang="en-US" sz="2000" dirty="0" smtClean="0"/>
          </a:p>
          <a:p>
            <a:pPr>
              <a:buFont typeface="Courier New" pitchFamily="49" charset="0"/>
              <a:buChar char="o"/>
            </a:pPr>
            <a:r>
              <a:rPr lang="en-US" sz="2000" dirty="0" smtClean="0"/>
              <a:t> </a:t>
            </a:r>
            <a:r>
              <a:rPr lang="en-US" sz="2000" dirty="0" err="1" smtClean="0"/>
              <a:t>Mitkä</a:t>
            </a:r>
            <a:r>
              <a:rPr lang="en-US" sz="2000" dirty="0" smtClean="0"/>
              <a:t> </a:t>
            </a:r>
            <a:r>
              <a:rPr lang="en-US" sz="2000" dirty="0" err="1" smtClean="0"/>
              <a:t>ovat</a:t>
            </a:r>
            <a:r>
              <a:rPr lang="en-US" sz="2000" dirty="0" smtClean="0"/>
              <a:t> </a:t>
            </a:r>
            <a:r>
              <a:rPr lang="en-US" sz="2000" dirty="0" err="1" smtClean="0"/>
              <a:t>yhteydet</a:t>
            </a:r>
            <a:r>
              <a:rPr lang="en-US" sz="2000" dirty="0" smtClean="0"/>
              <a:t>, </a:t>
            </a:r>
            <a:r>
              <a:rPr lang="en-US" sz="2000" dirty="0" err="1" smtClean="0"/>
              <a:t>avain</a:t>
            </a:r>
            <a:r>
              <a:rPr lang="en-US" sz="2000" dirty="0" smtClean="0"/>
              <a:t> </a:t>
            </a:r>
            <a:r>
              <a:rPr lang="en-US" sz="2000" dirty="0" err="1" smtClean="0"/>
              <a:t>tekijät</a:t>
            </a:r>
            <a:r>
              <a:rPr lang="en-US" sz="2000" dirty="0" smtClean="0"/>
              <a:t>, </a:t>
            </a:r>
            <a:r>
              <a:rPr lang="en-US" sz="2000" dirty="0" err="1" smtClean="0"/>
              <a:t>asetukset</a:t>
            </a:r>
            <a:r>
              <a:rPr lang="en-US" sz="2000" dirty="0" smtClean="0"/>
              <a:t>?</a:t>
            </a:r>
            <a:endParaRPr lang="en-US" sz="2000" dirty="0" smtClean="0"/>
          </a:p>
          <a:p>
            <a:pPr>
              <a:buFont typeface="Courier New" pitchFamily="49" charset="0"/>
              <a:buChar char="o"/>
            </a:pPr>
            <a:r>
              <a:rPr lang="en-US" sz="2000" dirty="0" smtClean="0"/>
              <a:t> </a:t>
            </a:r>
            <a:r>
              <a:rPr lang="en-US" sz="2000" dirty="0" err="1" smtClean="0"/>
              <a:t>Miten</a:t>
            </a:r>
            <a:r>
              <a:rPr lang="en-US" sz="2000" dirty="0" smtClean="0"/>
              <a:t> </a:t>
            </a:r>
            <a:r>
              <a:rPr lang="en-US" sz="2000" dirty="0" err="1" smtClean="0"/>
              <a:t>asia</a:t>
            </a:r>
            <a:r>
              <a:rPr lang="en-US" sz="2000" dirty="0" smtClean="0"/>
              <a:t> </a:t>
            </a:r>
            <a:r>
              <a:rPr lang="en-US" sz="2000" dirty="0" err="1" smtClean="0"/>
              <a:t>liittyy</a:t>
            </a:r>
            <a:r>
              <a:rPr lang="en-US" sz="2000" dirty="0" smtClean="0"/>
              <a:t> </a:t>
            </a:r>
            <a:r>
              <a:rPr lang="en-US" sz="2000" dirty="0" err="1" smtClean="0"/>
              <a:t>kurssin</a:t>
            </a:r>
            <a:r>
              <a:rPr lang="en-US" sz="2000" dirty="0" smtClean="0"/>
              <a:t> </a:t>
            </a:r>
            <a:r>
              <a:rPr lang="en-US" sz="2000" dirty="0" err="1" smtClean="0"/>
              <a:t>sisältöön</a:t>
            </a:r>
            <a:r>
              <a:rPr lang="en-US" sz="2000" dirty="0" smtClean="0"/>
              <a:t>?</a:t>
            </a:r>
            <a:endParaRPr lang="en-US" sz="2000" dirty="0" smtClean="0"/>
          </a:p>
          <a:p>
            <a:pPr>
              <a:buFont typeface="Courier New" pitchFamily="49" charset="0"/>
              <a:buChar char="o"/>
            </a:pPr>
            <a:r>
              <a:rPr lang="en-US" sz="2000" dirty="0" smtClean="0"/>
              <a:t> </a:t>
            </a:r>
            <a:r>
              <a:rPr lang="en-US" sz="2000" dirty="0" err="1" smtClean="0"/>
              <a:t>Mitkä</a:t>
            </a:r>
            <a:r>
              <a:rPr lang="en-US" sz="2000" dirty="0" smtClean="0"/>
              <a:t> </a:t>
            </a:r>
            <a:r>
              <a:rPr lang="en-US" sz="2000" dirty="0" err="1" smtClean="0"/>
              <a:t>ovat</a:t>
            </a:r>
            <a:r>
              <a:rPr lang="en-US" sz="2000" dirty="0" smtClean="0"/>
              <a:t> </a:t>
            </a:r>
            <a:r>
              <a:rPr lang="en-US" sz="2000" dirty="0" err="1" smtClean="0"/>
              <a:t>ensisijaiset</a:t>
            </a:r>
            <a:r>
              <a:rPr lang="en-US" sz="2000" dirty="0" smtClean="0"/>
              <a:t> </a:t>
            </a:r>
            <a:r>
              <a:rPr lang="en-US" sz="2000" dirty="0" err="1" smtClean="0"/>
              <a:t>kysymykset</a:t>
            </a:r>
            <a:r>
              <a:rPr lang="en-US" sz="2000" dirty="0" smtClean="0"/>
              <a:t> ja </a:t>
            </a:r>
            <a:r>
              <a:rPr lang="en-US" sz="2000" dirty="0" err="1" smtClean="0"/>
              <a:t>eri</a:t>
            </a:r>
            <a:r>
              <a:rPr lang="en-US" sz="2000" dirty="0" smtClean="0"/>
              <a:t> </a:t>
            </a:r>
            <a:r>
              <a:rPr lang="en-US" sz="2000" dirty="0" err="1" smtClean="0"/>
              <a:t>näkökulmat</a:t>
            </a:r>
            <a:r>
              <a:rPr lang="en-US" sz="2000" dirty="0" smtClean="0"/>
              <a:t>?</a:t>
            </a:r>
            <a:endParaRPr lang="en-US" sz="2000" dirty="0" smtClean="0"/>
          </a:p>
          <a:p>
            <a:pPr>
              <a:buFont typeface="Courier New" pitchFamily="49" charset="0"/>
              <a:buChar char="o"/>
            </a:pPr>
            <a:r>
              <a:rPr lang="en-US" sz="2000" dirty="0" smtClean="0"/>
              <a:t> </a:t>
            </a:r>
            <a:r>
              <a:rPr lang="en-US" sz="2000" dirty="0" err="1" smtClean="0"/>
              <a:t>Mitkä</a:t>
            </a:r>
            <a:r>
              <a:rPr lang="en-US" sz="2000" dirty="0" smtClean="0"/>
              <a:t> </a:t>
            </a:r>
            <a:r>
              <a:rPr lang="en-US" sz="2000" dirty="0" err="1" smtClean="0"/>
              <a:t>ovat</a:t>
            </a:r>
            <a:r>
              <a:rPr lang="en-US" sz="2000" dirty="0" smtClean="0"/>
              <a:t> </a:t>
            </a:r>
            <a:r>
              <a:rPr lang="en-US" sz="2000" dirty="0" err="1" smtClean="0"/>
              <a:t>mahdolliset</a:t>
            </a:r>
            <a:r>
              <a:rPr lang="en-US" sz="2000" dirty="0" smtClean="0"/>
              <a:t> </a:t>
            </a:r>
            <a:r>
              <a:rPr lang="en-US" sz="2000" dirty="0" err="1" smtClean="0"/>
              <a:t>ratkaisut</a:t>
            </a:r>
            <a:r>
              <a:rPr lang="en-US" sz="2000" dirty="0" smtClean="0"/>
              <a:t>, </a:t>
            </a:r>
            <a:r>
              <a:rPr lang="en-US" sz="2000" dirty="0" err="1" smtClean="0"/>
              <a:t>vaihtoehtoise</a:t>
            </a:r>
            <a:r>
              <a:rPr lang="en-US" sz="2000" dirty="0" err="1" smtClean="0"/>
              <a:t>t</a:t>
            </a:r>
            <a:r>
              <a:rPr lang="en-US" sz="2000" dirty="0" smtClean="0"/>
              <a:t> </a:t>
            </a:r>
            <a:r>
              <a:rPr lang="en-US" sz="2000" dirty="0" err="1" smtClean="0"/>
              <a:t>lähestymistavat</a:t>
            </a:r>
            <a:r>
              <a:rPr lang="en-US" sz="2000" dirty="0" smtClean="0"/>
              <a:t> ja </a:t>
            </a:r>
            <a:r>
              <a:rPr lang="en-US" sz="2000" dirty="0" err="1" smtClean="0"/>
              <a:t>eri</a:t>
            </a:r>
            <a:r>
              <a:rPr lang="en-US" sz="2000" dirty="0" smtClean="0"/>
              <a:t> </a:t>
            </a:r>
            <a:r>
              <a:rPr lang="en-US" sz="2000" dirty="0" err="1" smtClean="0"/>
              <a:t>polkujen</a:t>
            </a:r>
            <a:r>
              <a:rPr lang="en-US" sz="2000" dirty="0" smtClean="0"/>
              <a:t> </a:t>
            </a:r>
            <a:r>
              <a:rPr lang="en-US" sz="2000" dirty="0" err="1" smtClean="0"/>
              <a:t>seuraukset</a:t>
            </a:r>
            <a:r>
              <a:rPr lang="en-US" sz="2000" dirty="0" smtClean="0"/>
              <a:t>?</a:t>
            </a:r>
            <a:endParaRPr lang="en-US" sz="2000" dirty="0" smtClean="0"/>
          </a:p>
          <a:p>
            <a:pPr>
              <a:buFont typeface="Courier New" pitchFamily="49" charset="0"/>
              <a:buChar char="o"/>
            </a:pPr>
            <a:r>
              <a:rPr lang="en-US" sz="2000" dirty="0" smtClean="0"/>
              <a:t> </a:t>
            </a:r>
            <a:r>
              <a:rPr lang="en-US" sz="2000" dirty="0" err="1" smtClean="0"/>
              <a:t>Mitä</a:t>
            </a:r>
            <a:r>
              <a:rPr lang="en-US" sz="2000" dirty="0" smtClean="0"/>
              <a:t> </a:t>
            </a:r>
            <a:r>
              <a:rPr lang="en-US" sz="2000" dirty="0" err="1" smtClean="0"/>
              <a:t>hyviä</a:t>
            </a:r>
            <a:r>
              <a:rPr lang="en-US" sz="2000" dirty="0" smtClean="0"/>
              <a:t> ja </a:t>
            </a:r>
            <a:r>
              <a:rPr lang="en-US" sz="2000" dirty="0" err="1" smtClean="0"/>
              <a:t>huonoja</a:t>
            </a:r>
            <a:r>
              <a:rPr lang="en-US" sz="2000" dirty="0" smtClean="0"/>
              <a:t> </a:t>
            </a:r>
            <a:r>
              <a:rPr lang="en-US" sz="2000" dirty="0" err="1" smtClean="0"/>
              <a:t>puolia</a:t>
            </a:r>
            <a:r>
              <a:rPr lang="en-US" sz="2000" dirty="0" smtClean="0"/>
              <a:t> on </a:t>
            </a:r>
            <a:r>
              <a:rPr lang="en-US" sz="2000" dirty="0" err="1" smtClean="0"/>
              <a:t>kussakin</a:t>
            </a:r>
            <a:r>
              <a:rPr lang="en-US" sz="2000" dirty="0" smtClean="0"/>
              <a:t> </a:t>
            </a:r>
            <a:r>
              <a:rPr lang="en-US" sz="2000" dirty="0" err="1" smtClean="0"/>
              <a:t>lähestymistavassa</a:t>
            </a:r>
            <a:r>
              <a:rPr lang="en-US" sz="2000" dirty="0" smtClean="0"/>
              <a:t> ja </a:t>
            </a:r>
            <a:r>
              <a:rPr lang="en-US" sz="2000" dirty="0" err="1" smtClean="0"/>
              <a:t>ratkaisussa</a:t>
            </a:r>
            <a:r>
              <a:rPr lang="en-US" sz="2000" dirty="0" smtClean="0"/>
              <a:t>? </a:t>
            </a:r>
            <a:endParaRPr lang="en-US" sz="2000" dirty="0" smtClean="0"/>
          </a:p>
          <a:p>
            <a:pPr>
              <a:buFont typeface="Courier New" pitchFamily="49" charset="0"/>
              <a:buChar char="o"/>
            </a:pPr>
            <a:r>
              <a:rPr lang="en-US" sz="2000" dirty="0" smtClean="0"/>
              <a:t> </a:t>
            </a:r>
            <a:r>
              <a:rPr lang="en-US" sz="2000" dirty="0" err="1" smtClean="0"/>
              <a:t>Miten</a:t>
            </a:r>
            <a:r>
              <a:rPr lang="en-US" sz="2000" dirty="0" smtClean="0"/>
              <a:t> </a:t>
            </a:r>
            <a:r>
              <a:rPr lang="en-US" sz="2000" dirty="0" err="1" smtClean="0"/>
              <a:t>tämä</a:t>
            </a:r>
            <a:r>
              <a:rPr lang="en-US" sz="2000" dirty="0" smtClean="0"/>
              <a:t> </a:t>
            </a:r>
            <a:r>
              <a:rPr lang="en-US" sz="2000" dirty="0" err="1" smtClean="0"/>
              <a:t>tapaus</a:t>
            </a:r>
            <a:r>
              <a:rPr lang="en-US" sz="2000" dirty="0" smtClean="0"/>
              <a:t> </a:t>
            </a:r>
            <a:r>
              <a:rPr lang="en-US" sz="2000" dirty="0" err="1" smtClean="0"/>
              <a:t>yhdistyy</a:t>
            </a:r>
            <a:r>
              <a:rPr lang="en-US" sz="2000" dirty="0" smtClean="0"/>
              <a:t> “</a:t>
            </a:r>
            <a:r>
              <a:rPr lang="en-US" sz="2000" dirty="0" err="1" smtClean="0"/>
              <a:t>todelliseen</a:t>
            </a:r>
            <a:r>
              <a:rPr lang="en-US" sz="2000" dirty="0" smtClean="0"/>
              <a:t> </a:t>
            </a:r>
            <a:r>
              <a:rPr lang="en-US" sz="2000" dirty="0" err="1" smtClean="0"/>
              <a:t>maailmaan</a:t>
            </a:r>
            <a:r>
              <a:rPr lang="en-US" sz="2000" dirty="0" smtClean="0"/>
              <a:t>”?</a:t>
            </a:r>
            <a:endParaRPr lang="it-IT" sz="2000" dirty="0" smtClean="0"/>
          </a:p>
          <a:p>
            <a:endParaRPr lang="el-GR" sz="1800" dirty="0" smtClean="0"/>
          </a:p>
        </p:txBody>
      </p:sp>
      <p:sp>
        <p:nvSpPr>
          <p:cNvPr id="41986" name="Τίτλος 2"/>
          <p:cNvSpPr>
            <a:spLocks noGrp="1"/>
          </p:cNvSpPr>
          <p:nvPr>
            <p:ph type="title"/>
          </p:nvPr>
        </p:nvSpPr>
        <p:spPr/>
        <p:txBody>
          <a:bodyPr/>
          <a:lstStyle/>
          <a:p>
            <a:pPr algn="ctr"/>
            <a:r>
              <a:rPr lang="en-US" dirty="0" err="1" smtClean="0"/>
              <a:t>Tehtävä</a:t>
            </a:r>
            <a:r>
              <a:rPr lang="en-US" dirty="0" smtClean="0"/>
              <a:t> 1</a:t>
            </a:r>
            <a:endParaRPr lang="el-GR" dirty="0" smtClean="0"/>
          </a:p>
        </p:txBody>
      </p:sp>
      <p:sp>
        <p:nvSpPr>
          <p:cNvPr id="41987"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14</a:t>
            </a:r>
            <a:endParaRPr lang="el-GR">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Θέση κειμένου 1"/>
          <p:cNvSpPr>
            <a:spLocks noGrp="1"/>
          </p:cNvSpPr>
          <p:nvPr>
            <p:ph type="body" idx="1"/>
          </p:nvPr>
        </p:nvSpPr>
        <p:spPr>
          <a:xfrm>
            <a:off x="250825" y="2852738"/>
            <a:ext cx="8785225" cy="4005262"/>
          </a:xfrm>
        </p:spPr>
        <p:txBody>
          <a:bodyPr/>
          <a:lstStyle/>
          <a:p>
            <a:r>
              <a:rPr lang="fi-FI" sz="2000" b="1" dirty="0" smtClean="0"/>
              <a:t>Aloita työskentely ryhmissä! </a:t>
            </a:r>
            <a:r>
              <a:rPr lang="fi-FI" sz="2000" dirty="0" err="1" smtClean="0"/>
              <a:t>Hajoita</a:t>
            </a:r>
            <a:r>
              <a:rPr lang="fi-FI" sz="2000" dirty="0" smtClean="0"/>
              <a:t> tapaus useampaan osaan ja yritä korostaa eri näkökulmien ja tasojen vaikutusta (taloudellinen, sosiaalinen, kulttuurinen) asioiden kannalta, jotka tuntuvat ongelmallisilta.</a:t>
            </a:r>
            <a:endParaRPr lang="it-IT" sz="2000" dirty="0" smtClean="0"/>
          </a:p>
          <a:p>
            <a:pPr>
              <a:buFont typeface="Arial" charset="0"/>
              <a:buChar char="•"/>
            </a:pPr>
            <a:r>
              <a:rPr lang="en-US" sz="2000" dirty="0" smtClean="0"/>
              <a:t> </a:t>
            </a:r>
            <a:r>
              <a:rPr lang="fi-FI" sz="2000" dirty="0" smtClean="0"/>
              <a:t>Etsi useampia vaihtoehtoja ja ratkaisuja</a:t>
            </a:r>
            <a:endParaRPr lang="it-IT" sz="2000" dirty="0" smtClean="0"/>
          </a:p>
          <a:p>
            <a:pPr>
              <a:buFont typeface="Arial" charset="0"/>
              <a:buChar char="•"/>
            </a:pPr>
            <a:r>
              <a:rPr lang="en-US" sz="2000" dirty="0" smtClean="0"/>
              <a:t> </a:t>
            </a:r>
            <a:r>
              <a:rPr lang="fi-FI" sz="2000" dirty="0" smtClean="0"/>
              <a:t>Pidä avoin mieli</a:t>
            </a:r>
            <a:endParaRPr lang="it-IT" sz="2000" dirty="0" smtClean="0"/>
          </a:p>
          <a:p>
            <a:pPr>
              <a:buFont typeface="Arial" charset="0"/>
              <a:buChar char="•"/>
            </a:pPr>
            <a:r>
              <a:rPr lang="en-US" sz="2000" dirty="0" smtClean="0"/>
              <a:t> </a:t>
            </a:r>
            <a:r>
              <a:rPr lang="fi-FI" sz="2000" dirty="0" smtClean="0"/>
              <a:t>Etsi useampia näkökulmia</a:t>
            </a:r>
            <a:endParaRPr lang="it-IT" sz="2000" dirty="0" smtClean="0"/>
          </a:p>
          <a:p>
            <a:pPr>
              <a:buFont typeface="Arial" charset="0"/>
              <a:buChar char="•"/>
            </a:pPr>
            <a:r>
              <a:rPr lang="en-US" sz="2000" dirty="0" smtClean="0"/>
              <a:t> </a:t>
            </a:r>
            <a:r>
              <a:rPr lang="fi-FI" sz="2000" dirty="0" smtClean="0"/>
              <a:t>Tarkastele vaihtoehtojen kirjoa äärimmäisyydestä toiseen</a:t>
            </a:r>
            <a:endParaRPr lang="it-IT" sz="2000" dirty="0" smtClean="0"/>
          </a:p>
          <a:p>
            <a:pPr>
              <a:buFont typeface="Arial" charset="0"/>
              <a:buChar char="•"/>
            </a:pPr>
            <a:r>
              <a:rPr lang="en-US" sz="2000" dirty="0" smtClean="0"/>
              <a:t> </a:t>
            </a:r>
            <a:r>
              <a:rPr lang="fi-FI" sz="2000" dirty="0" smtClean="0"/>
              <a:t>Etsi aukkoja oletuksissa ja yleistyksissä</a:t>
            </a:r>
            <a:endParaRPr lang="it-IT" sz="2000" dirty="0" smtClean="0"/>
          </a:p>
          <a:p>
            <a:pPr>
              <a:buFont typeface="Arial" charset="0"/>
              <a:buChar char="•"/>
            </a:pPr>
            <a:r>
              <a:rPr lang="en-US" sz="2000" dirty="0" smtClean="0"/>
              <a:t> </a:t>
            </a:r>
            <a:r>
              <a:rPr lang="fi-FI" sz="2000" dirty="0" smtClean="0"/>
              <a:t>Arvioi näyttöä</a:t>
            </a:r>
            <a:endParaRPr lang="it-IT" sz="2000" dirty="0" smtClean="0"/>
          </a:p>
          <a:p>
            <a:pPr>
              <a:buFont typeface="Arial" charset="0"/>
              <a:buChar char="•"/>
            </a:pPr>
            <a:r>
              <a:rPr lang="en-US" sz="2000" dirty="0" smtClean="0"/>
              <a:t> </a:t>
            </a:r>
            <a:r>
              <a:rPr lang="fi-FI" sz="2000" dirty="0" smtClean="0"/>
              <a:t>Tee perusteltuja päätöksiä</a:t>
            </a:r>
            <a:endParaRPr lang="it-IT" sz="2000" dirty="0" smtClean="0"/>
          </a:p>
          <a:p>
            <a:endParaRPr lang="el-GR" sz="2000" dirty="0" smtClean="0"/>
          </a:p>
        </p:txBody>
      </p:sp>
      <p:sp>
        <p:nvSpPr>
          <p:cNvPr id="43010" name="Τίτλος 2"/>
          <p:cNvSpPr>
            <a:spLocks noGrp="1"/>
          </p:cNvSpPr>
          <p:nvPr>
            <p:ph type="title"/>
          </p:nvPr>
        </p:nvSpPr>
        <p:spPr/>
        <p:txBody>
          <a:bodyPr/>
          <a:lstStyle/>
          <a:p>
            <a:pPr algn="ctr"/>
            <a:r>
              <a:rPr lang="en-US" dirty="0" err="1" smtClean="0"/>
              <a:t>Tehtävä</a:t>
            </a:r>
            <a:r>
              <a:rPr lang="en-US" dirty="0" smtClean="0"/>
              <a:t> 2</a:t>
            </a:r>
            <a:endParaRPr lang="el-GR" dirty="0" smtClean="0"/>
          </a:p>
        </p:txBody>
      </p:sp>
      <p:sp>
        <p:nvSpPr>
          <p:cNvPr id="43011"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15</a:t>
            </a:r>
            <a:endParaRPr lang="el-GR">
              <a:cs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Θέση κειμένου 1"/>
          <p:cNvSpPr>
            <a:spLocks noGrp="1"/>
          </p:cNvSpPr>
          <p:nvPr>
            <p:ph type="body" idx="1"/>
          </p:nvPr>
        </p:nvSpPr>
        <p:spPr>
          <a:xfrm>
            <a:off x="323850" y="2852738"/>
            <a:ext cx="8712200" cy="4005262"/>
          </a:xfrm>
        </p:spPr>
        <p:txBody>
          <a:bodyPr/>
          <a:lstStyle/>
          <a:p>
            <a:r>
              <a:rPr lang="en-US" sz="2000" b="1" dirty="0" smtClean="0"/>
              <a:t>Tee </a:t>
            </a:r>
            <a:r>
              <a:rPr lang="en-US" sz="2000" b="1" dirty="0" err="1" smtClean="0"/>
              <a:t>kenttätutkimus</a:t>
            </a:r>
            <a:r>
              <a:rPr lang="en-US" sz="2000" b="1" dirty="0" smtClean="0"/>
              <a:t>!</a:t>
            </a:r>
            <a:r>
              <a:rPr lang="en-US" sz="2000" dirty="0"/>
              <a:t> </a:t>
            </a:r>
            <a:r>
              <a:rPr lang="en-US" sz="2000" dirty="0" smtClean="0"/>
              <a:t>Tee </a:t>
            </a:r>
            <a:r>
              <a:rPr lang="en-US" sz="2000" dirty="0" err="1" smtClean="0"/>
              <a:t>kenttätutkimus</a:t>
            </a:r>
            <a:r>
              <a:rPr lang="en-US" sz="2000" dirty="0" smtClean="0"/>
              <a:t> </a:t>
            </a:r>
            <a:r>
              <a:rPr lang="en-US" sz="2000" dirty="0" err="1" smtClean="0"/>
              <a:t>hyvistä</a:t>
            </a:r>
            <a:r>
              <a:rPr lang="en-US" sz="2000" dirty="0" smtClean="0"/>
              <a:t> </a:t>
            </a:r>
            <a:r>
              <a:rPr lang="en-US" sz="2000" dirty="0" err="1" smtClean="0"/>
              <a:t>käytännöistä</a:t>
            </a:r>
            <a:r>
              <a:rPr lang="en-US" sz="2000" dirty="0" smtClean="0"/>
              <a:t> </a:t>
            </a:r>
            <a:r>
              <a:rPr lang="en-US" sz="2000" dirty="0" err="1" smtClean="0"/>
              <a:t>kierrätyksestä</a:t>
            </a:r>
            <a:r>
              <a:rPr lang="en-US" sz="2000" dirty="0" smtClean="0"/>
              <a:t> ja </a:t>
            </a:r>
            <a:r>
              <a:rPr lang="en-US" sz="2000" dirty="0" err="1" smtClean="0"/>
              <a:t>kestävässä</a:t>
            </a:r>
            <a:r>
              <a:rPr lang="en-US" sz="2000" dirty="0" smtClean="0"/>
              <a:t> </a:t>
            </a:r>
            <a:r>
              <a:rPr lang="en-US" sz="2000" dirty="0" err="1" smtClean="0"/>
              <a:t>luonnonvarojen</a:t>
            </a:r>
            <a:r>
              <a:rPr lang="en-US" sz="2000" dirty="0" smtClean="0"/>
              <a:t> </a:t>
            </a:r>
            <a:r>
              <a:rPr lang="en-US" sz="2000" dirty="0" err="1" smtClean="0"/>
              <a:t>hallinnasta</a:t>
            </a:r>
            <a:r>
              <a:rPr lang="en-US" sz="2000" dirty="0" smtClean="0"/>
              <a:t> </a:t>
            </a:r>
            <a:r>
              <a:rPr lang="en-US" sz="2000" dirty="0" err="1" smtClean="0"/>
              <a:t>omalla</a:t>
            </a:r>
            <a:r>
              <a:rPr lang="en-US" sz="2000" dirty="0" smtClean="0"/>
              <a:t> </a:t>
            </a:r>
            <a:r>
              <a:rPr lang="en-US" sz="2000" dirty="0" err="1" smtClean="0"/>
              <a:t>alueellasi</a:t>
            </a:r>
            <a:r>
              <a:rPr lang="en-US" sz="2000" dirty="0" smtClean="0"/>
              <a:t>. </a:t>
            </a:r>
            <a:r>
              <a:rPr lang="en-US" sz="2000" dirty="0" err="1" smtClean="0"/>
              <a:t>Käy</a:t>
            </a:r>
            <a:r>
              <a:rPr lang="en-US" sz="2000" dirty="0" smtClean="0"/>
              <a:t> </a:t>
            </a:r>
            <a:r>
              <a:rPr lang="en-US" sz="2000" dirty="0" err="1" smtClean="0"/>
              <a:t>yhteisöissä</a:t>
            </a:r>
            <a:r>
              <a:rPr lang="en-US" sz="2000" dirty="0" smtClean="0"/>
              <a:t> ja </a:t>
            </a:r>
            <a:r>
              <a:rPr lang="en-US" sz="2000" dirty="0" err="1" smtClean="0"/>
              <a:t>vertaile</a:t>
            </a:r>
            <a:r>
              <a:rPr lang="en-US" sz="2000" dirty="0" smtClean="0"/>
              <a:t> </a:t>
            </a:r>
            <a:r>
              <a:rPr lang="en-US" sz="2000" dirty="0" err="1" smtClean="0"/>
              <a:t>jätehuoltoon</a:t>
            </a:r>
            <a:r>
              <a:rPr lang="en-US" sz="2000" dirty="0" smtClean="0"/>
              <a:t> </a:t>
            </a:r>
            <a:r>
              <a:rPr lang="en-US" sz="2000" dirty="0" err="1" smtClean="0"/>
              <a:t>liittyviä</a:t>
            </a:r>
            <a:r>
              <a:rPr lang="en-US" sz="2000" dirty="0" smtClean="0"/>
              <a:t> </a:t>
            </a:r>
            <a:r>
              <a:rPr lang="en-US" sz="2000" dirty="0" err="1" smtClean="0"/>
              <a:t>kestäviä</a:t>
            </a:r>
            <a:r>
              <a:rPr lang="en-US" sz="2000" dirty="0" smtClean="0"/>
              <a:t> </a:t>
            </a:r>
            <a:r>
              <a:rPr lang="en-US" sz="2000" dirty="0" err="1" smtClean="0"/>
              <a:t>hankkeita</a:t>
            </a:r>
            <a:r>
              <a:rPr lang="en-US" sz="2000" dirty="0" smtClean="0"/>
              <a:t>, </a:t>
            </a:r>
            <a:r>
              <a:rPr lang="en-US" sz="2000" dirty="0" err="1" smtClean="0"/>
              <a:t>joita</a:t>
            </a:r>
            <a:r>
              <a:rPr lang="en-US" sz="2000" dirty="0" smtClean="0"/>
              <a:t> </a:t>
            </a:r>
            <a:r>
              <a:rPr lang="en-US" sz="2000" dirty="0" err="1" smtClean="0"/>
              <a:t>todella</a:t>
            </a:r>
            <a:r>
              <a:rPr lang="en-US" sz="2000" dirty="0" smtClean="0"/>
              <a:t> </a:t>
            </a:r>
            <a:r>
              <a:rPr lang="en-US" sz="2000" dirty="0" err="1" smtClean="0"/>
              <a:t>toteutetaan</a:t>
            </a:r>
            <a:r>
              <a:rPr lang="en-US" sz="2000" dirty="0" smtClean="0"/>
              <a:t> Campanian </a:t>
            </a:r>
            <a:r>
              <a:rPr lang="en-US" sz="2000" dirty="0" err="1" smtClean="0"/>
              <a:t>alueella</a:t>
            </a:r>
            <a:endParaRPr lang="en-US" sz="2000" dirty="0" smtClean="0"/>
          </a:p>
          <a:p>
            <a:pPr>
              <a:buFont typeface="Arial" charset="0"/>
              <a:buChar char="•"/>
            </a:pPr>
            <a:r>
              <a:rPr lang="en-US" sz="2000" dirty="0" smtClean="0"/>
              <a:t> </a:t>
            </a:r>
            <a:r>
              <a:rPr lang="en-US" sz="2000" dirty="0" err="1" smtClean="0"/>
              <a:t>Kokemukset</a:t>
            </a:r>
            <a:r>
              <a:rPr lang="en-US" sz="2000" dirty="0" smtClean="0"/>
              <a:t>, </a:t>
            </a:r>
            <a:r>
              <a:rPr lang="en-US" sz="2000" dirty="0" err="1" smtClean="0"/>
              <a:t>jotka</a:t>
            </a:r>
            <a:r>
              <a:rPr lang="en-US" sz="2000" dirty="0" smtClean="0"/>
              <a:t> </a:t>
            </a:r>
            <a:r>
              <a:rPr lang="en-US" sz="2000" dirty="0" err="1" smtClean="0"/>
              <a:t>auttavat</a:t>
            </a:r>
            <a:r>
              <a:rPr lang="en-US" sz="2000" dirty="0" smtClean="0"/>
              <a:t> </a:t>
            </a:r>
            <a:r>
              <a:rPr lang="en-US" sz="2000" dirty="0" err="1" smtClean="0"/>
              <a:t>heijastamaan</a:t>
            </a:r>
            <a:r>
              <a:rPr lang="en-US" sz="2000" dirty="0" smtClean="0"/>
              <a:t> </a:t>
            </a:r>
            <a:r>
              <a:rPr lang="en-US" sz="2000" dirty="0" err="1" smtClean="0"/>
              <a:t>kurssin</a:t>
            </a:r>
            <a:r>
              <a:rPr lang="en-US" sz="2000" dirty="0" smtClean="0"/>
              <a:t> </a:t>
            </a:r>
            <a:r>
              <a:rPr lang="en-US" sz="2000" dirty="0" err="1" smtClean="0"/>
              <a:t>sisältöä</a:t>
            </a:r>
            <a:endParaRPr lang="en-US" sz="2000" dirty="0" smtClean="0"/>
          </a:p>
          <a:p>
            <a:pPr>
              <a:buFont typeface="Arial" charset="0"/>
              <a:buChar char="•"/>
            </a:pPr>
            <a:r>
              <a:rPr lang="en-US" sz="2000" dirty="0" smtClean="0"/>
              <a:t> </a:t>
            </a:r>
            <a:r>
              <a:rPr lang="en-US" sz="2000" dirty="0" smtClean="0"/>
              <a:t>Tee </a:t>
            </a:r>
            <a:r>
              <a:rPr lang="en-US" sz="2000" dirty="0" err="1" smtClean="0"/>
              <a:t>havaintoja</a:t>
            </a:r>
            <a:r>
              <a:rPr lang="en-US" sz="2000" dirty="0" smtClean="0"/>
              <a:t> </a:t>
            </a:r>
            <a:r>
              <a:rPr lang="en-US" sz="2000" dirty="0" err="1" smtClean="0"/>
              <a:t>sosiaalisesta</a:t>
            </a:r>
            <a:r>
              <a:rPr lang="en-US" sz="2000" dirty="0" smtClean="0"/>
              <a:t> </a:t>
            </a:r>
            <a:r>
              <a:rPr lang="en-US" sz="2000" dirty="0" err="1" smtClean="0"/>
              <a:t>vuorovaikutuksesta</a:t>
            </a:r>
            <a:r>
              <a:rPr lang="en-US" sz="2000" dirty="0" smtClean="0"/>
              <a:t> ja </a:t>
            </a:r>
            <a:r>
              <a:rPr lang="en-US" sz="2000" dirty="0" err="1" smtClean="0"/>
              <a:t>toiminnasta</a:t>
            </a:r>
            <a:endParaRPr lang="en-US" sz="2000" dirty="0" smtClean="0"/>
          </a:p>
          <a:p>
            <a:pPr>
              <a:buFont typeface="Arial" charset="0"/>
              <a:buChar char="•"/>
            </a:pPr>
            <a:r>
              <a:rPr lang="en-US" sz="2000" dirty="0" smtClean="0"/>
              <a:t> </a:t>
            </a:r>
            <a:r>
              <a:rPr lang="en-US" sz="2000" dirty="0" err="1" smtClean="0"/>
              <a:t>Kerää</a:t>
            </a:r>
            <a:r>
              <a:rPr lang="en-US" sz="2000" dirty="0" smtClean="0"/>
              <a:t> </a:t>
            </a:r>
            <a:r>
              <a:rPr lang="en-US" sz="2000" dirty="0" err="1" smtClean="0"/>
              <a:t>tietoja</a:t>
            </a:r>
            <a:r>
              <a:rPr lang="en-US" sz="2000" dirty="0" smtClean="0"/>
              <a:t> </a:t>
            </a:r>
            <a:r>
              <a:rPr lang="en-US" sz="2000" dirty="0" err="1" smtClean="0"/>
              <a:t>ongelmanratkaisuun</a:t>
            </a:r>
            <a:r>
              <a:rPr lang="en-US" sz="2000" dirty="0" smtClean="0"/>
              <a:t> ja </a:t>
            </a:r>
            <a:r>
              <a:rPr lang="en-US" sz="2000" dirty="0" err="1" smtClean="0"/>
              <a:t>keskusteluihin</a:t>
            </a:r>
            <a:endParaRPr lang="en-US" sz="2000" dirty="0" smtClean="0"/>
          </a:p>
          <a:p>
            <a:pPr>
              <a:buFont typeface="Arial" charset="0"/>
              <a:buChar char="•"/>
            </a:pPr>
            <a:r>
              <a:rPr lang="en-US" sz="2000" dirty="0" smtClean="0"/>
              <a:t> </a:t>
            </a:r>
            <a:r>
              <a:rPr lang="fi-FI" sz="2000" dirty="0" smtClean="0"/>
              <a:t>Harkitse erilaisia työkaluja kokemusten ja havaintojen tallentamiseen (digitaalikamera, </a:t>
            </a:r>
            <a:r>
              <a:rPr lang="fi-FI" sz="2000" dirty="0" err="1" smtClean="0"/>
              <a:t>sketches</a:t>
            </a:r>
            <a:r>
              <a:rPr lang="fi-FI" sz="2000" dirty="0" smtClean="0"/>
              <a:t> tai </a:t>
            </a:r>
            <a:r>
              <a:rPr lang="fi-FI" sz="2000" dirty="0" err="1" smtClean="0"/>
              <a:t>piirrustukset</a:t>
            </a:r>
            <a:r>
              <a:rPr lang="fi-FI" sz="2000" dirty="0" smtClean="0"/>
              <a:t>, muistiinpanot, videokamera)</a:t>
            </a:r>
            <a:endParaRPr lang="it-IT" sz="2000" dirty="0" smtClean="0"/>
          </a:p>
          <a:p>
            <a:endParaRPr lang="el-GR" sz="2000" dirty="0" smtClean="0"/>
          </a:p>
        </p:txBody>
      </p:sp>
      <p:sp>
        <p:nvSpPr>
          <p:cNvPr id="44034" name="Τίτλος 2"/>
          <p:cNvSpPr>
            <a:spLocks noGrp="1"/>
          </p:cNvSpPr>
          <p:nvPr>
            <p:ph type="title"/>
          </p:nvPr>
        </p:nvSpPr>
        <p:spPr/>
        <p:txBody>
          <a:bodyPr/>
          <a:lstStyle/>
          <a:p>
            <a:pPr algn="ctr"/>
            <a:r>
              <a:rPr lang="en-US" dirty="0" err="1" smtClean="0"/>
              <a:t>Tehtävä</a:t>
            </a:r>
            <a:r>
              <a:rPr lang="en-US" dirty="0" smtClean="0"/>
              <a:t> 3</a:t>
            </a:r>
            <a:endParaRPr lang="el-GR" dirty="0" smtClean="0"/>
          </a:p>
        </p:txBody>
      </p:sp>
      <p:sp>
        <p:nvSpPr>
          <p:cNvPr id="44035"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16</a:t>
            </a:r>
            <a:endParaRPr lang="el-GR">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Τίτλος 1"/>
          <p:cNvSpPr>
            <a:spLocks noGrp="1"/>
          </p:cNvSpPr>
          <p:nvPr>
            <p:ph type="title"/>
          </p:nvPr>
        </p:nvSpPr>
        <p:spPr>
          <a:xfrm>
            <a:off x="611188" y="260350"/>
            <a:ext cx="7921625" cy="1152525"/>
          </a:xfrm>
        </p:spPr>
        <p:txBody>
          <a:bodyPr/>
          <a:lstStyle/>
          <a:p>
            <a:pPr algn="ctr"/>
            <a:r>
              <a:rPr lang="en-US" sz="2800" dirty="0" err="1"/>
              <a:t>Osallistumiskeinot</a:t>
            </a:r>
            <a:r>
              <a:rPr lang="en-US" sz="2800" dirty="0"/>
              <a:t> </a:t>
            </a:r>
            <a:r>
              <a:rPr lang="en-US" sz="2800" dirty="0" err="1"/>
              <a:t>kestävään</a:t>
            </a:r>
            <a:r>
              <a:rPr lang="en-US" sz="2800" dirty="0"/>
              <a:t> </a:t>
            </a:r>
            <a:r>
              <a:rPr lang="en-US" sz="2800" dirty="0" err="1"/>
              <a:t>luonnonvarojen</a:t>
            </a:r>
            <a:r>
              <a:rPr lang="en-US" sz="2800" dirty="0"/>
              <a:t> </a:t>
            </a:r>
            <a:r>
              <a:rPr lang="en-US" sz="2800" dirty="0" err="1"/>
              <a:t>hallintaan</a:t>
            </a:r>
            <a:endParaRPr lang="el-GR" sz="2800" b="1" dirty="0" smtClean="0"/>
          </a:p>
        </p:txBody>
      </p:sp>
      <p:sp>
        <p:nvSpPr>
          <p:cNvPr id="27650" name="Θέση κειμένου 2"/>
          <p:cNvSpPr>
            <a:spLocks noGrp="1"/>
          </p:cNvSpPr>
          <p:nvPr>
            <p:ph type="body" idx="1"/>
          </p:nvPr>
        </p:nvSpPr>
        <p:spPr>
          <a:xfrm>
            <a:off x="827088" y="2781300"/>
            <a:ext cx="3460750" cy="935038"/>
          </a:xfrm>
          <a:ln>
            <a:solidFill>
              <a:schemeClr val="tx1"/>
            </a:solidFill>
          </a:ln>
        </p:spPr>
        <p:txBody>
          <a:bodyPr/>
          <a:lstStyle/>
          <a:p>
            <a:pPr algn="ctr"/>
            <a:r>
              <a:rPr lang="en-US" sz="1800" smtClean="0">
                <a:latin typeface="Calibri" pitchFamily="34" charset="0"/>
              </a:rPr>
              <a:t>University of Naples (UNINA) </a:t>
            </a:r>
            <a:r>
              <a:rPr lang="en-US" sz="1800" smtClean="0">
                <a:latin typeface="Calibri" pitchFamily="34" charset="0"/>
                <a:hlinkClick r:id="rId2"/>
              </a:rPr>
              <a:t>http://www.unina.it/home</a:t>
            </a:r>
            <a:r>
              <a:rPr lang="en-US" sz="1800" smtClean="0">
                <a:latin typeface="Calibri" pitchFamily="34" charset="0"/>
              </a:rPr>
              <a:t>  </a:t>
            </a:r>
          </a:p>
        </p:txBody>
      </p:sp>
      <p:sp>
        <p:nvSpPr>
          <p:cNvPr id="4" name="Θέση περιεχομένου 3"/>
          <p:cNvSpPr>
            <a:spLocks noGrp="1"/>
          </p:cNvSpPr>
          <p:nvPr>
            <p:ph sz="half" idx="2"/>
          </p:nvPr>
        </p:nvSpPr>
        <p:spPr>
          <a:xfrm>
            <a:off x="827088" y="3933825"/>
            <a:ext cx="3465512" cy="1812925"/>
          </a:xfrm>
          <a:ln>
            <a:solidFill>
              <a:schemeClr val="tx1"/>
            </a:solidFill>
          </a:ln>
        </p:spPr>
        <p:txBody>
          <a:bodyPr>
            <a:normAutofit fontScale="92500" lnSpcReduction="20000"/>
          </a:bodyPr>
          <a:lstStyle/>
          <a:p>
            <a:pPr marL="320040" indent="-320040" fontAlgn="auto">
              <a:spcAft>
                <a:spcPts val="0"/>
              </a:spcAft>
              <a:buFont typeface="Arial" pitchFamily="34" charset="0"/>
              <a:buChar char="•"/>
              <a:defRPr/>
            </a:pPr>
            <a:r>
              <a:rPr lang="en-US" sz="2000" dirty="0">
                <a:latin typeface="Calibri" pitchFamily="34" charset="0"/>
              </a:rPr>
              <a:t>Emilio </a:t>
            </a:r>
            <a:r>
              <a:rPr lang="en-US" sz="2000" dirty="0" err="1">
                <a:latin typeface="Calibri" pitchFamily="34" charset="0"/>
              </a:rPr>
              <a:t>Balzano</a:t>
            </a:r>
            <a:r>
              <a:rPr lang="en-US" sz="2000" dirty="0">
                <a:latin typeface="Calibri" pitchFamily="34" charset="0"/>
              </a:rPr>
              <a:t>, Aggregate Professor</a:t>
            </a:r>
          </a:p>
          <a:p>
            <a:pPr marL="320040" indent="-320040" fontAlgn="auto">
              <a:spcAft>
                <a:spcPts val="0"/>
              </a:spcAft>
              <a:buFont typeface="Arial" pitchFamily="34" charset="0"/>
              <a:buChar char="•"/>
              <a:defRPr/>
            </a:pPr>
            <a:r>
              <a:rPr lang="en-US" sz="2000" dirty="0" err="1">
                <a:latin typeface="Calibri" pitchFamily="34" charset="0"/>
              </a:rPr>
              <a:t>Caterina</a:t>
            </a:r>
            <a:r>
              <a:rPr lang="en-US" sz="2000" dirty="0">
                <a:latin typeface="Calibri" pitchFamily="34" charset="0"/>
              </a:rPr>
              <a:t> </a:t>
            </a:r>
            <a:r>
              <a:rPr lang="en-US" sz="2000" dirty="0" err="1" smtClean="0">
                <a:latin typeface="Calibri" pitchFamily="34" charset="0"/>
              </a:rPr>
              <a:t>Miele</a:t>
            </a:r>
            <a:r>
              <a:rPr lang="en-US" sz="2000" dirty="0" smtClean="0">
                <a:latin typeface="Calibri" pitchFamily="34" charset="0"/>
              </a:rPr>
              <a:t>, Post-Doctoral Fellow </a:t>
            </a:r>
            <a:endParaRPr lang="en-US" sz="2000" dirty="0">
              <a:latin typeface="Calibri" pitchFamily="34" charset="0"/>
            </a:endParaRPr>
          </a:p>
          <a:p>
            <a:pPr marL="320040" indent="-320040" fontAlgn="auto">
              <a:spcAft>
                <a:spcPts val="0"/>
              </a:spcAft>
              <a:buFont typeface="Arial" pitchFamily="34" charset="0"/>
              <a:buChar char="•"/>
              <a:defRPr/>
            </a:pPr>
            <a:r>
              <a:rPr lang="en-US" sz="2000" dirty="0" smtClean="0">
                <a:latin typeface="Calibri" pitchFamily="34" charset="0"/>
              </a:rPr>
              <a:t>Marco </a:t>
            </a:r>
            <a:r>
              <a:rPr lang="en-US" sz="2000" dirty="0" err="1">
                <a:latin typeface="Calibri" pitchFamily="34" charset="0"/>
              </a:rPr>
              <a:t>Serpico</a:t>
            </a:r>
            <a:r>
              <a:rPr lang="en-US" sz="2000" dirty="0">
                <a:latin typeface="Calibri" pitchFamily="34" charset="0"/>
              </a:rPr>
              <a:t>, </a:t>
            </a:r>
            <a:r>
              <a:rPr lang="en-US" sz="2000" dirty="0" smtClean="0">
                <a:latin typeface="Calibri" pitchFamily="34" charset="0"/>
              </a:rPr>
              <a:t>Research Associate</a:t>
            </a:r>
            <a:endParaRPr lang="en-US" sz="2000" dirty="0">
              <a:latin typeface="Calibri" pitchFamily="34" charset="0"/>
            </a:endParaRPr>
          </a:p>
          <a:p>
            <a:pPr marL="320040" indent="-320040" fontAlgn="auto">
              <a:spcAft>
                <a:spcPts val="0"/>
              </a:spcAft>
              <a:buFont typeface="Wingdings"/>
              <a:buChar char=""/>
              <a:defRPr/>
            </a:pPr>
            <a:endParaRPr lang="el-GR" dirty="0"/>
          </a:p>
        </p:txBody>
      </p:sp>
      <p:sp>
        <p:nvSpPr>
          <p:cNvPr id="5" name="Θέση κειμένου 4"/>
          <p:cNvSpPr>
            <a:spLocks noGrp="1"/>
          </p:cNvSpPr>
          <p:nvPr>
            <p:ph type="body" sz="quarter" idx="3"/>
          </p:nvPr>
        </p:nvSpPr>
        <p:spPr>
          <a:xfrm>
            <a:off x="4716463" y="2781300"/>
            <a:ext cx="3527425" cy="935038"/>
          </a:xfrm>
          <a:ln>
            <a:solidFill>
              <a:schemeClr val="tx1"/>
            </a:solidFill>
          </a:ln>
        </p:spPr>
        <p:txBody>
          <a:bodyPr>
            <a:normAutofit/>
          </a:bodyPr>
          <a:lstStyle/>
          <a:p>
            <a:pPr algn="ctr" fontAlgn="auto">
              <a:spcAft>
                <a:spcPts val="0"/>
              </a:spcAft>
              <a:defRPr/>
            </a:pPr>
            <a:r>
              <a:rPr lang="en-US" sz="1800" dirty="0" smtClean="0">
                <a:latin typeface="Calibri" pitchFamily="34" charset="0"/>
              </a:rPr>
              <a:t>University of </a:t>
            </a:r>
            <a:r>
              <a:rPr lang="en-US" sz="1800" dirty="0" err="1" smtClean="0">
                <a:latin typeface="Calibri" pitchFamily="34" charset="0"/>
              </a:rPr>
              <a:t>ioannina</a:t>
            </a:r>
            <a:r>
              <a:rPr lang="en-US" sz="1800" dirty="0" smtClean="0">
                <a:latin typeface="Calibri" pitchFamily="34" charset="0"/>
              </a:rPr>
              <a:t> (UOI) </a:t>
            </a:r>
            <a:r>
              <a:rPr lang="en-US" sz="1800" dirty="0" smtClean="0">
                <a:latin typeface="Calibri" pitchFamily="34" charset="0"/>
                <a:hlinkClick r:id="rId3"/>
              </a:rPr>
              <a:t>http://www.uoi.gr/en/</a:t>
            </a:r>
            <a:r>
              <a:rPr lang="en-US" sz="1800" dirty="0" smtClean="0">
                <a:latin typeface="Calibri" pitchFamily="34" charset="0"/>
              </a:rPr>
              <a:t> </a:t>
            </a:r>
            <a:endParaRPr lang="el-GR" sz="1800" dirty="0"/>
          </a:p>
        </p:txBody>
      </p:sp>
      <p:sp>
        <p:nvSpPr>
          <p:cNvPr id="6" name="Θέση περιεχομένου 5"/>
          <p:cNvSpPr>
            <a:spLocks noGrp="1"/>
          </p:cNvSpPr>
          <p:nvPr>
            <p:ph sz="quarter" idx="4"/>
          </p:nvPr>
        </p:nvSpPr>
        <p:spPr>
          <a:xfrm>
            <a:off x="4716463" y="3933825"/>
            <a:ext cx="3471862" cy="1798638"/>
          </a:xfrm>
          <a:ln>
            <a:solidFill>
              <a:schemeClr val="tx1"/>
            </a:solidFill>
          </a:ln>
        </p:spPr>
        <p:txBody>
          <a:bodyPr>
            <a:normAutofit/>
          </a:bodyPr>
          <a:lstStyle/>
          <a:p>
            <a:pPr marL="320040" indent="-320040" fontAlgn="auto">
              <a:spcAft>
                <a:spcPts val="0"/>
              </a:spcAft>
              <a:buFont typeface="Arial" pitchFamily="34" charset="0"/>
              <a:buChar char="•"/>
              <a:defRPr/>
            </a:pPr>
            <a:r>
              <a:rPr lang="en-US" sz="2000" dirty="0" err="1" smtClean="0">
                <a:latin typeface="Calibri" pitchFamily="34" charset="0"/>
              </a:rPr>
              <a:t>Katerina</a:t>
            </a:r>
            <a:r>
              <a:rPr lang="en-US" sz="2000" dirty="0" smtClean="0">
                <a:latin typeface="Calibri" pitchFamily="34" charset="0"/>
              </a:rPr>
              <a:t> </a:t>
            </a:r>
            <a:r>
              <a:rPr lang="en-US" sz="2000" dirty="0" err="1" smtClean="0">
                <a:latin typeface="Calibri" pitchFamily="34" charset="0"/>
              </a:rPr>
              <a:t>Plakitsi</a:t>
            </a:r>
            <a:r>
              <a:rPr lang="en-US" sz="2000" dirty="0" smtClean="0">
                <a:latin typeface="Calibri" pitchFamily="34" charset="0"/>
              </a:rPr>
              <a:t>, </a:t>
            </a:r>
            <a:r>
              <a:rPr lang="en-US" sz="2000" dirty="0" err="1" smtClean="0">
                <a:latin typeface="Calibri" pitchFamily="34" charset="0"/>
              </a:rPr>
              <a:t>Assocciate</a:t>
            </a:r>
            <a:r>
              <a:rPr lang="en-US" sz="2000" dirty="0" smtClean="0">
                <a:latin typeface="Calibri" pitchFamily="34" charset="0"/>
              </a:rPr>
              <a:t> Professor </a:t>
            </a:r>
          </a:p>
          <a:p>
            <a:pPr marL="320040" indent="-320040" fontAlgn="auto">
              <a:spcAft>
                <a:spcPts val="0"/>
              </a:spcAft>
              <a:buFont typeface="Arial" pitchFamily="34" charset="0"/>
              <a:buChar char="•"/>
              <a:defRPr/>
            </a:pPr>
            <a:r>
              <a:rPr lang="en-US" sz="2000" dirty="0" err="1" smtClean="0">
                <a:latin typeface="Calibri" pitchFamily="34" charset="0"/>
              </a:rPr>
              <a:t>Athina</a:t>
            </a:r>
            <a:r>
              <a:rPr lang="en-US" sz="2000" dirty="0" smtClean="0">
                <a:latin typeface="Calibri" pitchFamily="34" charset="0"/>
              </a:rPr>
              <a:t> Christina </a:t>
            </a:r>
            <a:r>
              <a:rPr lang="en-US" sz="2000" dirty="0" err="1" smtClean="0">
                <a:latin typeface="Calibri" pitchFamily="34" charset="0"/>
              </a:rPr>
              <a:t>Kornelaki</a:t>
            </a:r>
            <a:r>
              <a:rPr lang="en-US" sz="2000" dirty="0" smtClean="0">
                <a:latin typeface="Calibri" pitchFamily="34" charset="0"/>
              </a:rPr>
              <a:t>, PhD student</a:t>
            </a:r>
          </a:p>
          <a:p>
            <a:pPr marL="0" indent="0" fontAlgn="auto">
              <a:spcAft>
                <a:spcPts val="0"/>
              </a:spcAft>
              <a:buFont typeface="Wingdings"/>
              <a:buChar char=""/>
              <a:defRPr/>
            </a:pPr>
            <a:endParaRPr lang="el-GR" sz="2000" dirty="0"/>
          </a:p>
        </p:txBody>
      </p:sp>
      <p:sp>
        <p:nvSpPr>
          <p:cNvPr id="27654" name="Θέση αριθμού διαφάνειας 7"/>
          <p:cNvSpPr>
            <a:spLocks noGrp="1"/>
          </p:cNvSpPr>
          <p:nvPr>
            <p:ph type="sldNum" sz="quarter" idx="11"/>
          </p:nvPr>
        </p:nvSpPr>
        <p:spPr bwMode="auto">
          <a:xfrm>
            <a:off x="8401050" y="6170613"/>
            <a:ext cx="503238" cy="503237"/>
          </a:xfrm>
          <a:prstGeom prst="ellipse">
            <a:avLst/>
          </a:prstGeom>
          <a:noFill/>
          <a:ln>
            <a:round/>
            <a:headEnd/>
            <a:tailEnd/>
          </a:ln>
        </p:spPr>
        <p:txBody>
          <a:bodyPr wrap="square" lIns="91440" tIns="45720" rIns="91440" bIns="45720" numCol="1" compatLnSpc="1">
            <a:prstTxWarp prst="textNoShape">
              <a:avLst/>
            </a:prstTxWarp>
          </a:bodyPr>
          <a:lstStyle/>
          <a:p>
            <a:pPr fontAlgn="base">
              <a:spcBef>
                <a:spcPct val="0"/>
              </a:spcBef>
              <a:spcAft>
                <a:spcPct val="0"/>
              </a:spcAft>
            </a:pPr>
            <a:fld id="{F4F69CE7-5D34-470D-AB78-79D75DC002BF}" type="slidenum">
              <a:rPr lang="el-GR">
                <a:cs typeface="Arial" charset="0"/>
              </a:rPr>
              <a:pPr fontAlgn="base">
                <a:spcBef>
                  <a:spcPct val="0"/>
                </a:spcBef>
                <a:spcAft>
                  <a:spcPct val="0"/>
                </a:spcAft>
              </a:pPr>
              <a:t>2</a:t>
            </a:fld>
            <a:endParaRPr lang="el-GR">
              <a:cs typeface="Arial" charset="0"/>
            </a:endParaRPr>
          </a:p>
        </p:txBody>
      </p:sp>
      <p:sp>
        <p:nvSpPr>
          <p:cNvPr id="27655" name="TextBox 8"/>
          <p:cNvSpPr txBox="1">
            <a:spLocks noChangeArrowheads="1"/>
          </p:cNvSpPr>
          <p:nvPr/>
        </p:nvSpPr>
        <p:spPr bwMode="auto">
          <a:xfrm flipH="1">
            <a:off x="1393825" y="1997075"/>
            <a:ext cx="6296025" cy="461963"/>
          </a:xfrm>
          <a:prstGeom prst="rect">
            <a:avLst/>
          </a:prstGeom>
          <a:noFill/>
          <a:ln w="9525">
            <a:noFill/>
            <a:miter lim="800000"/>
            <a:headEnd/>
            <a:tailEnd/>
          </a:ln>
        </p:spPr>
        <p:txBody>
          <a:bodyPr>
            <a:spAutoFit/>
          </a:bodyPr>
          <a:lstStyle/>
          <a:p>
            <a:pPr algn="ctr"/>
            <a:r>
              <a:rPr lang="en-US" sz="2400" b="1" dirty="0" err="1" smtClean="0">
                <a:latin typeface="Calibri" pitchFamily="34" charset="0"/>
              </a:rPr>
              <a:t>Osallistuvat</a:t>
            </a:r>
            <a:r>
              <a:rPr lang="en-US" sz="2400" b="1" dirty="0" smtClean="0">
                <a:latin typeface="Calibri" pitchFamily="34" charset="0"/>
              </a:rPr>
              <a:t> </a:t>
            </a:r>
            <a:r>
              <a:rPr lang="en-US" sz="2400" b="1" dirty="0" err="1" smtClean="0">
                <a:latin typeface="Calibri" pitchFamily="34" charset="0"/>
              </a:rPr>
              <a:t>Organisaatiot</a:t>
            </a:r>
            <a:r>
              <a:rPr lang="en-US" sz="2400" b="1" dirty="0" smtClean="0">
                <a:latin typeface="Calibri" pitchFamily="34" charset="0"/>
              </a:rPr>
              <a:t>:</a:t>
            </a:r>
            <a:endParaRPr lang="el-GR" sz="2400" b="1" dirty="0">
              <a:latin typeface="Calibri" pitchFamily="34" charset="0"/>
            </a:endParaRPr>
          </a:p>
        </p:txBody>
      </p:sp>
      <p:sp>
        <p:nvSpPr>
          <p:cNvPr id="27656" name="TextBox 9"/>
          <p:cNvSpPr txBox="1">
            <a:spLocks noChangeArrowheads="1"/>
          </p:cNvSpPr>
          <p:nvPr/>
        </p:nvSpPr>
        <p:spPr bwMode="auto">
          <a:xfrm>
            <a:off x="3462338" y="1196975"/>
            <a:ext cx="2160587" cy="400050"/>
          </a:xfrm>
          <a:prstGeom prst="rect">
            <a:avLst/>
          </a:prstGeom>
          <a:noFill/>
          <a:ln w="9525">
            <a:noFill/>
            <a:miter lim="800000"/>
            <a:headEnd/>
            <a:tailEnd/>
          </a:ln>
        </p:spPr>
        <p:txBody>
          <a:bodyPr>
            <a:spAutoFit/>
          </a:bodyPr>
          <a:lstStyle/>
          <a:p>
            <a:pPr algn="ctr"/>
            <a:r>
              <a:rPr lang="en-US" sz="2000" b="1" dirty="0" err="1" smtClean="0">
                <a:latin typeface="Tw Cen MT"/>
              </a:rPr>
              <a:t>Moduuli</a:t>
            </a:r>
            <a:r>
              <a:rPr lang="en-US" sz="2000" b="1" dirty="0" smtClean="0">
                <a:latin typeface="Tw Cen MT"/>
              </a:rPr>
              <a:t> </a:t>
            </a:r>
            <a:r>
              <a:rPr lang="en-US" sz="2000" b="1" dirty="0">
                <a:latin typeface="Tw Cen MT"/>
              </a:rPr>
              <a:t>4</a:t>
            </a:r>
            <a:endParaRPr lang="el-GR" sz="2000" b="1" dirty="0">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Θέση κειμένου 1"/>
          <p:cNvSpPr>
            <a:spLocks noGrp="1"/>
          </p:cNvSpPr>
          <p:nvPr>
            <p:ph type="body" idx="1"/>
          </p:nvPr>
        </p:nvSpPr>
        <p:spPr>
          <a:xfrm>
            <a:off x="323850" y="2924175"/>
            <a:ext cx="8712200" cy="3933825"/>
          </a:xfrm>
        </p:spPr>
        <p:txBody>
          <a:bodyPr/>
          <a:lstStyle/>
          <a:p>
            <a:r>
              <a:rPr lang="en-US" sz="2000" b="1" dirty="0" err="1" smtClean="0"/>
              <a:t>Keskeisiä</a:t>
            </a:r>
            <a:r>
              <a:rPr lang="en-US" sz="2000" b="1" dirty="0" smtClean="0"/>
              <a:t> </a:t>
            </a:r>
            <a:r>
              <a:rPr lang="en-US" sz="2000" b="1" dirty="0" err="1" smtClean="0"/>
              <a:t>vaihtoehtoisia</a:t>
            </a:r>
            <a:r>
              <a:rPr lang="en-US" sz="2000" b="1" dirty="0" smtClean="0"/>
              <a:t> </a:t>
            </a:r>
            <a:r>
              <a:rPr lang="en-US" sz="2000" b="1" dirty="0" err="1" smtClean="0"/>
              <a:t>polkuja</a:t>
            </a:r>
            <a:r>
              <a:rPr lang="en-US" sz="2000" b="1" dirty="0" smtClean="0"/>
              <a:t>! </a:t>
            </a:r>
            <a:r>
              <a:rPr lang="en-US" sz="2000" dirty="0" err="1" smtClean="0"/>
              <a:t>Yritä</a:t>
            </a:r>
            <a:r>
              <a:rPr lang="en-US" sz="2000" dirty="0" smtClean="0"/>
              <a:t> </a:t>
            </a:r>
            <a:r>
              <a:rPr lang="en-US" sz="2000" dirty="0" err="1" smtClean="0"/>
              <a:t>kehittää</a:t>
            </a:r>
            <a:r>
              <a:rPr lang="en-US" sz="2000" dirty="0" smtClean="0"/>
              <a:t> </a:t>
            </a:r>
            <a:r>
              <a:rPr lang="en-US" sz="2000" dirty="0" err="1" smtClean="0"/>
              <a:t>innovatiivisia</a:t>
            </a:r>
            <a:r>
              <a:rPr lang="en-US" sz="2000" dirty="0" smtClean="0"/>
              <a:t> </a:t>
            </a:r>
            <a:r>
              <a:rPr lang="en-US" sz="2000" dirty="0" err="1" smtClean="0"/>
              <a:t>ratkaisuja</a:t>
            </a:r>
            <a:r>
              <a:rPr lang="en-US" sz="2000" dirty="0" smtClean="0"/>
              <a:t> </a:t>
            </a:r>
            <a:r>
              <a:rPr lang="en-US" sz="2000" dirty="0" err="1" smtClean="0"/>
              <a:t>herkän</a:t>
            </a:r>
            <a:r>
              <a:rPr lang="en-US" sz="2000" dirty="0" smtClean="0"/>
              <a:t> </a:t>
            </a:r>
            <a:r>
              <a:rPr lang="en-US" sz="2000" dirty="0" err="1" smtClean="0"/>
              <a:t>ympäristön</a:t>
            </a:r>
            <a:r>
              <a:rPr lang="en-US" sz="2000" dirty="0" smtClean="0"/>
              <a:t> </a:t>
            </a:r>
            <a:r>
              <a:rPr lang="en-US" sz="2000" dirty="0" err="1" smtClean="0"/>
              <a:t>kannalta</a:t>
            </a:r>
            <a:r>
              <a:rPr lang="en-US" sz="2000" dirty="0" smtClean="0"/>
              <a:t> ja </a:t>
            </a:r>
            <a:r>
              <a:rPr lang="en-US" sz="2000" dirty="0" err="1" smtClean="0"/>
              <a:t>tunnista</a:t>
            </a:r>
            <a:r>
              <a:rPr lang="en-US" sz="2000" dirty="0" smtClean="0"/>
              <a:t> </a:t>
            </a:r>
            <a:r>
              <a:rPr lang="en-US" sz="2000" dirty="0" err="1" smtClean="0"/>
              <a:t>seurauksia</a:t>
            </a:r>
            <a:r>
              <a:rPr lang="en-US" sz="2000" dirty="0" smtClean="0"/>
              <a:t> </a:t>
            </a:r>
            <a:r>
              <a:rPr lang="en-US" sz="2000" dirty="0" err="1" smtClean="0"/>
              <a:t>sen</a:t>
            </a:r>
            <a:r>
              <a:rPr lang="en-US" sz="2000" dirty="0" smtClean="0"/>
              <a:t> </a:t>
            </a:r>
            <a:r>
              <a:rPr lang="en-US" sz="2000" dirty="0" err="1" smtClean="0"/>
              <a:t>soveltamisesta</a:t>
            </a:r>
            <a:r>
              <a:rPr lang="en-US" sz="2000" dirty="0" smtClean="0"/>
              <a:t> </a:t>
            </a:r>
            <a:r>
              <a:rPr lang="en-US" sz="2000" dirty="0" err="1" smtClean="0"/>
              <a:t>tapaustutkimuksessa</a:t>
            </a:r>
            <a:r>
              <a:rPr lang="en-US" sz="2000" dirty="0" smtClean="0"/>
              <a:t>:</a:t>
            </a:r>
            <a:endParaRPr lang="en-US" sz="2000" dirty="0" smtClean="0"/>
          </a:p>
          <a:p>
            <a:pPr>
              <a:buFont typeface="Arial" charset="0"/>
              <a:buChar char="•"/>
            </a:pPr>
            <a:r>
              <a:rPr lang="en-US" sz="2000" dirty="0" smtClean="0"/>
              <a:t> </a:t>
            </a:r>
            <a:r>
              <a:rPr lang="en-US" sz="2000" dirty="0" err="1" smtClean="0"/>
              <a:t>Esitä</a:t>
            </a:r>
            <a:r>
              <a:rPr lang="en-US" sz="2000" dirty="0" smtClean="0"/>
              <a:t> </a:t>
            </a:r>
            <a:r>
              <a:rPr lang="en-US" sz="2000" dirty="0" err="1" smtClean="0"/>
              <a:t>tietty</a:t>
            </a:r>
            <a:r>
              <a:rPr lang="en-US" sz="2000" dirty="0" smtClean="0"/>
              <a:t> </a:t>
            </a:r>
            <a:r>
              <a:rPr lang="en-US" sz="2000" dirty="0" err="1" smtClean="0"/>
              <a:t>tilanne</a:t>
            </a:r>
            <a:r>
              <a:rPr lang="en-US" sz="2000" dirty="0" smtClean="0"/>
              <a:t> tai </a:t>
            </a:r>
            <a:r>
              <a:rPr lang="en-US" sz="2000" dirty="0" err="1" smtClean="0"/>
              <a:t>joukko</a:t>
            </a:r>
            <a:r>
              <a:rPr lang="en-US" sz="2000" dirty="0" smtClean="0"/>
              <a:t> </a:t>
            </a:r>
            <a:r>
              <a:rPr lang="en-US" sz="2000" dirty="0" err="1" smtClean="0"/>
              <a:t>tosiasioita</a:t>
            </a:r>
            <a:endParaRPr lang="en-US" sz="2000" dirty="0" smtClean="0"/>
          </a:p>
          <a:p>
            <a:pPr>
              <a:buFont typeface="Arial" charset="0"/>
              <a:buChar char="•"/>
            </a:pPr>
            <a:r>
              <a:rPr lang="en-US" sz="2000" dirty="0" smtClean="0"/>
              <a:t> </a:t>
            </a:r>
            <a:r>
              <a:rPr lang="en-US" sz="2000" dirty="0" err="1" smtClean="0"/>
              <a:t>Käytä</a:t>
            </a:r>
            <a:r>
              <a:rPr lang="en-US" sz="2000" dirty="0" smtClean="0"/>
              <a:t> </a:t>
            </a:r>
            <a:r>
              <a:rPr lang="en-US" sz="2000" dirty="0" err="1" smtClean="0"/>
              <a:t>sivustoja</a:t>
            </a:r>
            <a:r>
              <a:rPr lang="en-US" sz="2000" dirty="0" smtClean="0"/>
              <a:t>, online – </a:t>
            </a:r>
            <a:r>
              <a:rPr lang="en-US" sz="2000" dirty="0" err="1" smtClean="0"/>
              <a:t>raportteja</a:t>
            </a:r>
            <a:r>
              <a:rPr lang="en-US" sz="2000" dirty="0" smtClean="0"/>
              <a:t> ja </a:t>
            </a:r>
            <a:r>
              <a:rPr lang="en-US" sz="2000" dirty="0" err="1" smtClean="0"/>
              <a:t>asiakirjoja</a:t>
            </a:r>
            <a:endParaRPr lang="en-US" sz="2000" dirty="0" smtClean="0"/>
          </a:p>
          <a:p>
            <a:pPr>
              <a:buFont typeface="Arial" charset="0"/>
              <a:buChar char="•"/>
            </a:pPr>
            <a:r>
              <a:rPr lang="en-US" sz="2000" dirty="0" smtClean="0"/>
              <a:t> </a:t>
            </a:r>
            <a:r>
              <a:rPr lang="en-US" sz="2000" dirty="0" err="1" smtClean="0"/>
              <a:t>Kysy</a:t>
            </a:r>
            <a:r>
              <a:rPr lang="en-US" sz="2000" dirty="0" smtClean="0"/>
              <a:t> “</a:t>
            </a:r>
            <a:r>
              <a:rPr lang="en-US" sz="2000" dirty="0" err="1" smtClean="0"/>
              <a:t>Mitä</a:t>
            </a:r>
            <a:r>
              <a:rPr lang="en-US" sz="2000" dirty="0" smtClean="0"/>
              <a:t> </a:t>
            </a:r>
            <a:r>
              <a:rPr lang="en-US" sz="2000" dirty="0" err="1" smtClean="0"/>
              <a:t>jos</a:t>
            </a:r>
            <a:r>
              <a:rPr lang="en-US" sz="2000" dirty="0" smtClean="0"/>
              <a:t>” - </a:t>
            </a:r>
            <a:r>
              <a:rPr lang="en-US" sz="2000" dirty="0" err="1" smtClean="0"/>
              <a:t>kysymyksiä</a:t>
            </a:r>
            <a:endParaRPr lang="en-US" sz="2000" dirty="0" smtClean="0"/>
          </a:p>
          <a:p>
            <a:pPr>
              <a:buFont typeface="Arial" charset="0"/>
              <a:buChar char="•"/>
            </a:pPr>
            <a:r>
              <a:rPr lang="en-US" sz="2000" dirty="0" smtClean="0"/>
              <a:t> </a:t>
            </a:r>
            <a:r>
              <a:rPr lang="en-US" sz="2000" dirty="0" err="1" smtClean="0"/>
              <a:t>Mitä</a:t>
            </a:r>
            <a:r>
              <a:rPr lang="en-US" sz="2000" dirty="0" smtClean="0"/>
              <a:t> </a:t>
            </a:r>
            <a:r>
              <a:rPr lang="en-US" sz="2000" dirty="0" err="1" smtClean="0"/>
              <a:t>sinä</a:t>
            </a:r>
            <a:r>
              <a:rPr lang="en-US" sz="2000" dirty="0" smtClean="0"/>
              <a:t> </a:t>
            </a:r>
            <a:r>
              <a:rPr lang="en-US" sz="2000" dirty="0" err="1" smtClean="0"/>
              <a:t>tekisit</a:t>
            </a:r>
            <a:r>
              <a:rPr lang="en-US" sz="2000" dirty="0" smtClean="0"/>
              <a:t>? Ota </a:t>
            </a:r>
            <a:r>
              <a:rPr lang="en-US" sz="2000" dirty="0" err="1" smtClean="0"/>
              <a:t>kantaa</a:t>
            </a:r>
            <a:r>
              <a:rPr lang="en-US" sz="2000" dirty="0" smtClean="0"/>
              <a:t>. </a:t>
            </a:r>
            <a:r>
              <a:rPr lang="en-US" sz="2000" dirty="0" err="1" smtClean="0"/>
              <a:t>Käytä</a:t>
            </a:r>
            <a:r>
              <a:rPr lang="en-US" sz="2000" dirty="0" smtClean="0"/>
              <a:t> </a:t>
            </a:r>
            <a:r>
              <a:rPr lang="en-US" sz="2000" dirty="0" err="1" smtClean="0"/>
              <a:t>todisteita</a:t>
            </a:r>
            <a:r>
              <a:rPr lang="en-US" sz="2000" dirty="0" smtClean="0"/>
              <a:t> </a:t>
            </a:r>
            <a:r>
              <a:rPr lang="en-US" sz="2000" dirty="0" err="1" smtClean="0"/>
              <a:t>perusteluihin</a:t>
            </a:r>
            <a:r>
              <a:rPr lang="en-US" sz="2000" dirty="0" smtClean="0"/>
              <a:t>.</a:t>
            </a:r>
            <a:endParaRPr lang="en-US" sz="2000" dirty="0" smtClean="0"/>
          </a:p>
          <a:p>
            <a:pPr>
              <a:buFont typeface="Arial" charset="0"/>
              <a:buChar char="•"/>
            </a:pPr>
            <a:r>
              <a:rPr lang="en-US" sz="2000" dirty="0" smtClean="0"/>
              <a:t> </a:t>
            </a:r>
            <a:r>
              <a:rPr lang="en-US" sz="2000" dirty="0" err="1" smtClean="0"/>
              <a:t>Keskustele</a:t>
            </a:r>
            <a:r>
              <a:rPr lang="en-US" sz="2000" dirty="0" smtClean="0"/>
              <a:t> </a:t>
            </a:r>
            <a:r>
              <a:rPr lang="en-US" sz="2000" dirty="0" err="1" smtClean="0"/>
              <a:t>loppupäätelmistä</a:t>
            </a:r>
            <a:r>
              <a:rPr lang="en-US" sz="2000" dirty="0" smtClean="0"/>
              <a:t> </a:t>
            </a:r>
            <a:r>
              <a:rPr lang="en-US" sz="2000" dirty="0" err="1" smtClean="0"/>
              <a:t>luokan</a:t>
            </a:r>
            <a:r>
              <a:rPr lang="en-US" sz="2000" dirty="0" smtClean="0"/>
              <a:t> </a:t>
            </a:r>
            <a:r>
              <a:rPr lang="en-US" sz="2000" smtClean="0"/>
              <a:t>kanssa</a:t>
            </a:r>
            <a:endParaRPr lang="en-US" sz="2000" dirty="0" smtClean="0"/>
          </a:p>
          <a:p>
            <a:endParaRPr lang="en-US" sz="2000" dirty="0" smtClean="0"/>
          </a:p>
          <a:p>
            <a:endParaRPr lang="el-GR" sz="2000" dirty="0" smtClean="0"/>
          </a:p>
        </p:txBody>
      </p:sp>
      <p:sp>
        <p:nvSpPr>
          <p:cNvPr id="45058" name="Τίτλος 2"/>
          <p:cNvSpPr>
            <a:spLocks noGrp="1"/>
          </p:cNvSpPr>
          <p:nvPr>
            <p:ph type="title"/>
          </p:nvPr>
        </p:nvSpPr>
        <p:spPr/>
        <p:txBody>
          <a:bodyPr/>
          <a:lstStyle/>
          <a:p>
            <a:pPr algn="ctr"/>
            <a:r>
              <a:rPr lang="en-US" dirty="0" err="1" smtClean="0"/>
              <a:t>Tehtävä</a:t>
            </a:r>
            <a:r>
              <a:rPr lang="en-US" dirty="0" smtClean="0"/>
              <a:t> 4</a:t>
            </a:r>
            <a:endParaRPr lang="el-GR" dirty="0" smtClean="0"/>
          </a:p>
        </p:txBody>
      </p:sp>
      <p:sp>
        <p:nvSpPr>
          <p:cNvPr id="45059"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17</a:t>
            </a:r>
            <a:endParaRPr lang="el-GR">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219200"/>
          </a:xfrm>
        </p:spPr>
        <p:txBody>
          <a:bodyPr>
            <a:noAutofit/>
          </a:bodyPr>
          <a:lstStyle/>
          <a:p>
            <a:pPr algn="ctr" fontAlgn="auto">
              <a:spcAft>
                <a:spcPts val="0"/>
              </a:spcAft>
              <a:defRPr/>
            </a:pPr>
            <a:r>
              <a:rPr lang="en-US" sz="3000" b="1" cap="small" dirty="0" smtClean="0">
                <a:hlinkClick r:id="rId2" action="ppaction://hlinksldjump"/>
              </a:rPr>
              <a:t>JÄTTEET JA HYVÄT KÄYTÄNNÖT ETELÄ ITALIASSA. </a:t>
            </a:r>
            <a:r>
              <a:rPr lang="en-US" sz="3000" b="1" dirty="0" smtClean="0">
                <a:hlinkClick r:id="rId2" action="ppaction://hlinksldjump"/>
              </a:rPr>
              <a:t/>
            </a:r>
            <a:br>
              <a:rPr lang="en-US" sz="3000" b="1" dirty="0" smtClean="0">
                <a:hlinkClick r:id="rId2" action="ppaction://hlinksldjump"/>
              </a:rPr>
            </a:br>
            <a:r>
              <a:rPr lang="en-US" sz="3000" dirty="0" err="1" smtClean="0">
                <a:hlinkClick r:id="rId2" action="ppaction://hlinksldjump"/>
              </a:rPr>
              <a:t>Tapaustutkimus</a:t>
            </a:r>
            <a:r>
              <a:rPr lang="en-US" sz="3000" dirty="0" smtClean="0">
                <a:hlinkClick r:id="rId2" action="ppaction://hlinksldjump"/>
              </a:rPr>
              <a:t> ja </a:t>
            </a:r>
            <a:r>
              <a:rPr lang="en-US" sz="3000" dirty="0" err="1" smtClean="0">
                <a:hlinkClick r:id="rId2" action="ppaction://hlinksldjump"/>
              </a:rPr>
              <a:t>Kenttätutkimus</a:t>
            </a:r>
            <a:endParaRPr lang="el-GR" sz="3000" dirty="0">
              <a:hlinkClick r:id="rId2" action="ppaction://hlinksldjump"/>
            </a:endParaRPr>
          </a:p>
        </p:txBody>
      </p:sp>
      <p:sp>
        <p:nvSpPr>
          <p:cNvPr id="3" name="Θέση περιεχομένου 2"/>
          <p:cNvSpPr>
            <a:spLocks noGrp="1"/>
          </p:cNvSpPr>
          <p:nvPr>
            <p:ph sz="quarter" idx="1"/>
          </p:nvPr>
        </p:nvSpPr>
        <p:spPr>
          <a:xfrm>
            <a:off x="1187450" y="1989138"/>
            <a:ext cx="6553200" cy="3884612"/>
          </a:xfrm>
        </p:spPr>
        <p:txBody>
          <a:bodyPr>
            <a:normAutofit fontScale="70000" lnSpcReduction="20000"/>
          </a:bodyPr>
          <a:lstStyle/>
          <a:p>
            <a:pPr marL="320040" indent="-320040" fontAlgn="auto">
              <a:spcAft>
                <a:spcPts val="0"/>
              </a:spcAft>
              <a:buFont typeface="Wingdings"/>
              <a:buNone/>
              <a:defRPr/>
            </a:pPr>
            <a:r>
              <a:rPr lang="en-US" sz="2800" dirty="0" smtClean="0">
                <a:hlinkClick r:id="rId2" action="ppaction://hlinksldjump"/>
              </a:rPr>
              <a:t>SISÄLLYS</a:t>
            </a:r>
            <a:endParaRPr lang="en-US" sz="2800" dirty="0" smtClean="0">
              <a:hlinkClick r:id="rId2" action="ppaction://hlinksldjump"/>
            </a:endParaRPr>
          </a:p>
          <a:p>
            <a:pPr marL="320040" indent="-320040" fontAlgn="auto">
              <a:spcAft>
                <a:spcPts val="0"/>
              </a:spcAft>
              <a:buFont typeface="Wingdings"/>
              <a:buNone/>
              <a:defRPr/>
            </a:pPr>
            <a:endParaRPr lang="en-US" sz="2800" dirty="0" smtClean="0">
              <a:hlinkClick r:id="rId2" action="ppaction://hlinksldjump"/>
            </a:endParaRPr>
          </a:p>
          <a:p>
            <a:pPr marL="320040" indent="-320040" fontAlgn="auto">
              <a:spcAft>
                <a:spcPts val="0"/>
              </a:spcAft>
              <a:buFont typeface="Wingdings"/>
              <a:buChar char=""/>
              <a:defRPr/>
            </a:pPr>
            <a:r>
              <a:rPr lang="en-US" sz="2800" dirty="0" err="1" smtClean="0"/>
              <a:t>Tavoitteet</a:t>
            </a:r>
            <a:endParaRPr lang="en-US" sz="2800" dirty="0" smtClean="0"/>
          </a:p>
          <a:p>
            <a:pPr marL="320040" indent="-320040" fontAlgn="auto">
              <a:spcAft>
                <a:spcPts val="0"/>
              </a:spcAft>
              <a:buFont typeface="Wingdings"/>
              <a:buChar char=""/>
              <a:defRPr/>
            </a:pPr>
            <a:r>
              <a:rPr lang="en-US" sz="2800" dirty="0" err="1" smtClean="0"/>
              <a:t>Mitä</a:t>
            </a:r>
            <a:r>
              <a:rPr lang="en-US" sz="2800" dirty="0" smtClean="0"/>
              <a:t> </a:t>
            </a:r>
            <a:r>
              <a:rPr lang="en-US" sz="2800" dirty="0" err="1" smtClean="0"/>
              <a:t>moduuli</a:t>
            </a:r>
            <a:r>
              <a:rPr lang="en-US" sz="2800" dirty="0" smtClean="0"/>
              <a:t> </a:t>
            </a:r>
            <a:r>
              <a:rPr lang="en-US" sz="2800" dirty="0" err="1" smtClean="0"/>
              <a:t>käsittelee</a:t>
            </a:r>
            <a:endParaRPr lang="en-US" sz="2800" dirty="0" smtClean="0"/>
          </a:p>
          <a:p>
            <a:pPr marL="320040" indent="-320040" fontAlgn="auto">
              <a:spcAft>
                <a:spcPts val="0"/>
              </a:spcAft>
              <a:buFont typeface="Wingdings"/>
              <a:buChar char=""/>
              <a:defRPr/>
            </a:pPr>
            <a:r>
              <a:rPr lang="en-US" sz="2800" dirty="0" err="1" smtClean="0"/>
              <a:t>Tyyppi</a:t>
            </a:r>
            <a:r>
              <a:rPr lang="en-US" sz="2800" dirty="0" smtClean="0"/>
              <a:t> / </a:t>
            </a:r>
            <a:r>
              <a:rPr lang="en-US" sz="2800" dirty="0" err="1" smtClean="0"/>
              <a:t>Menetelmät</a:t>
            </a:r>
            <a:endParaRPr lang="en-US" sz="2800" dirty="0"/>
          </a:p>
          <a:p>
            <a:pPr marL="320040" indent="-320040" fontAlgn="auto">
              <a:spcAft>
                <a:spcPts val="0"/>
              </a:spcAft>
              <a:buFont typeface="Wingdings"/>
              <a:buChar char=""/>
              <a:defRPr/>
            </a:pPr>
            <a:r>
              <a:rPr lang="en-US" sz="2800" dirty="0" err="1" smtClean="0">
                <a:hlinkClick r:id="rId2" action="ppaction://hlinksldjump"/>
              </a:rPr>
              <a:t>Tapaustutkimus</a:t>
            </a:r>
            <a:r>
              <a:rPr lang="en-US" sz="2800" dirty="0" smtClean="0">
                <a:hlinkClick r:id="rId2" action="ppaction://hlinksldjump"/>
              </a:rPr>
              <a:t> </a:t>
            </a:r>
            <a:r>
              <a:rPr lang="en-US" sz="2800" dirty="0" err="1" smtClean="0">
                <a:hlinkClick r:id="rId2" action="ppaction://hlinksldjump"/>
              </a:rPr>
              <a:t>nro</a:t>
            </a:r>
            <a:r>
              <a:rPr lang="en-US" sz="2800" dirty="0" smtClean="0">
                <a:hlinkClick r:id="rId2" action="ppaction://hlinksldjump"/>
              </a:rPr>
              <a:t> 1</a:t>
            </a:r>
            <a:endParaRPr lang="en-US" dirty="0" smtClean="0">
              <a:hlinkClick r:id="rId2" action="ppaction://hlinksldjump"/>
            </a:endParaRPr>
          </a:p>
          <a:p>
            <a:pPr marL="320040" indent="-320040" fontAlgn="auto">
              <a:spcAft>
                <a:spcPts val="0"/>
              </a:spcAft>
              <a:buFont typeface="Wingdings"/>
              <a:buChar char=""/>
              <a:defRPr/>
            </a:pPr>
            <a:r>
              <a:rPr lang="en-US" dirty="0" err="1" smtClean="0">
                <a:hlinkClick r:id="rId2" action="ppaction://hlinksldjump"/>
              </a:rPr>
              <a:t>Tapaustutkimus</a:t>
            </a:r>
            <a:r>
              <a:rPr lang="en-US" dirty="0" smtClean="0">
                <a:hlinkClick r:id="rId2" action="ppaction://hlinksldjump"/>
              </a:rPr>
              <a:t> </a:t>
            </a:r>
            <a:r>
              <a:rPr lang="en-US" dirty="0" err="1" smtClean="0">
                <a:hlinkClick r:id="rId2" action="ppaction://hlinksldjump"/>
              </a:rPr>
              <a:t>nro</a:t>
            </a:r>
            <a:r>
              <a:rPr lang="en-US" dirty="0" smtClean="0">
                <a:hlinkClick r:id="rId2" action="ppaction://hlinksldjump"/>
              </a:rPr>
              <a:t> 2</a:t>
            </a:r>
            <a:endParaRPr lang="en-US" dirty="0">
              <a:hlinkClick r:id="rId2" action="ppaction://hlinksldjump"/>
            </a:endParaRPr>
          </a:p>
          <a:p>
            <a:pPr marL="320040" indent="-320040" fontAlgn="auto">
              <a:spcAft>
                <a:spcPts val="0"/>
              </a:spcAft>
              <a:buFont typeface="Wingdings"/>
              <a:buChar char=""/>
              <a:defRPr/>
            </a:pPr>
            <a:r>
              <a:rPr lang="en-US" sz="2800" dirty="0" err="1" smtClean="0">
                <a:hlinkClick r:id="rId2" action="ppaction://hlinksldjump"/>
              </a:rPr>
              <a:t>Tehtävä</a:t>
            </a:r>
            <a:r>
              <a:rPr lang="en-US" sz="2800" dirty="0" smtClean="0">
                <a:hlinkClick r:id="rId2" action="ppaction://hlinksldjump"/>
              </a:rPr>
              <a:t> 1: Lue ja </a:t>
            </a:r>
            <a:r>
              <a:rPr lang="en-US" sz="2800" dirty="0" err="1" smtClean="0">
                <a:hlinkClick r:id="rId2" action="ppaction://hlinksldjump"/>
              </a:rPr>
              <a:t>ajattele</a:t>
            </a:r>
            <a:endParaRPr lang="en-US" sz="2800" dirty="0" smtClean="0">
              <a:hlinkClick r:id="rId2" action="ppaction://hlinksldjump"/>
            </a:endParaRPr>
          </a:p>
          <a:p>
            <a:pPr marL="320040" indent="-320040" fontAlgn="auto">
              <a:spcAft>
                <a:spcPts val="0"/>
              </a:spcAft>
              <a:buFont typeface="Wingdings"/>
              <a:buChar char=""/>
              <a:defRPr/>
            </a:pPr>
            <a:r>
              <a:rPr lang="en-US" sz="2800" dirty="0" err="1" smtClean="0">
                <a:hlinkClick r:id="rId2" action="ppaction://hlinksldjump"/>
              </a:rPr>
              <a:t>Tehtävä</a:t>
            </a:r>
            <a:r>
              <a:rPr lang="en-US" sz="2800" dirty="0" smtClean="0">
                <a:hlinkClick r:id="rId2" action="ppaction://hlinksldjump"/>
              </a:rPr>
              <a:t> 2 : </a:t>
            </a:r>
            <a:r>
              <a:rPr lang="en-US" sz="2800" dirty="0" err="1" smtClean="0">
                <a:hlinkClick r:id="rId2" action="ppaction://hlinksldjump"/>
              </a:rPr>
              <a:t>Aloita</a:t>
            </a:r>
            <a:r>
              <a:rPr lang="en-US" sz="2800" dirty="0" smtClean="0">
                <a:hlinkClick r:id="rId2" action="ppaction://hlinksldjump"/>
              </a:rPr>
              <a:t> </a:t>
            </a:r>
            <a:r>
              <a:rPr lang="en-US" sz="2800" dirty="0" err="1" smtClean="0">
                <a:hlinkClick r:id="rId2" action="ppaction://hlinksldjump"/>
              </a:rPr>
              <a:t>työskentely</a:t>
            </a:r>
            <a:r>
              <a:rPr lang="en-US" sz="2800" dirty="0" smtClean="0">
                <a:hlinkClick r:id="rId2" action="ppaction://hlinksldjump"/>
              </a:rPr>
              <a:t> </a:t>
            </a:r>
            <a:r>
              <a:rPr lang="en-US" sz="2800" dirty="0" err="1" smtClean="0">
                <a:hlinkClick r:id="rId2" action="ppaction://hlinksldjump"/>
              </a:rPr>
              <a:t>ryhmissä</a:t>
            </a:r>
            <a:endParaRPr lang="en-US" sz="2800" dirty="0" smtClean="0">
              <a:hlinkClick r:id="rId2" action="ppaction://hlinksldjump"/>
            </a:endParaRPr>
          </a:p>
          <a:p>
            <a:pPr marL="320040" indent="-320040" fontAlgn="auto">
              <a:spcAft>
                <a:spcPts val="0"/>
              </a:spcAft>
              <a:buFont typeface="Wingdings"/>
              <a:buChar char=""/>
              <a:defRPr/>
            </a:pPr>
            <a:r>
              <a:rPr lang="en-US" sz="2800" dirty="0" err="1" smtClean="0">
                <a:hlinkClick r:id="rId2" action="ppaction://hlinksldjump"/>
              </a:rPr>
              <a:t>Tehtävä</a:t>
            </a:r>
            <a:r>
              <a:rPr lang="en-US" sz="2800" dirty="0" smtClean="0">
                <a:hlinkClick r:id="rId2" action="ppaction://hlinksldjump"/>
              </a:rPr>
              <a:t> 3 : Tee </a:t>
            </a:r>
            <a:r>
              <a:rPr lang="en-US" sz="2800" dirty="0" err="1" smtClean="0">
                <a:hlinkClick r:id="rId2" action="ppaction://hlinksldjump"/>
              </a:rPr>
              <a:t>kenttätutkimus</a:t>
            </a:r>
            <a:endParaRPr lang="en-US" sz="2800" dirty="0" smtClean="0">
              <a:hlinkClick r:id="rId2" action="ppaction://hlinksldjump"/>
            </a:endParaRPr>
          </a:p>
          <a:p>
            <a:pPr marL="320040" indent="-320040" fontAlgn="auto">
              <a:spcAft>
                <a:spcPts val="0"/>
              </a:spcAft>
              <a:buFont typeface="Wingdings"/>
              <a:buChar char=""/>
              <a:defRPr/>
            </a:pPr>
            <a:r>
              <a:rPr lang="en-US" sz="2800" dirty="0" err="1" smtClean="0">
                <a:hlinkClick r:id="rId2" action="ppaction://hlinksldjump"/>
              </a:rPr>
              <a:t>Tehtävä</a:t>
            </a:r>
            <a:r>
              <a:rPr lang="en-US" sz="2800" dirty="0" smtClean="0">
                <a:hlinkClick r:id="rId2" action="ppaction://hlinksldjump"/>
              </a:rPr>
              <a:t> 4 : </a:t>
            </a:r>
            <a:r>
              <a:rPr lang="en-US" sz="2800" dirty="0" err="1" smtClean="0">
                <a:hlinkClick r:id="rId2" action="ppaction://hlinksldjump"/>
              </a:rPr>
              <a:t>Kuvaa</a:t>
            </a:r>
            <a:r>
              <a:rPr lang="en-US" sz="2800" dirty="0" smtClean="0">
                <a:hlinkClick r:id="rId2" action="ppaction://hlinksldjump"/>
              </a:rPr>
              <a:t> </a:t>
            </a:r>
            <a:r>
              <a:rPr lang="en-US" sz="2800" dirty="0" err="1" smtClean="0">
                <a:hlinkClick r:id="rId2" action="ppaction://hlinksldjump"/>
              </a:rPr>
              <a:t>vaihtoehtoiset</a:t>
            </a:r>
            <a:r>
              <a:rPr lang="en-US" sz="2800" dirty="0" smtClean="0">
                <a:hlinkClick r:id="rId2" action="ppaction://hlinksldjump"/>
              </a:rPr>
              <a:t> </a:t>
            </a:r>
            <a:r>
              <a:rPr lang="en-US" sz="2800" dirty="0" err="1" smtClean="0">
                <a:hlinkClick r:id="rId2" action="ppaction://hlinksldjump"/>
              </a:rPr>
              <a:t>polut</a:t>
            </a:r>
            <a:endParaRPr lang="en-US" sz="2800" dirty="0" smtClean="0">
              <a:hlinkClick r:id="rId2" action="ppaction://hlinksldjump"/>
            </a:endParaRPr>
          </a:p>
          <a:p>
            <a:pPr marL="320040" indent="-320040" fontAlgn="auto">
              <a:spcAft>
                <a:spcPts val="0"/>
              </a:spcAft>
              <a:buFont typeface="Wingdings"/>
              <a:buChar char=""/>
              <a:defRPr/>
            </a:pPr>
            <a:endParaRPr lang="en-US" sz="2800" dirty="0">
              <a:hlinkClick r:id="rId2" action="ppaction://hlinksldjump"/>
            </a:endParaRPr>
          </a:p>
        </p:txBody>
      </p:sp>
      <p:sp>
        <p:nvSpPr>
          <p:cNvPr id="6" name="Θέση αριθμού διαφάνειας 5"/>
          <p:cNvSpPr>
            <a:spLocks noGrp="1"/>
          </p:cNvSpPr>
          <p:nvPr>
            <p:ph type="sldNum" sz="quarter" idx="11"/>
          </p:nvPr>
        </p:nvSpPr>
        <p:spPr/>
        <p:txBody>
          <a:bodyPr>
            <a:normAutofit fontScale="85000" lnSpcReduction="20000"/>
          </a:bodyPr>
          <a:lstStyle/>
          <a:p>
            <a:pPr>
              <a:defRPr/>
            </a:pPr>
            <a:fld id="{D1B59535-41AA-4340-836C-37D8C7405C01}" type="slidenum">
              <a:rPr lang="el-GR"/>
              <a:pPr>
                <a:defRPr/>
              </a:pPr>
              <a:t>3</a:t>
            </a:fld>
            <a:endParaRPr lang="el-G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1403350" y="2924175"/>
            <a:ext cx="7416800" cy="2520950"/>
          </a:xfrm>
        </p:spPr>
        <p:txBody>
          <a:bodyPr>
            <a:normAutofit lnSpcReduction="10000"/>
          </a:bodyPr>
          <a:lstStyle/>
          <a:p>
            <a:pPr fontAlgn="auto">
              <a:spcAft>
                <a:spcPts val="0"/>
              </a:spcAft>
              <a:buFont typeface="Wingdings" pitchFamily="2" charset="2"/>
              <a:buChar char="q"/>
              <a:defRPr/>
            </a:pPr>
            <a:r>
              <a:rPr lang="en-US" sz="2000" dirty="0" err="1" smtClean="0"/>
              <a:t>Tutki</a:t>
            </a:r>
            <a:r>
              <a:rPr lang="en-US" sz="2000" dirty="0" smtClean="0"/>
              <a:t> </a:t>
            </a:r>
            <a:r>
              <a:rPr lang="en-US" sz="2000" dirty="0" err="1" smtClean="0"/>
              <a:t>peruskäsitteet</a:t>
            </a:r>
            <a:r>
              <a:rPr lang="en-US" sz="2000" dirty="0" smtClean="0"/>
              <a:t> </a:t>
            </a:r>
            <a:r>
              <a:rPr lang="en-US" sz="2000" dirty="0" err="1" smtClean="0"/>
              <a:t>modernin</a:t>
            </a:r>
            <a:r>
              <a:rPr lang="en-US" sz="2000" dirty="0" smtClean="0"/>
              <a:t> </a:t>
            </a:r>
            <a:r>
              <a:rPr lang="en-US" sz="2000" dirty="0" err="1" smtClean="0"/>
              <a:t>jätehuoltopolitiikan</a:t>
            </a:r>
            <a:r>
              <a:rPr lang="en-US" sz="2000" dirty="0" smtClean="0"/>
              <a:t> </a:t>
            </a:r>
            <a:r>
              <a:rPr lang="en-US" sz="2000" dirty="0" err="1" smtClean="0"/>
              <a:t>osalta</a:t>
            </a:r>
            <a:endParaRPr lang="en-US" sz="2000" dirty="0" smtClean="0"/>
          </a:p>
          <a:p>
            <a:pPr fontAlgn="auto">
              <a:spcAft>
                <a:spcPts val="0"/>
              </a:spcAft>
              <a:buFont typeface="Wingdings" pitchFamily="2" charset="2"/>
              <a:buChar char="q"/>
              <a:defRPr/>
            </a:pPr>
            <a:r>
              <a:rPr lang="en-US" sz="2000" dirty="0" err="1" smtClean="0"/>
              <a:t>Vertaa</a:t>
            </a:r>
            <a:r>
              <a:rPr lang="en-US" sz="2000" dirty="0" smtClean="0"/>
              <a:t> </a:t>
            </a:r>
            <a:r>
              <a:rPr lang="en-US" sz="2000" dirty="0" err="1" smtClean="0"/>
              <a:t>ehdotettuja</a:t>
            </a:r>
            <a:r>
              <a:rPr lang="en-US" sz="2000" dirty="0" smtClean="0"/>
              <a:t> </a:t>
            </a:r>
            <a:r>
              <a:rPr lang="en-US" sz="2000" dirty="0" err="1" smtClean="0"/>
              <a:t>ratkaisuja</a:t>
            </a:r>
            <a:r>
              <a:rPr lang="en-US" sz="2000" dirty="0" smtClean="0"/>
              <a:t> ja </a:t>
            </a:r>
            <a:r>
              <a:rPr lang="en-US" sz="2000" dirty="0" err="1" smtClean="0"/>
              <a:t>niiden</a:t>
            </a:r>
            <a:r>
              <a:rPr lang="en-US" sz="2000" dirty="0" smtClean="0"/>
              <a:t> </a:t>
            </a:r>
            <a:r>
              <a:rPr lang="en-US" sz="2000" dirty="0" err="1" smtClean="0"/>
              <a:t>toteuttamista</a:t>
            </a:r>
            <a:r>
              <a:rPr lang="en-US" sz="2000" dirty="0" smtClean="0"/>
              <a:t> </a:t>
            </a:r>
            <a:r>
              <a:rPr lang="en-US" sz="2000" dirty="0" err="1" smtClean="0"/>
              <a:t>vertauskuvallisessa</a:t>
            </a:r>
            <a:r>
              <a:rPr lang="en-US" sz="2000" dirty="0" smtClean="0"/>
              <a:t> </a:t>
            </a:r>
            <a:r>
              <a:rPr lang="en-US" sz="2000" dirty="0" err="1" smtClean="0"/>
              <a:t>jätehuollon</a:t>
            </a:r>
            <a:r>
              <a:rPr lang="en-US" sz="2000" dirty="0" smtClean="0"/>
              <a:t> </a:t>
            </a:r>
            <a:r>
              <a:rPr lang="en-US" sz="2000" dirty="0" err="1" smtClean="0"/>
              <a:t>hätätilanteessa</a:t>
            </a:r>
            <a:endParaRPr lang="en-US" sz="2000" dirty="0" smtClean="0"/>
          </a:p>
          <a:p>
            <a:pPr fontAlgn="auto">
              <a:spcAft>
                <a:spcPts val="0"/>
              </a:spcAft>
              <a:buFont typeface="Wingdings" pitchFamily="2" charset="2"/>
              <a:buChar char="q"/>
              <a:defRPr/>
            </a:pPr>
            <a:r>
              <a:rPr lang="en-US" sz="2000" dirty="0" err="1" smtClean="0"/>
              <a:t>Tunnista</a:t>
            </a:r>
            <a:r>
              <a:rPr lang="en-US" sz="2000" dirty="0" smtClean="0"/>
              <a:t> </a:t>
            </a:r>
            <a:r>
              <a:rPr lang="en-US" sz="2000" dirty="0" err="1" smtClean="0"/>
              <a:t>ympäristölliset</a:t>
            </a:r>
            <a:r>
              <a:rPr lang="en-US" sz="2000" dirty="0" smtClean="0"/>
              <a:t>, </a:t>
            </a:r>
            <a:r>
              <a:rPr lang="en-US" sz="2000" dirty="0" err="1" smtClean="0"/>
              <a:t>taloudelliset</a:t>
            </a:r>
            <a:r>
              <a:rPr lang="en-US" sz="2000" dirty="0" smtClean="0"/>
              <a:t>, </a:t>
            </a:r>
            <a:r>
              <a:rPr lang="en-US" sz="2000" dirty="0" err="1" smtClean="0"/>
              <a:t>sosiaaliset</a:t>
            </a:r>
            <a:r>
              <a:rPr lang="en-US" sz="2000" dirty="0" smtClean="0"/>
              <a:t> ja </a:t>
            </a:r>
            <a:r>
              <a:rPr lang="en-US" sz="2000" dirty="0" err="1" smtClean="0"/>
              <a:t>kulttuuriset</a:t>
            </a:r>
            <a:r>
              <a:rPr lang="en-US" sz="2000" dirty="0" smtClean="0"/>
              <a:t> </a:t>
            </a:r>
            <a:r>
              <a:rPr lang="en-US" sz="2000" dirty="0" err="1" smtClean="0"/>
              <a:t>vaikutukset</a:t>
            </a:r>
            <a:endParaRPr lang="en-US" sz="2000" dirty="0" smtClean="0"/>
          </a:p>
          <a:p>
            <a:pPr fontAlgn="auto">
              <a:spcAft>
                <a:spcPts val="0"/>
              </a:spcAft>
              <a:buFont typeface="Wingdings" pitchFamily="2" charset="2"/>
              <a:buChar char="q"/>
              <a:defRPr/>
            </a:pPr>
            <a:r>
              <a:rPr lang="en-US" sz="2000" dirty="0" err="1" smtClean="0"/>
              <a:t>Keskity</a:t>
            </a:r>
            <a:r>
              <a:rPr lang="en-US" sz="2000" dirty="0" smtClean="0"/>
              <a:t> </a:t>
            </a:r>
            <a:r>
              <a:rPr lang="en-US" sz="2000" dirty="0" err="1" smtClean="0"/>
              <a:t>eri</a:t>
            </a:r>
            <a:r>
              <a:rPr lang="en-US" sz="2000" dirty="0" smtClean="0"/>
              <a:t> </a:t>
            </a:r>
            <a:r>
              <a:rPr lang="en-US" sz="2000" dirty="0" err="1" smtClean="0"/>
              <a:t>näkökulmiin</a:t>
            </a:r>
            <a:r>
              <a:rPr lang="en-US" sz="2000" dirty="0" smtClean="0"/>
              <a:t> (</a:t>
            </a:r>
            <a:r>
              <a:rPr lang="en-US" sz="2000" dirty="0" err="1" smtClean="0"/>
              <a:t>päättäjät</a:t>
            </a:r>
            <a:r>
              <a:rPr lang="en-US" sz="2000" dirty="0" smtClean="0"/>
              <a:t> / </a:t>
            </a:r>
            <a:r>
              <a:rPr lang="en-US" sz="2000" dirty="0" err="1" smtClean="0"/>
              <a:t>asukkaat</a:t>
            </a:r>
            <a:r>
              <a:rPr lang="en-US" sz="2000" dirty="0" smtClean="0"/>
              <a:t>)</a:t>
            </a:r>
            <a:endParaRPr lang="en-US" sz="2000" dirty="0" smtClean="0"/>
          </a:p>
          <a:p>
            <a:pPr fontAlgn="auto">
              <a:spcAft>
                <a:spcPts val="0"/>
              </a:spcAft>
              <a:buFont typeface="Wingdings" pitchFamily="2" charset="2"/>
              <a:buChar char="q"/>
              <a:defRPr/>
            </a:pPr>
            <a:r>
              <a:rPr lang="fi-FI" sz="2000" dirty="0" smtClean="0"/>
              <a:t>Kenttäkokemus kestävistä käytännöistä jätehuollossa</a:t>
            </a:r>
            <a:endParaRPr lang="it-IT" sz="2000" dirty="0" smtClean="0"/>
          </a:p>
          <a:p>
            <a:pPr fontAlgn="auto">
              <a:spcAft>
                <a:spcPts val="0"/>
              </a:spcAft>
              <a:buFont typeface="Wingdings"/>
              <a:buNone/>
              <a:defRPr/>
            </a:pPr>
            <a:endParaRPr lang="it-IT" sz="2000" dirty="0" smtClean="0"/>
          </a:p>
        </p:txBody>
      </p:sp>
      <p:sp>
        <p:nvSpPr>
          <p:cNvPr id="29698" name="Τίτλος 2"/>
          <p:cNvSpPr>
            <a:spLocks noGrp="1"/>
          </p:cNvSpPr>
          <p:nvPr>
            <p:ph type="title"/>
          </p:nvPr>
        </p:nvSpPr>
        <p:spPr/>
        <p:txBody>
          <a:bodyPr/>
          <a:lstStyle/>
          <a:p>
            <a:pPr algn="ctr"/>
            <a:r>
              <a:rPr lang="en-US" dirty="0" smtClean="0"/>
              <a:t>TAVOITTEET</a:t>
            </a:r>
            <a:endParaRPr lang="el-GR" dirty="0" smtClean="0"/>
          </a:p>
        </p:txBody>
      </p:sp>
      <p:sp>
        <p:nvSpPr>
          <p:cNvPr id="29699"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a:t>
            </a:r>
            <a:endParaRPr lang="el-GR">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323850" y="2743200"/>
            <a:ext cx="8569325" cy="3781425"/>
          </a:xfrm>
        </p:spPr>
        <p:txBody>
          <a:bodyPr>
            <a:normAutofit lnSpcReduction="10000"/>
          </a:bodyPr>
          <a:lstStyle/>
          <a:p>
            <a:pPr fontAlgn="auto">
              <a:spcAft>
                <a:spcPts val="0"/>
              </a:spcAft>
              <a:buFont typeface="Wingdings"/>
              <a:buNone/>
              <a:defRPr/>
            </a:pPr>
            <a:r>
              <a:rPr lang="en-GB" sz="2000" dirty="0" err="1" smtClean="0"/>
              <a:t>Mitä</a:t>
            </a:r>
            <a:r>
              <a:rPr lang="en-GB" sz="2000" dirty="0"/>
              <a:t> </a:t>
            </a:r>
            <a:r>
              <a:rPr lang="en-GB" sz="2000" dirty="0" smtClean="0"/>
              <a:t>me </a:t>
            </a:r>
            <a:r>
              <a:rPr lang="en-GB" sz="2000" dirty="0" err="1" smtClean="0"/>
              <a:t>tarkoitamme</a:t>
            </a:r>
            <a:r>
              <a:rPr lang="en-GB" sz="2000" dirty="0" smtClean="0"/>
              <a:t> </a:t>
            </a:r>
            <a:r>
              <a:rPr lang="en-GB" sz="2000" dirty="0" err="1" smtClean="0"/>
              <a:t>jätehuollolla</a:t>
            </a:r>
            <a:r>
              <a:rPr lang="en-GB" sz="2000" dirty="0" smtClean="0"/>
              <a:t>?</a:t>
            </a:r>
            <a:endParaRPr lang="en-GB" sz="2000" dirty="0" smtClean="0"/>
          </a:p>
          <a:p>
            <a:pPr fontAlgn="auto">
              <a:spcAft>
                <a:spcPts val="0"/>
              </a:spcAft>
              <a:buFont typeface="Wingdings"/>
              <a:buNone/>
              <a:defRPr/>
            </a:pPr>
            <a:r>
              <a:rPr lang="en-GB" sz="2000" dirty="0" err="1" smtClean="0"/>
              <a:t>Termit</a:t>
            </a:r>
            <a:r>
              <a:rPr lang="en-GB" sz="2000" dirty="0" smtClean="0"/>
              <a:t> </a:t>
            </a:r>
            <a:r>
              <a:rPr lang="en-GB" sz="2000" dirty="0" err="1" smtClean="0"/>
              <a:t>viittaavat</a:t>
            </a:r>
            <a:r>
              <a:rPr lang="en-GB" sz="2000" dirty="0" smtClean="0"/>
              <a:t> </a:t>
            </a:r>
            <a:r>
              <a:rPr lang="en-GB" sz="2000" dirty="0" err="1" smtClean="0"/>
              <a:t>sykleihin</a:t>
            </a:r>
            <a:r>
              <a:rPr lang="en-GB" sz="2000" dirty="0" smtClean="0"/>
              <a:t>, </a:t>
            </a:r>
            <a:r>
              <a:rPr lang="en-GB" sz="2000" dirty="0" err="1" smtClean="0"/>
              <a:t>joita</a:t>
            </a:r>
            <a:r>
              <a:rPr lang="en-GB" sz="2000" dirty="0" smtClean="0"/>
              <a:t> </a:t>
            </a:r>
            <a:r>
              <a:rPr lang="en-GB" sz="2000" dirty="0" err="1" smtClean="0"/>
              <a:t>tarvitaan</a:t>
            </a:r>
            <a:r>
              <a:rPr lang="en-GB" sz="2000" dirty="0" smtClean="0"/>
              <a:t> </a:t>
            </a:r>
            <a:r>
              <a:rPr lang="en-GB" sz="2000" dirty="0" err="1" smtClean="0"/>
              <a:t>huolehtimaan</a:t>
            </a:r>
            <a:r>
              <a:rPr lang="en-GB" sz="2000" dirty="0" smtClean="0"/>
              <a:t> </a:t>
            </a:r>
            <a:r>
              <a:rPr lang="en-GB" sz="2000" dirty="0" err="1" smtClean="0"/>
              <a:t>jätteistä</a:t>
            </a:r>
            <a:r>
              <a:rPr lang="en-GB" sz="2000" dirty="0" smtClean="0"/>
              <a:t>, </a:t>
            </a:r>
            <a:r>
              <a:rPr lang="en-GB" sz="2000" dirty="0" err="1" smtClean="0"/>
              <a:t>joita</a:t>
            </a:r>
            <a:r>
              <a:rPr lang="en-GB" sz="2000" dirty="0" smtClean="0"/>
              <a:t> </a:t>
            </a:r>
            <a:r>
              <a:rPr lang="en-GB" sz="2000" dirty="0" err="1" smtClean="0"/>
              <a:t>tuotetaan</a:t>
            </a:r>
            <a:r>
              <a:rPr lang="en-GB" sz="2000" dirty="0" smtClean="0"/>
              <a:t> </a:t>
            </a:r>
            <a:r>
              <a:rPr lang="en-GB" sz="2000" dirty="0" err="1" smtClean="0"/>
              <a:t>asuin</a:t>
            </a:r>
            <a:r>
              <a:rPr lang="en-GB" sz="2000" dirty="0" smtClean="0"/>
              <a:t>- tai </a:t>
            </a:r>
            <a:r>
              <a:rPr lang="en-GB" sz="2000" dirty="0" err="1" smtClean="0"/>
              <a:t>teollisessa</a:t>
            </a:r>
            <a:r>
              <a:rPr lang="en-GB" sz="2000" dirty="0" smtClean="0"/>
              <a:t> </a:t>
            </a:r>
            <a:r>
              <a:rPr lang="en-GB" sz="2000" dirty="0" err="1" smtClean="0"/>
              <a:t>toiminnassa</a:t>
            </a:r>
            <a:r>
              <a:rPr lang="en-GB" sz="2000" dirty="0" smtClean="0"/>
              <a:t>. </a:t>
            </a:r>
            <a:r>
              <a:rPr lang="en-GB" sz="2000" dirty="0" err="1" smtClean="0"/>
              <a:t>Käsitteitä</a:t>
            </a:r>
            <a:r>
              <a:rPr lang="en-GB" sz="2000" dirty="0" smtClean="0"/>
              <a:t> </a:t>
            </a:r>
            <a:r>
              <a:rPr lang="en-GB" sz="2000" dirty="0" err="1" smtClean="0"/>
              <a:t>käytetään</a:t>
            </a:r>
            <a:r>
              <a:rPr lang="en-GB" sz="2000" dirty="0" smtClean="0"/>
              <a:t>, </a:t>
            </a:r>
            <a:r>
              <a:rPr lang="en-GB" sz="2000" dirty="0" err="1" smtClean="0"/>
              <a:t>jotta</a:t>
            </a:r>
            <a:r>
              <a:rPr lang="en-GB" sz="2000" dirty="0" smtClean="0"/>
              <a:t> </a:t>
            </a:r>
            <a:r>
              <a:rPr lang="en-GB" sz="2000" dirty="0" err="1" smtClean="0"/>
              <a:t>voidaan</a:t>
            </a:r>
            <a:r>
              <a:rPr lang="en-GB" sz="2000" dirty="0" smtClean="0"/>
              <a:t> </a:t>
            </a:r>
            <a:r>
              <a:rPr lang="en-GB" sz="2000" dirty="0" err="1" smtClean="0"/>
              <a:t>vähentään</a:t>
            </a:r>
            <a:r>
              <a:rPr lang="en-GB" sz="2000" dirty="0" smtClean="0"/>
              <a:t> </a:t>
            </a:r>
            <a:r>
              <a:rPr lang="en-GB" sz="2000" dirty="0" err="1" smtClean="0"/>
              <a:t>niiden</a:t>
            </a:r>
            <a:r>
              <a:rPr lang="en-GB" sz="2000" dirty="0" smtClean="0"/>
              <a:t> </a:t>
            </a:r>
            <a:r>
              <a:rPr lang="en-GB" sz="2000" dirty="0" err="1" smtClean="0"/>
              <a:t>vaikutusta</a:t>
            </a:r>
            <a:r>
              <a:rPr lang="en-GB" sz="2000" dirty="0" smtClean="0"/>
              <a:t> </a:t>
            </a:r>
            <a:r>
              <a:rPr lang="en-GB" sz="2000" dirty="0" err="1" smtClean="0"/>
              <a:t>ympäristöön</a:t>
            </a:r>
            <a:r>
              <a:rPr lang="en-GB" sz="2000" dirty="0" smtClean="0"/>
              <a:t> </a:t>
            </a:r>
            <a:r>
              <a:rPr lang="en-GB" sz="2000" dirty="0" err="1" smtClean="0"/>
              <a:t>ja</a:t>
            </a:r>
            <a:r>
              <a:rPr lang="en-GB" sz="2000" dirty="0" smtClean="0"/>
              <a:t> </a:t>
            </a:r>
            <a:r>
              <a:rPr lang="en-GB" sz="2000" dirty="0" err="1" smtClean="0"/>
              <a:t>kansanterveyteen</a:t>
            </a:r>
            <a:r>
              <a:rPr lang="en-GB" sz="2000" dirty="0" smtClean="0"/>
              <a:t>.</a:t>
            </a:r>
            <a:endParaRPr lang="en-GB" sz="2000" dirty="0" smtClean="0"/>
          </a:p>
          <a:p>
            <a:pPr fontAlgn="auto">
              <a:spcAft>
                <a:spcPts val="0"/>
              </a:spcAft>
              <a:buFont typeface="Wingdings"/>
              <a:buNone/>
              <a:defRPr/>
            </a:pPr>
            <a:r>
              <a:rPr lang="en-GB" sz="2000" dirty="0" err="1" smtClean="0"/>
              <a:t>Historiallisesti</a:t>
            </a:r>
            <a:r>
              <a:rPr lang="en-GB" sz="2000" dirty="0" smtClean="0"/>
              <a:t> </a:t>
            </a:r>
            <a:r>
              <a:rPr lang="en-GB" sz="2000" dirty="0" err="1" smtClean="0"/>
              <a:t>jätehuolto</a:t>
            </a:r>
            <a:r>
              <a:rPr lang="en-GB" sz="2000" dirty="0" smtClean="0"/>
              <a:t> on </a:t>
            </a:r>
            <a:r>
              <a:rPr lang="en-GB" sz="2000" dirty="0" err="1" smtClean="0"/>
              <a:t>hoidettu</a:t>
            </a:r>
            <a:r>
              <a:rPr lang="en-GB" sz="2000" dirty="0" smtClean="0"/>
              <a:t> </a:t>
            </a:r>
            <a:r>
              <a:rPr lang="en-GB" sz="2000" dirty="0" err="1" smtClean="0"/>
              <a:t>ihmiskunnassa</a:t>
            </a:r>
            <a:r>
              <a:rPr lang="en-GB" sz="2000" dirty="0" smtClean="0"/>
              <a:t> </a:t>
            </a:r>
            <a:r>
              <a:rPr lang="en-GB" sz="2000" dirty="0" err="1" smtClean="0"/>
              <a:t>paikallisella</a:t>
            </a:r>
            <a:r>
              <a:rPr lang="en-GB" sz="2000" dirty="0" smtClean="0"/>
              <a:t> </a:t>
            </a:r>
            <a:r>
              <a:rPr lang="en-GB" sz="2000" dirty="0" err="1" smtClean="0"/>
              <a:t>tasolla</a:t>
            </a:r>
            <a:r>
              <a:rPr lang="en-GB" sz="2000" dirty="0" smtClean="0"/>
              <a:t> </a:t>
            </a:r>
            <a:r>
              <a:rPr lang="en-GB" sz="2000" dirty="0" err="1" smtClean="0"/>
              <a:t>ja</a:t>
            </a:r>
            <a:r>
              <a:rPr lang="en-GB" sz="2000" dirty="0" smtClean="0"/>
              <a:t> on </a:t>
            </a:r>
            <a:r>
              <a:rPr lang="en-GB" sz="2000" dirty="0" err="1" smtClean="0"/>
              <a:t>perustunut</a:t>
            </a:r>
            <a:r>
              <a:rPr lang="en-GB" sz="2000" dirty="0"/>
              <a:t> </a:t>
            </a:r>
            <a:r>
              <a:rPr lang="en-GB" sz="2000" dirty="0" err="1" smtClean="0"/>
              <a:t>materiaalien</a:t>
            </a:r>
            <a:r>
              <a:rPr lang="en-GB" sz="2000" dirty="0" smtClean="0"/>
              <a:t> </a:t>
            </a:r>
            <a:r>
              <a:rPr lang="en-GB" sz="2000" dirty="0" err="1" smtClean="0"/>
              <a:t>uudelleenkäyttöön</a:t>
            </a:r>
            <a:r>
              <a:rPr lang="en-GB" sz="2000" dirty="0" smtClean="0"/>
              <a:t>.</a:t>
            </a:r>
            <a:endParaRPr lang="en-GB" sz="2000" dirty="0" smtClean="0"/>
          </a:p>
          <a:p>
            <a:pPr fontAlgn="auto">
              <a:spcAft>
                <a:spcPts val="0"/>
              </a:spcAft>
              <a:buFont typeface="Wingdings"/>
              <a:buNone/>
              <a:defRPr/>
            </a:pPr>
            <a:r>
              <a:rPr lang="en-GB" sz="2000" dirty="0" err="1" smtClean="0"/>
              <a:t>Nykyajan</a:t>
            </a:r>
            <a:r>
              <a:rPr lang="en-GB" sz="2000" dirty="0" smtClean="0"/>
              <a:t> </a:t>
            </a:r>
            <a:r>
              <a:rPr lang="en-GB" sz="2000" dirty="0" err="1" smtClean="0"/>
              <a:t>jätehuolto</a:t>
            </a:r>
            <a:r>
              <a:rPr lang="en-GB" sz="2000" dirty="0" smtClean="0"/>
              <a:t> </a:t>
            </a:r>
            <a:r>
              <a:rPr lang="en-GB" sz="2000" dirty="0" err="1" smtClean="0"/>
              <a:t>alkaa</a:t>
            </a:r>
            <a:r>
              <a:rPr lang="en-GB" sz="2000" dirty="0" smtClean="0"/>
              <a:t> </a:t>
            </a:r>
            <a:r>
              <a:rPr lang="en-GB" sz="2000" dirty="0" err="1" smtClean="0"/>
              <a:t>yhdeksännentoista</a:t>
            </a:r>
            <a:r>
              <a:rPr lang="en-GB" sz="2000" dirty="0" smtClean="0"/>
              <a:t> </a:t>
            </a:r>
            <a:r>
              <a:rPr lang="en-GB" sz="2000" dirty="0" err="1" smtClean="0"/>
              <a:t>vuosisadan</a:t>
            </a:r>
            <a:r>
              <a:rPr lang="en-GB" sz="2000" dirty="0" smtClean="0"/>
              <a:t> </a:t>
            </a:r>
            <a:r>
              <a:rPr lang="en-GB" sz="2000" dirty="0" err="1" smtClean="0"/>
              <a:t>teollisesta</a:t>
            </a:r>
            <a:r>
              <a:rPr lang="en-GB" sz="2000" dirty="0" smtClean="0"/>
              <a:t> </a:t>
            </a:r>
            <a:r>
              <a:rPr lang="en-GB" sz="2000" dirty="0" err="1" smtClean="0"/>
              <a:t>vallankumouksesta</a:t>
            </a:r>
            <a:r>
              <a:rPr lang="en-GB" sz="2000" dirty="0" smtClean="0"/>
              <a:t> </a:t>
            </a:r>
            <a:r>
              <a:rPr lang="en-GB" sz="2000" dirty="0" err="1" smtClean="0"/>
              <a:t>ja</a:t>
            </a:r>
            <a:r>
              <a:rPr lang="en-GB" sz="2000" dirty="0" smtClean="0"/>
              <a:t> </a:t>
            </a:r>
            <a:r>
              <a:rPr lang="en-GB" sz="2000" dirty="0" err="1" smtClean="0"/>
              <a:t>sen</a:t>
            </a:r>
            <a:r>
              <a:rPr lang="en-GB" sz="2000" dirty="0" smtClean="0"/>
              <a:t> </a:t>
            </a:r>
            <a:r>
              <a:rPr lang="en-GB" sz="2000" dirty="0" err="1" smtClean="0"/>
              <a:t>myötä</a:t>
            </a:r>
            <a:r>
              <a:rPr lang="en-GB" sz="2000" dirty="0" smtClean="0"/>
              <a:t> </a:t>
            </a:r>
            <a:r>
              <a:rPr lang="en-GB" sz="2000" dirty="0" err="1" smtClean="0"/>
              <a:t>alkaneesta</a:t>
            </a:r>
            <a:r>
              <a:rPr lang="en-GB" sz="2000" dirty="0" smtClean="0"/>
              <a:t> </a:t>
            </a:r>
            <a:r>
              <a:rPr lang="en-GB" sz="2000" dirty="0" err="1" smtClean="0"/>
              <a:t>räjähdysmäisestä</a:t>
            </a:r>
            <a:r>
              <a:rPr lang="en-GB" sz="2000" dirty="0" smtClean="0"/>
              <a:t> </a:t>
            </a:r>
            <a:r>
              <a:rPr lang="en-GB" sz="2000" dirty="0" err="1" smtClean="0"/>
              <a:t>kasvusta</a:t>
            </a:r>
            <a:r>
              <a:rPr lang="en-GB" sz="2000" dirty="0" smtClean="0"/>
              <a:t> </a:t>
            </a:r>
            <a:r>
              <a:rPr lang="en-GB" sz="2000" dirty="0" err="1" smtClean="0"/>
              <a:t>kaupunkien</a:t>
            </a:r>
            <a:r>
              <a:rPr lang="en-GB" sz="2000" dirty="0" smtClean="0"/>
              <a:t>, </a:t>
            </a:r>
            <a:r>
              <a:rPr lang="en-GB" sz="2000" dirty="0" err="1" smtClean="0"/>
              <a:t>maatalouksien</a:t>
            </a:r>
            <a:r>
              <a:rPr lang="en-GB" sz="2000" dirty="0" smtClean="0"/>
              <a:t> </a:t>
            </a:r>
            <a:r>
              <a:rPr lang="en-GB" sz="2000" dirty="0" err="1" smtClean="0"/>
              <a:t>ja</a:t>
            </a:r>
            <a:r>
              <a:rPr lang="en-GB" sz="2000" dirty="0" smtClean="0"/>
              <a:t> </a:t>
            </a:r>
            <a:r>
              <a:rPr lang="en-GB" sz="2000" dirty="0" err="1" smtClean="0"/>
              <a:t>teollisuuden</a:t>
            </a:r>
            <a:r>
              <a:rPr lang="en-GB" sz="2000" dirty="0" smtClean="0"/>
              <a:t> </a:t>
            </a:r>
            <a:r>
              <a:rPr lang="en-GB" sz="2000" dirty="0" err="1" smtClean="0"/>
              <a:t>jätteiden</a:t>
            </a:r>
            <a:r>
              <a:rPr lang="en-GB" sz="2000" dirty="0" smtClean="0"/>
              <a:t> </a:t>
            </a:r>
            <a:r>
              <a:rPr lang="en-GB" sz="2000" dirty="0" err="1" smtClean="0"/>
              <a:t>tuotannossa</a:t>
            </a:r>
            <a:r>
              <a:rPr lang="en-GB" sz="2000" dirty="0" smtClean="0"/>
              <a:t>.</a:t>
            </a:r>
            <a:endParaRPr lang="en-GB" sz="2000" dirty="0" smtClean="0"/>
          </a:p>
          <a:p>
            <a:pPr fontAlgn="auto">
              <a:spcAft>
                <a:spcPts val="0"/>
              </a:spcAft>
              <a:buFont typeface="Wingdings"/>
              <a:buNone/>
              <a:defRPr/>
            </a:pPr>
            <a:r>
              <a:rPr lang="en-GB" sz="2000" dirty="0" err="1" smtClean="0"/>
              <a:t>Nykyisin</a:t>
            </a:r>
            <a:r>
              <a:rPr lang="en-GB" sz="2000" dirty="0" smtClean="0"/>
              <a:t> </a:t>
            </a:r>
            <a:r>
              <a:rPr lang="en-GB" sz="2000" dirty="0" err="1" smtClean="0"/>
              <a:t>jätehuolto</a:t>
            </a:r>
            <a:r>
              <a:rPr lang="en-GB" sz="2000" dirty="0" smtClean="0"/>
              <a:t> on </a:t>
            </a:r>
            <a:r>
              <a:rPr lang="en-GB" sz="2000" dirty="0" err="1" smtClean="0"/>
              <a:t>melko</a:t>
            </a:r>
            <a:r>
              <a:rPr lang="en-GB" sz="2000" dirty="0" smtClean="0"/>
              <a:t> </a:t>
            </a:r>
            <a:r>
              <a:rPr lang="en-GB" sz="2000" dirty="0" err="1" smtClean="0"/>
              <a:t>monimutkainen</a:t>
            </a:r>
            <a:r>
              <a:rPr lang="en-GB" sz="2000" dirty="0" smtClean="0"/>
              <a:t> </a:t>
            </a:r>
            <a:r>
              <a:rPr lang="en-GB" sz="2000" dirty="0" err="1" smtClean="0"/>
              <a:t>asia</a:t>
            </a:r>
            <a:r>
              <a:rPr lang="en-GB" sz="2000" dirty="0" smtClean="0"/>
              <a:t>, </a:t>
            </a:r>
            <a:r>
              <a:rPr lang="en-GB" sz="2000" dirty="0" err="1" smtClean="0"/>
              <a:t>joka</a:t>
            </a:r>
            <a:r>
              <a:rPr lang="en-GB" sz="2000" dirty="0" smtClean="0"/>
              <a:t> </a:t>
            </a:r>
            <a:r>
              <a:rPr lang="en-GB" sz="2000" dirty="0" err="1" smtClean="0"/>
              <a:t>sisältää</a:t>
            </a:r>
            <a:r>
              <a:rPr lang="en-GB" sz="2000" dirty="0" smtClean="0"/>
              <a:t> </a:t>
            </a:r>
            <a:r>
              <a:rPr lang="en-GB" sz="2000" dirty="0" err="1" smtClean="0"/>
              <a:t>keräämistä</a:t>
            </a:r>
            <a:r>
              <a:rPr lang="en-GB" sz="2000" dirty="0" smtClean="0"/>
              <a:t>, </a:t>
            </a:r>
            <a:r>
              <a:rPr lang="en-GB" sz="2000" dirty="0" err="1" smtClean="0"/>
              <a:t>kuljetusta</a:t>
            </a:r>
            <a:r>
              <a:rPr lang="en-GB" sz="2000" dirty="0" smtClean="0"/>
              <a:t>, </a:t>
            </a:r>
            <a:r>
              <a:rPr lang="en-GB" sz="2000" dirty="0" err="1" smtClean="0"/>
              <a:t>käsittelyä</a:t>
            </a:r>
            <a:r>
              <a:rPr lang="en-GB" sz="2000" dirty="0" smtClean="0"/>
              <a:t>, </a:t>
            </a:r>
            <a:r>
              <a:rPr lang="en-GB" sz="2000" dirty="0" err="1" smtClean="0"/>
              <a:t>kierrätystä</a:t>
            </a:r>
            <a:r>
              <a:rPr lang="en-GB" sz="2000" dirty="0"/>
              <a:t> </a:t>
            </a:r>
            <a:r>
              <a:rPr lang="en-GB" sz="2000" dirty="0" err="1" smtClean="0"/>
              <a:t>ja</a:t>
            </a:r>
            <a:r>
              <a:rPr lang="en-GB" sz="2000" dirty="0" smtClean="0"/>
              <a:t> </a:t>
            </a:r>
            <a:r>
              <a:rPr lang="en-GB" sz="2000" dirty="0" err="1" smtClean="0"/>
              <a:t>jätteiden</a:t>
            </a:r>
            <a:r>
              <a:rPr lang="en-GB" sz="2000" dirty="0" smtClean="0"/>
              <a:t> </a:t>
            </a:r>
            <a:r>
              <a:rPr lang="en-GB" sz="2000" dirty="0" err="1" smtClean="0"/>
              <a:t>hävittämistä</a:t>
            </a:r>
            <a:r>
              <a:rPr lang="en-GB" sz="2000" dirty="0" smtClean="0"/>
              <a:t>, jota on </a:t>
            </a:r>
            <a:r>
              <a:rPr lang="en-GB" sz="2000" dirty="0" err="1" smtClean="0"/>
              <a:t>seurattava</a:t>
            </a:r>
            <a:r>
              <a:rPr lang="en-GB" sz="2000" dirty="0" smtClean="0"/>
              <a:t> </a:t>
            </a:r>
            <a:r>
              <a:rPr lang="en-GB" sz="2000" dirty="0" err="1" smtClean="0"/>
              <a:t>ja</a:t>
            </a:r>
            <a:r>
              <a:rPr lang="en-GB" sz="2000" dirty="0" smtClean="0"/>
              <a:t> </a:t>
            </a:r>
            <a:r>
              <a:rPr lang="en-GB" sz="2000" dirty="0" err="1" smtClean="0"/>
              <a:t>säänneltävä</a:t>
            </a:r>
            <a:r>
              <a:rPr lang="en-GB" sz="2000" dirty="0" smtClean="0"/>
              <a:t> </a:t>
            </a:r>
            <a:r>
              <a:rPr lang="en-GB" sz="2000" dirty="0" err="1" smtClean="0"/>
              <a:t>paikallisella</a:t>
            </a:r>
            <a:r>
              <a:rPr lang="en-GB" sz="2000" dirty="0" smtClean="0"/>
              <a:t>, </a:t>
            </a:r>
            <a:r>
              <a:rPr lang="en-GB" sz="2000" dirty="0" err="1" smtClean="0"/>
              <a:t>alueellisella</a:t>
            </a:r>
            <a:r>
              <a:rPr lang="en-GB" sz="2000" dirty="0" smtClean="0"/>
              <a:t>, </a:t>
            </a:r>
            <a:r>
              <a:rPr lang="en-GB" sz="2000" dirty="0" err="1" smtClean="0"/>
              <a:t>kansallisella</a:t>
            </a:r>
            <a:r>
              <a:rPr lang="en-GB" sz="2000" dirty="0" smtClean="0"/>
              <a:t> </a:t>
            </a:r>
            <a:r>
              <a:rPr lang="en-GB" sz="2000" dirty="0" err="1" smtClean="0"/>
              <a:t>ja</a:t>
            </a:r>
            <a:r>
              <a:rPr lang="en-GB" sz="2000" dirty="0" smtClean="0"/>
              <a:t> </a:t>
            </a:r>
            <a:r>
              <a:rPr lang="en-GB" sz="2000" dirty="0" err="1" smtClean="0"/>
              <a:t>kansainvälisellä</a:t>
            </a:r>
            <a:r>
              <a:rPr lang="en-GB" sz="2000" dirty="0" smtClean="0"/>
              <a:t> </a:t>
            </a:r>
            <a:r>
              <a:rPr lang="en-GB" sz="2000" dirty="0" err="1" smtClean="0"/>
              <a:t>tasolla</a:t>
            </a:r>
            <a:r>
              <a:rPr lang="en-GB" sz="2000" dirty="0" smtClean="0"/>
              <a:t>.</a:t>
            </a:r>
            <a:endParaRPr lang="en-GB" sz="2000" dirty="0" smtClean="0"/>
          </a:p>
          <a:p>
            <a:pPr fontAlgn="auto">
              <a:spcAft>
                <a:spcPts val="0"/>
              </a:spcAft>
              <a:buFont typeface="Wingdings"/>
              <a:buNone/>
              <a:defRPr/>
            </a:pPr>
            <a:endParaRPr lang="en-GB" sz="2000" dirty="0" smtClean="0"/>
          </a:p>
        </p:txBody>
      </p:sp>
      <p:sp>
        <p:nvSpPr>
          <p:cNvPr id="30722" name="Τίτλος 2"/>
          <p:cNvSpPr>
            <a:spLocks noGrp="1"/>
          </p:cNvSpPr>
          <p:nvPr>
            <p:ph type="title"/>
          </p:nvPr>
        </p:nvSpPr>
        <p:spPr/>
        <p:txBody>
          <a:bodyPr/>
          <a:lstStyle/>
          <a:p>
            <a:pPr algn="ctr"/>
            <a:r>
              <a:rPr lang="en-US" dirty="0" smtClean="0"/>
              <a:t>MITÄ MODUULI KÄSITTELEE?</a:t>
            </a:r>
            <a:endParaRPr lang="el-GR" dirty="0" smtClean="0"/>
          </a:p>
        </p:txBody>
      </p:sp>
      <p:sp>
        <p:nvSpPr>
          <p:cNvPr id="30723"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2</a:t>
            </a:r>
            <a:endParaRPr lang="el-GR">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Θέση κειμένου 1"/>
          <p:cNvSpPr>
            <a:spLocks noGrp="1"/>
          </p:cNvSpPr>
          <p:nvPr>
            <p:ph type="body" idx="1"/>
          </p:nvPr>
        </p:nvSpPr>
        <p:spPr>
          <a:xfrm>
            <a:off x="323850" y="2743200"/>
            <a:ext cx="8569325" cy="3781425"/>
          </a:xfrm>
        </p:spPr>
        <p:txBody>
          <a:bodyPr/>
          <a:lstStyle/>
          <a:p>
            <a:r>
              <a:rPr lang="en-GB" sz="2000" dirty="0" err="1" smtClean="0"/>
              <a:t>Jätehuollon</a:t>
            </a:r>
            <a:r>
              <a:rPr lang="en-GB" sz="2000" dirty="0" smtClean="0"/>
              <a:t> </a:t>
            </a:r>
            <a:r>
              <a:rPr lang="en-GB" sz="2000" dirty="0" err="1" smtClean="0"/>
              <a:t>peruskäsitteet</a:t>
            </a:r>
            <a:endParaRPr lang="en-GB" sz="2000" dirty="0" smtClean="0"/>
          </a:p>
          <a:p>
            <a:r>
              <a:rPr lang="en-GB" sz="2000" dirty="0" err="1" smtClean="0"/>
              <a:t>Peruskäsitteistä</a:t>
            </a:r>
            <a:r>
              <a:rPr lang="en-GB" sz="2000" dirty="0" smtClean="0"/>
              <a:t> </a:t>
            </a:r>
            <a:r>
              <a:rPr lang="en-GB" sz="2000" dirty="0" err="1" smtClean="0"/>
              <a:t>modernissa</a:t>
            </a:r>
            <a:r>
              <a:rPr lang="en-GB" sz="2000" dirty="0" smtClean="0"/>
              <a:t> </a:t>
            </a:r>
            <a:r>
              <a:rPr lang="en-GB" sz="2000" dirty="0" err="1" smtClean="0"/>
              <a:t>jätehuollossa</a:t>
            </a:r>
            <a:r>
              <a:rPr lang="en-GB" sz="2000" dirty="0" smtClean="0"/>
              <a:t> </a:t>
            </a:r>
            <a:r>
              <a:rPr lang="en-GB" sz="2000" dirty="0" err="1" smtClean="0"/>
              <a:t>tärkeintä</a:t>
            </a:r>
            <a:r>
              <a:rPr lang="en-GB" sz="2000" dirty="0" smtClean="0"/>
              <a:t> on </a:t>
            </a:r>
            <a:r>
              <a:rPr lang="en-GB" sz="2000" b="1" dirty="0" err="1" smtClean="0"/>
              <a:t>jätteiden</a:t>
            </a:r>
            <a:r>
              <a:rPr lang="en-GB" sz="2000" b="1" dirty="0" smtClean="0"/>
              <a:t> </a:t>
            </a:r>
            <a:r>
              <a:rPr lang="en-GB" sz="2000" b="1" dirty="0" err="1" smtClean="0"/>
              <a:t>hierarkia</a:t>
            </a:r>
            <a:r>
              <a:rPr lang="en-GB" sz="2000" dirty="0" smtClean="0"/>
              <a:t>, </a:t>
            </a:r>
            <a:r>
              <a:rPr lang="en-GB" sz="2000" dirty="0" err="1" smtClean="0"/>
              <a:t>joka</a:t>
            </a:r>
            <a:r>
              <a:rPr lang="en-GB" sz="2000" dirty="0" smtClean="0"/>
              <a:t> </a:t>
            </a:r>
            <a:r>
              <a:rPr lang="en-GB" sz="2000" dirty="0" err="1" smtClean="0"/>
              <a:t>voidaan</a:t>
            </a:r>
            <a:r>
              <a:rPr lang="en-GB" sz="2000" dirty="0" smtClean="0"/>
              <a:t> </a:t>
            </a:r>
            <a:r>
              <a:rPr lang="en-GB" sz="2000" dirty="0" err="1" smtClean="0"/>
              <a:t>selittää</a:t>
            </a:r>
            <a:r>
              <a:rPr lang="en-GB" sz="2000" dirty="0" smtClean="0"/>
              <a:t> </a:t>
            </a:r>
            <a:r>
              <a:rPr lang="en-GB" sz="2000" dirty="0" err="1" smtClean="0"/>
              <a:t>kolmen</a:t>
            </a:r>
            <a:r>
              <a:rPr lang="en-GB" sz="2000" dirty="0" smtClean="0"/>
              <a:t> </a:t>
            </a:r>
            <a:r>
              <a:rPr lang="en-GB" sz="2000" dirty="0" err="1" smtClean="0"/>
              <a:t>pääasiallisen</a:t>
            </a:r>
            <a:r>
              <a:rPr lang="en-GB" sz="2000" dirty="0" smtClean="0"/>
              <a:t> </a:t>
            </a:r>
            <a:r>
              <a:rPr lang="en-GB" sz="2000" dirty="0" err="1" smtClean="0"/>
              <a:t>avainsanan</a:t>
            </a:r>
            <a:r>
              <a:rPr lang="en-GB" sz="2000" dirty="0" smtClean="0"/>
              <a:t> </a:t>
            </a:r>
            <a:r>
              <a:rPr lang="en-GB" sz="2000" dirty="0" err="1" smtClean="0"/>
              <a:t>kautta</a:t>
            </a:r>
            <a:endParaRPr lang="en-GB" sz="2000" dirty="0" smtClean="0"/>
          </a:p>
          <a:p>
            <a:r>
              <a:rPr lang="en-GB" sz="2000" dirty="0" err="1" smtClean="0"/>
              <a:t>Vähennä</a:t>
            </a:r>
            <a:r>
              <a:rPr lang="en-GB" sz="2000" dirty="0" smtClean="0"/>
              <a:t>, </a:t>
            </a:r>
            <a:r>
              <a:rPr lang="en-GB" sz="2000" dirty="0" err="1" smtClean="0"/>
              <a:t>Käytä</a:t>
            </a:r>
            <a:r>
              <a:rPr lang="en-GB" sz="2000" dirty="0" smtClean="0"/>
              <a:t> </a:t>
            </a:r>
            <a:r>
              <a:rPr lang="en-GB" sz="2000" dirty="0" err="1" smtClean="0"/>
              <a:t>uudelleen</a:t>
            </a:r>
            <a:r>
              <a:rPr lang="en-GB" sz="2000" dirty="0" smtClean="0"/>
              <a:t>, </a:t>
            </a:r>
            <a:r>
              <a:rPr lang="en-GB" sz="2000" dirty="0" err="1" smtClean="0"/>
              <a:t>Kierrätä</a:t>
            </a:r>
            <a:r>
              <a:rPr lang="en-GB" sz="2000" dirty="0" smtClean="0"/>
              <a:t> (Reduce</a:t>
            </a:r>
            <a:r>
              <a:rPr lang="en-GB" sz="2000" dirty="0" smtClean="0"/>
              <a:t>, Reuse, </a:t>
            </a:r>
            <a:r>
              <a:rPr lang="en-GB" sz="2000" dirty="0" smtClean="0"/>
              <a:t>Recycle)</a:t>
            </a:r>
            <a:endParaRPr lang="en-GB" sz="2000" dirty="0" smtClean="0"/>
          </a:p>
          <a:p>
            <a:r>
              <a:rPr lang="en-GB" sz="2000" dirty="0" err="1" smtClean="0"/>
              <a:t>Näistä</a:t>
            </a:r>
            <a:r>
              <a:rPr lang="en-GB" sz="2000" dirty="0" smtClean="0"/>
              <a:t> </a:t>
            </a:r>
            <a:r>
              <a:rPr lang="en-GB" sz="2000" dirty="0" err="1" smtClean="0"/>
              <a:t>usein</a:t>
            </a:r>
            <a:r>
              <a:rPr lang="en-GB" sz="2000" dirty="0" smtClean="0"/>
              <a:t> </a:t>
            </a:r>
            <a:r>
              <a:rPr lang="en-GB" sz="2000" dirty="0" err="1" smtClean="0"/>
              <a:t>käytetään</a:t>
            </a:r>
            <a:r>
              <a:rPr lang="en-GB" sz="2000" dirty="0" smtClean="0"/>
              <a:t> </a:t>
            </a:r>
            <a:r>
              <a:rPr lang="en-GB" sz="2000" dirty="0" err="1" smtClean="0"/>
              <a:t>nimitystä</a:t>
            </a:r>
            <a:r>
              <a:rPr lang="en-GB" sz="2000" dirty="0" smtClean="0"/>
              <a:t> “3 </a:t>
            </a:r>
            <a:r>
              <a:rPr lang="en-GB" sz="2000" dirty="0" err="1" smtClean="0"/>
              <a:t>Rs</a:t>
            </a:r>
            <a:r>
              <a:rPr lang="en-GB" sz="2000" dirty="0" smtClean="0"/>
              <a:t>”</a:t>
            </a:r>
          </a:p>
          <a:p>
            <a:r>
              <a:rPr lang="en-GB" sz="2000" dirty="0" err="1" smtClean="0"/>
              <a:t>Jätehierarkian</a:t>
            </a:r>
            <a:r>
              <a:rPr lang="en-GB" sz="2000" dirty="0" smtClean="0"/>
              <a:t> </a:t>
            </a:r>
            <a:r>
              <a:rPr lang="en-GB" sz="2000" dirty="0" err="1" smtClean="0"/>
              <a:t>käsite</a:t>
            </a:r>
            <a:r>
              <a:rPr lang="en-GB" sz="2000" dirty="0" smtClean="0"/>
              <a:t> on </a:t>
            </a:r>
            <a:r>
              <a:rPr lang="en-GB" sz="2000" dirty="0" err="1" smtClean="0"/>
              <a:t>yleensä</a:t>
            </a:r>
            <a:r>
              <a:rPr lang="en-GB" sz="2000" dirty="0" smtClean="0"/>
              <a:t> </a:t>
            </a:r>
            <a:r>
              <a:rPr lang="en-GB" sz="2000" dirty="0" err="1" smtClean="0"/>
              <a:t>edustettuna</a:t>
            </a:r>
            <a:r>
              <a:rPr lang="en-GB" sz="2000" dirty="0" smtClean="0"/>
              <a:t> </a:t>
            </a:r>
            <a:r>
              <a:rPr lang="en-GB" sz="2000" dirty="0" err="1" smtClean="0"/>
              <a:t>pyramidin</a:t>
            </a:r>
            <a:r>
              <a:rPr lang="en-GB" sz="2000" dirty="0" smtClean="0"/>
              <a:t> </a:t>
            </a:r>
            <a:r>
              <a:rPr lang="en-GB" sz="2000" dirty="0" err="1" smtClean="0"/>
              <a:t>kaaviossa</a:t>
            </a:r>
            <a:r>
              <a:rPr lang="en-GB" sz="2000" dirty="0" smtClean="0"/>
              <a:t>, </a:t>
            </a:r>
            <a:r>
              <a:rPr lang="en-GB" sz="2000" dirty="0" err="1" smtClean="0"/>
              <a:t>joka</a:t>
            </a:r>
            <a:r>
              <a:rPr lang="en-GB" sz="2000" dirty="0" smtClean="0"/>
              <a:t> </a:t>
            </a:r>
            <a:r>
              <a:rPr lang="en-GB" sz="2000" dirty="0" err="1" smtClean="0"/>
              <a:t>heijastaa</a:t>
            </a:r>
            <a:r>
              <a:rPr lang="en-GB" sz="2000" dirty="0" smtClean="0"/>
              <a:t> </a:t>
            </a:r>
            <a:r>
              <a:rPr lang="en-GB" sz="2000" dirty="0" err="1" smtClean="0"/>
              <a:t>suhteiden</a:t>
            </a:r>
            <a:r>
              <a:rPr lang="en-GB" sz="2000" dirty="0" smtClean="0"/>
              <a:t> </a:t>
            </a:r>
            <a:r>
              <a:rPr lang="en-GB" sz="2000" dirty="0" err="1" smtClean="0"/>
              <a:t>hierarkiaa</a:t>
            </a:r>
            <a:r>
              <a:rPr lang="en-GB" sz="2000" dirty="0" smtClean="0"/>
              <a:t>: </a:t>
            </a:r>
            <a:r>
              <a:rPr lang="en-GB" sz="2000" dirty="0" err="1" smtClean="0"/>
              <a:t>lukuun</a:t>
            </a:r>
            <a:r>
              <a:rPr lang="en-GB" sz="2000" dirty="0" err="1" smtClean="0"/>
              <a:t>ottamatta</a:t>
            </a:r>
            <a:r>
              <a:rPr lang="en-GB" sz="2000" dirty="0" smtClean="0"/>
              <a:t> 3Rn </a:t>
            </a:r>
            <a:r>
              <a:rPr lang="en-GB" sz="2000" dirty="0" err="1" smtClean="0"/>
              <a:t>mallia</a:t>
            </a:r>
            <a:r>
              <a:rPr lang="en-GB" sz="2000" dirty="0" smtClean="0"/>
              <a:t>, </a:t>
            </a:r>
            <a:r>
              <a:rPr lang="en-GB" sz="2000" dirty="0" err="1" smtClean="0"/>
              <a:t>joka</a:t>
            </a:r>
            <a:r>
              <a:rPr lang="en-GB" sz="2000" dirty="0" smtClean="0"/>
              <a:t> on </a:t>
            </a:r>
            <a:r>
              <a:rPr lang="en-GB" sz="2000" dirty="0" err="1" smtClean="0"/>
              <a:t>tarkoitettu</a:t>
            </a:r>
            <a:r>
              <a:rPr lang="en-GB" sz="2000" dirty="0" smtClean="0"/>
              <a:t> </a:t>
            </a:r>
            <a:r>
              <a:rPr lang="en-GB" sz="2000" dirty="0" err="1" smtClean="0"/>
              <a:t>hyveelliseksi</a:t>
            </a:r>
            <a:r>
              <a:rPr lang="en-GB" sz="2000" dirty="0" smtClean="0"/>
              <a:t> </a:t>
            </a:r>
            <a:r>
              <a:rPr lang="en-GB" sz="2000" dirty="0" err="1" smtClean="0"/>
              <a:t>ja</a:t>
            </a:r>
            <a:r>
              <a:rPr lang="en-GB" sz="2000" dirty="0" smtClean="0"/>
              <a:t> </a:t>
            </a:r>
            <a:r>
              <a:rPr lang="en-GB" sz="2000" dirty="0" err="1" smtClean="0"/>
              <a:t>ympäristö</a:t>
            </a:r>
            <a:r>
              <a:rPr lang="en-GB" sz="2000" dirty="0" smtClean="0"/>
              <a:t>- </a:t>
            </a:r>
            <a:r>
              <a:rPr lang="en-GB" sz="2000" dirty="0" err="1" smtClean="0"/>
              <a:t>sekä</a:t>
            </a:r>
            <a:r>
              <a:rPr lang="en-GB" sz="2000" dirty="0" smtClean="0"/>
              <a:t> </a:t>
            </a:r>
            <a:r>
              <a:rPr lang="en-GB" sz="2000" dirty="0" err="1" smtClean="0"/>
              <a:t>terveyttäsäästäville</a:t>
            </a:r>
            <a:r>
              <a:rPr lang="en-GB" sz="2000" dirty="0" smtClean="0"/>
              <a:t> </a:t>
            </a:r>
            <a:r>
              <a:rPr lang="en-GB" sz="2000" dirty="0" err="1" smtClean="0"/>
              <a:t>toimille</a:t>
            </a:r>
            <a:r>
              <a:rPr lang="en-GB" sz="2000" dirty="0" smtClean="0"/>
              <a:t>, </a:t>
            </a:r>
            <a:r>
              <a:rPr lang="en-GB" sz="2000" dirty="0" err="1" smtClean="0"/>
              <a:t>pyramiidi</a:t>
            </a:r>
            <a:r>
              <a:rPr lang="en-GB" sz="2000" dirty="0" smtClean="0"/>
              <a:t> </a:t>
            </a:r>
            <a:r>
              <a:rPr lang="en-GB" sz="2000" dirty="0" err="1" smtClean="0"/>
              <a:t>sisältää</a:t>
            </a:r>
            <a:r>
              <a:rPr lang="en-GB" sz="2000" dirty="0" smtClean="0"/>
              <a:t> </a:t>
            </a:r>
            <a:r>
              <a:rPr lang="en-GB" sz="2000" dirty="0" err="1" smtClean="0"/>
              <a:t>uusiutumisen</a:t>
            </a:r>
            <a:r>
              <a:rPr lang="en-GB" sz="2000" dirty="0" smtClean="0"/>
              <a:t>, </a:t>
            </a:r>
            <a:r>
              <a:rPr lang="en-GB" sz="2000" dirty="0" err="1" smtClean="0"/>
              <a:t>hoidon</a:t>
            </a:r>
            <a:r>
              <a:rPr lang="en-GB" sz="2000" dirty="0" smtClean="0"/>
              <a:t> </a:t>
            </a:r>
            <a:r>
              <a:rPr lang="en-GB" sz="2000" dirty="0" err="1" smtClean="0"/>
              <a:t>sekä</a:t>
            </a:r>
            <a:r>
              <a:rPr lang="en-GB" sz="2000" dirty="0" smtClean="0"/>
              <a:t> </a:t>
            </a:r>
            <a:r>
              <a:rPr lang="en-GB" sz="2000" dirty="0" err="1" smtClean="0"/>
              <a:t>viimeisenä</a:t>
            </a:r>
            <a:r>
              <a:rPr lang="en-GB" sz="2000" dirty="0" smtClean="0"/>
              <a:t> </a:t>
            </a:r>
            <a:r>
              <a:rPr lang="en-GB" sz="2000" dirty="0" err="1" smtClean="0"/>
              <a:t>resurssina</a:t>
            </a:r>
            <a:r>
              <a:rPr lang="en-GB" sz="2000" dirty="0" smtClean="0"/>
              <a:t>, </a:t>
            </a:r>
            <a:r>
              <a:rPr lang="en-GB" sz="2000" dirty="0" err="1" smtClean="0"/>
              <a:t>hävittämisen</a:t>
            </a:r>
            <a:r>
              <a:rPr lang="en-GB" sz="2000" dirty="0" smtClean="0"/>
              <a:t>. </a:t>
            </a:r>
            <a:endParaRPr lang="en-GB" sz="2000" dirty="0" smtClean="0"/>
          </a:p>
          <a:p>
            <a:endParaRPr lang="en-GB" sz="2000" dirty="0" smtClean="0"/>
          </a:p>
        </p:txBody>
      </p:sp>
      <p:sp>
        <p:nvSpPr>
          <p:cNvPr id="31746" name="Τίτλος 2"/>
          <p:cNvSpPr>
            <a:spLocks noGrp="1"/>
          </p:cNvSpPr>
          <p:nvPr>
            <p:ph type="title"/>
          </p:nvPr>
        </p:nvSpPr>
        <p:spPr/>
        <p:txBody>
          <a:bodyPr/>
          <a:lstStyle/>
          <a:p>
            <a:pPr algn="ctr"/>
            <a:r>
              <a:rPr lang="en-US" dirty="0" smtClean="0"/>
              <a:t>MITÄ MODUULI KÄSITTELEE?</a:t>
            </a:r>
            <a:endParaRPr lang="el-GR" dirty="0" smtClean="0"/>
          </a:p>
        </p:txBody>
      </p:sp>
      <p:sp>
        <p:nvSpPr>
          <p:cNvPr id="31747" name="Θέση αριθμού διαφάνειας 4"/>
          <p:cNvSpPr>
            <a:spLocks noGrp="1"/>
          </p:cNvSpPr>
          <p:nvPr>
            <p:ph type="sldNum" sz="quarter" idx="11"/>
          </p:nvPr>
        </p:nvSpPr>
        <p:spPr bwMode="auto">
          <a:xfrm>
            <a:off x="0" y="1773238"/>
            <a:ext cx="1295400" cy="701675"/>
          </a:xfrm>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3</a:t>
            </a:r>
            <a:endParaRPr lang="el-GR">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Θέση κειμένου 1"/>
          <p:cNvSpPr>
            <a:spLocks noGrp="1"/>
          </p:cNvSpPr>
          <p:nvPr>
            <p:ph type="body" idx="1"/>
          </p:nvPr>
        </p:nvSpPr>
        <p:spPr>
          <a:xfrm>
            <a:off x="323850" y="2743200"/>
            <a:ext cx="8569325" cy="469900"/>
          </a:xfrm>
        </p:spPr>
        <p:txBody>
          <a:bodyPr/>
          <a:lstStyle/>
          <a:p>
            <a:r>
              <a:rPr lang="en-GB" sz="2000" dirty="0" err="1" smtClean="0"/>
              <a:t>Jätehierarkian</a:t>
            </a:r>
            <a:r>
              <a:rPr lang="en-GB" sz="2000" dirty="0" smtClean="0"/>
              <a:t> </a:t>
            </a:r>
            <a:r>
              <a:rPr lang="en-GB" sz="2000" dirty="0" err="1" smtClean="0"/>
              <a:t>pyramidi</a:t>
            </a:r>
            <a:endParaRPr lang="en-GB" sz="2000" dirty="0" smtClean="0"/>
          </a:p>
          <a:p>
            <a:endParaRPr lang="en-GB" sz="2000" dirty="0" smtClean="0"/>
          </a:p>
        </p:txBody>
      </p:sp>
      <p:sp>
        <p:nvSpPr>
          <p:cNvPr id="32770" name="Τίτλος 2"/>
          <p:cNvSpPr>
            <a:spLocks noGrp="1"/>
          </p:cNvSpPr>
          <p:nvPr>
            <p:ph type="title"/>
          </p:nvPr>
        </p:nvSpPr>
        <p:spPr/>
        <p:txBody>
          <a:bodyPr/>
          <a:lstStyle/>
          <a:p>
            <a:pPr algn="ctr"/>
            <a:r>
              <a:rPr lang="en-US" dirty="0"/>
              <a:t>MITÄ MODUULI KÄSITTELEE?</a:t>
            </a:r>
            <a:endParaRPr lang="el-GR" dirty="0" smtClean="0"/>
          </a:p>
        </p:txBody>
      </p:sp>
      <p:sp>
        <p:nvSpPr>
          <p:cNvPr id="32771"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4</a:t>
            </a:r>
            <a:endParaRPr lang="el-GR">
              <a:cs typeface="Arial" charset="0"/>
            </a:endParaRPr>
          </a:p>
        </p:txBody>
      </p:sp>
      <p:pic>
        <p:nvPicPr>
          <p:cNvPr id="32772" name="Immagine 3"/>
          <p:cNvPicPr>
            <a:picLocks noChangeAspect="1"/>
          </p:cNvPicPr>
          <p:nvPr/>
        </p:nvPicPr>
        <p:blipFill>
          <a:blip r:embed="rId2"/>
          <a:srcRect/>
          <a:stretch>
            <a:fillRect/>
          </a:stretch>
        </p:blipFill>
        <p:spPr bwMode="auto">
          <a:xfrm>
            <a:off x="468313" y="3141663"/>
            <a:ext cx="3348037" cy="3600450"/>
          </a:xfrm>
          <a:prstGeom prst="rect">
            <a:avLst/>
          </a:prstGeom>
          <a:noFill/>
          <a:ln w="9525">
            <a:noFill/>
            <a:miter lim="800000"/>
            <a:headEnd/>
            <a:tailEnd/>
          </a:ln>
        </p:spPr>
      </p:pic>
      <p:sp>
        <p:nvSpPr>
          <p:cNvPr id="6" name="Θέση κειμένου 1"/>
          <p:cNvSpPr txBox="1">
            <a:spLocks/>
          </p:cNvSpPr>
          <p:nvPr/>
        </p:nvSpPr>
        <p:spPr>
          <a:xfrm>
            <a:off x="4356100" y="6021388"/>
            <a:ext cx="3708400" cy="469900"/>
          </a:xfrm>
          <a:prstGeom prst="rect">
            <a:avLst/>
          </a:prstGeom>
        </p:spPr>
        <p:txBody>
          <a:bodyPr>
            <a:normAutofit fontScale="92500" lnSpcReduction="10000"/>
          </a:bodyPr>
          <a:lstStyle>
            <a:lvl1pPr marL="0" indent="0" algn="l" rtl="0" eaLnBrk="1" latinLnBrk="0" hangingPunct="1">
              <a:spcBef>
                <a:spcPts val="700"/>
              </a:spcBef>
              <a:buClr>
                <a:schemeClr val="accent2"/>
              </a:buClr>
              <a:buSzPct val="60000"/>
              <a:buFont typeface="Wingdings"/>
              <a:buNone/>
              <a:defRPr kumimoji="0" sz="2800" kern="1200">
                <a:solidFill>
                  <a:schemeClr val="tx2"/>
                </a:solidFill>
                <a:latin typeface="+mn-lt"/>
                <a:ea typeface="+mn-ea"/>
                <a:cs typeface="+mn-cs"/>
              </a:defRPr>
            </a:lvl1pPr>
            <a:lvl2pPr marL="640080" indent="-274320" algn="l" rtl="0" eaLnBrk="1" latinLnBrk="0" hangingPunct="1">
              <a:spcBef>
                <a:spcPts val="550"/>
              </a:spcBef>
              <a:buClr>
                <a:schemeClr val="accent1"/>
              </a:buClr>
              <a:buSzPct val="70000"/>
              <a:buFont typeface="Wingdings 2"/>
              <a:buNone/>
              <a:defRPr kumimoji="0" sz="1800" kern="1200">
                <a:solidFill>
                  <a:schemeClr val="tx1">
                    <a:tint val="75000"/>
                  </a:schemeClr>
                </a:solidFill>
                <a:latin typeface="+mn-lt"/>
                <a:ea typeface="+mn-ea"/>
                <a:cs typeface="+mn-cs"/>
              </a:defRPr>
            </a:lvl2pPr>
            <a:lvl3pPr marL="914400" indent="-228600" algn="l" rtl="0" eaLnBrk="1" latinLnBrk="0" hangingPunct="1">
              <a:spcBef>
                <a:spcPts val="500"/>
              </a:spcBef>
              <a:buClr>
                <a:schemeClr val="accent2"/>
              </a:buClr>
              <a:buSzPct val="75000"/>
              <a:buFont typeface="Wingdings"/>
              <a:buNone/>
              <a:defRPr kumimoji="0" sz="1600" kern="1200">
                <a:solidFill>
                  <a:schemeClr val="tx1">
                    <a:tint val="75000"/>
                  </a:schemeClr>
                </a:solidFill>
                <a:latin typeface="+mn-lt"/>
                <a:ea typeface="+mn-ea"/>
                <a:cs typeface="+mn-cs"/>
              </a:defRPr>
            </a:lvl3pPr>
            <a:lvl4pPr marL="1371600" indent="-228600" algn="l" rtl="0" eaLnBrk="1" latinLnBrk="0" hangingPunct="1">
              <a:spcBef>
                <a:spcPts val="400"/>
              </a:spcBef>
              <a:buClr>
                <a:schemeClr val="accent3"/>
              </a:buClr>
              <a:buSzPct val="75000"/>
              <a:buFont typeface="Wingdings"/>
              <a:buNone/>
              <a:defRPr kumimoji="0" sz="1400" kern="1200">
                <a:solidFill>
                  <a:schemeClr val="tx1">
                    <a:tint val="75000"/>
                  </a:schemeClr>
                </a:solidFill>
                <a:latin typeface="+mn-lt"/>
                <a:ea typeface="+mn-ea"/>
                <a:cs typeface="+mn-cs"/>
              </a:defRPr>
            </a:lvl4pPr>
            <a:lvl5pPr marL="1828800" indent="-228600" algn="l" rtl="0" eaLnBrk="1" latinLnBrk="0" hangingPunct="1">
              <a:spcBef>
                <a:spcPts val="400"/>
              </a:spcBef>
              <a:buClr>
                <a:schemeClr val="accent4"/>
              </a:buClr>
              <a:buSzPct val="65000"/>
              <a:buFont typeface="Wingdings"/>
              <a:buNone/>
              <a:defRPr kumimoji="0" sz="1400" kern="1200">
                <a:solidFill>
                  <a:schemeClr val="tx1">
                    <a:tint val="75000"/>
                  </a:schemeClr>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fontAlgn="auto">
              <a:spcAft>
                <a:spcPts val="0"/>
              </a:spcAft>
              <a:defRPr/>
            </a:pPr>
            <a:r>
              <a:rPr lang="en-GB" sz="1400" dirty="0"/>
              <a:t>Source: https://</a:t>
            </a:r>
            <a:r>
              <a:rPr lang="en-GB" sz="1400" dirty="0" smtClean="0"/>
              <a:t>greenerneighbourhoods.net/resources/waste</a:t>
            </a:r>
          </a:p>
          <a:p>
            <a:pPr fontAlgn="auto">
              <a:spcAft>
                <a:spcPts val="0"/>
              </a:spcAft>
              <a:defRPr/>
            </a:pPr>
            <a:endParaRPr lang="en-GB" sz="1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323850" y="2743200"/>
            <a:ext cx="8569325" cy="3781425"/>
          </a:xfrm>
        </p:spPr>
        <p:txBody>
          <a:bodyPr>
            <a:normAutofit lnSpcReduction="10000"/>
          </a:bodyPr>
          <a:lstStyle/>
          <a:p>
            <a:pPr fontAlgn="auto">
              <a:spcAft>
                <a:spcPts val="0"/>
              </a:spcAft>
              <a:buFont typeface="Wingdings"/>
              <a:buNone/>
              <a:defRPr/>
            </a:pPr>
            <a:r>
              <a:rPr lang="en-GB" sz="2000" dirty="0" err="1" smtClean="0"/>
              <a:t>Jätehuollon</a:t>
            </a:r>
            <a:r>
              <a:rPr lang="en-GB" sz="2000" dirty="0" smtClean="0"/>
              <a:t> </a:t>
            </a:r>
            <a:r>
              <a:rPr lang="en-GB" sz="2000" dirty="0" err="1" smtClean="0"/>
              <a:t>peruskäsitteet</a:t>
            </a:r>
            <a:endParaRPr lang="en-GB" sz="2000" dirty="0" smtClean="0"/>
          </a:p>
          <a:p>
            <a:pPr fontAlgn="auto">
              <a:spcAft>
                <a:spcPts val="0"/>
              </a:spcAft>
              <a:buFont typeface="Wingdings"/>
              <a:buNone/>
              <a:defRPr/>
            </a:pPr>
            <a:r>
              <a:rPr lang="en-GB" sz="2000" dirty="0" err="1" smtClean="0"/>
              <a:t>Jätehierarkiaan</a:t>
            </a:r>
            <a:r>
              <a:rPr lang="en-GB" sz="2000" dirty="0" smtClean="0"/>
              <a:t> </a:t>
            </a:r>
            <a:r>
              <a:rPr lang="en-GB" sz="2000" dirty="0" err="1" smtClean="0"/>
              <a:t>vahvasti</a:t>
            </a:r>
            <a:r>
              <a:rPr lang="en-GB" sz="2000" dirty="0" smtClean="0"/>
              <a:t> </a:t>
            </a:r>
            <a:r>
              <a:rPr lang="en-GB" sz="2000" dirty="0" err="1" smtClean="0"/>
              <a:t>yhdistetty</a:t>
            </a:r>
            <a:r>
              <a:rPr lang="en-GB" sz="2000" dirty="0" smtClean="0"/>
              <a:t> </a:t>
            </a:r>
            <a:r>
              <a:rPr lang="en-GB" sz="2000" dirty="0" err="1" smtClean="0"/>
              <a:t>käsite</a:t>
            </a:r>
            <a:r>
              <a:rPr lang="en-GB" sz="2000" dirty="0" smtClean="0"/>
              <a:t> on </a:t>
            </a:r>
            <a:r>
              <a:rPr lang="en-GB" sz="2000" b="1" dirty="0" err="1" smtClean="0"/>
              <a:t>tuotteen</a:t>
            </a:r>
            <a:r>
              <a:rPr lang="en-GB" sz="2000" b="1" dirty="0" smtClean="0"/>
              <a:t> </a:t>
            </a:r>
            <a:r>
              <a:rPr lang="en-GB" sz="2000" b="1" dirty="0" err="1" smtClean="0"/>
              <a:t>elinkaari</a:t>
            </a:r>
            <a:r>
              <a:rPr lang="en-GB" sz="2000" dirty="0" smtClean="0"/>
              <a:t>, </a:t>
            </a:r>
            <a:r>
              <a:rPr lang="en-GB" sz="2000" dirty="0" err="1" smtClean="0"/>
              <a:t>joka</a:t>
            </a:r>
            <a:r>
              <a:rPr lang="en-GB" sz="2000" dirty="0" smtClean="0"/>
              <a:t> </a:t>
            </a:r>
            <a:r>
              <a:rPr lang="en-GB" sz="2000" dirty="0" err="1" smtClean="0"/>
              <a:t>viittaa</a:t>
            </a:r>
            <a:r>
              <a:rPr lang="en-GB" sz="2000" dirty="0" smtClean="0"/>
              <a:t> </a:t>
            </a:r>
            <a:r>
              <a:rPr lang="en-GB" sz="2000" dirty="0" err="1" smtClean="0"/>
              <a:t>kaikkiin</a:t>
            </a:r>
            <a:r>
              <a:rPr lang="en-GB" sz="2000" dirty="0" smtClean="0"/>
              <a:t> </a:t>
            </a:r>
            <a:r>
              <a:rPr lang="en-GB" sz="2000" dirty="0" err="1" smtClean="0"/>
              <a:t>toimiin</a:t>
            </a:r>
            <a:r>
              <a:rPr lang="en-GB" sz="2000" dirty="0" smtClean="0"/>
              <a:t>, </a:t>
            </a:r>
            <a:r>
              <a:rPr lang="en-GB" sz="2000" dirty="0" err="1" smtClean="0"/>
              <a:t>joita</a:t>
            </a:r>
            <a:r>
              <a:rPr lang="en-GB" sz="2000" dirty="0" smtClean="0"/>
              <a:t> </a:t>
            </a:r>
            <a:r>
              <a:rPr lang="en-GB" sz="2000" dirty="0" err="1" smtClean="0"/>
              <a:t>voidaan</a:t>
            </a:r>
            <a:r>
              <a:rPr lang="en-GB" sz="2000" dirty="0" smtClean="0"/>
              <a:t> </a:t>
            </a:r>
            <a:r>
              <a:rPr lang="en-GB" sz="2000" dirty="0" err="1" smtClean="0"/>
              <a:t>toteuttaa</a:t>
            </a:r>
            <a:r>
              <a:rPr lang="en-GB" sz="2000" dirty="0" smtClean="0"/>
              <a:t> (</a:t>
            </a:r>
            <a:r>
              <a:rPr lang="en-GB" sz="2000" dirty="0" err="1" smtClean="0"/>
              <a:t>ja</a:t>
            </a:r>
            <a:r>
              <a:rPr lang="en-GB" sz="2000" dirty="0" smtClean="0"/>
              <a:t> </a:t>
            </a:r>
            <a:r>
              <a:rPr lang="en-GB" sz="2000" dirty="0" err="1" smtClean="0"/>
              <a:t>mahdollisesti</a:t>
            </a:r>
            <a:r>
              <a:rPr lang="en-GB" sz="2000" dirty="0" smtClean="0"/>
              <a:t> </a:t>
            </a:r>
            <a:r>
              <a:rPr lang="en-GB" sz="2000" dirty="0" err="1" smtClean="0"/>
              <a:t>säönnellä</a:t>
            </a:r>
            <a:r>
              <a:rPr lang="en-GB" sz="2000" dirty="0" smtClean="0"/>
              <a:t>), </a:t>
            </a:r>
            <a:r>
              <a:rPr lang="en-GB" sz="2000" dirty="0" err="1" smtClean="0"/>
              <a:t>jotta</a:t>
            </a:r>
            <a:r>
              <a:rPr lang="en-GB" sz="2000" dirty="0" smtClean="0"/>
              <a:t> </a:t>
            </a:r>
            <a:r>
              <a:rPr lang="en-GB" sz="2000" dirty="0" err="1" smtClean="0"/>
              <a:t>voidaan</a:t>
            </a:r>
            <a:r>
              <a:rPr lang="en-GB" sz="2000" dirty="0" smtClean="0"/>
              <a:t> </a:t>
            </a:r>
            <a:r>
              <a:rPr lang="en-GB" sz="2000" dirty="0" err="1" smtClean="0"/>
              <a:t>tukea</a:t>
            </a:r>
            <a:r>
              <a:rPr lang="en-GB" sz="2000" dirty="0" smtClean="0"/>
              <a:t> </a:t>
            </a:r>
            <a:r>
              <a:rPr lang="en-GB" sz="2000" dirty="0" err="1" smtClean="0"/>
              <a:t>kaikenlaisten</a:t>
            </a:r>
            <a:r>
              <a:rPr lang="en-GB" sz="2000" dirty="0" smtClean="0"/>
              <a:t> </a:t>
            </a:r>
            <a:r>
              <a:rPr lang="en-GB" sz="2000" dirty="0" err="1" smtClean="0"/>
              <a:t>tuotteiden</a:t>
            </a:r>
            <a:r>
              <a:rPr lang="en-GB" sz="2000" dirty="0" smtClean="0"/>
              <a:t> </a:t>
            </a:r>
            <a:r>
              <a:rPr lang="en-GB" sz="2000" dirty="0" err="1" smtClean="0"/>
              <a:t>tuotantoa</a:t>
            </a:r>
            <a:r>
              <a:rPr lang="en-GB" sz="2000" dirty="0" smtClean="0"/>
              <a:t>, </a:t>
            </a:r>
            <a:r>
              <a:rPr lang="en-GB" sz="2000" dirty="0" err="1" smtClean="0"/>
              <a:t>pakkaamista</a:t>
            </a:r>
            <a:r>
              <a:rPr lang="en-GB" sz="2000" dirty="0" smtClean="0"/>
              <a:t> </a:t>
            </a:r>
            <a:r>
              <a:rPr lang="en-GB" sz="2000" dirty="0" err="1" smtClean="0"/>
              <a:t>ja</a:t>
            </a:r>
            <a:r>
              <a:rPr lang="en-GB" sz="2000" dirty="0" smtClean="0"/>
              <a:t> </a:t>
            </a:r>
            <a:r>
              <a:rPr lang="en-GB" sz="2000" dirty="0" err="1" smtClean="0"/>
              <a:t>jakelua</a:t>
            </a:r>
            <a:r>
              <a:rPr lang="en-GB" sz="2000" dirty="0" smtClean="0"/>
              <a:t> </a:t>
            </a:r>
            <a:r>
              <a:rPr lang="en-GB" sz="2000" dirty="0" err="1" smtClean="0"/>
              <a:t>enemmän</a:t>
            </a:r>
            <a:r>
              <a:rPr lang="en-GB" sz="2000" dirty="0" smtClean="0"/>
              <a:t> 3R – </a:t>
            </a:r>
            <a:r>
              <a:rPr lang="en-GB" sz="2000" dirty="0" err="1" smtClean="0"/>
              <a:t>mallin</a:t>
            </a:r>
            <a:r>
              <a:rPr lang="en-GB" sz="2000" dirty="0" smtClean="0"/>
              <a:t> </a:t>
            </a:r>
            <a:r>
              <a:rPr lang="en-GB" sz="2000" dirty="0" err="1" smtClean="0"/>
              <a:t>suuntaisesti</a:t>
            </a:r>
            <a:r>
              <a:rPr lang="en-GB" sz="2000" dirty="0" smtClean="0"/>
              <a:t>.</a:t>
            </a:r>
            <a:endParaRPr lang="en-GB" sz="2000" dirty="0" smtClean="0"/>
          </a:p>
          <a:p>
            <a:pPr fontAlgn="auto">
              <a:spcAft>
                <a:spcPts val="0"/>
              </a:spcAft>
              <a:buFont typeface="Wingdings"/>
              <a:buNone/>
              <a:defRPr/>
            </a:pPr>
            <a:r>
              <a:rPr lang="en-GB" sz="2000" dirty="0" err="1" smtClean="0"/>
              <a:t>Politiikka</a:t>
            </a:r>
            <a:r>
              <a:rPr lang="en-GB" sz="2000" dirty="0" smtClean="0"/>
              <a:t> (</a:t>
            </a:r>
            <a:r>
              <a:rPr lang="en-GB" sz="2000" dirty="0" err="1" smtClean="0"/>
              <a:t>ja</a:t>
            </a:r>
            <a:r>
              <a:rPr lang="en-GB" sz="2000" dirty="0" smtClean="0"/>
              <a:t> </a:t>
            </a:r>
            <a:r>
              <a:rPr lang="en-GB" sz="2000" dirty="0" err="1" smtClean="0"/>
              <a:t>lainsäädäntö</a:t>
            </a:r>
            <a:r>
              <a:rPr lang="en-GB" sz="2000" dirty="0" smtClean="0"/>
              <a:t>), </a:t>
            </a:r>
            <a:r>
              <a:rPr lang="en-GB" sz="2000" dirty="0" err="1" smtClean="0"/>
              <a:t>joka</a:t>
            </a:r>
            <a:r>
              <a:rPr lang="en-GB" sz="2000" dirty="0" smtClean="0"/>
              <a:t> </a:t>
            </a:r>
            <a:r>
              <a:rPr lang="en-GB" sz="2000" dirty="0" err="1" smtClean="0"/>
              <a:t>perustuu</a:t>
            </a:r>
            <a:r>
              <a:rPr lang="en-GB" sz="2000" dirty="0" smtClean="0"/>
              <a:t> </a:t>
            </a:r>
            <a:r>
              <a:rPr lang="en-GB" sz="2000" dirty="0" err="1" smtClean="0"/>
              <a:t>periaatteeseen</a:t>
            </a:r>
            <a:r>
              <a:rPr lang="en-GB" sz="2000" dirty="0" smtClean="0"/>
              <a:t> </a:t>
            </a:r>
            <a:r>
              <a:rPr lang="en-GB" sz="2000" dirty="0" err="1" smtClean="0"/>
              <a:t>ovat</a:t>
            </a:r>
            <a:r>
              <a:rPr lang="en-GB" sz="2000" dirty="0" smtClean="0"/>
              <a:t> </a:t>
            </a:r>
            <a:r>
              <a:rPr lang="en-GB" sz="2000" dirty="0" err="1" smtClean="0"/>
              <a:t>yhä</a:t>
            </a:r>
            <a:r>
              <a:rPr lang="en-GB" sz="2000" dirty="0" smtClean="0"/>
              <a:t> </a:t>
            </a:r>
            <a:r>
              <a:rPr lang="en-GB" sz="2000" dirty="0" err="1" smtClean="0"/>
              <a:t>laajemmin</a:t>
            </a:r>
            <a:r>
              <a:rPr lang="en-GB" sz="2000" dirty="0" smtClean="0"/>
              <a:t> </a:t>
            </a:r>
            <a:r>
              <a:rPr lang="en-GB" sz="2000" dirty="0" err="1" smtClean="0"/>
              <a:t>levinnyt</a:t>
            </a:r>
            <a:r>
              <a:rPr lang="en-GB" sz="2000" dirty="0" smtClean="0"/>
              <a:t> </a:t>
            </a:r>
            <a:r>
              <a:rPr lang="en-GB" sz="2000" dirty="0" err="1" smtClean="0"/>
              <a:t>erityisesti</a:t>
            </a:r>
            <a:r>
              <a:rPr lang="en-GB" sz="2000" dirty="0" smtClean="0"/>
              <a:t> </a:t>
            </a:r>
            <a:r>
              <a:rPr lang="en-GB" sz="2000" dirty="0" err="1" smtClean="0"/>
              <a:t>länsimaissa</a:t>
            </a:r>
            <a:r>
              <a:rPr lang="en-GB" sz="2000" dirty="0" smtClean="0"/>
              <a:t>.</a:t>
            </a:r>
            <a:endParaRPr lang="en-GB" sz="2000" dirty="0" smtClean="0"/>
          </a:p>
          <a:p>
            <a:pPr fontAlgn="auto">
              <a:spcAft>
                <a:spcPts val="0"/>
              </a:spcAft>
              <a:buFont typeface="Wingdings"/>
              <a:buNone/>
              <a:defRPr/>
            </a:pPr>
            <a:r>
              <a:rPr lang="en-GB" sz="2000" dirty="0" err="1" smtClean="0"/>
              <a:t>Yksi</a:t>
            </a:r>
            <a:r>
              <a:rPr lang="en-GB" sz="2000" dirty="0" smtClean="0"/>
              <a:t> </a:t>
            </a:r>
            <a:r>
              <a:rPr lang="en-GB" sz="2000" dirty="0" err="1" smtClean="0"/>
              <a:t>erittäin</a:t>
            </a:r>
            <a:r>
              <a:rPr lang="en-GB" sz="2000" dirty="0" smtClean="0"/>
              <a:t> </a:t>
            </a:r>
            <a:r>
              <a:rPr lang="en-GB" sz="2000" dirty="0" err="1" smtClean="0"/>
              <a:t>mielenkiintoinen</a:t>
            </a:r>
            <a:r>
              <a:rPr lang="en-GB" sz="2000" dirty="0" smtClean="0"/>
              <a:t> </a:t>
            </a:r>
            <a:r>
              <a:rPr lang="en-GB" sz="2000" dirty="0" err="1" smtClean="0"/>
              <a:t>asia</a:t>
            </a:r>
            <a:r>
              <a:rPr lang="en-GB" sz="2000" dirty="0" smtClean="0"/>
              <a:t>, </a:t>
            </a:r>
            <a:r>
              <a:rPr lang="en-GB" sz="2000" dirty="0" err="1" smtClean="0"/>
              <a:t>joka</a:t>
            </a:r>
            <a:r>
              <a:rPr lang="en-GB" sz="2000" dirty="0" smtClean="0"/>
              <a:t> on </a:t>
            </a:r>
            <a:r>
              <a:rPr lang="en-GB" sz="2000" dirty="0" err="1" smtClean="0"/>
              <a:t>liitetty</a:t>
            </a:r>
            <a:r>
              <a:rPr lang="en-GB" sz="2000" dirty="0" smtClean="0"/>
              <a:t> </a:t>
            </a:r>
            <a:r>
              <a:rPr lang="en-GB" sz="2000" dirty="0" err="1" smtClean="0"/>
              <a:t>ajatukseen</a:t>
            </a:r>
            <a:r>
              <a:rPr lang="en-GB" sz="2000" dirty="0" smtClean="0"/>
              <a:t> </a:t>
            </a:r>
            <a:r>
              <a:rPr lang="en-GB" sz="2000" dirty="0" err="1" smtClean="0"/>
              <a:t>elinkaaresta</a:t>
            </a:r>
            <a:r>
              <a:rPr lang="en-GB" sz="2000" dirty="0" smtClean="0"/>
              <a:t>, </a:t>
            </a:r>
            <a:r>
              <a:rPr lang="en-GB" sz="2000" dirty="0" err="1" smtClean="0"/>
              <a:t>joka</a:t>
            </a:r>
            <a:r>
              <a:rPr lang="en-GB" sz="2000" dirty="0" smtClean="0"/>
              <a:t> </a:t>
            </a:r>
            <a:r>
              <a:rPr lang="en-GB" sz="2000" dirty="0" err="1" smtClean="0"/>
              <a:t>tuottaa</a:t>
            </a:r>
            <a:r>
              <a:rPr lang="en-GB" sz="2000" dirty="0" smtClean="0"/>
              <a:t> </a:t>
            </a:r>
            <a:r>
              <a:rPr lang="en-GB" sz="2000" dirty="0" err="1" smtClean="0"/>
              <a:t>laajaa</a:t>
            </a:r>
            <a:r>
              <a:rPr lang="en-GB" sz="2000" dirty="0" smtClean="0"/>
              <a:t> </a:t>
            </a:r>
            <a:r>
              <a:rPr lang="en-GB" sz="2000" dirty="0" err="1" smtClean="0"/>
              <a:t>keskustelua</a:t>
            </a:r>
            <a:r>
              <a:rPr lang="en-GB" sz="2000" dirty="0" smtClean="0"/>
              <a:t> </a:t>
            </a:r>
            <a:r>
              <a:rPr lang="en-GB" sz="2000" dirty="0" err="1" smtClean="0"/>
              <a:t>ja</a:t>
            </a:r>
            <a:r>
              <a:rPr lang="en-GB" sz="2000" dirty="0" smtClean="0"/>
              <a:t> </a:t>
            </a:r>
            <a:r>
              <a:rPr lang="en-GB" sz="2000" dirty="0" err="1" smtClean="0"/>
              <a:t>kiistaa</a:t>
            </a:r>
            <a:r>
              <a:rPr lang="en-GB" sz="2000" dirty="0" smtClean="0"/>
              <a:t> (</a:t>
            </a:r>
            <a:r>
              <a:rPr lang="en-GB" sz="2000" dirty="0" err="1" smtClean="0"/>
              <a:t>ja</a:t>
            </a:r>
            <a:r>
              <a:rPr lang="en-GB" sz="2000" dirty="0" smtClean="0"/>
              <a:t> </a:t>
            </a:r>
            <a:r>
              <a:rPr lang="en-GB" sz="2000" dirty="0" err="1" smtClean="0"/>
              <a:t>joissakin</a:t>
            </a:r>
            <a:r>
              <a:rPr lang="en-GB" sz="2000" dirty="0" smtClean="0"/>
              <a:t> </a:t>
            </a:r>
            <a:r>
              <a:rPr lang="en-GB" sz="2000" dirty="0" err="1" smtClean="0"/>
              <a:t>maissa</a:t>
            </a:r>
            <a:r>
              <a:rPr lang="en-GB" sz="2000" dirty="0" smtClean="0"/>
              <a:t> on </a:t>
            </a:r>
            <a:r>
              <a:rPr lang="en-GB" sz="2000" dirty="0" err="1" smtClean="0"/>
              <a:t>suunniteltua</a:t>
            </a:r>
            <a:r>
              <a:rPr lang="en-GB" sz="2000" dirty="0" smtClean="0"/>
              <a:t> </a:t>
            </a:r>
            <a:r>
              <a:rPr lang="en-GB" sz="2000" dirty="0" err="1" smtClean="0"/>
              <a:t>ja</a:t>
            </a:r>
            <a:r>
              <a:rPr lang="en-GB" sz="2000" dirty="0" smtClean="0"/>
              <a:t> </a:t>
            </a:r>
            <a:r>
              <a:rPr lang="en-GB" sz="2000" dirty="0" err="1" smtClean="0"/>
              <a:t>johon</a:t>
            </a:r>
            <a:r>
              <a:rPr lang="en-GB" sz="2000" dirty="0" smtClean="0"/>
              <a:t> </a:t>
            </a:r>
            <a:r>
              <a:rPr lang="en-GB" sz="2000" dirty="0" err="1" smtClean="0"/>
              <a:t>kohdistuu</a:t>
            </a:r>
            <a:r>
              <a:rPr lang="en-GB" sz="2000" dirty="0" smtClean="0"/>
              <a:t> </a:t>
            </a:r>
            <a:r>
              <a:rPr lang="en-GB" sz="2000" dirty="0" err="1" smtClean="0"/>
              <a:t>erittäin</a:t>
            </a:r>
            <a:r>
              <a:rPr lang="en-GB" sz="2000" dirty="0" smtClean="0"/>
              <a:t> </a:t>
            </a:r>
            <a:r>
              <a:rPr lang="en-GB" sz="2000" dirty="0" err="1" smtClean="0"/>
              <a:t>tiukka</a:t>
            </a:r>
            <a:r>
              <a:rPr lang="en-GB" sz="2000" dirty="0" smtClean="0"/>
              <a:t> </a:t>
            </a:r>
            <a:r>
              <a:rPr lang="en-GB" sz="2000" dirty="0" err="1" smtClean="0"/>
              <a:t>lainsäädänstö</a:t>
            </a:r>
            <a:r>
              <a:rPr lang="en-GB" sz="2000" dirty="0" smtClean="0"/>
              <a:t>), on </a:t>
            </a:r>
            <a:r>
              <a:rPr lang="en-GB" sz="2000" b="1" dirty="0" err="1" smtClean="0"/>
              <a:t>suunniteltu</a:t>
            </a:r>
            <a:r>
              <a:rPr lang="en-GB" sz="2000" b="1" dirty="0" smtClean="0"/>
              <a:t> </a:t>
            </a:r>
            <a:r>
              <a:rPr lang="en-GB" sz="2000" b="1" dirty="0" err="1" smtClean="0"/>
              <a:t>kuluminen</a:t>
            </a:r>
            <a:r>
              <a:rPr lang="en-GB" sz="2000" b="1" dirty="0" smtClean="0"/>
              <a:t> </a:t>
            </a:r>
            <a:r>
              <a:rPr lang="en-GB" sz="2000" dirty="0" smtClean="0"/>
              <a:t>(</a:t>
            </a:r>
            <a:r>
              <a:rPr lang="en-US" sz="2000" dirty="0" err="1" smtClean="0"/>
              <a:t>tuotteen</a:t>
            </a:r>
            <a:r>
              <a:rPr lang="en-US" sz="2000" dirty="0" smtClean="0"/>
              <a:t> </a:t>
            </a:r>
            <a:r>
              <a:rPr lang="en-US" sz="2000" dirty="0" err="1" smtClean="0"/>
              <a:t>suunnittelu</a:t>
            </a:r>
            <a:r>
              <a:rPr lang="en-US" sz="2000" dirty="0" smtClean="0"/>
              <a:t>, </a:t>
            </a:r>
            <a:r>
              <a:rPr lang="en-US" sz="2000" dirty="0" err="1" smtClean="0"/>
              <a:t>joka</a:t>
            </a:r>
            <a:r>
              <a:rPr lang="en-US" sz="2000" dirty="0" smtClean="0"/>
              <a:t> </a:t>
            </a:r>
            <a:r>
              <a:rPr lang="en-US" sz="2000" dirty="0" err="1" smtClean="0"/>
              <a:t>luonnostaan</a:t>
            </a:r>
            <a:r>
              <a:rPr lang="en-US" sz="2000" dirty="0" smtClean="0"/>
              <a:t> </a:t>
            </a:r>
            <a:r>
              <a:rPr lang="en-US" sz="2000" dirty="0" err="1" smtClean="0"/>
              <a:t>sisältää</a:t>
            </a:r>
            <a:r>
              <a:rPr lang="en-US" sz="2000" dirty="0" smtClean="0"/>
              <a:t> </a:t>
            </a:r>
            <a:r>
              <a:rPr lang="en-US" sz="2000" dirty="0" err="1" smtClean="0"/>
              <a:t>keinotekoisesti</a:t>
            </a:r>
            <a:r>
              <a:rPr lang="en-US" sz="2000" dirty="0" smtClean="0"/>
              <a:t> </a:t>
            </a:r>
            <a:r>
              <a:rPr lang="en-US" sz="2000" dirty="0" err="1" smtClean="0"/>
              <a:t>rajoitetun</a:t>
            </a:r>
            <a:r>
              <a:rPr lang="en-US" sz="2000" dirty="0" smtClean="0"/>
              <a:t> </a:t>
            </a:r>
            <a:r>
              <a:rPr lang="en-US" sz="2000" dirty="0" err="1" smtClean="0"/>
              <a:t>eliniän</a:t>
            </a:r>
            <a:r>
              <a:rPr lang="en-US" sz="2000" dirty="0" smtClean="0"/>
              <a:t> tai </a:t>
            </a:r>
            <a:r>
              <a:rPr lang="en-US" sz="2000" dirty="0" err="1" smtClean="0"/>
              <a:t>käytettävyyden</a:t>
            </a:r>
            <a:r>
              <a:rPr lang="en-US" sz="2000" dirty="0" smtClean="0"/>
              <a:t> </a:t>
            </a:r>
            <a:r>
              <a:rPr lang="en-US" sz="2000" dirty="0" err="1" smtClean="0"/>
              <a:t>keston</a:t>
            </a:r>
            <a:r>
              <a:rPr lang="en-US" sz="2000" dirty="0" smtClean="0"/>
              <a:t>)</a:t>
            </a:r>
            <a:r>
              <a:rPr lang="en-GB" sz="2000" dirty="0"/>
              <a:t>.</a:t>
            </a:r>
            <a:endParaRPr lang="en-GB" sz="2000" dirty="0" smtClean="0"/>
          </a:p>
        </p:txBody>
      </p:sp>
      <p:sp>
        <p:nvSpPr>
          <p:cNvPr id="33794" name="Τίτλος 2"/>
          <p:cNvSpPr>
            <a:spLocks noGrp="1"/>
          </p:cNvSpPr>
          <p:nvPr>
            <p:ph type="title"/>
          </p:nvPr>
        </p:nvSpPr>
        <p:spPr/>
        <p:txBody>
          <a:bodyPr/>
          <a:lstStyle/>
          <a:p>
            <a:pPr algn="ctr"/>
            <a:r>
              <a:rPr lang="en-US" dirty="0"/>
              <a:t>MITÄ MODUULI KÄSITTELEE?</a:t>
            </a:r>
            <a:endParaRPr lang="el-GR" dirty="0" smtClean="0"/>
          </a:p>
        </p:txBody>
      </p:sp>
      <p:sp>
        <p:nvSpPr>
          <p:cNvPr id="33795"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5</a:t>
            </a:r>
            <a:endParaRPr lang="el-GR">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Θέση κειμένου 1"/>
          <p:cNvSpPr>
            <a:spLocks noGrp="1"/>
          </p:cNvSpPr>
          <p:nvPr>
            <p:ph type="body" idx="1"/>
          </p:nvPr>
        </p:nvSpPr>
        <p:spPr>
          <a:xfrm>
            <a:off x="323850" y="2743200"/>
            <a:ext cx="8569325" cy="3781425"/>
          </a:xfrm>
        </p:spPr>
        <p:txBody>
          <a:bodyPr/>
          <a:lstStyle/>
          <a:p>
            <a:r>
              <a:rPr lang="en-GB" sz="2000" dirty="0" err="1" smtClean="0"/>
              <a:t>Jätehuollon</a:t>
            </a:r>
            <a:r>
              <a:rPr lang="en-GB" sz="2000" dirty="0" smtClean="0"/>
              <a:t> </a:t>
            </a:r>
            <a:r>
              <a:rPr lang="en-GB" sz="2000" dirty="0" err="1" smtClean="0"/>
              <a:t>peruskäsitteet</a:t>
            </a:r>
            <a:endParaRPr lang="en-GB" sz="2000" dirty="0" smtClean="0"/>
          </a:p>
          <a:p>
            <a:r>
              <a:rPr lang="en-GB" sz="2000" dirty="0" err="1" smtClean="0"/>
              <a:t>Oikeudelliselta</a:t>
            </a:r>
            <a:r>
              <a:rPr lang="en-GB" sz="2000" dirty="0" smtClean="0"/>
              <a:t> </a:t>
            </a:r>
            <a:r>
              <a:rPr lang="en-GB" sz="2000" dirty="0" err="1" smtClean="0"/>
              <a:t>kannalta</a:t>
            </a:r>
            <a:r>
              <a:rPr lang="en-GB" sz="2000" dirty="0" smtClean="0"/>
              <a:t> </a:t>
            </a:r>
            <a:r>
              <a:rPr lang="en-GB" sz="2000" dirty="0" err="1" smtClean="0"/>
              <a:t>tärkein</a:t>
            </a:r>
            <a:r>
              <a:rPr lang="en-GB" sz="2000" dirty="0" smtClean="0"/>
              <a:t> </a:t>
            </a:r>
            <a:r>
              <a:rPr lang="en-GB" sz="2000" dirty="0" err="1" smtClean="0"/>
              <a:t>periaate</a:t>
            </a:r>
            <a:r>
              <a:rPr lang="en-GB" sz="2000" dirty="0"/>
              <a:t> </a:t>
            </a:r>
            <a:r>
              <a:rPr lang="en-GB" sz="2000" dirty="0" err="1" smtClean="0"/>
              <a:t>jätehuollossa</a:t>
            </a:r>
            <a:r>
              <a:rPr lang="en-GB" sz="2000" dirty="0" smtClean="0"/>
              <a:t> on </a:t>
            </a:r>
            <a:r>
              <a:rPr lang="en-GB" sz="2000" b="1" dirty="0" err="1" smtClean="0"/>
              <a:t>saastuttaja</a:t>
            </a:r>
            <a:r>
              <a:rPr lang="en-GB" sz="2000" b="1" dirty="0" smtClean="0"/>
              <a:t> </a:t>
            </a:r>
            <a:r>
              <a:rPr lang="en-GB" sz="2000" b="1" dirty="0" err="1" smtClean="0"/>
              <a:t>maksaa</a:t>
            </a:r>
            <a:r>
              <a:rPr lang="en-GB" sz="2000" b="1" dirty="0" smtClean="0"/>
              <a:t> – </a:t>
            </a:r>
            <a:r>
              <a:rPr lang="en-GB" sz="2000" b="1" dirty="0" err="1" smtClean="0"/>
              <a:t>periaate</a:t>
            </a:r>
            <a:r>
              <a:rPr lang="en-GB" sz="2000" dirty="0" smtClean="0"/>
              <a:t>, </a:t>
            </a:r>
            <a:r>
              <a:rPr lang="en-GB" sz="2000" dirty="0" err="1" smtClean="0"/>
              <a:t>joka</a:t>
            </a:r>
            <a:r>
              <a:rPr lang="en-GB" sz="2000" dirty="0" smtClean="0"/>
              <a:t> on </a:t>
            </a:r>
            <a:r>
              <a:rPr lang="en-GB" sz="2000" dirty="0" err="1" smtClean="0"/>
              <a:t>maailmanlaajuisen</a:t>
            </a:r>
            <a:r>
              <a:rPr lang="en-GB" sz="2000" dirty="0" smtClean="0"/>
              <a:t> </a:t>
            </a:r>
            <a:r>
              <a:rPr lang="en-GB" sz="2000" dirty="0" err="1" smtClean="0"/>
              <a:t>lainsäädännön</a:t>
            </a:r>
            <a:r>
              <a:rPr lang="en-GB" sz="2000" dirty="0" smtClean="0"/>
              <a:t> </a:t>
            </a:r>
            <a:r>
              <a:rPr lang="en-GB" sz="2000" dirty="0" err="1" smtClean="0"/>
              <a:t>perusta</a:t>
            </a:r>
            <a:r>
              <a:rPr lang="en-GB" sz="2000" dirty="0" smtClean="0"/>
              <a:t>.</a:t>
            </a:r>
            <a:endParaRPr lang="en-GB" sz="2000" dirty="0" smtClean="0"/>
          </a:p>
          <a:p>
            <a:r>
              <a:rPr lang="en-GB" sz="2000" dirty="0" err="1" smtClean="0"/>
              <a:t>Periaatteen</a:t>
            </a:r>
            <a:r>
              <a:rPr lang="en-GB" sz="2000" dirty="0" smtClean="0"/>
              <a:t> </a:t>
            </a:r>
            <a:r>
              <a:rPr lang="en-GB" sz="2000" dirty="0" err="1" smtClean="0"/>
              <a:t>takana</a:t>
            </a:r>
            <a:r>
              <a:rPr lang="en-GB" sz="2000" dirty="0" smtClean="0"/>
              <a:t> on </a:t>
            </a:r>
            <a:r>
              <a:rPr lang="en-GB" sz="2000" dirty="0" err="1" smtClean="0"/>
              <a:t>ajatus</a:t>
            </a:r>
            <a:r>
              <a:rPr lang="en-GB" sz="2000" dirty="0"/>
              <a:t> </a:t>
            </a:r>
            <a:r>
              <a:rPr lang="en-GB" sz="2000" dirty="0" err="1" smtClean="0"/>
              <a:t>siitä</a:t>
            </a:r>
            <a:r>
              <a:rPr lang="en-GB" sz="2000" dirty="0" smtClean="0"/>
              <a:t>, </a:t>
            </a:r>
            <a:r>
              <a:rPr lang="en-GB" sz="2000" dirty="0" err="1" smtClean="0"/>
              <a:t>että</a:t>
            </a:r>
            <a:r>
              <a:rPr lang="en-GB" sz="2000" dirty="0" smtClean="0"/>
              <a:t> </a:t>
            </a:r>
            <a:r>
              <a:rPr lang="en-GB" sz="2000" dirty="0" err="1" smtClean="0"/>
              <a:t>mikä</a:t>
            </a:r>
            <a:r>
              <a:rPr lang="en-GB" sz="2000" dirty="0" smtClean="0"/>
              <a:t> </a:t>
            </a:r>
            <a:r>
              <a:rPr lang="en-GB" sz="2000" dirty="0" err="1" smtClean="0"/>
              <a:t>tahansa</a:t>
            </a:r>
            <a:r>
              <a:rPr lang="en-GB" sz="2000" dirty="0" smtClean="0"/>
              <a:t> </a:t>
            </a:r>
            <a:r>
              <a:rPr lang="en-GB" sz="2000" dirty="0" err="1" smtClean="0"/>
              <a:t>epäpuhtauksien</a:t>
            </a:r>
            <a:r>
              <a:rPr lang="en-GB" sz="2000" dirty="0" smtClean="0"/>
              <a:t> </a:t>
            </a:r>
            <a:r>
              <a:rPr lang="en-GB" sz="2000" dirty="0" err="1" smtClean="0"/>
              <a:t>tuottama</a:t>
            </a:r>
            <a:r>
              <a:rPr lang="en-GB" sz="2000" dirty="0" smtClean="0"/>
              <a:t> </a:t>
            </a:r>
            <a:r>
              <a:rPr lang="en-GB" sz="2000" dirty="0" err="1" smtClean="0"/>
              <a:t>vahinko</a:t>
            </a:r>
            <a:r>
              <a:rPr lang="en-GB" sz="2000" dirty="0" smtClean="0"/>
              <a:t> </a:t>
            </a:r>
            <a:r>
              <a:rPr lang="en-GB" sz="2000" dirty="0" err="1" smtClean="0"/>
              <a:t>ympäristöön</a:t>
            </a:r>
            <a:r>
              <a:rPr lang="en-GB" sz="2000" dirty="0" smtClean="0"/>
              <a:t> on </a:t>
            </a:r>
            <a:r>
              <a:rPr lang="en-GB" sz="2000" dirty="0" err="1" smtClean="0"/>
              <a:t>täysin</a:t>
            </a:r>
            <a:r>
              <a:rPr lang="en-GB" sz="2000" dirty="0" smtClean="0"/>
              <a:t> </a:t>
            </a:r>
            <a:r>
              <a:rPr lang="en-GB" sz="2000" dirty="0" err="1" smtClean="0"/>
              <a:t>henkilön</a:t>
            </a:r>
            <a:r>
              <a:rPr lang="en-GB" sz="2000" dirty="0" smtClean="0"/>
              <a:t> / </a:t>
            </a:r>
            <a:r>
              <a:rPr lang="en-GB" sz="2000" dirty="0" err="1" smtClean="0"/>
              <a:t>henkilöiden</a:t>
            </a:r>
            <a:r>
              <a:rPr lang="en-GB" sz="2000" dirty="0" smtClean="0"/>
              <a:t> tai </a:t>
            </a:r>
            <a:r>
              <a:rPr lang="en-GB" sz="2000" dirty="0" err="1" smtClean="0"/>
              <a:t>epäpuhtauksia</a:t>
            </a:r>
            <a:r>
              <a:rPr lang="en-GB" sz="2000" dirty="0" smtClean="0"/>
              <a:t> </a:t>
            </a:r>
            <a:r>
              <a:rPr lang="en-GB" sz="2000" dirty="0" err="1" smtClean="0"/>
              <a:t>tuottavan</a:t>
            </a:r>
            <a:r>
              <a:rPr lang="en-GB" sz="2000" dirty="0" smtClean="0"/>
              <a:t> </a:t>
            </a:r>
            <a:r>
              <a:rPr lang="en-GB" sz="2000" dirty="0" err="1" smtClean="0"/>
              <a:t>elimen</a:t>
            </a:r>
            <a:r>
              <a:rPr lang="en-GB" sz="2000" dirty="0" smtClean="0"/>
              <a:t> </a:t>
            </a:r>
            <a:r>
              <a:rPr lang="en-GB" sz="2000" dirty="0" err="1" smtClean="0"/>
              <a:t>vastuulla</a:t>
            </a:r>
            <a:r>
              <a:rPr lang="en-GB" sz="2000" dirty="0" smtClean="0"/>
              <a:t>.</a:t>
            </a:r>
            <a:endParaRPr lang="en-GB" sz="2000" dirty="0" smtClean="0"/>
          </a:p>
          <a:p>
            <a:r>
              <a:rPr lang="en-GB" sz="2000" dirty="0" err="1" smtClean="0"/>
              <a:t>Periaatteeseen</a:t>
            </a:r>
            <a:r>
              <a:rPr lang="en-GB" sz="2000" dirty="0" smtClean="0"/>
              <a:t> on </a:t>
            </a:r>
            <a:r>
              <a:rPr lang="en-GB" sz="2000" dirty="0" err="1" smtClean="0"/>
              <a:t>myös</a:t>
            </a:r>
            <a:r>
              <a:rPr lang="en-GB" sz="2000" dirty="0" smtClean="0"/>
              <a:t> </a:t>
            </a:r>
            <a:r>
              <a:rPr lang="en-GB" sz="2000" dirty="0" err="1" smtClean="0"/>
              <a:t>liitetty</a:t>
            </a:r>
            <a:r>
              <a:rPr lang="en-GB" sz="2000" dirty="0" smtClean="0"/>
              <a:t> </a:t>
            </a:r>
            <a:r>
              <a:rPr lang="en-GB" sz="2000" dirty="0" err="1" smtClean="0"/>
              <a:t>erityisiä</a:t>
            </a:r>
            <a:r>
              <a:rPr lang="en-GB" sz="2000" dirty="0" smtClean="0"/>
              <a:t> </a:t>
            </a:r>
            <a:r>
              <a:rPr lang="en-GB" sz="2000" dirty="0" err="1" smtClean="0"/>
              <a:t>ympäristöä</a:t>
            </a:r>
            <a:r>
              <a:rPr lang="en-GB" sz="2000" dirty="0" smtClean="0"/>
              <a:t> </a:t>
            </a:r>
            <a:r>
              <a:rPr lang="en-GB" sz="2000" dirty="0" err="1" smtClean="0"/>
              <a:t>koskevia</a:t>
            </a:r>
            <a:r>
              <a:rPr lang="en-GB" sz="2000" dirty="0" smtClean="0"/>
              <a:t> </a:t>
            </a:r>
            <a:r>
              <a:rPr lang="en-GB" sz="2000" dirty="0" err="1" smtClean="0"/>
              <a:t>lakeja</a:t>
            </a:r>
            <a:r>
              <a:rPr lang="en-GB" sz="2000" dirty="0" smtClean="0"/>
              <a:t>, </a:t>
            </a:r>
            <a:r>
              <a:rPr lang="en-GB" sz="2000" dirty="0" err="1" smtClean="0"/>
              <a:t>jotka</a:t>
            </a:r>
            <a:r>
              <a:rPr lang="en-GB" sz="2000" dirty="0" smtClean="0"/>
              <a:t> </a:t>
            </a:r>
            <a:r>
              <a:rPr lang="en-GB" sz="2000" dirty="0" err="1" smtClean="0"/>
              <a:t>asettavat</a:t>
            </a:r>
            <a:r>
              <a:rPr lang="en-GB" sz="2000" dirty="0" smtClean="0"/>
              <a:t> </a:t>
            </a:r>
            <a:r>
              <a:rPr lang="en-GB" sz="2000" dirty="0" err="1" smtClean="0"/>
              <a:t>saastuttajat</a:t>
            </a:r>
            <a:r>
              <a:rPr lang="en-GB" sz="2000" dirty="0" smtClean="0"/>
              <a:t> </a:t>
            </a:r>
            <a:r>
              <a:rPr lang="en-GB" sz="2000" dirty="0" err="1" smtClean="0"/>
              <a:t>kattamaan</a:t>
            </a:r>
            <a:r>
              <a:rPr lang="en-GB" sz="2000" dirty="0" smtClean="0"/>
              <a:t> </a:t>
            </a:r>
            <a:r>
              <a:rPr lang="en-GB" sz="2000" dirty="0" err="1" smtClean="0"/>
              <a:t>kaikki</a:t>
            </a:r>
            <a:r>
              <a:rPr lang="en-GB" sz="2000" dirty="0" smtClean="0"/>
              <a:t> </a:t>
            </a:r>
            <a:r>
              <a:rPr lang="en-GB" sz="2000" dirty="0" err="1" smtClean="0"/>
              <a:t>välttämättömät</a:t>
            </a:r>
            <a:r>
              <a:rPr lang="en-GB" sz="2000" dirty="0" smtClean="0"/>
              <a:t> </a:t>
            </a:r>
            <a:r>
              <a:rPr lang="en-GB" sz="2000" dirty="0" err="1" smtClean="0"/>
              <a:t>menot</a:t>
            </a:r>
            <a:r>
              <a:rPr lang="en-GB" sz="2000" dirty="0" smtClean="0"/>
              <a:t> </a:t>
            </a:r>
            <a:r>
              <a:rPr lang="en-GB" sz="2000" dirty="0" err="1" smtClean="0"/>
              <a:t>saastuneen</a:t>
            </a:r>
            <a:r>
              <a:rPr lang="en-GB" sz="2000" dirty="0" smtClean="0"/>
              <a:t> </a:t>
            </a:r>
            <a:r>
              <a:rPr lang="en-GB" sz="2000" dirty="0" err="1" smtClean="0"/>
              <a:t>alueen</a:t>
            </a:r>
            <a:r>
              <a:rPr lang="en-GB" sz="2000" dirty="0" smtClean="0"/>
              <a:t> </a:t>
            </a:r>
            <a:r>
              <a:rPr lang="en-GB" sz="2000" dirty="0" err="1" smtClean="0"/>
              <a:t>palauttamiseen</a:t>
            </a:r>
            <a:r>
              <a:rPr lang="en-GB" sz="2000" dirty="0" smtClean="0"/>
              <a:t> </a:t>
            </a:r>
            <a:r>
              <a:rPr lang="en-GB" sz="2000" dirty="0" err="1" smtClean="0"/>
              <a:t>ja</a:t>
            </a:r>
            <a:r>
              <a:rPr lang="en-GB" sz="2000" dirty="0" smtClean="0"/>
              <a:t>, </a:t>
            </a:r>
            <a:r>
              <a:rPr lang="en-GB" sz="2000" dirty="0" err="1" smtClean="0"/>
              <a:t>viime</a:t>
            </a:r>
            <a:r>
              <a:rPr lang="en-GB" sz="2000" dirty="0" smtClean="0"/>
              <a:t> </a:t>
            </a:r>
            <a:r>
              <a:rPr lang="en-GB" sz="2000" dirty="0" err="1" smtClean="0"/>
              <a:t>vuosina</a:t>
            </a:r>
            <a:r>
              <a:rPr lang="en-GB" sz="2000" dirty="0" smtClean="0"/>
              <a:t>, </a:t>
            </a:r>
            <a:r>
              <a:rPr lang="en-GB" sz="2000" dirty="0" err="1" smtClean="0"/>
              <a:t>niin</a:t>
            </a:r>
            <a:r>
              <a:rPr lang="en-GB" sz="2000" dirty="0" smtClean="0"/>
              <a:t> </a:t>
            </a:r>
            <a:r>
              <a:rPr lang="en-GB" sz="2000" dirty="0" err="1" smtClean="0"/>
              <a:t>sanotut</a:t>
            </a:r>
            <a:r>
              <a:rPr lang="en-GB" sz="2000" dirty="0" smtClean="0"/>
              <a:t> “</a:t>
            </a:r>
            <a:r>
              <a:rPr lang="en-GB" sz="2000" dirty="0" err="1" smtClean="0"/>
              <a:t>ympäristöverot</a:t>
            </a:r>
            <a:r>
              <a:rPr lang="en-GB" sz="2000" dirty="0" smtClean="0"/>
              <a:t>”, </a:t>
            </a:r>
            <a:r>
              <a:rPr lang="en-GB" sz="2000" dirty="0" err="1" smtClean="0"/>
              <a:t>joiden</a:t>
            </a:r>
            <a:r>
              <a:rPr lang="en-GB" sz="2000" dirty="0" smtClean="0"/>
              <a:t> </a:t>
            </a:r>
            <a:r>
              <a:rPr lang="en-GB" sz="2000" dirty="0" err="1" smtClean="0"/>
              <a:t>tarkoituksena</a:t>
            </a:r>
            <a:r>
              <a:rPr lang="en-GB" sz="2000" dirty="0" smtClean="0"/>
              <a:t> on </a:t>
            </a:r>
            <a:r>
              <a:rPr lang="en-GB" sz="2000" dirty="0" err="1" smtClean="0"/>
              <a:t>rangaista</a:t>
            </a:r>
            <a:r>
              <a:rPr lang="en-GB" sz="2000" dirty="0" smtClean="0"/>
              <a:t> </a:t>
            </a:r>
            <a:r>
              <a:rPr lang="en-GB" sz="2000" dirty="0" err="1" smtClean="0"/>
              <a:t>yritystä</a:t>
            </a:r>
            <a:r>
              <a:rPr lang="en-GB" sz="2000" dirty="0" smtClean="0"/>
              <a:t>, </a:t>
            </a:r>
            <a:r>
              <a:rPr lang="en-GB" sz="2000" dirty="0" err="1" smtClean="0"/>
              <a:t>joka</a:t>
            </a:r>
            <a:r>
              <a:rPr lang="en-GB" sz="2000" dirty="0" smtClean="0"/>
              <a:t> </a:t>
            </a:r>
            <a:r>
              <a:rPr lang="en-GB" sz="2000" dirty="0" err="1" smtClean="0"/>
              <a:t>ei</a:t>
            </a:r>
            <a:r>
              <a:rPr lang="en-GB" sz="2000" dirty="0" smtClean="0"/>
              <a:t> </a:t>
            </a:r>
            <a:r>
              <a:rPr lang="en-GB" sz="2000" dirty="0" err="1" smtClean="0"/>
              <a:t>täysin</a:t>
            </a:r>
            <a:r>
              <a:rPr lang="en-GB" sz="2000" dirty="0" smtClean="0"/>
              <a:t> </a:t>
            </a:r>
            <a:r>
              <a:rPr lang="en-GB" sz="2000" dirty="0" err="1" smtClean="0"/>
              <a:t>kunnioita</a:t>
            </a:r>
            <a:r>
              <a:rPr lang="en-GB" sz="2000" dirty="0" smtClean="0"/>
              <a:t> </a:t>
            </a:r>
            <a:r>
              <a:rPr lang="en-GB" sz="2000" dirty="0" err="1" smtClean="0"/>
              <a:t>ympäristön</a:t>
            </a:r>
            <a:r>
              <a:rPr lang="en-GB" sz="2000" dirty="0" smtClean="0"/>
              <a:t> </a:t>
            </a:r>
            <a:r>
              <a:rPr lang="en-GB" sz="2000" dirty="0" err="1" smtClean="0"/>
              <a:t>säilyttämisen</a:t>
            </a:r>
            <a:r>
              <a:rPr lang="en-GB" sz="2000" dirty="0" smtClean="0"/>
              <a:t> </a:t>
            </a:r>
            <a:r>
              <a:rPr lang="en-GB" sz="2000" dirty="0" err="1" smtClean="0"/>
              <a:t>protokollaa</a:t>
            </a:r>
            <a:r>
              <a:rPr lang="en-GB" sz="2000" dirty="0" smtClean="0"/>
              <a:t>.</a:t>
            </a:r>
            <a:endParaRPr lang="en-GB" sz="2000" dirty="0" smtClean="0"/>
          </a:p>
        </p:txBody>
      </p:sp>
      <p:sp>
        <p:nvSpPr>
          <p:cNvPr id="34818" name="Τίτλος 2"/>
          <p:cNvSpPr>
            <a:spLocks noGrp="1"/>
          </p:cNvSpPr>
          <p:nvPr>
            <p:ph type="title"/>
          </p:nvPr>
        </p:nvSpPr>
        <p:spPr/>
        <p:txBody>
          <a:bodyPr/>
          <a:lstStyle/>
          <a:p>
            <a:pPr algn="ctr"/>
            <a:r>
              <a:rPr lang="en-US" dirty="0"/>
              <a:t>MITÄ MODUULI KÄSITTELEE?</a:t>
            </a:r>
            <a:endParaRPr lang="el-GR" dirty="0" smtClean="0"/>
          </a:p>
        </p:txBody>
      </p:sp>
      <p:sp>
        <p:nvSpPr>
          <p:cNvPr id="34819"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6</a:t>
            </a:r>
            <a:endParaRPr lang="el-GR">
              <a:cs typeface="Arial"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Διάμεσος">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Διάμεσος">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Διάμεσος">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docProps/app.xml><?xml version="1.0" encoding="utf-8"?>
<Properties xmlns="http://schemas.openxmlformats.org/officeDocument/2006/extended-properties" xmlns:vt="http://schemas.openxmlformats.org/officeDocument/2006/docPropsVTypes">
  <Template>Median</Template>
  <TotalTime>1068</TotalTime>
  <Words>1668</Words>
  <Application>Microsoft Office PowerPoint</Application>
  <PresentationFormat>On-screen Show (4:3)</PresentationFormat>
  <Paragraphs>152</Paragraphs>
  <Slides>20</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20</vt:i4>
      </vt:variant>
    </vt:vector>
  </HeadingPairs>
  <TitlesOfParts>
    <vt:vector size="28" baseType="lpstr">
      <vt:lpstr>Arial</vt:lpstr>
      <vt:lpstr>Calibri</vt:lpstr>
      <vt:lpstr>Courier New</vt:lpstr>
      <vt:lpstr>Tw Cen MT</vt:lpstr>
      <vt:lpstr>Wingdings</vt:lpstr>
      <vt:lpstr>Wingdings 2</vt:lpstr>
      <vt:lpstr>Διάμεσος</vt:lpstr>
      <vt:lpstr>Προσαρμοσμένη σχεδίαση</vt:lpstr>
      <vt:lpstr>Osallistumiskeinot kestävään luonnonvarojen hallintaan</vt:lpstr>
      <vt:lpstr>Osallistumiskeinot kestävään luonnonvarojen hallintaan</vt:lpstr>
      <vt:lpstr>JÄTTEET JA HYVÄT KÄYTÄNNÖT ETELÄ ITALIASSA.  Tapaustutkimus ja Kenttätutkimus</vt:lpstr>
      <vt:lpstr>TAVOITTEET</vt:lpstr>
      <vt:lpstr>MITÄ MODUULI KÄSITTELEE?</vt:lpstr>
      <vt:lpstr>MITÄ MODUULI KÄSITTELEE?</vt:lpstr>
      <vt:lpstr>MITÄ MODUULI KÄSITTELEE?</vt:lpstr>
      <vt:lpstr>MITÄ MODUULI KÄSITTELEE?</vt:lpstr>
      <vt:lpstr>MITÄ MODUULI KÄSITTELEE?</vt:lpstr>
      <vt:lpstr>MITÄ MODUULI KÄSITTELEE?</vt:lpstr>
      <vt:lpstr>MITÄ MODUULI KÄSITTELEE?</vt:lpstr>
      <vt:lpstr>MITÄ MODUULI KÄSITTELEE?</vt:lpstr>
      <vt:lpstr>MITÄ MODUULI KÄSITTELEE?</vt:lpstr>
      <vt:lpstr>CASE STUDY 1</vt:lpstr>
      <vt:lpstr>CASE STUDY 2</vt:lpstr>
      <vt:lpstr>TYYPPI / METODIT</vt:lpstr>
      <vt:lpstr>Tehtävä 1</vt:lpstr>
      <vt:lpstr>Tehtävä 2</vt:lpstr>
      <vt:lpstr>Tehtävä 3</vt:lpstr>
      <vt:lpstr>Tehtävä 4</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Participating methods in sustainable management of natural resources</dc:title>
  <dc:creator>Athina</dc:creator>
  <cp:lastModifiedBy>Inkinen, S Janna M</cp:lastModifiedBy>
  <cp:revision>68</cp:revision>
  <dcterms:created xsi:type="dcterms:W3CDTF">2015-05-29T10:44:33Z</dcterms:created>
  <dcterms:modified xsi:type="dcterms:W3CDTF">2016-07-29T09:09:46Z</dcterms:modified>
</cp:coreProperties>
</file>