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72" r:id="rId2"/>
    <p:sldId id="485" r:id="rId3"/>
    <p:sldId id="376" r:id="rId4"/>
    <p:sldId id="378" r:id="rId5"/>
    <p:sldId id="381" r:id="rId6"/>
    <p:sldId id="388" r:id="rId7"/>
    <p:sldId id="389" r:id="rId8"/>
    <p:sldId id="406" r:id="rId9"/>
    <p:sldId id="382" r:id="rId10"/>
    <p:sldId id="390" r:id="rId11"/>
    <p:sldId id="383" r:id="rId12"/>
    <p:sldId id="391" r:id="rId13"/>
    <p:sldId id="437" r:id="rId14"/>
    <p:sldId id="483" r:id="rId15"/>
    <p:sldId id="436" r:id="rId16"/>
    <p:sldId id="397" r:id="rId17"/>
    <p:sldId id="404" r:id="rId18"/>
    <p:sldId id="392" r:id="rId19"/>
    <p:sldId id="431" r:id="rId20"/>
    <p:sldId id="400" r:id="rId21"/>
    <p:sldId id="432" r:id="rId22"/>
    <p:sldId id="398" r:id="rId23"/>
    <p:sldId id="405" r:id="rId24"/>
    <p:sldId id="399" r:id="rId25"/>
    <p:sldId id="407" r:id="rId26"/>
    <p:sldId id="408" r:id="rId27"/>
    <p:sldId id="435" r:id="rId28"/>
    <p:sldId id="385" r:id="rId29"/>
    <p:sldId id="452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50" d="100"/>
          <a:sy n="50" d="100"/>
        </p:scale>
        <p:origin x="54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1574066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</a:t>
            </a:r>
            <a:r>
              <a:rPr lang="en-GB" sz="2800" b="1" cap="small" dirty="0" smtClean="0">
                <a:solidFill>
                  <a:schemeClr val="bg2">
                    <a:lumMod val="50000"/>
                  </a:schemeClr>
                </a:solidFill>
              </a:rPr>
              <a:t>YMPÄRISTÖOHJELMA LAADUKKAASEEN YLIOPISTO-OPETUKSEEN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KURSSI III</a:t>
            </a:r>
            <a:endParaRPr lang="en-US" sz="2800" b="1" i="0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YRITTÄJYYS– ÄLYKÄS ENERGIA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MODUULI </a:t>
            </a: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ÄLYKÄS ENERGIA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TAVOITTEET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err="1" smtClean="0"/>
              <a:t>Ylittää</a:t>
            </a:r>
            <a:r>
              <a:rPr lang="en-US" sz="2800" dirty="0" smtClean="0"/>
              <a:t> </a:t>
            </a:r>
            <a:r>
              <a:rPr lang="en-US" sz="2800" dirty="0" err="1" smtClean="0"/>
              <a:t>esteet</a:t>
            </a:r>
            <a:r>
              <a:rPr lang="en-US" sz="2800" dirty="0" smtClean="0"/>
              <a:t> </a:t>
            </a:r>
            <a:r>
              <a:rPr lang="en-US" sz="2800" dirty="0" err="1" smtClean="0"/>
              <a:t>hajautetun</a:t>
            </a:r>
            <a:r>
              <a:rPr lang="en-US" sz="2800" dirty="0" smtClean="0"/>
              <a:t> </a:t>
            </a:r>
            <a:r>
              <a:rPr lang="en-US" sz="2800" dirty="0" err="1" smtClean="0"/>
              <a:t>tuotannon</a:t>
            </a:r>
            <a:r>
              <a:rPr lang="en-US" sz="2800" dirty="0" smtClean="0"/>
              <a:t> ja </a:t>
            </a:r>
            <a:r>
              <a:rPr lang="en-US" sz="2800" dirty="0" err="1" smtClean="0"/>
              <a:t>varastoinnin</a:t>
            </a:r>
            <a:r>
              <a:rPr lang="en-US" sz="2800" dirty="0" smtClean="0"/>
              <a:t> </a:t>
            </a:r>
            <a:r>
              <a:rPr lang="en-US" sz="2800" dirty="0" err="1" smtClean="0"/>
              <a:t>kehittämiseen</a:t>
            </a:r>
            <a:endParaRPr lang="en-US" sz="2800" dirty="0" smtClean="0"/>
          </a:p>
          <a:p>
            <a:r>
              <a:rPr lang="fi-FI" sz="2800" dirty="0" smtClean="0"/>
              <a:t>Lisätä sähköverkon tehokkuutta ja vähentää sähköverkon hävikkiä</a:t>
            </a:r>
            <a:endParaRPr lang="en-US" sz="2800" dirty="0" smtClean="0"/>
          </a:p>
          <a:p>
            <a:r>
              <a:rPr lang="fi-FI" sz="2800" dirty="0" smtClean="0"/>
              <a:t>Varmistaa </a:t>
            </a:r>
            <a:r>
              <a:rPr lang="fi-FI" sz="2800" dirty="0" err="1" smtClean="0"/>
              <a:t>yhteentoimivuus</a:t>
            </a:r>
            <a:r>
              <a:rPr lang="fi-FI" sz="2800" dirty="0" smtClean="0"/>
              <a:t>, kestävyys ja </a:t>
            </a:r>
            <a:r>
              <a:rPr lang="fi-FI" sz="2800" dirty="0"/>
              <a:t>toimintavarmuus sisältäen muun muassa itseparannuksen </a:t>
            </a:r>
            <a:r>
              <a:rPr lang="fi-FI" sz="2800" dirty="0" smtClean="0"/>
              <a:t>kyvyt</a:t>
            </a:r>
            <a:r>
              <a:rPr lang="en-US" sz="2800" dirty="0"/>
              <a:t> </a:t>
            </a:r>
            <a:r>
              <a:rPr lang="fi-FI" sz="2800" dirty="0" smtClean="0"/>
              <a:t>vaikeissa, äkillisissä tilanteissa</a:t>
            </a:r>
          </a:p>
          <a:p>
            <a:r>
              <a:rPr lang="en-US" sz="2800" dirty="0" err="1" smtClean="0"/>
              <a:t>Antaa</a:t>
            </a:r>
            <a:r>
              <a:rPr lang="en-US" sz="2800" dirty="0" smtClean="0"/>
              <a:t> </a:t>
            </a:r>
            <a:r>
              <a:rPr lang="en-US" sz="2800" dirty="0" err="1" smtClean="0"/>
              <a:t>saavutettavuus</a:t>
            </a:r>
            <a:r>
              <a:rPr lang="en-US" sz="2800" dirty="0" smtClean="0"/>
              <a:t> </a:t>
            </a:r>
            <a:r>
              <a:rPr lang="en-US" sz="2800" dirty="0" err="1" smtClean="0"/>
              <a:t>kaikille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käyttäjille</a:t>
            </a:r>
            <a:r>
              <a:rPr lang="en-US" sz="2800" dirty="0" smtClean="0"/>
              <a:t> </a:t>
            </a:r>
            <a:r>
              <a:rPr lang="en-US" sz="2800" dirty="0" err="1" smtClean="0"/>
              <a:t>vapailla</a:t>
            </a:r>
            <a:r>
              <a:rPr lang="en-US" sz="2800" dirty="0" smtClean="0"/>
              <a:t> </a:t>
            </a:r>
            <a:r>
              <a:rPr lang="en-US" sz="2800" dirty="0" err="1" smtClean="0"/>
              <a:t>markkinoilla</a:t>
            </a:r>
            <a:endParaRPr lang="en-US" sz="2800" dirty="0" smtClean="0"/>
          </a:p>
          <a:p>
            <a:r>
              <a:rPr lang="en-US" sz="2800" dirty="0" err="1" smtClean="0"/>
              <a:t>Vähentää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sähköntuotannon</a:t>
            </a:r>
            <a:r>
              <a:rPr lang="en-US" sz="2800" dirty="0" smtClean="0"/>
              <a:t> ja </a:t>
            </a:r>
            <a:r>
              <a:rPr lang="en-US" sz="2800" dirty="0" err="1" smtClean="0"/>
              <a:t>toimituksen</a:t>
            </a:r>
            <a:r>
              <a:rPr lang="en-US" sz="2800" dirty="0" smtClean="0"/>
              <a:t> </a:t>
            </a:r>
            <a:r>
              <a:rPr lang="en-US" sz="2800" dirty="0" err="1" smtClean="0"/>
              <a:t>ympäristövaikutuksia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KÄSITTEELLINEN MALLI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panagiotakopoulos\Desktop\SG conceptual 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8538"/>
            <a:ext cx="9143999" cy="5352019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TOIMIALAT JA TOIMIJAT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0" y="1235948"/>
          <a:ext cx="9144000" cy="5071954"/>
        </p:xfrm>
        <a:graphic>
          <a:graphicData uri="http://schemas.openxmlformats.org/drawingml/2006/table">
            <a:tbl>
              <a:tblPr/>
              <a:tblGrid>
                <a:gridCol w="1734579"/>
                <a:gridCol w="7409421"/>
              </a:tblGrid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Domain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Actors in the Domain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05342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Customers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end users of electricity. May also store, and manage the use of energy. Traditionally, three customer types are discussed, each with its own domain: residential, commercial, and industrial.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Markets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operators and participants in electricity markets.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Service Providers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organizations providing services to electrical customers and utilities.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Operations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managers of the movement of electricity.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Bulk Generation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generators of electricity in bulk quantities. May also store energy for later distribution.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Transmission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carriers of bulk electricity over long distances. May also store and generate electricity.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Distribution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distributors of electricity to and from customers. May also store and generate electricity. 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5192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KESKEISET MENESTYSTEKIJÄT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err="1" smtClean="0"/>
              <a:t>Luotettavuus</a:t>
            </a:r>
            <a:r>
              <a:rPr lang="en-US" sz="2800" u="sng" dirty="0" smtClean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antaa</a:t>
            </a:r>
            <a:r>
              <a:rPr lang="en-US" sz="2800" dirty="0" smtClean="0"/>
              <a:t> </a:t>
            </a:r>
            <a:r>
              <a:rPr lang="en-US" sz="2800" dirty="0" err="1" smtClean="0"/>
              <a:t>virtaa</a:t>
            </a:r>
            <a:r>
              <a:rPr lang="en-US" sz="2800" dirty="0" smtClean="0"/>
              <a:t> </a:t>
            </a:r>
            <a:r>
              <a:rPr lang="en-US" sz="2800" dirty="0" err="1" smtClean="0"/>
              <a:t>luotettavasti</a:t>
            </a:r>
            <a:r>
              <a:rPr lang="en-US" sz="2800" dirty="0" smtClean="0"/>
              <a:t>, </a:t>
            </a:r>
            <a:r>
              <a:rPr lang="en-US" sz="2800" dirty="0" err="1" smtClean="0"/>
              <a:t>varoittaa</a:t>
            </a:r>
            <a:r>
              <a:rPr lang="en-US" sz="2800" dirty="0" smtClean="0"/>
              <a:t> ja </a:t>
            </a:r>
            <a:r>
              <a:rPr lang="en-US" sz="2800" dirty="0" err="1" smtClean="0"/>
              <a:t>kestää</a:t>
            </a:r>
            <a:r>
              <a:rPr lang="en-US" sz="2800" dirty="0" smtClean="0"/>
              <a:t> </a:t>
            </a:r>
            <a:r>
              <a:rPr lang="en-US" sz="2800" dirty="0" err="1" smtClean="0"/>
              <a:t>epäonnistumiset</a:t>
            </a:r>
            <a:r>
              <a:rPr lang="en-US" sz="2800" dirty="0" smtClean="0"/>
              <a:t>, </a:t>
            </a:r>
            <a:r>
              <a:rPr lang="en-US" sz="2800" dirty="0" err="1" smtClean="0"/>
              <a:t>ennakoi</a:t>
            </a:r>
            <a:r>
              <a:rPr lang="en-US" sz="2800" dirty="0" smtClean="0"/>
              <a:t> </a:t>
            </a:r>
            <a:r>
              <a:rPr lang="en-US" sz="2800" dirty="0" err="1" smtClean="0"/>
              <a:t>korjaavilla</a:t>
            </a:r>
            <a:r>
              <a:rPr lang="en-US" sz="2800" dirty="0" smtClean="0"/>
              <a:t> </a:t>
            </a:r>
            <a:r>
              <a:rPr lang="en-US" sz="2800" dirty="0" err="1" smtClean="0"/>
              <a:t>toimilla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800" u="sng" dirty="0" err="1" smtClean="0"/>
              <a:t>Turvallisuus</a:t>
            </a:r>
            <a:r>
              <a:rPr lang="en-GB" sz="2800" u="sng" dirty="0" smtClean="0"/>
              <a:t> </a:t>
            </a:r>
            <a:r>
              <a:rPr lang="en-GB" sz="2800" dirty="0" smtClean="0"/>
              <a:t>– </a:t>
            </a:r>
            <a:r>
              <a:rPr lang="en-GB" sz="2800" dirty="0" err="1" smtClean="0"/>
              <a:t>kestää</a:t>
            </a:r>
            <a:r>
              <a:rPr lang="en-GB" sz="2800" dirty="0" smtClean="0"/>
              <a:t> </a:t>
            </a:r>
            <a:r>
              <a:rPr lang="en-GB" sz="2800" dirty="0" err="1" smtClean="0"/>
              <a:t>fyysiset</a:t>
            </a:r>
            <a:r>
              <a:rPr lang="en-GB" sz="2800" dirty="0" smtClean="0"/>
              <a:t> </a:t>
            </a:r>
            <a:r>
              <a:rPr lang="en-GB" sz="2800" dirty="0" err="1" smtClean="0"/>
              <a:t>ja</a:t>
            </a:r>
            <a:r>
              <a:rPr lang="en-GB" sz="2800" dirty="0" smtClean="0"/>
              <a:t> </a:t>
            </a:r>
            <a:r>
              <a:rPr lang="en-GB" sz="2800" dirty="0" err="1" smtClean="0"/>
              <a:t>verkkohyökkäykset</a:t>
            </a:r>
            <a:r>
              <a:rPr lang="en-GB" sz="2800" dirty="0" smtClean="0"/>
              <a:t>, </a:t>
            </a:r>
            <a:r>
              <a:rPr lang="en-GB" sz="2800" dirty="0" err="1" smtClean="0"/>
              <a:t>vähemmän</a:t>
            </a:r>
            <a:r>
              <a:rPr lang="en-GB" sz="2800" dirty="0" smtClean="0"/>
              <a:t> </a:t>
            </a:r>
            <a:r>
              <a:rPr lang="en-GB" sz="2800" dirty="0" err="1" smtClean="0"/>
              <a:t>altis</a:t>
            </a:r>
            <a:r>
              <a:rPr lang="en-GB" sz="2800" dirty="0" smtClean="0"/>
              <a:t> </a:t>
            </a:r>
            <a:r>
              <a:rPr lang="en-GB" sz="2800" dirty="0" err="1" smtClean="0"/>
              <a:t>luonnonkatastrofeille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err="1" smtClean="0"/>
              <a:t>Taloudellinen</a:t>
            </a:r>
            <a:r>
              <a:rPr lang="en-US" sz="2800" u="sng" dirty="0" smtClean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kohtuulliset</a:t>
            </a:r>
            <a:r>
              <a:rPr lang="en-US" sz="2800" dirty="0" smtClean="0"/>
              <a:t> </a:t>
            </a:r>
            <a:r>
              <a:rPr lang="en-US" sz="2800" dirty="0" err="1" smtClean="0"/>
              <a:t>hinnat</a:t>
            </a:r>
            <a:r>
              <a:rPr lang="en-US" sz="2800" dirty="0" smtClean="0"/>
              <a:t>, </a:t>
            </a:r>
            <a:r>
              <a:rPr lang="en-US" sz="2800" dirty="0" err="1" smtClean="0"/>
              <a:t>riittävä</a:t>
            </a:r>
            <a:r>
              <a:rPr lang="en-US" sz="2800" dirty="0" smtClean="0"/>
              <a:t> </a:t>
            </a:r>
            <a:r>
              <a:rPr lang="en-US" sz="2800" dirty="0" err="1" smtClean="0"/>
              <a:t>tarjonta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err="1" smtClean="0"/>
              <a:t>Tehokas</a:t>
            </a:r>
            <a:r>
              <a:rPr lang="en-US" sz="2800" u="sng" dirty="0" smtClean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kustannusten</a:t>
            </a:r>
            <a:r>
              <a:rPr lang="en-US" sz="2800" dirty="0" smtClean="0"/>
              <a:t> </a:t>
            </a:r>
            <a:r>
              <a:rPr lang="en-US" sz="2800" dirty="0" err="1" smtClean="0"/>
              <a:t>hallinta</a:t>
            </a:r>
            <a:r>
              <a:rPr lang="en-US" sz="2800" dirty="0" smtClean="0"/>
              <a:t>, </a:t>
            </a:r>
            <a:r>
              <a:rPr lang="en-US" sz="2800" dirty="0" err="1" smtClean="0"/>
              <a:t>vähentää</a:t>
            </a:r>
            <a:r>
              <a:rPr lang="en-US" sz="2800" dirty="0" smtClean="0"/>
              <a:t> </a:t>
            </a:r>
            <a:r>
              <a:rPr lang="en-US" sz="2800" dirty="0" err="1" smtClean="0"/>
              <a:t>siirrossa</a:t>
            </a:r>
            <a:r>
              <a:rPr lang="en-US" sz="2800" dirty="0" smtClean="0"/>
              <a:t> ja </a:t>
            </a:r>
            <a:r>
              <a:rPr lang="en-US" sz="2800" dirty="0" err="1" smtClean="0"/>
              <a:t>jakelussa</a:t>
            </a:r>
            <a:r>
              <a:rPr lang="en-US" sz="2800" dirty="0" smtClean="0"/>
              <a:t> </a:t>
            </a:r>
            <a:r>
              <a:rPr lang="en-US" sz="2800" dirty="0" err="1" smtClean="0"/>
              <a:t>tapahtuvia</a:t>
            </a:r>
            <a:r>
              <a:rPr lang="en-US" sz="2800" dirty="0" smtClean="0"/>
              <a:t> </a:t>
            </a:r>
            <a:r>
              <a:rPr lang="en-US" sz="2800" dirty="0" err="1" smtClean="0"/>
              <a:t>tappioita</a:t>
            </a:r>
            <a:r>
              <a:rPr lang="en-US" sz="2800" dirty="0" smtClean="0"/>
              <a:t>, </a:t>
            </a:r>
            <a:r>
              <a:rPr lang="en-US" sz="2800" dirty="0" err="1" smtClean="0"/>
              <a:t>tehokkaampi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sähköntuotanto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err="1" smtClean="0"/>
              <a:t>Ympäristöystävällinen</a:t>
            </a:r>
            <a:r>
              <a:rPr lang="en-US" sz="2800" u="sng" dirty="0" smtClean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vähentää</a:t>
            </a:r>
            <a:r>
              <a:rPr lang="en-US" sz="2800" dirty="0" smtClean="0"/>
              <a:t> </a:t>
            </a:r>
            <a:r>
              <a:rPr lang="en-US" sz="2800" dirty="0" err="1" smtClean="0"/>
              <a:t>ympäristövaikutuksia</a:t>
            </a:r>
            <a:r>
              <a:rPr lang="en-US" sz="2800" dirty="0" smtClean="0"/>
              <a:t> </a:t>
            </a:r>
            <a:r>
              <a:rPr lang="en-US" sz="2800" dirty="0" err="1" smtClean="0"/>
              <a:t>jokaisessa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osassa</a:t>
            </a:r>
            <a:endParaRPr lang="en-US" sz="2800" dirty="0" smtClean="0"/>
          </a:p>
          <a:p>
            <a:pPr marL="1588" indent="-1588">
              <a:buNone/>
            </a:pPr>
            <a:r>
              <a:rPr lang="en-US" sz="2800" u="sng" dirty="0" err="1" smtClean="0"/>
              <a:t>Turvallinen</a:t>
            </a:r>
            <a:r>
              <a:rPr lang="en-US" sz="2800" u="sng" dirty="0" smtClean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ei</a:t>
            </a:r>
            <a:r>
              <a:rPr lang="en-US" sz="2800" dirty="0" smtClean="0"/>
              <a:t> </a:t>
            </a:r>
            <a:r>
              <a:rPr lang="en-US" sz="2800" dirty="0" err="1" smtClean="0"/>
              <a:t>haittaa</a:t>
            </a:r>
            <a:r>
              <a:rPr lang="en-US" sz="2800" dirty="0" smtClean="0"/>
              <a:t> </a:t>
            </a:r>
            <a:r>
              <a:rPr lang="en-US" sz="2800" dirty="0" err="1" smtClean="0"/>
              <a:t>yleisölle</a:t>
            </a:r>
            <a:r>
              <a:rPr lang="en-US" sz="2800" dirty="0" smtClean="0"/>
              <a:t> tai </a:t>
            </a:r>
            <a:r>
              <a:rPr lang="en-US" sz="2800" dirty="0" err="1" smtClean="0"/>
              <a:t>työntekijöille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ENERGIAN KETJU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panagiotakopoulos\Desktop\pictures\S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4"/>
            <a:ext cx="9144000" cy="528543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OMINAISPIIRTEET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49915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800" dirty="0" err="1" smtClean="0"/>
              <a:t>Toimii</a:t>
            </a:r>
            <a:r>
              <a:rPr lang="en-US" sz="2800" dirty="0" smtClean="0"/>
              <a:t> </a:t>
            </a:r>
            <a:r>
              <a:rPr lang="en-US" sz="2800" dirty="0" err="1" smtClean="0"/>
              <a:t>joustavasti</a:t>
            </a:r>
            <a:r>
              <a:rPr lang="en-US" sz="2800" dirty="0" smtClean="0"/>
              <a:t> </a:t>
            </a:r>
            <a:r>
              <a:rPr lang="en-US" sz="2800" dirty="0" err="1" smtClean="0"/>
              <a:t>häiriöistä</a:t>
            </a:r>
            <a:r>
              <a:rPr lang="en-US" sz="2800" dirty="0" smtClean="0"/>
              <a:t>, </a:t>
            </a:r>
            <a:r>
              <a:rPr lang="en-US" sz="2800" dirty="0" err="1" smtClean="0"/>
              <a:t>fyysisistä</a:t>
            </a:r>
            <a:r>
              <a:rPr lang="en-US" sz="2800" dirty="0" smtClean="0"/>
              <a:t> </a:t>
            </a:r>
            <a:r>
              <a:rPr lang="en-US" sz="2800" dirty="0" err="1" smtClean="0"/>
              <a:t>hyökkäyksistä</a:t>
            </a:r>
            <a:r>
              <a:rPr lang="en-US" sz="2800" dirty="0" smtClean="0"/>
              <a:t> ja </a:t>
            </a:r>
            <a:r>
              <a:rPr lang="en-US" sz="2800" dirty="0" err="1" smtClean="0"/>
              <a:t>luonnonkatastrofeista</a:t>
            </a:r>
            <a:r>
              <a:rPr lang="en-US" sz="2800" dirty="0" smtClean="0"/>
              <a:t> </a:t>
            </a:r>
            <a:r>
              <a:rPr lang="en-US" sz="2800" dirty="0" err="1" smtClean="0"/>
              <a:t>huolimatta</a:t>
            </a:r>
            <a:endParaRPr lang="en-US" sz="2800" dirty="0" smtClean="0"/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fi-FI" sz="2800" dirty="0" smtClean="0"/>
              <a:t>Mahdollistaa aktiivisten kuluttajien osallistumisen kysynnänohjaukseen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fi-FI" sz="2800" dirty="0" smtClean="0"/>
              <a:t>Tarjoaa sähköä 21. vuosisadan tarpeisiin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fi-FI" sz="2800" dirty="0" smtClean="0"/>
              <a:t>Mukautuminen eri sukupolviin ja varastoinnin vaihtoehdot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fi-FI" sz="2800" dirty="0" smtClean="0"/>
              <a:t>Luo uusia tuotteita, palveluita ja markkinoita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/>
              <a:t>Optimoi</a:t>
            </a:r>
            <a:r>
              <a:rPr lang="en-US" sz="2800" dirty="0" smtClean="0"/>
              <a:t> </a:t>
            </a:r>
            <a:r>
              <a:rPr lang="en-US" sz="2800" dirty="0" err="1" smtClean="0"/>
              <a:t>varat</a:t>
            </a:r>
            <a:r>
              <a:rPr lang="en-US" sz="2800" dirty="0" smtClean="0"/>
              <a:t> ja </a:t>
            </a:r>
            <a:r>
              <a:rPr lang="en-US" sz="2800" dirty="0" err="1" smtClean="0"/>
              <a:t>toiminnat</a:t>
            </a:r>
            <a:r>
              <a:rPr lang="en-US" sz="2800" dirty="0" smtClean="0"/>
              <a:t> </a:t>
            </a:r>
            <a:r>
              <a:rPr lang="en-US" sz="2800" dirty="0" err="1" smtClean="0"/>
              <a:t>tehokkaasti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ITSEKORJAUTUVA SÄHKÖVERKKO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7347"/>
            <a:ext cx="9144000" cy="543364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Itsekorjautuvan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sähköverkon</a:t>
            </a:r>
            <a:r>
              <a:rPr lang="en-US" sz="2400" dirty="0" smtClean="0"/>
              <a:t> </a:t>
            </a:r>
            <a:r>
              <a:rPr lang="en-US" sz="2400" dirty="0" err="1" smtClean="0"/>
              <a:t>odotetaan</a:t>
            </a:r>
            <a:r>
              <a:rPr lang="en-US" sz="2400" dirty="0" smtClean="0"/>
              <a:t> </a:t>
            </a:r>
            <a:r>
              <a:rPr lang="en-US" sz="2400" dirty="0" err="1" smtClean="0"/>
              <a:t>vastaavan</a:t>
            </a:r>
            <a:r>
              <a:rPr lang="en-US" sz="2400" dirty="0" smtClean="0"/>
              <a:t> </a:t>
            </a:r>
            <a:r>
              <a:rPr lang="en-US" sz="2400" dirty="0" err="1" smtClean="0"/>
              <a:t>uhkiin</a:t>
            </a:r>
            <a:r>
              <a:rPr lang="en-US" sz="2400" dirty="0" smtClean="0"/>
              <a:t>, </a:t>
            </a:r>
            <a:r>
              <a:rPr lang="en-US" sz="2400" dirty="0" err="1" smtClean="0"/>
              <a:t>materiaalisiin</a:t>
            </a:r>
            <a:r>
              <a:rPr lang="en-US" sz="2400" dirty="0" smtClean="0"/>
              <a:t> </a:t>
            </a:r>
            <a:r>
              <a:rPr lang="en-US" sz="2400" dirty="0" err="1" smtClean="0"/>
              <a:t>epäonnistumisiin</a:t>
            </a:r>
            <a:r>
              <a:rPr lang="en-US" sz="2400" dirty="0" smtClean="0"/>
              <a:t> ja </a:t>
            </a:r>
            <a:r>
              <a:rPr lang="en-US" sz="2400" dirty="0" err="1" smtClean="0"/>
              <a:t>muihin</a:t>
            </a:r>
            <a:r>
              <a:rPr lang="en-US" sz="2400" dirty="0" smtClean="0"/>
              <a:t> </a:t>
            </a:r>
            <a:r>
              <a:rPr lang="en-US" sz="2400" dirty="0" err="1" smtClean="0"/>
              <a:t>epävakautta</a:t>
            </a:r>
            <a:r>
              <a:rPr lang="en-US" sz="2400" dirty="0" smtClean="0"/>
              <a:t> </a:t>
            </a:r>
            <a:r>
              <a:rPr lang="en-US" sz="2400" dirty="0" err="1" smtClean="0"/>
              <a:t>aiheuttaviin</a:t>
            </a:r>
            <a:r>
              <a:rPr lang="en-US" sz="2400" dirty="0" smtClean="0"/>
              <a:t> </a:t>
            </a:r>
            <a:r>
              <a:rPr lang="en-US" sz="2400" dirty="0" err="1" smtClean="0"/>
              <a:t>asioihin</a:t>
            </a:r>
            <a:r>
              <a:rPr lang="en-US" sz="2400" dirty="0" smtClean="0"/>
              <a:t> </a:t>
            </a:r>
            <a:r>
              <a:rPr lang="en-US" sz="2400" dirty="0" err="1" smtClean="0"/>
              <a:t>ehkäisemällä</a:t>
            </a:r>
            <a:r>
              <a:rPr lang="en-US" sz="2400" dirty="0" smtClean="0"/>
              <a:t> </a:t>
            </a:r>
            <a:r>
              <a:rPr lang="en-US" sz="2400" dirty="0" err="1" smtClean="0"/>
              <a:t>häiriöt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Jatkuvalla</a:t>
            </a:r>
            <a:r>
              <a:rPr lang="en-US" sz="2400" dirty="0"/>
              <a:t> </a:t>
            </a:r>
            <a:r>
              <a:rPr lang="en-US" sz="2400" dirty="0" err="1" smtClean="0"/>
              <a:t>osien</a:t>
            </a:r>
            <a:r>
              <a:rPr lang="en-US" sz="2400" dirty="0" smtClean="0"/>
              <a:t> </a:t>
            </a:r>
            <a:r>
              <a:rPr lang="en-US" sz="2400" dirty="0" err="1" smtClean="0"/>
              <a:t>seuraamisella</a:t>
            </a:r>
            <a:r>
              <a:rPr lang="en-US" sz="2400" dirty="0" smtClean="0"/>
              <a:t> ja </a:t>
            </a:r>
            <a:r>
              <a:rPr lang="en-US" sz="2400" dirty="0" err="1" smtClean="0"/>
              <a:t>pitämällä</a:t>
            </a:r>
            <a:r>
              <a:rPr lang="en-US" sz="2400" dirty="0" smtClean="0"/>
              <a:t> </a:t>
            </a:r>
            <a:r>
              <a:rPr lang="en-US" sz="2400" dirty="0" err="1" smtClean="0"/>
              <a:t>optimaalisen</a:t>
            </a:r>
            <a:r>
              <a:rPr lang="en-US" sz="2400" dirty="0" smtClean="0"/>
              <a:t> </a:t>
            </a:r>
            <a:r>
              <a:rPr lang="en-US" sz="2400" dirty="0" err="1" smtClean="0"/>
              <a:t>tilan</a:t>
            </a:r>
            <a:endParaRPr lang="en-US" sz="2400" dirty="0" smtClean="0"/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Riskinarvioinnilla</a:t>
            </a:r>
            <a:r>
              <a:rPr lang="en-US" sz="2400" dirty="0" smtClean="0"/>
              <a:t>, </a:t>
            </a:r>
            <a:r>
              <a:rPr lang="en-US" sz="2400" dirty="0" err="1" smtClean="0"/>
              <a:t>joka</a:t>
            </a:r>
            <a:r>
              <a:rPr lang="en-US" sz="2400" dirty="0" smtClean="0"/>
              <a:t> </a:t>
            </a:r>
            <a:r>
              <a:rPr lang="en-US" sz="2400" dirty="0" err="1" smtClean="0"/>
              <a:t>perustuu</a:t>
            </a:r>
            <a:r>
              <a:rPr lang="en-US" sz="2400" dirty="0" smtClean="0"/>
              <a:t> </a:t>
            </a:r>
            <a:r>
              <a:rPr lang="en-US" sz="2400" dirty="0" err="1" smtClean="0"/>
              <a:t>reaaliaikaisiin</a:t>
            </a:r>
            <a:r>
              <a:rPr lang="en-US" sz="2400" dirty="0" smtClean="0"/>
              <a:t> </a:t>
            </a:r>
            <a:r>
              <a:rPr lang="en-US" sz="2400" dirty="0" err="1" smtClean="0"/>
              <a:t>mittauksiin</a:t>
            </a:r>
            <a:r>
              <a:rPr lang="en-US" sz="2400" dirty="0" smtClean="0"/>
              <a:t> </a:t>
            </a:r>
            <a:r>
              <a:rPr lang="en-US" sz="2400" dirty="0" err="1" smtClean="0"/>
              <a:t>tunnistaa</a:t>
            </a:r>
            <a:r>
              <a:rPr lang="en-US" sz="2400" dirty="0" smtClean="0"/>
              <a:t> </a:t>
            </a:r>
            <a:r>
              <a:rPr lang="en-US" sz="2400" dirty="0" err="1" smtClean="0"/>
              <a:t>mahdollise</a:t>
            </a:r>
            <a:r>
              <a:rPr lang="en-US" sz="2400" dirty="0" err="1" smtClean="0"/>
              <a:t>t</a:t>
            </a:r>
            <a:r>
              <a:rPr lang="en-US" sz="2400" dirty="0" smtClean="0"/>
              <a:t> </a:t>
            </a:r>
            <a:r>
              <a:rPr lang="en-US" sz="2400" dirty="0" err="1" smtClean="0"/>
              <a:t>osien</a:t>
            </a:r>
            <a:r>
              <a:rPr lang="en-US" sz="2400" dirty="0" smtClean="0"/>
              <a:t> </a:t>
            </a:r>
            <a:r>
              <a:rPr lang="en-US" sz="2400" dirty="0" err="1" smtClean="0"/>
              <a:t>epäonnistumiset</a:t>
            </a:r>
            <a:endParaRPr lang="en-US" sz="2400" dirty="0" smtClean="0"/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Reaaliaikaisilla</a:t>
            </a:r>
            <a:r>
              <a:rPr lang="en-US" sz="2400" dirty="0" smtClean="0"/>
              <a:t> </a:t>
            </a:r>
            <a:r>
              <a:rPr lang="en-US" sz="2400" dirty="0" err="1" smtClean="0"/>
              <a:t>valmiussuunnitelmien</a:t>
            </a:r>
            <a:r>
              <a:rPr lang="en-US" sz="2400" dirty="0" smtClean="0"/>
              <a:t> </a:t>
            </a:r>
            <a:r>
              <a:rPr lang="en-US" sz="2400" dirty="0" err="1" smtClean="0"/>
              <a:t>analyyseilla</a:t>
            </a:r>
            <a:r>
              <a:rPr lang="en-US" sz="2400" dirty="0" smtClean="0"/>
              <a:t>, </a:t>
            </a:r>
            <a:r>
              <a:rPr lang="en-US" sz="2400" dirty="0" err="1" smtClean="0"/>
              <a:t>jotta</a:t>
            </a:r>
            <a:r>
              <a:rPr lang="en-US" sz="2400" dirty="0" smtClean="0"/>
              <a:t> </a:t>
            </a:r>
            <a:r>
              <a:rPr lang="en-US" sz="2400" dirty="0" err="1" smtClean="0"/>
              <a:t>voidaan</a:t>
            </a:r>
            <a:r>
              <a:rPr lang="en-US" sz="2400" dirty="0" smtClean="0"/>
              <a:t> </a:t>
            </a:r>
            <a:r>
              <a:rPr lang="en-US" sz="2400" dirty="0" err="1" smtClean="0"/>
              <a:t>määrittää</a:t>
            </a:r>
            <a:r>
              <a:rPr lang="en-US" sz="2400" dirty="0" smtClean="0"/>
              <a:t> </a:t>
            </a:r>
            <a:r>
              <a:rPr lang="en-US" sz="2400" dirty="0" err="1" smtClean="0"/>
              <a:t>yleinen</a:t>
            </a:r>
            <a:r>
              <a:rPr lang="en-US" sz="2400" dirty="0" smtClean="0"/>
              <a:t> </a:t>
            </a:r>
            <a:r>
              <a:rPr lang="en-US" sz="2400" dirty="0" err="1" smtClean="0"/>
              <a:t>verkon</a:t>
            </a:r>
            <a:r>
              <a:rPr lang="en-US" sz="2400" dirty="0"/>
              <a:t> </a:t>
            </a:r>
            <a:r>
              <a:rPr lang="en-US" sz="2400" dirty="0" err="1" smtClean="0"/>
              <a:t>toimivuus</a:t>
            </a:r>
            <a:endParaRPr lang="en-US" sz="2400" dirty="0" smtClean="0"/>
          </a:p>
          <a:p>
            <a:pPr marL="893763" lvl="1" indent="-531813"/>
            <a:r>
              <a:rPr lang="en-US" sz="2400" dirty="0" err="1" smtClean="0"/>
              <a:t>Viestimällä</a:t>
            </a:r>
            <a:r>
              <a:rPr lang="en-US" sz="2400" dirty="0" smtClean="0"/>
              <a:t> </a:t>
            </a:r>
            <a:r>
              <a:rPr lang="en-US" sz="2400" dirty="0" err="1" smtClean="0"/>
              <a:t>paikallisten</a:t>
            </a:r>
            <a:r>
              <a:rPr lang="en-US" sz="2400" dirty="0" smtClean="0"/>
              <a:t> ja </a:t>
            </a:r>
            <a:r>
              <a:rPr lang="en-US" sz="2400" dirty="0" err="1" smtClean="0"/>
              <a:t>etälaitteiden</a:t>
            </a:r>
            <a:r>
              <a:rPr lang="en-US" sz="2400" dirty="0" smtClean="0"/>
              <a:t> </a:t>
            </a:r>
            <a:r>
              <a:rPr lang="en-US" sz="2400" dirty="0" err="1" smtClean="0"/>
              <a:t>kanssa</a:t>
            </a:r>
            <a:r>
              <a:rPr lang="en-US" sz="2400" dirty="0" smtClean="0"/>
              <a:t> </a:t>
            </a:r>
            <a:r>
              <a:rPr lang="en-US" sz="2400" dirty="0" err="1" smtClean="0"/>
              <a:t>verkon</a:t>
            </a:r>
            <a:r>
              <a:rPr lang="en-US" sz="2400" dirty="0" smtClean="0"/>
              <a:t> </a:t>
            </a:r>
            <a:r>
              <a:rPr lang="en-US" sz="2400" dirty="0" err="1" smtClean="0"/>
              <a:t>tunnistamiseksi</a:t>
            </a:r>
            <a:r>
              <a:rPr lang="en-US" sz="2400" dirty="0" smtClean="0"/>
              <a:t> ja </a:t>
            </a:r>
            <a:r>
              <a:rPr lang="en-US" sz="2400" dirty="0" err="1" smtClean="0"/>
              <a:t>ohjaustoimenpiteiden</a:t>
            </a:r>
            <a:r>
              <a:rPr lang="en-US" sz="2400" dirty="0" smtClean="0"/>
              <a:t> </a:t>
            </a:r>
            <a:r>
              <a:rPr lang="en-US" sz="2400" dirty="0" err="1" smtClean="0"/>
              <a:t>toteuttamiseksi</a:t>
            </a:r>
            <a:endParaRPr lang="en-US" sz="2400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ONGELMIEN ERISTÄMINEN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panagiotakopoulos\Desktop\Smart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4497"/>
            <a:ext cx="9144000" cy="546630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SÄHKÖVERKON RESILIENSSI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Vähentynyt</a:t>
            </a:r>
            <a:r>
              <a:rPr lang="en-US" sz="2800" dirty="0" smtClean="0"/>
              <a:t> </a:t>
            </a:r>
            <a:r>
              <a:rPr lang="en-US" sz="2800" dirty="0" err="1" smtClean="0"/>
              <a:t>haavoittuvuus</a:t>
            </a:r>
            <a:r>
              <a:rPr lang="en-US" sz="2800" dirty="0" smtClean="0"/>
              <a:t> </a:t>
            </a:r>
            <a:r>
              <a:rPr lang="en-US" sz="2800" dirty="0" err="1" smtClean="0"/>
              <a:t>fyysisille</a:t>
            </a:r>
            <a:r>
              <a:rPr lang="en-US" sz="2800" dirty="0" smtClean="0"/>
              <a:t> tai </a:t>
            </a:r>
            <a:r>
              <a:rPr lang="en-US" sz="2800" dirty="0" err="1" smtClean="0"/>
              <a:t>tietoverkkohyökkäyksille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Uhkien</a:t>
            </a:r>
            <a:r>
              <a:rPr lang="en-US" sz="2800" dirty="0" smtClean="0"/>
              <a:t> ja </a:t>
            </a:r>
            <a:r>
              <a:rPr lang="en-US" sz="2800" dirty="0" err="1" smtClean="0"/>
              <a:t>heikkouksien</a:t>
            </a:r>
            <a:r>
              <a:rPr lang="en-US" sz="2800" dirty="0" smtClean="0"/>
              <a:t> </a:t>
            </a:r>
            <a:r>
              <a:rPr lang="en-US" sz="2800" dirty="0" err="1" smtClean="0"/>
              <a:t>tunnistaminen</a:t>
            </a:r>
            <a:r>
              <a:rPr lang="en-US" sz="2800" dirty="0" smtClean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Vakavan</a:t>
            </a:r>
            <a:r>
              <a:rPr lang="en-US" sz="2800" dirty="0" smtClean="0"/>
              <a:t> </a:t>
            </a:r>
            <a:r>
              <a:rPr lang="en-US" sz="2800" dirty="0" err="1" smtClean="0"/>
              <a:t>uhan</a:t>
            </a:r>
            <a:r>
              <a:rPr lang="en-US" sz="2800" dirty="0" smtClean="0"/>
              <a:t> </a:t>
            </a:r>
            <a:r>
              <a:rPr lang="en-US" sz="2800" dirty="0" err="1" smtClean="0"/>
              <a:t>tiedo</a:t>
            </a:r>
            <a:r>
              <a:rPr lang="en-US" sz="2800" dirty="0" err="1" smtClean="0"/>
              <a:t>n</a:t>
            </a:r>
            <a:r>
              <a:rPr lang="en-US" sz="2800" dirty="0" smtClean="0"/>
              <a:t> </a:t>
            </a:r>
            <a:r>
              <a:rPr lang="en-US" sz="2800" dirty="0" err="1" smtClean="0"/>
              <a:t>parantaminen</a:t>
            </a:r>
            <a:r>
              <a:rPr lang="en-US" sz="2800" dirty="0" smtClean="0"/>
              <a:t> </a:t>
            </a:r>
            <a:r>
              <a:rPr lang="en-US" sz="2800" dirty="0" err="1" smtClean="0"/>
              <a:t>tiivistämällä</a:t>
            </a:r>
            <a:r>
              <a:rPr lang="en-US" sz="2800" dirty="0" smtClean="0"/>
              <a:t> </a:t>
            </a:r>
            <a:r>
              <a:rPr lang="en-US" sz="2800" dirty="0" err="1" smtClean="0"/>
              <a:t>yhteyksiä</a:t>
            </a:r>
            <a:r>
              <a:rPr lang="en-US" sz="2800" dirty="0" smtClean="0"/>
              <a:t> </a:t>
            </a:r>
            <a:r>
              <a:rPr lang="en-US" sz="2800" dirty="0" err="1" smtClean="0"/>
              <a:t>verkonhaltijoiden</a:t>
            </a:r>
            <a:r>
              <a:rPr lang="en-US" sz="2800" dirty="0" smtClean="0"/>
              <a:t> ja </a:t>
            </a:r>
            <a:r>
              <a:rPr lang="en-US" sz="2800" dirty="0" err="1" smtClean="0"/>
              <a:t>hallitusten</a:t>
            </a:r>
            <a:r>
              <a:rPr lang="en-US" sz="2800" dirty="0" smtClean="0"/>
              <a:t> </a:t>
            </a:r>
            <a:r>
              <a:rPr lang="en-US" sz="2800" dirty="0" err="1" smtClean="0"/>
              <a:t>välillä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Verkon</a:t>
            </a:r>
            <a:r>
              <a:rPr lang="en-US" sz="2800" dirty="0" smtClean="0"/>
              <a:t> </a:t>
            </a:r>
            <a:r>
              <a:rPr lang="en-US" sz="2800" dirty="0" err="1" smtClean="0"/>
              <a:t>suojaaminen</a:t>
            </a:r>
            <a:r>
              <a:rPr lang="en-US" sz="2800" dirty="0" smtClean="0"/>
              <a:t> – </a:t>
            </a:r>
            <a:r>
              <a:rPr lang="en-US" sz="2800" dirty="0" err="1" smtClean="0"/>
              <a:t>Tietoturvateknologioiden</a:t>
            </a:r>
            <a:r>
              <a:rPr lang="en-US" sz="2800" dirty="0" smtClean="0"/>
              <a:t> </a:t>
            </a:r>
            <a:r>
              <a:rPr lang="en-US" sz="2800" dirty="0" err="1" smtClean="0"/>
              <a:t>toteuttaminen</a:t>
            </a:r>
            <a:r>
              <a:rPr lang="en-US" sz="2800" dirty="0" smtClean="0"/>
              <a:t>, </a:t>
            </a:r>
            <a:r>
              <a:rPr lang="en-US" sz="2800" dirty="0" err="1" smtClean="0"/>
              <a:t>kuten</a:t>
            </a:r>
            <a:r>
              <a:rPr lang="en-US" sz="2800" dirty="0" smtClean="0"/>
              <a:t> </a:t>
            </a:r>
            <a:r>
              <a:rPr lang="en-US" sz="2800" dirty="0" err="1" smtClean="0"/>
              <a:t>luvan</a:t>
            </a:r>
            <a:r>
              <a:rPr lang="en-US" sz="2800" dirty="0" smtClean="0"/>
              <a:t> </a:t>
            </a:r>
            <a:r>
              <a:rPr lang="en-US" sz="2800" dirty="0" err="1" smtClean="0"/>
              <a:t>autentisoinnin</a:t>
            </a:r>
            <a:r>
              <a:rPr lang="en-US" sz="2800" dirty="0" smtClean="0"/>
              <a:t>, </a:t>
            </a:r>
            <a:r>
              <a:rPr lang="en-US" sz="2800" dirty="0" err="1" smtClean="0"/>
              <a:t>salauksen</a:t>
            </a:r>
            <a:r>
              <a:rPr lang="en-US" sz="2800" dirty="0" smtClean="0"/>
              <a:t> ja </a:t>
            </a:r>
            <a:r>
              <a:rPr lang="en-US" sz="2800" dirty="0" err="1" smtClean="0"/>
              <a:t>tunkeutumisen</a:t>
            </a:r>
            <a:r>
              <a:rPr lang="en-US" sz="2800" dirty="0" smtClean="0"/>
              <a:t> </a:t>
            </a:r>
            <a:r>
              <a:rPr lang="en-US" sz="2800" dirty="0" err="1" smtClean="0"/>
              <a:t>havaitsemisen</a:t>
            </a:r>
            <a:r>
              <a:rPr lang="en-US" sz="2800" dirty="0" smtClean="0"/>
              <a:t> </a:t>
            </a:r>
            <a:r>
              <a:rPr lang="en-US" sz="2800" dirty="0" err="1" smtClean="0"/>
              <a:t>avulla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Turvallisuusriskin</a:t>
            </a:r>
            <a:r>
              <a:rPr lang="en-US" sz="2800" dirty="0" smtClean="0"/>
              <a:t> </a:t>
            </a:r>
            <a:r>
              <a:rPr lang="en-US" sz="2800" dirty="0" err="1" smtClean="0"/>
              <a:t>sisällyttäminen</a:t>
            </a:r>
            <a:r>
              <a:rPr lang="en-US" sz="2800" dirty="0" smtClean="0"/>
              <a:t> </a:t>
            </a:r>
            <a:r>
              <a:rPr lang="en-US" sz="2800" dirty="0" err="1" smtClean="0"/>
              <a:t>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suunnitteluun</a:t>
            </a:r>
            <a:r>
              <a:rPr lang="en-US" sz="2800" dirty="0" smtClean="0"/>
              <a:t> – </a:t>
            </a:r>
            <a:r>
              <a:rPr lang="en-US" sz="2800" dirty="0" err="1" smtClean="0"/>
              <a:t>Koordinoitujen</a:t>
            </a:r>
            <a:r>
              <a:rPr lang="en-US" sz="2800" dirty="0" smtClean="0"/>
              <a:t> </a:t>
            </a:r>
            <a:r>
              <a:rPr lang="en-US" sz="2800" dirty="0" err="1" smtClean="0"/>
              <a:t>terrori-iskujen</a:t>
            </a:r>
            <a:r>
              <a:rPr lang="en-US" sz="2800" dirty="0" smtClean="0"/>
              <a:t> </a:t>
            </a:r>
            <a:r>
              <a:rPr lang="en-US" sz="2800" dirty="0" err="1" smtClean="0"/>
              <a:t>ennakointi</a:t>
            </a:r>
            <a:r>
              <a:rPr lang="en-US" sz="2800" dirty="0" smtClean="0"/>
              <a:t> </a:t>
            </a:r>
            <a:r>
              <a:rPr lang="en-US" sz="2800" dirty="0" err="1" smtClean="0"/>
              <a:t>koko</a:t>
            </a:r>
            <a:r>
              <a:rPr lang="en-US" sz="2800" dirty="0" smtClean="0"/>
              <a:t> </a:t>
            </a:r>
            <a:r>
              <a:rPr lang="en-US" sz="2800" dirty="0" err="1" smtClean="0"/>
              <a:t>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suunnittelussa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AKTIIVINEN KÄYTTÄJIEN OSALLISTUMINEN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Kuluttajat</a:t>
            </a:r>
            <a:r>
              <a:rPr lang="en-US" sz="2800" dirty="0" smtClean="0"/>
              <a:t> </a:t>
            </a:r>
            <a:r>
              <a:rPr lang="en-US" sz="2800" dirty="0" err="1" smtClean="0"/>
              <a:t>valitsevat</a:t>
            </a:r>
            <a:r>
              <a:rPr lang="en-US" sz="2800" dirty="0" smtClean="0"/>
              <a:t> million, </a:t>
            </a:r>
            <a:r>
              <a:rPr lang="en-US" sz="2800" dirty="0" err="1" smtClean="0"/>
              <a:t>missä</a:t>
            </a:r>
            <a:r>
              <a:rPr lang="en-US" sz="2800" dirty="0" smtClean="0"/>
              <a:t> ja </a:t>
            </a:r>
            <a:r>
              <a:rPr lang="en-US" sz="2800" dirty="0" err="1" smtClean="0"/>
              <a:t>kuinka</a:t>
            </a:r>
            <a:r>
              <a:rPr lang="en-US" sz="2800" dirty="0" smtClean="0"/>
              <a:t> </a:t>
            </a:r>
            <a:r>
              <a:rPr lang="en-US" sz="2800" dirty="0" err="1" smtClean="0"/>
              <a:t>paljon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sähköä</a:t>
            </a:r>
            <a:r>
              <a:rPr lang="en-US" sz="2800" dirty="0" smtClean="0"/>
              <a:t> he </a:t>
            </a:r>
            <a:r>
              <a:rPr lang="en-US" sz="2800" dirty="0" err="1" smtClean="0"/>
              <a:t>kuluttavat</a:t>
            </a:r>
            <a:r>
              <a:rPr lang="en-US" sz="2800" dirty="0" smtClean="0"/>
              <a:t>, </a:t>
            </a:r>
            <a:r>
              <a:rPr lang="en-US" sz="2800" dirty="0" err="1" smtClean="0"/>
              <a:t>tuottavat</a:t>
            </a:r>
            <a:r>
              <a:rPr lang="en-US" sz="2800" dirty="0" smtClean="0"/>
              <a:t> ja </a:t>
            </a:r>
            <a:r>
              <a:rPr lang="en-US" sz="2800" dirty="0" err="1" smtClean="0"/>
              <a:t>varastoivat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Uusi</a:t>
            </a:r>
            <a:r>
              <a:rPr lang="en-US" sz="2800" dirty="0" smtClean="0"/>
              <a:t> </a:t>
            </a:r>
            <a:r>
              <a:rPr lang="en-US" sz="2800" dirty="0" err="1" smtClean="0"/>
              <a:t>käsite</a:t>
            </a:r>
            <a:r>
              <a:rPr lang="en-US" sz="2800" dirty="0" smtClean="0"/>
              <a:t> “</a:t>
            </a:r>
            <a:r>
              <a:rPr lang="en-US" sz="2800" dirty="0" err="1" smtClean="0"/>
              <a:t>energia</a:t>
            </a:r>
            <a:r>
              <a:rPr lang="en-US" sz="2800" dirty="0"/>
              <a:t> </a:t>
            </a:r>
            <a:r>
              <a:rPr lang="en-US" sz="2800" dirty="0" smtClean="0"/>
              <a:t>prosumer” </a:t>
            </a:r>
            <a:r>
              <a:rPr lang="en-US" sz="2800" dirty="0" err="1" smtClean="0"/>
              <a:t>kuvaa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energiamarkkinoiden</a:t>
            </a:r>
            <a:r>
              <a:rPr lang="en-US" sz="2800" dirty="0" smtClean="0"/>
              <a:t> </a:t>
            </a:r>
            <a:r>
              <a:rPr lang="en-US" sz="2800" dirty="0" err="1" smtClean="0"/>
              <a:t>osallistujaa</a:t>
            </a:r>
            <a:r>
              <a:rPr lang="en-US" sz="2800" dirty="0" smtClean="0"/>
              <a:t>, </a:t>
            </a:r>
            <a:r>
              <a:rPr lang="en-US" sz="2800" dirty="0" err="1" smtClean="0"/>
              <a:t>joka</a:t>
            </a:r>
            <a:r>
              <a:rPr lang="en-US" sz="2800" dirty="0" smtClean="0"/>
              <a:t> </a:t>
            </a:r>
            <a:r>
              <a:rPr lang="en-US" sz="2800" dirty="0" err="1" smtClean="0"/>
              <a:t>sekä</a:t>
            </a:r>
            <a:r>
              <a:rPr lang="en-US" sz="2800" dirty="0" smtClean="0"/>
              <a:t> </a:t>
            </a:r>
            <a:r>
              <a:rPr lang="en-US" sz="2800" dirty="0" err="1" smtClean="0"/>
              <a:t>tuottaa</a:t>
            </a:r>
            <a:r>
              <a:rPr lang="en-US" sz="2800" dirty="0" smtClean="0"/>
              <a:t> </a:t>
            </a:r>
            <a:r>
              <a:rPr lang="en-US" sz="2800" dirty="0" err="1" smtClean="0"/>
              <a:t>että</a:t>
            </a:r>
            <a:r>
              <a:rPr lang="en-US" sz="2800" dirty="0" smtClean="0"/>
              <a:t> </a:t>
            </a:r>
            <a:r>
              <a:rPr lang="en-US" sz="2800" dirty="0" err="1" smtClean="0"/>
              <a:t>kuluttaa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Järjestelmäelementit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ilmoittavat</a:t>
            </a:r>
            <a:r>
              <a:rPr lang="en-US" sz="2800" dirty="0" smtClean="0"/>
              <a:t> </a:t>
            </a:r>
            <a:r>
              <a:rPr lang="en-US" sz="2800" dirty="0" err="1" smtClean="0"/>
              <a:t>asiakkaall</a:t>
            </a:r>
            <a:r>
              <a:rPr lang="en-US" sz="2800" dirty="0" err="1" smtClean="0"/>
              <a:t>e</a:t>
            </a:r>
            <a:r>
              <a:rPr lang="en-US" sz="2800" dirty="0" smtClean="0"/>
              <a:t> </a:t>
            </a:r>
            <a:r>
              <a:rPr lang="en-US" sz="2800" dirty="0" err="1" smtClean="0"/>
              <a:t>kustannuksista</a:t>
            </a:r>
            <a:r>
              <a:rPr lang="en-US" sz="2800" dirty="0" smtClean="0"/>
              <a:t> ja </a:t>
            </a:r>
            <a:r>
              <a:rPr lang="en-US" sz="2800" dirty="0" err="1" smtClean="0"/>
              <a:t>kulutuksen</a:t>
            </a:r>
            <a:r>
              <a:rPr lang="en-US" sz="2800" dirty="0" smtClean="0"/>
              <a:t> </a:t>
            </a:r>
            <a:r>
              <a:rPr lang="en-US" sz="2800" dirty="0" err="1" smtClean="0"/>
              <a:t>arvosta</a:t>
            </a:r>
            <a:r>
              <a:rPr lang="en-US" sz="2800" dirty="0" smtClean="0"/>
              <a:t> </a:t>
            </a:r>
            <a:r>
              <a:rPr lang="en-US" sz="2800" dirty="0" err="1" smtClean="0"/>
              <a:t>reaaliaikaisesti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Parempi</a:t>
            </a:r>
            <a:r>
              <a:rPr lang="en-US" sz="2800" dirty="0" smtClean="0"/>
              <a:t> </a:t>
            </a:r>
            <a:r>
              <a:rPr lang="en-US" sz="2800" dirty="0" err="1" smtClean="0"/>
              <a:t>kodin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energialaskun</a:t>
            </a:r>
            <a:r>
              <a:rPr lang="en-US" sz="2800" dirty="0" smtClean="0"/>
              <a:t> </a:t>
            </a:r>
            <a:r>
              <a:rPr lang="en-US" sz="2800" dirty="0" err="1" smtClean="0"/>
              <a:t>hallinta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Plug-in </a:t>
            </a:r>
            <a:r>
              <a:rPr lang="en-US" sz="2800" dirty="0" smtClean="0"/>
              <a:t>Hybrid Electric Vehicles (PHEV) </a:t>
            </a:r>
            <a:r>
              <a:rPr lang="en-US" sz="2800" dirty="0" smtClean="0"/>
              <a:t>ja Electric </a:t>
            </a:r>
            <a:r>
              <a:rPr lang="en-US" sz="2800" dirty="0" smtClean="0"/>
              <a:t>Vehicles (EV) </a:t>
            </a:r>
            <a:r>
              <a:rPr lang="en-US" sz="2800" dirty="0" err="1" smtClean="0"/>
              <a:t>koteihin</a:t>
            </a:r>
            <a:r>
              <a:rPr lang="en-US" sz="2800" dirty="0" smtClean="0"/>
              <a:t>, </a:t>
            </a:r>
            <a:r>
              <a:rPr lang="en-US" sz="2800" dirty="0" err="1" smtClean="0"/>
              <a:t>toimistoihin</a:t>
            </a:r>
            <a:r>
              <a:rPr lang="en-US" sz="2800" dirty="0" smtClean="0"/>
              <a:t> </a:t>
            </a:r>
            <a:r>
              <a:rPr lang="en-US" sz="2800" dirty="0" err="1" smtClean="0"/>
              <a:t>ym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AIHE 3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Älykkään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sähköverkon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käsite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LAADUKAS VIRTA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47061"/>
            <a:ext cx="8792308" cy="527286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Teknologioiden</a:t>
            </a:r>
            <a:r>
              <a:rPr lang="en-US" sz="2800" dirty="0" smtClean="0"/>
              <a:t> ja </a:t>
            </a:r>
            <a:r>
              <a:rPr lang="en-US" sz="2800" dirty="0" err="1" smtClean="0"/>
              <a:t>laitteiden</a:t>
            </a:r>
            <a:r>
              <a:rPr lang="en-US" sz="2800" dirty="0" smtClean="0"/>
              <a:t> </a:t>
            </a:r>
            <a:r>
              <a:rPr lang="en-US" sz="2800" dirty="0" err="1" smtClean="0"/>
              <a:t>jakeluverkon</a:t>
            </a:r>
            <a:r>
              <a:rPr lang="en-US" sz="2800" dirty="0" smtClean="0"/>
              <a:t> </a:t>
            </a:r>
            <a:r>
              <a:rPr lang="en-US" sz="2800" dirty="0" err="1" smtClean="0"/>
              <a:t>hallinta</a:t>
            </a:r>
            <a:r>
              <a:rPr lang="en-US" sz="2800" dirty="0" smtClean="0"/>
              <a:t> </a:t>
            </a:r>
            <a:r>
              <a:rPr lang="en-US" sz="2800" dirty="0" err="1" smtClean="0"/>
              <a:t>jännitteen</a:t>
            </a:r>
            <a:r>
              <a:rPr lang="en-US" sz="2800" dirty="0" smtClean="0"/>
              <a:t> ja </a:t>
            </a:r>
            <a:r>
              <a:rPr lang="en-US" sz="2800" dirty="0" err="1" smtClean="0"/>
              <a:t>tehon</a:t>
            </a:r>
            <a:r>
              <a:rPr lang="en-US" sz="2800" dirty="0" smtClean="0"/>
              <a:t> </a:t>
            </a:r>
            <a:r>
              <a:rPr lang="en-US" sz="2800" dirty="0" err="1" smtClean="0"/>
              <a:t>toimitukseen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Jännite</a:t>
            </a:r>
            <a:r>
              <a:rPr lang="en-US" sz="2800" dirty="0" smtClean="0"/>
              <a:t> </a:t>
            </a:r>
            <a:r>
              <a:rPr lang="en-US" sz="2800" dirty="0" err="1" smtClean="0"/>
              <a:t>personoi</a:t>
            </a:r>
            <a:r>
              <a:rPr lang="en-US" sz="2800" dirty="0" smtClean="0"/>
              <a:t> </a:t>
            </a:r>
            <a:r>
              <a:rPr lang="en-US" sz="2800" dirty="0" err="1" smtClean="0"/>
              <a:t>jokaisen</a:t>
            </a:r>
            <a:r>
              <a:rPr lang="en-US" sz="2800" dirty="0" smtClean="0"/>
              <a:t> </a:t>
            </a:r>
            <a:r>
              <a:rPr lang="en-US" sz="2800" dirty="0" err="1" smtClean="0"/>
              <a:t>kuluttajan</a:t>
            </a:r>
            <a:r>
              <a:rPr lang="en-US" sz="2800" dirty="0" smtClean="0"/>
              <a:t> </a:t>
            </a:r>
            <a:r>
              <a:rPr lang="en-US" sz="2800" dirty="0" err="1" smtClean="0"/>
              <a:t>optimoinnin</a:t>
            </a:r>
            <a:r>
              <a:rPr lang="en-US" sz="2800" dirty="0" smtClean="0"/>
              <a:t>—</a:t>
            </a:r>
            <a:r>
              <a:rPr lang="en-US" sz="2800" dirty="0" err="1" smtClean="0"/>
              <a:t>tarjonta</a:t>
            </a:r>
            <a:r>
              <a:rPr lang="en-US" sz="2800" dirty="0" smtClean="0"/>
              <a:t> </a:t>
            </a:r>
            <a:r>
              <a:rPr lang="en-US" sz="2800" dirty="0" err="1" smtClean="0"/>
              <a:t>perustuu</a:t>
            </a:r>
            <a:r>
              <a:rPr lang="en-US" sz="2800" dirty="0" smtClean="0"/>
              <a:t> </a:t>
            </a:r>
            <a:r>
              <a:rPr lang="en-US" sz="2800" dirty="0" err="1" smtClean="0"/>
              <a:t>todellisiin</a:t>
            </a:r>
            <a:r>
              <a:rPr lang="en-US" sz="2800" dirty="0" smtClean="0"/>
              <a:t> </a:t>
            </a:r>
            <a:r>
              <a:rPr lang="en-US" sz="2800" dirty="0" err="1" smtClean="0"/>
              <a:t>kuluttajien</a:t>
            </a:r>
            <a:r>
              <a:rPr lang="en-US" sz="2800" dirty="0" smtClean="0"/>
              <a:t> </a:t>
            </a:r>
            <a:r>
              <a:rPr lang="en-US" sz="2800" dirty="0" err="1" smtClean="0"/>
              <a:t>jännitteisiin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Jännitekuoppien</a:t>
            </a:r>
            <a:r>
              <a:rPr lang="en-US" sz="2800" dirty="0" smtClean="0"/>
              <a:t> ja </a:t>
            </a:r>
            <a:r>
              <a:rPr lang="en-US" sz="2800" dirty="0" err="1" smtClean="0"/>
              <a:t>tulvien</a:t>
            </a:r>
            <a:r>
              <a:rPr lang="en-US" sz="2800" dirty="0" smtClean="0"/>
              <a:t> </a:t>
            </a:r>
            <a:r>
              <a:rPr lang="en-US" sz="2800" dirty="0" err="1" smtClean="0"/>
              <a:t>rajoittaminen</a:t>
            </a:r>
            <a:r>
              <a:rPr lang="en-US" sz="2800" dirty="0" smtClean="0"/>
              <a:t> / </a:t>
            </a:r>
            <a:r>
              <a:rPr lang="en-US" sz="2800" dirty="0" err="1" smtClean="0"/>
              <a:t>puskurointi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Moderni</a:t>
            </a:r>
            <a:r>
              <a:rPr lang="en-US" sz="2800" dirty="0" smtClean="0"/>
              <a:t> </a:t>
            </a:r>
            <a:r>
              <a:rPr lang="en-US" sz="2800" dirty="0" err="1" smtClean="0"/>
              <a:t>kytkentä</a:t>
            </a:r>
            <a:r>
              <a:rPr lang="en-US" sz="2800" dirty="0" smtClean="0"/>
              <a:t> ja </a:t>
            </a:r>
            <a:r>
              <a:rPr lang="en-US" sz="2800" dirty="0" err="1" smtClean="0"/>
              <a:t>kehittynyt</a:t>
            </a:r>
            <a:r>
              <a:rPr lang="en-US" sz="2800" dirty="0" smtClean="0"/>
              <a:t> </a:t>
            </a:r>
            <a:r>
              <a:rPr lang="en-US" sz="2800" dirty="0" err="1" smtClean="0"/>
              <a:t>ylläpito</a:t>
            </a:r>
            <a:r>
              <a:rPr lang="en-US" sz="2800" dirty="0" smtClean="0"/>
              <a:t> </a:t>
            </a:r>
            <a:r>
              <a:rPr lang="en-US" sz="2800" dirty="0" err="1" smtClean="0"/>
              <a:t>auttavat</a:t>
            </a:r>
            <a:r>
              <a:rPr lang="en-US" sz="2800" dirty="0" smtClean="0"/>
              <a:t> </a:t>
            </a:r>
            <a:r>
              <a:rPr lang="en-US" sz="2800" dirty="0" err="1" smtClean="0"/>
              <a:t>palveluntarjoajia</a:t>
            </a:r>
            <a:r>
              <a:rPr lang="en-US" sz="2800" dirty="0" smtClean="0"/>
              <a:t> </a:t>
            </a:r>
            <a:r>
              <a:rPr lang="en-US" sz="2800" dirty="0" err="1" smtClean="0"/>
              <a:t>estämään</a:t>
            </a:r>
            <a:r>
              <a:rPr lang="en-US" sz="2800" dirty="0" smtClean="0"/>
              <a:t> </a:t>
            </a:r>
            <a:r>
              <a:rPr lang="en-US" sz="2800" dirty="0" err="1" smtClean="0"/>
              <a:t>hetkelliset</a:t>
            </a:r>
            <a:r>
              <a:rPr lang="en-US" sz="2800" dirty="0" smtClean="0"/>
              <a:t> </a:t>
            </a:r>
            <a:r>
              <a:rPr lang="en-US" sz="2800" dirty="0" err="1" smtClean="0"/>
              <a:t>tehon</a:t>
            </a:r>
            <a:r>
              <a:rPr lang="en-US" sz="2800" dirty="0" smtClean="0"/>
              <a:t> </a:t>
            </a:r>
            <a:r>
              <a:rPr lang="en-US" sz="2800" dirty="0" err="1" smtClean="0"/>
              <a:t>vaihtelut</a:t>
            </a:r>
            <a:r>
              <a:rPr lang="en-US" sz="2800" dirty="0" smtClean="0"/>
              <a:t>, </a:t>
            </a:r>
            <a:r>
              <a:rPr lang="en-US" sz="2800" dirty="0" err="1" smtClean="0"/>
              <a:t>jotka</a:t>
            </a:r>
            <a:r>
              <a:rPr lang="en-US" sz="2800" dirty="0" smtClean="0"/>
              <a:t> </a:t>
            </a:r>
            <a:r>
              <a:rPr lang="en-US" sz="2800" dirty="0" err="1" smtClean="0"/>
              <a:t>jothuvat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käyttäjien</a:t>
            </a:r>
            <a:r>
              <a:rPr lang="en-US" sz="2800" dirty="0" smtClean="0"/>
              <a:t> </a:t>
            </a:r>
            <a:r>
              <a:rPr lang="en-US" sz="2800" dirty="0" err="1" smtClean="0"/>
              <a:t>digitaalisista</a:t>
            </a:r>
            <a:r>
              <a:rPr lang="en-US" sz="2800" dirty="0" smtClean="0"/>
              <a:t> </a:t>
            </a:r>
            <a:r>
              <a:rPr lang="en-US" sz="2800" dirty="0" err="1" smtClean="0"/>
              <a:t>laitteista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 smtClean="0"/>
              <a:t>Jännitteen</a:t>
            </a:r>
            <a:r>
              <a:rPr lang="en-US" sz="2800" dirty="0" smtClean="0"/>
              <a:t> </a:t>
            </a:r>
            <a:r>
              <a:rPr lang="en-US" sz="2800" dirty="0" err="1" smtClean="0"/>
              <a:t>epätasapaino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20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LAADUKAS VIRTA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3250" name="Picture 2" descr="C:\Users\panagiotakopoulos\Desktop\Power_Quality_Graph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215096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21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666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USEAMMAT GENEROINNIT &amp; VARASTOINTIVAIHTOEHDOT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07348"/>
            <a:ext cx="8792308" cy="53231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Mahdollistaa</a:t>
            </a:r>
            <a:r>
              <a:rPr lang="en-US" sz="2800" dirty="0" smtClean="0"/>
              <a:t> “plug-and-play” </a:t>
            </a:r>
            <a:r>
              <a:rPr lang="en-US" sz="2800" dirty="0" err="1" smtClean="0"/>
              <a:t>yhteenliittämisen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Parannetut</a:t>
            </a:r>
            <a:r>
              <a:rPr lang="en-US" sz="2800" dirty="0" smtClean="0"/>
              <a:t> </a:t>
            </a:r>
            <a:r>
              <a:rPr lang="en-US" sz="2800" dirty="0" err="1" smtClean="0"/>
              <a:t>yhteenliittämisstandardit</a:t>
            </a:r>
            <a:r>
              <a:rPr lang="en-US" sz="2800" dirty="0" smtClean="0"/>
              <a:t> </a:t>
            </a:r>
            <a:r>
              <a:rPr lang="en-US" sz="2800" dirty="0" err="1" smtClean="0"/>
              <a:t>mahdollistavat</a:t>
            </a:r>
            <a:r>
              <a:rPr lang="en-US" sz="2800" dirty="0" smtClean="0"/>
              <a:t> </a:t>
            </a:r>
            <a:r>
              <a:rPr lang="en-US" sz="2800" dirty="0" err="1" smtClean="0"/>
              <a:t>monen</a:t>
            </a:r>
            <a:r>
              <a:rPr lang="en-US" sz="2800" dirty="0" err="1" smtClean="0"/>
              <a:t>laisen</a:t>
            </a:r>
            <a:r>
              <a:rPr lang="en-US" sz="2800" dirty="0" smtClean="0"/>
              <a:t> </a:t>
            </a:r>
            <a:r>
              <a:rPr lang="en-US" sz="2800" dirty="0" err="1" smtClean="0"/>
              <a:t>generoinnin</a:t>
            </a:r>
            <a:r>
              <a:rPr lang="en-US" sz="2800" dirty="0" smtClean="0"/>
              <a:t> </a:t>
            </a:r>
            <a:r>
              <a:rPr lang="en-US" sz="2800" dirty="0" smtClean="0"/>
              <a:t>ja </a:t>
            </a:r>
            <a:r>
              <a:rPr lang="en-US" sz="2800" dirty="0" err="1" smtClean="0"/>
              <a:t>varastoinnin</a:t>
            </a:r>
            <a:r>
              <a:rPr lang="en-US" sz="2800" dirty="0" smtClean="0"/>
              <a:t> </a:t>
            </a:r>
            <a:r>
              <a:rPr lang="en-US" sz="2800" dirty="0" err="1" smtClean="0"/>
              <a:t>mahdollisuudet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Kaupallisten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käyttäjien</a:t>
            </a:r>
            <a:r>
              <a:rPr lang="en-US" sz="2800" dirty="0" smtClean="0"/>
              <a:t> on </a:t>
            </a:r>
            <a:r>
              <a:rPr lang="en-US" sz="2800" dirty="0" err="1" smtClean="0"/>
              <a:t>helpompaa</a:t>
            </a:r>
            <a:r>
              <a:rPr lang="en-US" sz="2800" dirty="0" smtClean="0"/>
              <a:t> ja </a:t>
            </a:r>
            <a:r>
              <a:rPr lang="en-US" sz="2800" dirty="0" err="1" smtClean="0"/>
              <a:t>kannattavampaa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käyttää</a:t>
            </a:r>
            <a:r>
              <a:rPr lang="en-US" sz="2800" dirty="0" smtClean="0"/>
              <a:t> </a:t>
            </a:r>
            <a:r>
              <a:rPr lang="en-US" sz="2800" dirty="0" err="1" smtClean="0"/>
              <a:t>omia</a:t>
            </a:r>
            <a:r>
              <a:rPr lang="en-US" sz="2800" dirty="0" smtClean="0"/>
              <a:t> </a:t>
            </a:r>
            <a:r>
              <a:rPr lang="en-US" sz="2800" dirty="0" err="1" smtClean="0"/>
              <a:t>generointeja</a:t>
            </a:r>
            <a:r>
              <a:rPr lang="en-US" sz="2800" dirty="0" smtClean="0"/>
              <a:t> ja </a:t>
            </a:r>
            <a:r>
              <a:rPr lang="en-US" sz="2800" dirty="0" err="1" smtClean="0"/>
              <a:t>varastotiloja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Suuret</a:t>
            </a:r>
            <a:r>
              <a:rPr lang="en-US" sz="2800" dirty="0" smtClean="0"/>
              <a:t> </a:t>
            </a:r>
            <a:r>
              <a:rPr lang="en-US" sz="2800" dirty="0" err="1" smtClean="0"/>
              <a:t>ympäristöystävälliset</a:t>
            </a:r>
            <a:r>
              <a:rPr lang="en-US" sz="2800" dirty="0" smtClean="0"/>
              <a:t> </a:t>
            </a:r>
            <a:r>
              <a:rPr lang="en-US" sz="2800" dirty="0" err="1" smtClean="0"/>
              <a:t>tehdaslaitokset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valmiita</a:t>
            </a:r>
            <a:r>
              <a:rPr lang="en-US" sz="2800" dirty="0" smtClean="0"/>
              <a:t> </a:t>
            </a:r>
            <a:r>
              <a:rPr lang="en-US" sz="2800" dirty="0" err="1" smtClean="0"/>
              <a:t>integroitumaan</a:t>
            </a:r>
            <a:r>
              <a:rPr lang="en-US" sz="2800" dirty="0" smtClean="0"/>
              <a:t> </a:t>
            </a:r>
            <a:r>
              <a:rPr lang="en-US" sz="2800" dirty="0" err="1" smtClean="0"/>
              <a:t>siirtoverkkoon</a:t>
            </a:r>
            <a:r>
              <a:rPr lang="en-US" sz="2800" dirty="0" smtClean="0"/>
              <a:t>, </a:t>
            </a:r>
            <a:r>
              <a:rPr lang="en-US" sz="2800" dirty="0" err="1" smtClean="0"/>
              <a:t>jolloin</a:t>
            </a:r>
            <a:r>
              <a:rPr lang="en-US" sz="2800" dirty="0" smtClean="0"/>
              <a:t> </a:t>
            </a:r>
            <a:r>
              <a:rPr lang="en-US" sz="2800" dirty="0" err="1" smtClean="0"/>
              <a:t>fossiilisten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polttoaineiden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käyttö</a:t>
            </a:r>
            <a:r>
              <a:rPr lang="en-US" sz="2800" dirty="0" smtClean="0"/>
              <a:t> </a:t>
            </a:r>
            <a:r>
              <a:rPr lang="en-US" sz="2800" dirty="0" err="1" smtClean="0"/>
              <a:t>vähenee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Hajautettu</a:t>
            </a:r>
            <a:r>
              <a:rPr lang="en-US" sz="2800" dirty="0" smtClean="0"/>
              <a:t> </a:t>
            </a:r>
            <a:r>
              <a:rPr lang="en-US" sz="2800" dirty="0" err="1" smtClean="0"/>
              <a:t>malli</a:t>
            </a:r>
            <a:r>
              <a:rPr lang="en-US" sz="2800" dirty="0" smtClean="0"/>
              <a:t> </a:t>
            </a:r>
            <a:r>
              <a:rPr lang="en-US" sz="2800" dirty="0" err="1" smtClean="0"/>
              <a:t>sisältää</a:t>
            </a:r>
            <a:r>
              <a:rPr lang="en-US" sz="2800" dirty="0" smtClean="0"/>
              <a:t> </a:t>
            </a:r>
            <a:r>
              <a:rPr lang="en-US" sz="2800" dirty="0" err="1" smtClean="0"/>
              <a:t>tasapainon</a:t>
            </a:r>
            <a:r>
              <a:rPr lang="en-US" sz="2800" dirty="0" smtClean="0"/>
              <a:t> </a:t>
            </a:r>
            <a:r>
              <a:rPr lang="en-US" sz="2800" dirty="0" err="1" smtClean="0"/>
              <a:t>suurten</a:t>
            </a:r>
            <a:r>
              <a:rPr lang="en-US" sz="2800" dirty="0" smtClean="0"/>
              <a:t>, </a:t>
            </a:r>
            <a:r>
              <a:rPr lang="en-US" sz="2800" dirty="0" err="1" smtClean="0"/>
              <a:t>keskitettyjen</a:t>
            </a:r>
            <a:r>
              <a:rPr lang="en-US" sz="2800" dirty="0" smtClean="0"/>
              <a:t> </a:t>
            </a:r>
            <a:r>
              <a:rPr lang="en-US" sz="2800" dirty="0" err="1" smtClean="0"/>
              <a:t>voimaloiden</a:t>
            </a:r>
            <a:r>
              <a:rPr lang="en-US" sz="2800" dirty="0" smtClean="0"/>
              <a:t> ja DER </a:t>
            </a:r>
            <a:r>
              <a:rPr lang="en-US" sz="2800" dirty="0" err="1" smtClean="0"/>
              <a:t>välillä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HAJAUTETTU VIRTAMALLI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panagiotakopoulos\Desktop\centralized v decentralized power grid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19499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MAHDOLLISTAA MARKKINAT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977205"/>
            <a:ext cx="9003323" cy="5453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err="1" smtClean="0"/>
              <a:t>Nykyaikainen</a:t>
            </a:r>
            <a:r>
              <a:rPr lang="en-US" dirty="0" smtClean="0"/>
              <a:t> </a:t>
            </a:r>
            <a:r>
              <a:rPr lang="en-US" dirty="0" err="1" smtClean="0"/>
              <a:t>sähköverkko</a:t>
            </a:r>
            <a:r>
              <a:rPr lang="en-US" dirty="0" smtClean="0"/>
              <a:t> </a:t>
            </a:r>
            <a:r>
              <a:rPr lang="en-US" dirty="0" err="1" smtClean="0"/>
              <a:t>mahdollistaa</a:t>
            </a:r>
            <a:r>
              <a:rPr lang="en-US" dirty="0" smtClean="0"/>
              <a:t> </a:t>
            </a:r>
            <a:r>
              <a:rPr lang="en-US" dirty="0" err="1" smtClean="0"/>
              <a:t>enemmän</a:t>
            </a:r>
            <a:r>
              <a:rPr lang="en-US" dirty="0" smtClean="0"/>
              <a:t> </a:t>
            </a:r>
            <a:r>
              <a:rPr lang="en-US" dirty="0" err="1" smtClean="0"/>
              <a:t>markkinoihin</a:t>
            </a:r>
            <a:r>
              <a:rPr lang="en-US" dirty="0" smtClean="0"/>
              <a:t> </a:t>
            </a:r>
            <a:r>
              <a:rPr lang="en-US" dirty="0" err="1" smtClean="0"/>
              <a:t>osallistumista</a:t>
            </a:r>
            <a:r>
              <a:rPr lang="en-US" dirty="0" smtClean="0"/>
              <a:t>:</a:t>
            </a:r>
            <a:endParaRPr lang="en-US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err="1" smtClean="0"/>
              <a:t>Lisääntyneillä</a:t>
            </a:r>
            <a:r>
              <a:rPr lang="en-US" sz="2000" dirty="0" smtClean="0"/>
              <a:t> </a:t>
            </a:r>
            <a:r>
              <a:rPr lang="en-US" sz="2000" dirty="0" err="1" smtClean="0"/>
              <a:t>poluilla</a:t>
            </a:r>
            <a:endParaRPr lang="en-US" sz="20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err="1" smtClean="0"/>
              <a:t>Tehokkaammalle</a:t>
            </a:r>
            <a:r>
              <a:rPr lang="en-US" sz="2000" dirty="0" smtClean="0"/>
              <a:t> </a:t>
            </a:r>
            <a:r>
              <a:rPr lang="en-US" sz="2000" dirty="0" err="1" smtClean="0"/>
              <a:t>kysynnänohjauksien</a:t>
            </a:r>
            <a:r>
              <a:rPr lang="en-US" sz="2000" dirty="0" smtClean="0"/>
              <a:t> </a:t>
            </a:r>
            <a:r>
              <a:rPr lang="en-US" sz="2000" dirty="0" err="1" smtClean="0"/>
              <a:t>aloitteilla</a:t>
            </a:r>
            <a:endParaRPr lang="en-US" sz="2000" dirty="0" smtClean="0"/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dirty="0" err="1" smtClean="0"/>
              <a:t>Energian</a:t>
            </a:r>
            <a:r>
              <a:rPr lang="en-US" sz="2000" dirty="0" smtClean="0"/>
              <a:t> </a:t>
            </a:r>
            <a:r>
              <a:rPr lang="en-US" sz="2000" dirty="0" err="1" smtClean="0"/>
              <a:t>varastoinnin</a:t>
            </a:r>
            <a:r>
              <a:rPr lang="en-US" sz="2000" dirty="0" smtClean="0"/>
              <a:t> </a:t>
            </a:r>
            <a:r>
              <a:rPr lang="en-US" sz="2000" dirty="0" err="1" smtClean="0"/>
              <a:t>sijoittamisella</a:t>
            </a:r>
            <a:r>
              <a:rPr lang="en-US" sz="2000" dirty="0" smtClean="0"/>
              <a:t> ja </a:t>
            </a:r>
            <a:r>
              <a:rPr lang="en-US" sz="2000" dirty="0" err="1" smtClean="0"/>
              <a:t>resurssien</a:t>
            </a:r>
            <a:r>
              <a:rPr lang="en-US" sz="2000" dirty="0" smtClean="0"/>
              <a:t> </a:t>
            </a:r>
            <a:r>
              <a:rPr lang="en-US" sz="2000" dirty="0" err="1" smtClean="0"/>
              <a:t>luotettavammalla</a:t>
            </a:r>
            <a:r>
              <a:rPr lang="en-US" sz="2000" dirty="0" smtClean="0"/>
              <a:t> </a:t>
            </a:r>
            <a:r>
              <a:rPr lang="en-US" sz="2000" dirty="0" err="1" smtClean="0"/>
              <a:t>jakelujärjestelmällä</a:t>
            </a:r>
            <a:endParaRPr lang="en-US" sz="20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/>
              <a:t>Välittäjät</a:t>
            </a:r>
            <a:r>
              <a:rPr lang="en-US" dirty="0" smtClean="0"/>
              <a:t>, </a:t>
            </a:r>
            <a:r>
              <a:rPr lang="en-US" dirty="0" err="1" smtClean="0"/>
              <a:t>integraattorit</a:t>
            </a:r>
            <a:r>
              <a:rPr lang="en-US" dirty="0" smtClean="0"/>
              <a:t>, </a:t>
            </a:r>
            <a:r>
              <a:rPr lang="en-US" dirty="0" err="1" smtClean="0"/>
              <a:t>koostajaorganisaatiot</a:t>
            </a:r>
            <a:r>
              <a:rPr lang="en-US" dirty="0" smtClean="0"/>
              <a:t> ja </a:t>
            </a:r>
            <a:r>
              <a:rPr lang="en-US" dirty="0" err="1" smtClean="0"/>
              <a:t>käyttäjät</a:t>
            </a:r>
            <a:r>
              <a:rPr lang="en-US" dirty="0" smtClean="0"/>
              <a:t> </a:t>
            </a:r>
            <a:r>
              <a:rPr lang="en-US" dirty="0" err="1" smtClean="0"/>
              <a:t>ovat</a:t>
            </a:r>
            <a:r>
              <a:rPr lang="en-US" dirty="0" smtClean="0"/>
              <a:t> </a:t>
            </a:r>
            <a:r>
              <a:rPr lang="en-US" dirty="0" err="1" smtClean="0"/>
              <a:t>reaaliaikaisessa</a:t>
            </a:r>
            <a:r>
              <a:rPr lang="en-US" dirty="0" smtClean="0"/>
              <a:t> </a:t>
            </a:r>
            <a:r>
              <a:rPr lang="en-US" dirty="0" err="1" smtClean="0"/>
              <a:t>vuorovaikutuksessa</a:t>
            </a:r>
            <a:r>
              <a:rPr lang="en-US" dirty="0" smtClean="0"/>
              <a:t> </a:t>
            </a:r>
            <a:r>
              <a:rPr lang="en-US" dirty="0" err="1" smtClean="0"/>
              <a:t>sähkömarkkinoilla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/>
              <a:t>Vähentämällä</a:t>
            </a:r>
            <a:r>
              <a:rPr lang="en-US" dirty="0" smtClean="0"/>
              <a:t> </a:t>
            </a:r>
            <a:r>
              <a:rPr lang="en-US" dirty="0" err="1" smtClean="0"/>
              <a:t>ruuhkia</a:t>
            </a:r>
            <a:r>
              <a:rPr lang="en-US" dirty="0" smtClean="0"/>
              <a:t>, </a:t>
            </a:r>
            <a:r>
              <a:rPr lang="en-US" dirty="0" err="1" smtClean="0"/>
              <a:t>moderni</a:t>
            </a:r>
            <a:r>
              <a:rPr lang="en-US" dirty="0" smtClean="0"/>
              <a:t> </a:t>
            </a:r>
            <a:r>
              <a:rPr lang="en-US" dirty="0" err="1" smtClean="0"/>
              <a:t>sähköverkko</a:t>
            </a:r>
            <a:r>
              <a:rPr lang="en-US" dirty="0" smtClean="0"/>
              <a:t> </a:t>
            </a:r>
            <a:r>
              <a:rPr lang="en-US" dirty="0" err="1" smtClean="0"/>
              <a:t>laajenee</a:t>
            </a:r>
            <a:r>
              <a:rPr lang="en-US" dirty="0" smtClean="0"/>
              <a:t> </a:t>
            </a:r>
            <a:r>
              <a:rPr lang="en-US" dirty="0" err="1" smtClean="0"/>
              <a:t>markkinoilla</a:t>
            </a:r>
            <a:r>
              <a:rPr lang="en-US" dirty="0" smtClean="0"/>
              <a:t>; se </a:t>
            </a:r>
            <a:r>
              <a:rPr lang="en-US" dirty="0" err="1" smtClean="0"/>
              <a:t>kokoaa</a:t>
            </a:r>
            <a:r>
              <a:rPr lang="en-US" dirty="0" smtClean="0"/>
              <a:t> </a:t>
            </a:r>
            <a:r>
              <a:rPr lang="en-US" dirty="0" err="1" smtClean="0"/>
              <a:t>yhteen</a:t>
            </a:r>
            <a:r>
              <a:rPr lang="en-US" dirty="0" smtClean="0"/>
              <a:t> </a:t>
            </a:r>
            <a:r>
              <a:rPr lang="en-US" dirty="0" err="1" smtClean="0"/>
              <a:t>enemmän</a:t>
            </a:r>
            <a:r>
              <a:rPr lang="en-US" dirty="0" smtClean="0"/>
              <a:t> </a:t>
            </a:r>
            <a:r>
              <a:rPr lang="en-US" dirty="0" err="1" smtClean="0"/>
              <a:t>ostajia</a:t>
            </a:r>
            <a:r>
              <a:rPr lang="en-US" dirty="0" smtClean="0"/>
              <a:t> ja </a:t>
            </a:r>
            <a:r>
              <a:rPr lang="en-US" dirty="0" err="1" smtClean="0"/>
              <a:t>myyjiä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/>
              <a:t>Uudet</a:t>
            </a:r>
            <a:r>
              <a:rPr lang="en-US" dirty="0" smtClean="0"/>
              <a:t> </a:t>
            </a:r>
            <a:r>
              <a:rPr lang="en-US" dirty="0" err="1" smtClean="0"/>
              <a:t>sähkömarkkinat</a:t>
            </a:r>
            <a:r>
              <a:rPr lang="en-US" dirty="0" smtClean="0"/>
              <a:t> </a:t>
            </a:r>
            <a:r>
              <a:rPr lang="en-US" dirty="0" err="1" smtClean="0"/>
              <a:t>nousevat</a:t>
            </a:r>
            <a:r>
              <a:rPr lang="en-US" dirty="0" smtClean="0"/>
              <a:t> </a:t>
            </a:r>
            <a:r>
              <a:rPr lang="en-US" dirty="0" err="1" smtClean="0"/>
              <a:t>uusien</a:t>
            </a:r>
            <a:r>
              <a:rPr lang="en-US" dirty="0" smtClean="0"/>
              <a:t> </a:t>
            </a:r>
            <a:r>
              <a:rPr lang="en-US" dirty="0" err="1" smtClean="0"/>
              <a:t>kaupallisten</a:t>
            </a:r>
            <a:r>
              <a:rPr lang="en-US" dirty="0" smtClean="0"/>
              <a:t> </a:t>
            </a:r>
            <a:r>
              <a:rPr lang="en-US" dirty="0" err="1" smtClean="0"/>
              <a:t>tuotteiden</a:t>
            </a:r>
            <a:r>
              <a:rPr lang="en-US" dirty="0" smtClean="0"/>
              <a:t> ja </a:t>
            </a:r>
            <a:r>
              <a:rPr lang="en-US" dirty="0" err="1" smtClean="0"/>
              <a:t>palveluiden</a:t>
            </a:r>
            <a:r>
              <a:rPr lang="en-US" dirty="0" smtClean="0"/>
              <a:t> </a:t>
            </a:r>
            <a:r>
              <a:rPr lang="en-US" dirty="0" err="1" smtClean="0"/>
              <a:t>mukana</a:t>
            </a:r>
            <a:r>
              <a:rPr lang="en-US" dirty="0" smtClean="0"/>
              <a:t> (</a:t>
            </a:r>
            <a:r>
              <a:rPr lang="en-US" dirty="0" err="1" smtClean="0"/>
              <a:t>esim</a:t>
            </a:r>
            <a:r>
              <a:rPr lang="en-US" dirty="0" smtClean="0"/>
              <a:t>. </a:t>
            </a:r>
            <a:r>
              <a:rPr lang="en-US" dirty="0" err="1" smtClean="0"/>
              <a:t>Puhdas</a:t>
            </a:r>
            <a:r>
              <a:rPr lang="en-US" dirty="0" smtClean="0"/>
              <a:t> </a:t>
            </a:r>
            <a:r>
              <a:rPr lang="en-US" dirty="0" err="1" smtClean="0"/>
              <a:t>energia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YLEISKATSAUS MARKKINOIHIN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panagiotakopoulos\Desktop\mark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399"/>
            <a:ext cx="9144000" cy="544620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HYVÄKSYNNÄN OPTIMOINTI JA TEHOKAS TOIMINTA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977205"/>
            <a:ext cx="9003323" cy="53532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Toimitus</a:t>
            </a:r>
            <a:r>
              <a:rPr lang="en-US" sz="2800" dirty="0" smtClean="0"/>
              <a:t> vain </a:t>
            </a:r>
            <a:r>
              <a:rPr lang="en-US" sz="2800" dirty="0" err="1" smtClean="0"/>
              <a:t>siitä</a:t>
            </a:r>
            <a:r>
              <a:rPr lang="en-US" sz="2800" dirty="0" smtClean="0"/>
              <a:t>, </a:t>
            </a:r>
            <a:r>
              <a:rPr lang="en-US" sz="2800" dirty="0" err="1" smtClean="0"/>
              <a:t>mitä</a:t>
            </a:r>
            <a:r>
              <a:rPr lang="en-US" sz="2800" dirty="0" smtClean="0"/>
              <a:t> </a:t>
            </a:r>
            <a:r>
              <a:rPr lang="en-US" sz="2800" dirty="0" err="1" smtClean="0"/>
              <a:t>tarvitaan</a:t>
            </a:r>
            <a:r>
              <a:rPr lang="en-US" sz="2800" dirty="0" smtClean="0"/>
              <a:t> ja </a:t>
            </a:r>
            <a:r>
              <a:rPr lang="en-US" sz="2800" dirty="0" err="1" smtClean="0"/>
              <a:t>milloin</a:t>
            </a:r>
            <a:r>
              <a:rPr lang="en-US" sz="2800" dirty="0" smtClean="0"/>
              <a:t> </a:t>
            </a:r>
            <a:r>
              <a:rPr lang="en-US" sz="2800" dirty="0" err="1" smtClean="0"/>
              <a:t>tarvitaan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Lähes</a:t>
            </a:r>
            <a:r>
              <a:rPr lang="en-US" sz="2800" dirty="0" smtClean="0"/>
              <a:t> </a:t>
            </a:r>
            <a:r>
              <a:rPr lang="en-US" sz="2800" dirty="0" err="1" smtClean="0"/>
              <a:t>reaaliaikaisten</a:t>
            </a:r>
            <a:r>
              <a:rPr lang="en-US" sz="2800" dirty="0" smtClean="0"/>
              <a:t> </a:t>
            </a:r>
            <a:r>
              <a:rPr lang="en-US" sz="2800" dirty="0" err="1" smtClean="0"/>
              <a:t>tietojen</a:t>
            </a:r>
            <a:r>
              <a:rPr lang="en-US" sz="2800" dirty="0" smtClean="0"/>
              <a:t> </a:t>
            </a:r>
            <a:r>
              <a:rPr lang="en-US" sz="2800" dirty="0" err="1" smtClean="0"/>
              <a:t>integrointi</a:t>
            </a:r>
            <a:r>
              <a:rPr lang="en-US" sz="2800" dirty="0" smtClean="0"/>
              <a:t> </a:t>
            </a:r>
            <a:r>
              <a:rPr lang="en-US" sz="2800" dirty="0" err="1" smtClean="0"/>
              <a:t>kehittyneiden</a:t>
            </a:r>
            <a:r>
              <a:rPr lang="en-US" sz="2800" dirty="0" smtClean="0"/>
              <a:t> </a:t>
            </a:r>
            <a:r>
              <a:rPr lang="en-US" sz="2800" dirty="0" err="1" smtClean="0"/>
              <a:t>algoritmien</a:t>
            </a:r>
            <a:r>
              <a:rPr lang="en-US" sz="2800" dirty="0" smtClean="0"/>
              <a:t> </a:t>
            </a:r>
            <a:r>
              <a:rPr lang="en-US" sz="2800" dirty="0" err="1" smtClean="0"/>
              <a:t>kanssa</a:t>
            </a:r>
            <a:r>
              <a:rPr lang="en-US" sz="2800" dirty="0" smtClean="0"/>
              <a:t> </a:t>
            </a:r>
            <a:r>
              <a:rPr lang="en-US" sz="2800" dirty="0" err="1" smtClean="0"/>
              <a:t>parantaa</a:t>
            </a:r>
            <a:r>
              <a:rPr lang="en-US" sz="2800" dirty="0" smtClean="0"/>
              <a:t> </a:t>
            </a:r>
            <a:r>
              <a:rPr lang="en-US" sz="2800" dirty="0" err="1" smtClean="0"/>
              <a:t>päätöksentekoa</a:t>
            </a:r>
            <a:r>
              <a:rPr lang="en-US" sz="2800" dirty="0" smtClean="0"/>
              <a:t> ja </a:t>
            </a:r>
            <a:r>
              <a:rPr lang="en-US" sz="2800" dirty="0" err="1" smtClean="0"/>
              <a:t>optimoi</a:t>
            </a:r>
            <a:r>
              <a:rPr lang="en-US" sz="2800" dirty="0"/>
              <a:t> </a:t>
            </a:r>
            <a:r>
              <a:rPr lang="en-US" sz="2800" dirty="0" err="1" smtClean="0"/>
              <a:t>sähköisten</a:t>
            </a:r>
            <a:r>
              <a:rPr lang="en-US" sz="2800" dirty="0" smtClean="0"/>
              <a:t> </a:t>
            </a:r>
            <a:r>
              <a:rPr lang="en-US" sz="2800" dirty="0" err="1" smtClean="0"/>
              <a:t>palveluiden</a:t>
            </a:r>
            <a:r>
              <a:rPr lang="en-US" sz="2800" dirty="0" smtClean="0"/>
              <a:t> </a:t>
            </a:r>
            <a:r>
              <a:rPr lang="en-US" sz="2800" dirty="0" err="1" smtClean="0"/>
              <a:t>kapasiteetin</a:t>
            </a:r>
            <a:r>
              <a:rPr lang="en-US" sz="2800" dirty="0" smtClean="0"/>
              <a:t> ja </a:t>
            </a:r>
            <a:r>
              <a:rPr lang="en-US" sz="2800" dirty="0" err="1" smtClean="0"/>
              <a:t>laadun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Reaaliaikaisten</a:t>
            </a:r>
            <a:r>
              <a:rPr lang="en-US" sz="2800" dirty="0" smtClean="0"/>
              <a:t> </a:t>
            </a:r>
            <a:r>
              <a:rPr lang="en-US" sz="2800" dirty="0" err="1" smtClean="0"/>
              <a:t>tietojen</a:t>
            </a:r>
            <a:r>
              <a:rPr lang="en-US" sz="2800" dirty="0" smtClean="0"/>
              <a:t> </a:t>
            </a:r>
            <a:r>
              <a:rPr lang="en-US" sz="2800" dirty="0" err="1" smtClean="0"/>
              <a:t>avulla</a:t>
            </a:r>
            <a:r>
              <a:rPr lang="en-US" sz="2800" dirty="0" smtClean="0"/>
              <a:t> </a:t>
            </a:r>
            <a:r>
              <a:rPr lang="en-US" sz="2800" dirty="0" err="1" smtClean="0"/>
              <a:t>kuntoon</a:t>
            </a:r>
            <a:r>
              <a:rPr lang="en-US" sz="2800" dirty="0" smtClean="0"/>
              <a:t> </a:t>
            </a:r>
            <a:r>
              <a:rPr lang="en-US" sz="2800" dirty="0" err="1" smtClean="0"/>
              <a:t>perustuva</a:t>
            </a:r>
            <a:r>
              <a:rPr lang="en-US" sz="2800" dirty="0" smtClean="0"/>
              <a:t> </a:t>
            </a:r>
            <a:r>
              <a:rPr lang="en-US" sz="2800" dirty="0" err="1" smtClean="0"/>
              <a:t>huolto</a:t>
            </a:r>
            <a:r>
              <a:rPr lang="en-US" sz="2800" dirty="0" smtClean="0"/>
              <a:t> </a:t>
            </a:r>
            <a:r>
              <a:rPr lang="en-US" sz="2800" dirty="0" err="1" smtClean="0"/>
              <a:t>parantaa</a:t>
            </a:r>
            <a:r>
              <a:rPr lang="en-US" sz="2800" dirty="0" smtClean="0"/>
              <a:t> </a:t>
            </a:r>
            <a:r>
              <a:rPr lang="en-US" sz="2800" dirty="0" err="1" smtClean="0"/>
              <a:t>dramaattisesti</a:t>
            </a:r>
            <a:r>
              <a:rPr lang="en-US" sz="2800" dirty="0" smtClean="0"/>
              <a:t> </a:t>
            </a:r>
            <a:r>
              <a:rPr lang="en-US" sz="2800" dirty="0" err="1" smtClean="0"/>
              <a:t>laitteiden</a:t>
            </a:r>
            <a:r>
              <a:rPr lang="en-US" sz="2800" dirty="0" smtClean="0"/>
              <a:t> </a:t>
            </a:r>
            <a:r>
              <a:rPr lang="en-US" sz="2800" dirty="0" err="1" smtClean="0"/>
              <a:t>kestävyyden</a:t>
            </a:r>
            <a:r>
              <a:rPr lang="en-US" sz="2800" dirty="0" smtClean="0"/>
              <a:t> </a:t>
            </a:r>
            <a:r>
              <a:rPr lang="en-US" sz="2800" dirty="0" err="1" smtClean="0"/>
              <a:t>määrää</a:t>
            </a:r>
            <a:r>
              <a:rPr lang="en-US" sz="2800" dirty="0" smtClean="0"/>
              <a:t> ja </a:t>
            </a:r>
            <a:r>
              <a:rPr lang="en-US" sz="2800" dirty="0" err="1" smtClean="0"/>
              <a:t>vähen</a:t>
            </a:r>
            <a:r>
              <a:rPr lang="en-US" sz="2800" dirty="0" err="1" smtClean="0"/>
              <a:t>tää</a:t>
            </a:r>
            <a:r>
              <a:rPr lang="en-US" sz="2800" dirty="0" smtClean="0"/>
              <a:t> </a:t>
            </a:r>
            <a:r>
              <a:rPr lang="en-US" sz="2800" dirty="0" err="1" smtClean="0"/>
              <a:t>ylläpitokustannuksia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Outages </a:t>
            </a:r>
            <a:r>
              <a:rPr lang="en-US" sz="2800" dirty="0" smtClean="0"/>
              <a:t>Management Systems (OMS) </a:t>
            </a:r>
            <a:r>
              <a:rPr lang="en-US" sz="2800" dirty="0" err="1" smtClean="0"/>
              <a:t>vähentää</a:t>
            </a:r>
            <a:r>
              <a:rPr lang="en-US" sz="2800" dirty="0" smtClean="0"/>
              <a:t> </a:t>
            </a:r>
            <a:r>
              <a:rPr lang="en-US" sz="2800" dirty="0" err="1" smtClean="0"/>
              <a:t>merkittävästi</a:t>
            </a:r>
            <a:r>
              <a:rPr lang="en-US" sz="2800" dirty="0" smtClean="0"/>
              <a:t> </a:t>
            </a:r>
            <a:r>
              <a:rPr lang="en-US" sz="2800" dirty="0" err="1" smtClean="0"/>
              <a:t>havaitsemiseen</a:t>
            </a:r>
            <a:r>
              <a:rPr lang="en-US" sz="2800" dirty="0" smtClean="0"/>
              <a:t>, </a:t>
            </a:r>
            <a:r>
              <a:rPr lang="en-US" sz="2800" dirty="0" err="1" smtClean="0"/>
              <a:t>paikantamiseen</a:t>
            </a:r>
            <a:r>
              <a:rPr lang="en-US" sz="2800" dirty="0" smtClean="0"/>
              <a:t> ja </a:t>
            </a:r>
            <a:r>
              <a:rPr lang="en-US" sz="2800" dirty="0" err="1" smtClean="0"/>
              <a:t>katkosten</a:t>
            </a:r>
            <a:r>
              <a:rPr lang="en-US" sz="2800" dirty="0" smtClean="0"/>
              <a:t> </a:t>
            </a:r>
            <a:r>
              <a:rPr lang="en-US" sz="2800" dirty="0" err="1" smtClean="0"/>
              <a:t>diagnosointiin</a:t>
            </a:r>
            <a:r>
              <a:rPr lang="en-US" sz="2800" dirty="0" smtClean="0"/>
              <a:t> </a:t>
            </a:r>
            <a:r>
              <a:rPr lang="en-US" sz="2800" dirty="0" err="1" smtClean="0"/>
              <a:t>kuluvaa</a:t>
            </a:r>
            <a:r>
              <a:rPr lang="en-US" sz="2800" dirty="0" smtClean="0"/>
              <a:t> </a:t>
            </a:r>
            <a:r>
              <a:rPr lang="en-US" sz="2800" dirty="0" err="1" smtClean="0"/>
              <a:t>aikaa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ÄLYKKÄIDEN SÄHKÖVERKKOJEN HYÖDYT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/>
        </p:nvGraphicFramePr>
        <p:xfrm>
          <a:off x="130628" y="844066"/>
          <a:ext cx="8892792" cy="5559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267"/>
                <a:gridCol w="6551525"/>
              </a:tblGrid>
              <a:tr h="452177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Defining</a:t>
                      </a:r>
                      <a:r>
                        <a:rPr lang="en-US" sz="2200" baseline="0" dirty="0" smtClean="0"/>
                        <a:t> trait</a:t>
                      </a:r>
                      <a:endParaRPr lang="el-G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Benefit</a:t>
                      </a:r>
                      <a:endParaRPr lang="el-GR" sz="2200" dirty="0"/>
                    </a:p>
                  </a:txBody>
                  <a:tcPr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Self-healing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Enhances cost savings, reliability and the profitable marketing of surplus power. 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Active consumer participation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Consumers use more wisely, helping utilities produce more efficiently resulting in a wide range of environmental benefits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Resists attack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grid deters or withstands physical or cyber attack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High quality power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Avoids productivity losses of downtime, especially in digital device environments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generation &amp; storage options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Diverse resources with “plug-and-play” connections multiply the options for electrical generation and storage including new opportunities for more efficient, cleaner power production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Enables</a:t>
                      </a:r>
                      <a:r>
                        <a:rPr lang="en-US" baseline="0" dirty="0" smtClean="0"/>
                        <a:t> markets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grid’s open-access market reveals waste and inefficiency and helps drive them out of the system while offering new consumer choices such as green power products.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Optimizes assets &amp; operates efficiently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Desired functionality at minimum cost guides operations and the use of assets</a:t>
                      </a:r>
                      <a:endParaRPr lang="el-G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KIRJALLISUUS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European </a:t>
            </a:r>
            <a:r>
              <a:rPr lang="en-US" sz="1600" dirty="0" err="1" smtClean="0"/>
              <a:t>SmartGrids</a:t>
            </a:r>
            <a:r>
              <a:rPr lang="en-US" sz="1600" dirty="0" smtClean="0"/>
              <a:t> Technology Platform (2006). Vision and Strategy for Europe’s Electricity Networks of the Future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 smtClean="0"/>
              <a:t>Faranghi</a:t>
            </a:r>
            <a:r>
              <a:rPr lang="en-US" sz="1600" dirty="0" smtClean="0"/>
              <a:t>, H. (2010). The Path of the Smart Grid, IEEE power and energy magazine,  8(1), 18-28</a:t>
            </a:r>
            <a:endParaRPr lang="el-GR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Institute of Standards and Technology.  NIST Framework and Roadmap for Smart Grid Interoperability Standards Release 1.0 (Draft), 2009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Energy Technology Laboratory (2010), Understanding the Benefits of Smart Grids, Pittsburgh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U.S. Department of Energy (2010). The Smart Grid: An Introduction, Washington, DC.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smtClean="0">
                <a:solidFill>
                  <a:schemeClr val="bg2">
                    <a:lumMod val="50000"/>
                  </a:schemeClr>
                </a:solidFill>
              </a:rPr>
              <a:t>KUVIEN LÄHTEET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467059"/>
            <a:ext cx="9144000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http://www.nature.com/news/2008/080730/images/454570a-6.jpg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http://www.whatissmartgrid.org/smart-grid-101/fact-sheets/smart-grid-and-power-quality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http://indiasmartgrid.org/en/technology/Pages/Distributed-Generation.aspx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NYKYINEN SÄHKÖENERGIA / POWER GRID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57602"/>
            <a:ext cx="9144000" cy="229854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Se on </a:t>
            </a:r>
            <a:r>
              <a:rPr lang="en-US" sz="2400" dirty="0" err="1" smtClean="0"/>
              <a:t>verkosto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sähkön</a:t>
            </a:r>
            <a:r>
              <a:rPr lang="en-US" sz="2400" dirty="0" smtClean="0"/>
              <a:t> </a:t>
            </a:r>
            <a:r>
              <a:rPr lang="en-US" sz="2400" dirty="0" err="1" smtClean="0"/>
              <a:t>tuottamiseen</a:t>
            </a:r>
            <a:r>
              <a:rPr lang="en-US" sz="2400" dirty="0" smtClean="0"/>
              <a:t> </a:t>
            </a:r>
            <a:r>
              <a:rPr lang="en-US" sz="2400" dirty="0" err="1" smtClean="0"/>
              <a:t>valmistajalta</a:t>
            </a:r>
            <a:r>
              <a:rPr lang="en-US" sz="2400" dirty="0" smtClean="0"/>
              <a:t> </a:t>
            </a:r>
            <a:r>
              <a:rPr lang="en-US" sz="2400" dirty="0" err="1" smtClean="0"/>
              <a:t>kuluttajalle</a:t>
            </a:r>
            <a:endParaRPr lang="en-US" sz="2400" dirty="0" smtClean="0"/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err="1" smtClean="0"/>
              <a:t>Sähköntoimittajat</a:t>
            </a:r>
            <a:r>
              <a:rPr lang="en-US" sz="2400" dirty="0" smtClean="0"/>
              <a:t> </a:t>
            </a:r>
            <a:r>
              <a:rPr lang="en-US" sz="2400" dirty="0" err="1" smtClean="0"/>
              <a:t>tuottavat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sähköä</a:t>
            </a:r>
            <a:r>
              <a:rPr lang="en-US" sz="2400" dirty="0" smtClean="0"/>
              <a:t> </a:t>
            </a:r>
            <a:r>
              <a:rPr lang="en-US" sz="2400" b="1" dirty="0" err="1" smtClean="0"/>
              <a:t>sähköntuotantoasemilla</a:t>
            </a:r>
            <a:r>
              <a:rPr lang="en-US" sz="2400" b="1" dirty="0" smtClean="0">
                <a:solidFill>
                  <a:srgbClr val="0070C0"/>
                </a:solidFill>
              </a:rPr>
              <a:t>(1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err="1" smtClean="0"/>
              <a:t>Aliasemat</a:t>
            </a:r>
            <a:r>
              <a:rPr lang="en-US" sz="2400" b="1" dirty="0" smtClean="0"/>
              <a:t> </a:t>
            </a:r>
            <a:r>
              <a:rPr lang="en-US" sz="2400" dirty="0" err="1" smtClean="0"/>
              <a:t>muuttavat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sähkön</a:t>
            </a:r>
            <a:r>
              <a:rPr lang="en-US" sz="2400" dirty="0" smtClean="0"/>
              <a:t> </a:t>
            </a:r>
            <a:r>
              <a:rPr lang="en-US" sz="2400" dirty="0" err="1" smtClean="0"/>
              <a:t>jännitettä</a:t>
            </a:r>
            <a:r>
              <a:rPr lang="en-US" sz="2400" dirty="0" smtClean="0"/>
              <a:t> alas- tai </a:t>
            </a:r>
            <a:r>
              <a:rPr lang="en-US" sz="2400" dirty="0" err="1" smtClean="0"/>
              <a:t>ylöspäin</a:t>
            </a:r>
            <a:r>
              <a:rPr lang="en-US" sz="2400" b="1" dirty="0" smtClean="0">
                <a:solidFill>
                  <a:srgbClr val="0070C0"/>
                </a:solidFill>
              </a:rPr>
              <a:t>(2</a:t>
            </a:r>
            <a:r>
              <a:rPr lang="en-US" sz="2400" b="1" dirty="0" smtClean="0">
                <a:solidFill>
                  <a:srgbClr val="0070C0"/>
                </a:solidFill>
              </a:rPr>
              <a:t>, 4) 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err="1" smtClean="0"/>
              <a:t>Voimalinjat</a:t>
            </a:r>
            <a:r>
              <a:rPr lang="en-US" sz="2400" b="1" dirty="0" smtClean="0"/>
              <a:t> </a:t>
            </a:r>
            <a:r>
              <a:rPr lang="en-US" sz="2400" dirty="0" err="1" smtClean="0"/>
              <a:t>kuljettavat</a:t>
            </a:r>
            <a:r>
              <a:rPr lang="en-US" sz="2400" dirty="0" smtClean="0"/>
              <a:t> </a:t>
            </a:r>
            <a:r>
              <a:rPr lang="en-US" sz="2400" dirty="0" err="1" smtClean="0"/>
              <a:t>korkean</a:t>
            </a:r>
            <a:r>
              <a:rPr lang="en-US" sz="2400" dirty="0" smtClean="0"/>
              <a:t> </a:t>
            </a:r>
            <a:r>
              <a:rPr lang="en-US" sz="2400" dirty="0" err="1" smtClean="0"/>
              <a:t>jännitteen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sähkövirtaa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(3)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err="1" smtClean="0"/>
              <a:t>Jakelujohdot</a:t>
            </a:r>
            <a:r>
              <a:rPr lang="en-US" sz="2400" b="1" dirty="0" smtClean="0"/>
              <a:t> </a:t>
            </a:r>
            <a:r>
              <a:rPr lang="en-US" sz="2400" dirty="0" err="1" smtClean="0"/>
              <a:t>liittävät</a:t>
            </a:r>
            <a:r>
              <a:rPr lang="en-US" sz="2400" dirty="0" smtClean="0"/>
              <a:t> </a:t>
            </a:r>
            <a:r>
              <a:rPr lang="en-US" sz="2400" dirty="0" err="1" smtClean="0"/>
              <a:t>kuluttajat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sähköverkkoon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(5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</a:p>
        </p:txBody>
      </p:sp>
      <p:pic>
        <p:nvPicPr>
          <p:cNvPr id="4100" name="Picture 4" descr="C:\Users\panagiotakopoulos\Desktop\pictures\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2651"/>
            <a:ext cx="9144000" cy="2997811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TÄMÄN HETKISET RAJOITTEET SÄHKÖVERKOILLE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51692" y="1057632"/>
            <a:ext cx="8792308" cy="526282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Ikääntyvä</a:t>
            </a:r>
            <a:r>
              <a:rPr lang="en-US" sz="2800" dirty="0"/>
              <a:t> </a:t>
            </a:r>
            <a:r>
              <a:rPr lang="en-US" sz="2800" dirty="0" err="1" smtClean="0"/>
              <a:t>infrastruktuuri</a:t>
            </a:r>
            <a:r>
              <a:rPr lang="en-US" sz="2800" dirty="0" smtClean="0"/>
              <a:t> </a:t>
            </a:r>
            <a:r>
              <a:rPr lang="en-US" sz="2800" dirty="0" err="1" smtClean="0"/>
              <a:t>ilman</a:t>
            </a:r>
            <a:r>
              <a:rPr lang="en-US" sz="2800" dirty="0" smtClean="0"/>
              <a:t> </a:t>
            </a:r>
            <a:r>
              <a:rPr lang="en-US" sz="2800" dirty="0" err="1" smtClean="0"/>
              <a:t>kehitystä</a:t>
            </a:r>
            <a:r>
              <a:rPr lang="en-US" sz="2800" dirty="0" smtClean="0"/>
              <a:t> – </a:t>
            </a:r>
            <a:r>
              <a:rPr lang="en-US" sz="2800" dirty="0" err="1" smtClean="0"/>
              <a:t>hitaat</a:t>
            </a:r>
            <a:r>
              <a:rPr lang="en-US" sz="2800" dirty="0" smtClean="0"/>
              <a:t> </a:t>
            </a:r>
            <a:r>
              <a:rPr lang="en-US" sz="2800" dirty="0" err="1" smtClean="0"/>
              <a:t>vasteajat</a:t>
            </a:r>
            <a:r>
              <a:rPr lang="en-US" sz="2800" dirty="0" smtClean="0"/>
              <a:t> </a:t>
            </a:r>
            <a:r>
              <a:rPr lang="en-US" sz="2800" dirty="0" err="1" smtClean="0"/>
              <a:t>johtuvat</a:t>
            </a:r>
            <a:r>
              <a:rPr lang="en-US" sz="2800" dirty="0" smtClean="0"/>
              <a:t> </a:t>
            </a:r>
            <a:r>
              <a:rPr lang="en-US" sz="2800" dirty="0" err="1" smtClean="0"/>
              <a:t>mekaanisista</a:t>
            </a:r>
            <a:r>
              <a:rPr lang="en-US" sz="2800" dirty="0" smtClean="0"/>
              <a:t> </a:t>
            </a:r>
            <a:r>
              <a:rPr lang="en-US" sz="2800" dirty="0" err="1" smtClean="0"/>
              <a:t>osista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i-FI" sz="2800" dirty="0" smtClean="0"/>
              <a:t>Energiatehokkuus, ympäristökysymykset ja kuluttajien tarpeet eivät ole suunnittelun keskiössä</a:t>
            </a:r>
            <a:endParaRPr lang="el-GR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Hyvin</a:t>
            </a:r>
            <a:r>
              <a:rPr lang="en-US" sz="2800" dirty="0" smtClean="0"/>
              <a:t> </a:t>
            </a:r>
            <a:r>
              <a:rPr lang="en-US" sz="2800" dirty="0" err="1" smtClean="0"/>
              <a:t>rajallinen</a:t>
            </a:r>
            <a:r>
              <a:rPr lang="en-US" sz="2800" dirty="0" smtClean="0"/>
              <a:t> </a:t>
            </a:r>
            <a:r>
              <a:rPr lang="en-US" sz="2800" dirty="0" err="1" smtClean="0"/>
              <a:t>näkyvyys</a:t>
            </a:r>
            <a:r>
              <a:rPr lang="en-US" sz="2800" dirty="0" smtClean="0"/>
              <a:t> ja </a:t>
            </a:r>
            <a:r>
              <a:rPr lang="en-US" sz="2800" dirty="0" err="1" smtClean="0"/>
              <a:t>joustavuus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i-FI" sz="2800" dirty="0" smtClean="0"/>
              <a:t>Puute tilannetietoisuudessa ja automatisoituneissa toimintaolosuhteiden analyysissa</a:t>
            </a:r>
            <a:endParaRPr lang="el-GR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Yksisuuntainen</a:t>
            </a:r>
            <a:r>
              <a:rPr lang="en-US" sz="2800" dirty="0" smtClean="0"/>
              <a:t> </a:t>
            </a:r>
            <a:r>
              <a:rPr lang="en-US" sz="2800" dirty="0" err="1" smtClean="0"/>
              <a:t>kommunikaatio</a:t>
            </a:r>
            <a:r>
              <a:rPr lang="en-US" sz="2800" dirty="0" smtClean="0"/>
              <a:t> </a:t>
            </a:r>
            <a:r>
              <a:rPr lang="en-US" sz="2800" dirty="0" err="1" smtClean="0"/>
              <a:t>kysynnän</a:t>
            </a:r>
            <a:r>
              <a:rPr lang="en-US" sz="2800" dirty="0" smtClean="0"/>
              <a:t> ja </a:t>
            </a:r>
            <a:r>
              <a:rPr lang="en-US" sz="2800" dirty="0" err="1" smtClean="0"/>
              <a:t>tarjonnan</a:t>
            </a:r>
            <a:r>
              <a:rPr lang="en-US" sz="2800" dirty="0" smtClean="0"/>
              <a:t> </a:t>
            </a:r>
            <a:r>
              <a:rPr lang="en-US" sz="2800" dirty="0" err="1" smtClean="0"/>
              <a:t>välillä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Tehoton</a:t>
            </a:r>
            <a:r>
              <a:rPr lang="en-US" sz="2800" dirty="0" smtClean="0"/>
              <a:t> </a:t>
            </a:r>
            <a:r>
              <a:rPr lang="en-US" sz="2800" dirty="0" err="1" smtClean="0"/>
              <a:t>virtalähteiden</a:t>
            </a:r>
            <a:r>
              <a:rPr lang="en-US" sz="2800" dirty="0" smtClean="0"/>
              <a:t> </a:t>
            </a:r>
            <a:r>
              <a:rPr lang="en-US" sz="2800" dirty="0" err="1" smtClean="0"/>
              <a:t>turvallisuus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Kyvyttömyys</a:t>
            </a:r>
            <a:r>
              <a:rPr lang="en-US" sz="2800" dirty="0" smtClean="0"/>
              <a:t> </a:t>
            </a:r>
            <a:r>
              <a:rPr lang="en-US" sz="2800" dirty="0" err="1" smtClean="0"/>
              <a:t>varastoida</a:t>
            </a:r>
            <a:r>
              <a:rPr lang="en-US" sz="2800" dirty="0" smtClean="0"/>
              <a:t> </a:t>
            </a:r>
            <a:r>
              <a:rPr lang="en-US" sz="2800" dirty="0" err="1" smtClean="0"/>
              <a:t>tuotettua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energiaa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OHJAAJAT KOHTI “ÄLYKÄSTÄ” LÄHESTYMISTAPAA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Sähkön</a:t>
            </a:r>
            <a:r>
              <a:rPr lang="en-US" sz="2800" dirty="0" smtClean="0"/>
              <a:t> </a:t>
            </a:r>
            <a:r>
              <a:rPr lang="en-US" sz="2800" dirty="0" err="1" smtClean="0"/>
              <a:t>vaatimukset</a:t>
            </a:r>
            <a:r>
              <a:rPr lang="en-US" sz="2800" dirty="0" smtClean="0"/>
              <a:t> </a:t>
            </a:r>
            <a:r>
              <a:rPr lang="en-US" sz="2800" dirty="0" err="1" smtClean="0"/>
              <a:t>nousevat</a:t>
            </a:r>
            <a:r>
              <a:rPr lang="en-US" sz="2800" dirty="0" smtClean="0"/>
              <a:t> </a:t>
            </a:r>
            <a:r>
              <a:rPr lang="en-US" sz="2800" dirty="0" err="1" smtClean="0"/>
              <a:t>voimakkaasti</a:t>
            </a:r>
            <a:r>
              <a:rPr lang="en-US" sz="2800" dirty="0" smtClean="0"/>
              <a:t> (</a:t>
            </a:r>
            <a:r>
              <a:rPr lang="en-US" sz="2800" dirty="0" err="1" smtClean="0"/>
              <a:t>lämpöpumput</a:t>
            </a:r>
            <a:r>
              <a:rPr lang="en-US" sz="2800" dirty="0" smtClean="0"/>
              <a:t>, </a:t>
            </a:r>
            <a:r>
              <a:rPr lang="en-US" sz="2800" dirty="0" err="1" smtClean="0"/>
              <a:t>sähköajoneuvot</a:t>
            </a:r>
            <a:r>
              <a:rPr lang="en-US" sz="2800" dirty="0" smtClean="0"/>
              <a:t>) ja </a:t>
            </a:r>
            <a:r>
              <a:rPr lang="en-US" sz="2800" dirty="0" err="1" smtClean="0"/>
              <a:t>verkon</a:t>
            </a:r>
            <a:r>
              <a:rPr lang="en-US" sz="2800" dirty="0" smtClean="0"/>
              <a:t> </a:t>
            </a:r>
            <a:r>
              <a:rPr lang="en-US" sz="2800" dirty="0" err="1" smtClean="0"/>
              <a:t>toimintavarmuus</a:t>
            </a:r>
            <a:r>
              <a:rPr lang="en-US" sz="2800" dirty="0" smtClean="0"/>
              <a:t> on </a:t>
            </a:r>
            <a:r>
              <a:rPr lang="en-US" sz="2800" dirty="0" err="1" smtClean="0"/>
              <a:t>saavuttanut</a:t>
            </a:r>
            <a:r>
              <a:rPr lang="en-US" sz="2800" dirty="0" smtClean="0"/>
              <a:t> </a:t>
            </a:r>
            <a:r>
              <a:rPr lang="en-US" sz="2800" dirty="0" err="1" smtClean="0"/>
              <a:t>rajan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Joustavaa</a:t>
            </a:r>
            <a:r>
              <a:rPr lang="en-US" sz="2800" dirty="0" smtClean="0"/>
              <a:t> </a:t>
            </a:r>
            <a:r>
              <a:rPr lang="en-US" sz="2800" dirty="0" err="1" smtClean="0"/>
              <a:t>arkkitehtuuria</a:t>
            </a:r>
            <a:r>
              <a:rPr lang="en-US" sz="2800" dirty="0"/>
              <a:t> </a:t>
            </a:r>
            <a:r>
              <a:rPr lang="en-US" sz="2800" dirty="0" err="1" smtClean="0"/>
              <a:t>uusien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energialähteiden</a:t>
            </a:r>
            <a:r>
              <a:rPr lang="en-US" sz="2800" dirty="0" smtClean="0"/>
              <a:t> </a:t>
            </a:r>
            <a:r>
              <a:rPr lang="en-US" sz="2800" dirty="0" err="1" smtClean="0"/>
              <a:t>integrointiin</a:t>
            </a:r>
            <a:r>
              <a:rPr lang="en-US" sz="2800" dirty="0" smtClean="0"/>
              <a:t> ja </a:t>
            </a:r>
            <a:r>
              <a:rPr lang="en-US" sz="2800" dirty="0" err="1" smtClean="0"/>
              <a:t>teknologioita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varastointiin</a:t>
            </a:r>
            <a:r>
              <a:rPr lang="en-US" sz="2800" dirty="0" smtClean="0"/>
              <a:t> </a:t>
            </a:r>
            <a:r>
              <a:rPr lang="en-US" sz="2800" dirty="0" err="1" smtClean="0"/>
              <a:t>sekä</a:t>
            </a:r>
            <a:r>
              <a:rPr lang="en-US" sz="2800" dirty="0" smtClean="0"/>
              <a:t> </a:t>
            </a:r>
            <a:r>
              <a:rPr lang="en-US" sz="2800" dirty="0" err="1" smtClean="0"/>
              <a:t>kysynnän</a:t>
            </a:r>
            <a:r>
              <a:rPr lang="en-US" sz="2800" dirty="0" smtClean="0"/>
              <a:t> ja </a:t>
            </a:r>
            <a:r>
              <a:rPr lang="en-US" sz="2800" dirty="0" err="1" smtClean="0"/>
              <a:t>tarjonnan</a:t>
            </a:r>
            <a:r>
              <a:rPr lang="en-US" sz="2800" dirty="0" smtClean="0"/>
              <a:t> </a:t>
            </a:r>
            <a:r>
              <a:rPr lang="en-US" sz="2800" dirty="0" err="1" smtClean="0"/>
              <a:t>tasapainottamiseen</a:t>
            </a:r>
            <a:r>
              <a:rPr lang="en-US" sz="2800" dirty="0" smtClean="0"/>
              <a:t> </a:t>
            </a:r>
            <a:r>
              <a:rPr lang="en-US" sz="2800" dirty="0" err="1" smtClean="0"/>
              <a:t>tarvitaan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Uusiutuvat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energianlähteet</a:t>
            </a:r>
            <a:r>
              <a:rPr lang="en-US" sz="2800" dirty="0" smtClean="0"/>
              <a:t> (</a:t>
            </a:r>
            <a:r>
              <a:rPr lang="en-US" sz="2800" dirty="0" err="1" smtClean="0"/>
              <a:t>erityisesti</a:t>
            </a:r>
            <a:r>
              <a:rPr lang="en-US" sz="2800" dirty="0" smtClean="0"/>
              <a:t> </a:t>
            </a:r>
            <a:r>
              <a:rPr lang="en-US" sz="2800" dirty="0" err="1" smtClean="0"/>
              <a:t>tuuli</a:t>
            </a:r>
            <a:r>
              <a:rPr lang="en-US" sz="2800" dirty="0" smtClean="0"/>
              <a:t>)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vaihdelleet</a:t>
            </a:r>
            <a:r>
              <a:rPr lang="en-US" sz="2800" dirty="0" smtClean="0"/>
              <a:t> ja </a:t>
            </a:r>
            <a:r>
              <a:rPr lang="en-US" sz="2800" dirty="0" err="1" smtClean="0"/>
              <a:t>tarvitsevat</a:t>
            </a:r>
            <a:r>
              <a:rPr lang="en-US" sz="2800" dirty="0" smtClean="0"/>
              <a:t> </a:t>
            </a:r>
            <a:r>
              <a:rPr lang="en-US" sz="2800" dirty="0" err="1" smtClean="0"/>
              <a:t>tehokkaampaa</a:t>
            </a:r>
            <a:r>
              <a:rPr lang="en-US" sz="2800" dirty="0" smtClean="0"/>
              <a:t> </a:t>
            </a:r>
            <a:r>
              <a:rPr lang="en-US" sz="2800" dirty="0" err="1" smtClean="0"/>
              <a:t>hallintaa</a:t>
            </a:r>
            <a:r>
              <a:rPr lang="en-US" sz="2800" dirty="0" smtClean="0"/>
              <a:t> ja </a:t>
            </a:r>
            <a:r>
              <a:rPr lang="en-US" sz="2800" dirty="0" err="1" smtClean="0"/>
              <a:t>valvontaa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energiajärjestelmien</a:t>
            </a:r>
            <a:r>
              <a:rPr lang="en-US" sz="2800" dirty="0" smtClean="0"/>
              <a:t> </a:t>
            </a:r>
            <a:r>
              <a:rPr lang="en-US" sz="2800" dirty="0" err="1" smtClean="0"/>
              <a:t>valmiuksiin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Tarve</a:t>
            </a:r>
            <a:r>
              <a:rPr lang="en-US" sz="2800" dirty="0" smtClean="0"/>
              <a:t> </a:t>
            </a:r>
            <a:r>
              <a:rPr lang="en-US" sz="2800" dirty="0" err="1" smtClean="0"/>
              <a:t>antaa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err="1" smtClean="0"/>
              <a:t>n</a:t>
            </a:r>
            <a:r>
              <a:rPr lang="en-US" sz="2800" dirty="0" smtClean="0"/>
              <a:t> </a:t>
            </a:r>
            <a:r>
              <a:rPr lang="en-US" sz="2800" dirty="0" err="1" smtClean="0"/>
              <a:t>tallennuskapasiteetteja</a:t>
            </a:r>
            <a:r>
              <a:rPr lang="en-US" sz="2800" dirty="0" smtClean="0"/>
              <a:t>, </a:t>
            </a:r>
            <a:r>
              <a:rPr lang="en-US" sz="2800" dirty="0" err="1" smtClean="0"/>
              <a:t>parantaa</a:t>
            </a:r>
            <a:r>
              <a:rPr lang="en-US" sz="2800" dirty="0" smtClean="0"/>
              <a:t> </a:t>
            </a:r>
            <a:r>
              <a:rPr lang="en-US" sz="2800" dirty="0" err="1" smtClean="0"/>
              <a:t>toimitusvarmuutta</a:t>
            </a:r>
            <a:r>
              <a:rPr lang="en-US" sz="2800" dirty="0" smtClean="0"/>
              <a:t> </a:t>
            </a:r>
            <a:r>
              <a:rPr lang="en-US" sz="2800" dirty="0" err="1" smtClean="0"/>
              <a:t>sekä</a:t>
            </a:r>
            <a:r>
              <a:rPr lang="en-US" sz="2800" dirty="0" smtClean="0"/>
              <a:t> </a:t>
            </a:r>
            <a:r>
              <a:rPr lang="en-US" sz="2800" dirty="0" err="1" smtClean="0"/>
              <a:t>alentaa</a:t>
            </a:r>
            <a:r>
              <a:rPr lang="en-US" sz="2800" dirty="0" smtClean="0"/>
              <a:t> </a:t>
            </a:r>
            <a:r>
              <a:rPr lang="en-US" sz="2800" dirty="0" err="1" smtClean="0"/>
              <a:t>hiilidioksidipäästöjä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SÄHKÖVERKKO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1067637"/>
            <a:ext cx="8792308" cy="217798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i="1" dirty="0" smtClean="0"/>
              <a:t>“A smart grid is an electricity network that can intelligently integrate the actions of all users connected to it - generators, consumers and those that do both – in order to efficiently deliver sustainable, economic and secure electricity supplies.” </a:t>
            </a:r>
            <a:endParaRPr lang="el-GR" sz="2800" i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pic>
        <p:nvPicPr>
          <p:cNvPr id="3074" name="Picture 2" descr="C:\Users\panagiotakopoulos\Desktop\S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66198"/>
            <a:ext cx="9144000" cy="2974312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MÄÄRITELMÄ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218356"/>
            <a:ext cx="8792308" cy="48307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2800" dirty="0" err="1" smtClean="0"/>
              <a:t>Älykäs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sähköverkko</a:t>
            </a:r>
            <a:r>
              <a:rPr lang="en-US" sz="2800" dirty="0" smtClean="0"/>
              <a:t> on </a:t>
            </a:r>
            <a:r>
              <a:rPr lang="en-US" sz="2800" u="sng" dirty="0" err="1" smtClean="0"/>
              <a:t>sähköverkko</a:t>
            </a:r>
            <a:r>
              <a:rPr lang="en-US" sz="2800" dirty="0" smtClean="0"/>
              <a:t>, </a:t>
            </a:r>
            <a:r>
              <a:rPr lang="en-US" sz="2800" dirty="0" err="1" smtClean="0"/>
              <a:t>joka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käyttää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digitaalisia</a:t>
            </a:r>
            <a:r>
              <a:rPr lang="en-US" sz="2800" dirty="0" smtClean="0"/>
              <a:t> ja </a:t>
            </a:r>
            <a:r>
              <a:rPr lang="en-US" sz="2800" dirty="0" err="1" smtClean="0"/>
              <a:t>muita</a:t>
            </a:r>
            <a:r>
              <a:rPr lang="en-US" sz="2800" dirty="0" smtClean="0"/>
              <a:t> </a:t>
            </a:r>
            <a:r>
              <a:rPr lang="en-US" sz="2800" dirty="0" err="1" smtClean="0"/>
              <a:t>kehittyneitä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teknologioita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</a:t>
            </a:r>
            <a:r>
              <a:rPr lang="en-US" sz="2800" dirty="0" smtClean="0"/>
              <a:t> </a:t>
            </a:r>
            <a:r>
              <a:rPr lang="en-US" sz="2800" dirty="0" err="1" smtClean="0"/>
              <a:t>siirtämisen</a:t>
            </a:r>
            <a:r>
              <a:rPr lang="en-US" sz="2800" dirty="0" smtClean="0"/>
              <a:t> </a:t>
            </a:r>
            <a:r>
              <a:rPr lang="en-US" sz="2800" dirty="0" err="1" smtClean="0"/>
              <a:t>seuraamiseen</a:t>
            </a:r>
            <a:r>
              <a:rPr lang="en-US" sz="2800" dirty="0" smtClean="0"/>
              <a:t> ja </a:t>
            </a:r>
            <a:r>
              <a:rPr lang="en-US" sz="2800" dirty="0" err="1" smtClean="0"/>
              <a:t>hallintaan</a:t>
            </a:r>
            <a:r>
              <a:rPr lang="en-US" sz="2800" dirty="0" smtClean="0"/>
              <a:t> </a:t>
            </a:r>
            <a:r>
              <a:rPr lang="en-US" sz="2800" dirty="0" err="1" smtClean="0"/>
              <a:t>kaikissa</a:t>
            </a:r>
            <a:r>
              <a:rPr lang="en-US" sz="2800" dirty="0" smtClean="0"/>
              <a:t> </a:t>
            </a:r>
            <a:r>
              <a:rPr lang="en-US" sz="2800" dirty="0" err="1" smtClean="0"/>
              <a:t>sukupolven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energialähteissä</a:t>
            </a:r>
            <a:r>
              <a:rPr lang="en-US" sz="2800" dirty="0" smtClean="0"/>
              <a:t>, </a:t>
            </a:r>
            <a:r>
              <a:rPr lang="en-US" sz="2800" dirty="0" err="1" smtClean="0"/>
              <a:t>jotta</a:t>
            </a:r>
            <a:r>
              <a:rPr lang="en-US" sz="2800" dirty="0" smtClean="0"/>
              <a:t> </a:t>
            </a:r>
            <a:r>
              <a:rPr lang="en-US" sz="2800" dirty="0" err="1" smtClean="0"/>
              <a:t>voidaan</a:t>
            </a:r>
            <a:r>
              <a:rPr lang="en-US" sz="2800" dirty="0" smtClean="0"/>
              <a:t> </a:t>
            </a:r>
            <a:r>
              <a:rPr lang="en-US" sz="2800" dirty="0" err="1" smtClean="0"/>
              <a:t>vastata</a:t>
            </a:r>
            <a:r>
              <a:rPr lang="en-US" sz="2800" dirty="0" smtClean="0"/>
              <a:t> </a:t>
            </a:r>
            <a:r>
              <a:rPr lang="en-US" sz="2800" dirty="0" err="1" smtClean="0"/>
              <a:t>vaihteleviin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sähkön</a:t>
            </a:r>
            <a:r>
              <a:rPr lang="en-US" sz="2800" dirty="0" smtClean="0"/>
              <a:t> </a:t>
            </a:r>
            <a:r>
              <a:rPr lang="en-US" sz="2800" dirty="0" err="1" smtClean="0"/>
              <a:t>loppukäyttäjien</a:t>
            </a:r>
            <a:r>
              <a:rPr lang="en-US" sz="2800" dirty="0" smtClean="0"/>
              <a:t> </a:t>
            </a:r>
            <a:r>
              <a:rPr lang="en-US" sz="2800" dirty="0" err="1" smtClean="0"/>
              <a:t>vaatimuksiin</a:t>
            </a:r>
            <a:r>
              <a:rPr lang="en-US" sz="2800" dirty="0" smtClean="0"/>
              <a:t>.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err="1" smtClean="0"/>
              <a:t>Älykkäät</a:t>
            </a:r>
            <a:r>
              <a:rPr lang="en-US" sz="2800" dirty="0" smtClean="0"/>
              <a:t> </a:t>
            </a:r>
            <a:r>
              <a:rPr lang="en-US" sz="2800" dirty="0" err="1" smtClean="0"/>
              <a:t>sähköverkot</a:t>
            </a:r>
            <a:r>
              <a:rPr lang="en-US" sz="2800" dirty="0" smtClean="0"/>
              <a:t> </a:t>
            </a:r>
            <a:r>
              <a:rPr lang="en-US" sz="2800" dirty="0" err="1" smtClean="0"/>
              <a:t>koordinoivat</a:t>
            </a:r>
            <a:r>
              <a:rPr lang="en-US" sz="2800" dirty="0"/>
              <a:t> </a:t>
            </a:r>
            <a:r>
              <a:rPr lang="en-US" sz="2800" dirty="0" err="1" smtClean="0"/>
              <a:t>kaikkien</a:t>
            </a:r>
            <a:r>
              <a:rPr lang="en-US" sz="2800" dirty="0" smtClean="0"/>
              <a:t> </a:t>
            </a:r>
            <a:r>
              <a:rPr lang="en-US" sz="2800" dirty="0" err="1" smtClean="0"/>
              <a:t>generaattoreiden</a:t>
            </a:r>
            <a:r>
              <a:rPr lang="en-US" sz="2800" dirty="0" smtClean="0"/>
              <a:t>, </a:t>
            </a:r>
            <a:r>
              <a:rPr lang="en-US" sz="2800" dirty="0" err="1" smtClean="0"/>
              <a:t>verkko-operaattoreiden</a:t>
            </a:r>
            <a:r>
              <a:rPr lang="en-US" sz="2800" dirty="0" smtClean="0"/>
              <a:t>, </a:t>
            </a:r>
            <a:r>
              <a:rPr lang="en-US" sz="2800" dirty="0" err="1" smtClean="0"/>
              <a:t>loppukäyttäjien</a:t>
            </a:r>
            <a:r>
              <a:rPr lang="en-US" sz="2800" dirty="0" smtClean="0"/>
              <a:t> ja </a:t>
            </a:r>
            <a:r>
              <a:rPr lang="en-US" sz="2800" dirty="0" err="1" smtClean="0"/>
              <a:t>sähkömarkkinoiden</a:t>
            </a:r>
            <a:r>
              <a:rPr lang="en-US" sz="2800" dirty="0" smtClean="0"/>
              <a:t> </a:t>
            </a:r>
            <a:r>
              <a:rPr lang="en-US" sz="2800" dirty="0" err="1" smtClean="0"/>
              <a:t>sidosryhmien</a:t>
            </a:r>
            <a:r>
              <a:rPr lang="en-US" sz="2800" dirty="0" smtClean="0"/>
              <a:t> </a:t>
            </a:r>
            <a:r>
              <a:rPr lang="en-US" sz="2800" dirty="0" err="1" smtClean="0"/>
              <a:t>tarpeiden</a:t>
            </a:r>
            <a:r>
              <a:rPr lang="en-US" sz="2800" dirty="0" smtClean="0"/>
              <a:t> ja </a:t>
            </a:r>
            <a:r>
              <a:rPr lang="en-US" sz="2800" dirty="0" err="1" smtClean="0"/>
              <a:t>valmiuksien</a:t>
            </a:r>
            <a:r>
              <a:rPr lang="en-US" sz="2800" dirty="0" smtClean="0"/>
              <a:t> </a:t>
            </a:r>
            <a:r>
              <a:rPr lang="en-US" sz="2800" dirty="0" err="1" smtClean="0"/>
              <a:t>eri</a:t>
            </a:r>
            <a:r>
              <a:rPr lang="en-US" sz="2800" dirty="0" smtClean="0"/>
              <a:t> </a:t>
            </a:r>
            <a:r>
              <a:rPr lang="en-US" sz="2800" dirty="0" err="1" smtClean="0"/>
              <a:t>järjestelmät</a:t>
            </a:r>
            <a:r>
              <a:rPr lang="en-US" sz="2800" dirty="0" smtClean="0"/>
              <a:t> </a:t>
            </a:r>
            <a:r>
              <a:rPr lang="en-US" sz="2800" dirty="0" err="1" smtClean="0"/>
              <a:t>mahdollisimman</a:t>
            </a:r>
            <a:r>
              <a:rPr lang="en-US" sz="2800" dirty="0" smtClean="0"/>
              <a:t> </a:t>
            </a:r>
            <a:r>
              <a:rPr lang="en-US" sz="2800" dirty="0" err="1" smtClean="0"/>
              <a:t>tehokkaasti</a:t>
            </a:r>
            <a:r>
              <a:rPr lang="en-US" sz="2800" dirty="0" smtClean="0"/>
              <a:t>, </a:t>
            </a:r>
            <a:r>
              <a:rPr lang="en-US" sz="2800" dirty="0" err="1" smtClean="0"/>
              <a:t>minimoiden</a:t>
            </a:r>
            <a:r>
              <a:rPr lang="en-US" sz="2800" dirty="0" smtClean="0"/>
              <a:t> </a:t>
            </a:r>
            <a:r>
              <a:rPr lang="en-US" sz="2800" dirty="0" err="1" smtClean="0"/>
              <a:t>kustannukset</a:t>
            </a:r>
            <a:r>
              <a:rPr lang="en-US" sz="2800" dirty="0" smtClean="0"/>
              <a:t> ja </a:t>
            </a:r>
            <a:r>
              <a:rPr lang="en-US" sz="2800" dirty="0" err="1" smtClean="0"/>
              <a:t>ympäristövaikutukset</a:t>
            </a:r>
            <a:r>
              <a:rPr lang="en-US" sz="2800" dirty="0" smtClean="0"/>
              <a:t> </a:t>
            </a:r>
            <a:r>
              <a:rPr lang="en-US" sz="2800" dirty="0" err="1" smtClean="0"/>
              <a:t>sekä</a:t>
            </a:r>
            <a:r>
              <a:rPr lang="en-US" sz="2800" dirty="0" smtClean="0"/>
              <a:t> </a:t>
            </a:r>
            <a:r>
              <a:rPr lang="en-US" sz="2800" dirty="0" err="1" smtClean="0"/>
              <a:t>maksimoiden</a:t>
            </a:r>
            <a:r>
              <a:rPr lang="en-US" sz="2800" dirty="0" smtClean="0"/>
              <a:t> </a:t>
            </a:r>
            <a:r>
              <a:rPr lang="en-US" sz="2800" dirty="0" err="1" smtClean="0"/>
              <a:t>järjestelmän</a:t>
            </a:r>
            <a:r>
              <a:rPr lang="en-US" sz="2800" dirty="0" smtClean="0"/>
              <a:t> </a:t>
            </a:r>
            <a:r>
              <a:rPr lang="en-US" sz="2800" dirty="0" err="1" smtClean="0"/>
              <a:t>luotettavuuden</a:t>
            </a:r>
            <a:r>
              <a:rPr lang="en-US" sz="2800" dirty="0" smtClean="0"/>
              <a:t>, </a:t>
            </a:r>
            <a:r>
              <a:rPr lang="en-US" sz="2800" dirty="0" err="1" smtClean="0"/>
              <a:t>kestävyyden</a:t>
            </a:r>
            <a:r>
              <a:rPr lang="en-US" sz="2800" dirty="0" smtClean="0"/>
              <a:t> ja </a:t>
            </a:r>
            <a:r>
              <a:rPr lang="en-US" sz="2800" dirty="0" err="1" smtClean="0"/>
              <a:t>vakauden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ÄLYKKÄÄN SÄHKÖVERKON ARKKITEHTUURI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panagiotakopoulos\Desktop\SmartGr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351"/>
            <a:ext cx="9144000" cy="534572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ÄLYKKÄÄT VS. PERINTEISET SÄHKÖVERKOT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/>
        </p:nvGraphicFramePr>
        <p:xfrm>
          <a:off x="472270" y="1115372"/>
          <a:ext cx="8360230" cy="520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115"/>
                <a:gridCol w="4180115"/>
              </a:tblGrid>
              <a:tr h="4944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itchFamily="34" charset="0"/>
                        </a:rPr>
                        <a:t>Existing grid 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itchFamily="34" charset="0"/>
                        </a:rPr>
                        <a:t>Intelligent grid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Electromechanical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Digital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One-way communication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Two-way communication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Centralised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generation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Distributed generation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Hierarchical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Network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Few sensors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Sensors throughout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Blind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Self-monitoring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Manual restoration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Self-healing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Failures and black-outs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Adaptive and islanding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Manual check/test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Remote check/test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Limited control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Pervasive control</a:t>
                      </a:r>
                      <a:endParaRPr lang="el-GR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Few customer choices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Many customer choices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139</TotalTime>
  <Words>1361</Words>
  <Application>Microsoft Office PowerPoint</Application>
  <PresentationFormat>Näytössä katseltava diaesitys (4:3)</PresentationFormat>
  <Paragraphs>204</Paragraphs>
  <Slides>29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29</vt:i4>
      </vt:variant>
    </vt:vector>
  </HeadingPairs>
  <TitlesOfParts>
    <vt:vector size="36" baseType="lpstr">
      <vt:lpstr>Arial Unicode MS</vt:lpstr>
      <vt:lpstr>Malgun Gothic</vt:lpstr>
      <vt:lpstr>Arial</vt:lpstr>
      <vt:lpstr>Calibri</vt:lpstr>
      <vt:lpstr>黑体</vt:lpstr>
      <vt:lpstr>Wingdings</vt:lpstr>
      <vt:lpstr>61</vt:lpstr>
      <vt:lpstr>PowerPoint-esitys</vt:lpstr>
      <vt:lpstr>PowerPoint-esitys</vt:lpstr>
      <vt:lpstr>NYKYINEN SÄHKÖENERGIA / POWER GRID</vt:lpstr>
      <vt:lpstr>TÄMÄN HETKISET RAJOITTEET SÄHKÖVERKOILLE</vt:lpstr>
      <vt:lpstr>OHJAAJAT KOHTI “ÄLYKÄSTÄ” LÄHESTYMISTAPAA</vt:lpstr>
      <vt:lpstr>ÄLYKÄS SÄHKÖVERKKO</vt:lpstr>
      <vt:lpstr>ÄLYKKÄÄN SÄHKÖVERKON MÄÄRITELMÄ</vt:lpstr>
      <vt:lpstr>ÄLYKKÄÄN SÄHKÖVERKON ARKKITEHTUURI</vt:lpstr>
      <vt:lpstr>ÄLYKKÄÄT VS. PERINTEISET SÄHKÖVERKOT</vt:lpstr>
      <vt:lpstr>ÄLYKKÄÄN SÄHKÖVERKON TAVOITTEET</vt:lpstr>
      <vt:lpstr>ÄLYKKÄÄN SÄHKÖVERKON KÄSITTEELLINEN MALLI</vt:lpstr>
      <vt:lpstr>ÄLYKKÄÄN SÄHKÖVERKON TOIMIALAT JA TOIMIJAT</vt:lpstr>
      <vt:lpstr>ÄLYKKÄÄN SÄHKÖVERKON KESKEISET MENESTYSTEKIJÄT</vt:lpstr>
      <vt:lpstr>ÄLYKKÄÄN ENERGIAN KETJU</vt:lpstr>
      <vt:lpstr>ÄLYKKÄÄN SÄHKÖVERKON OMINAISPIIRTEET</vt:lpstr>
      <vt:lpstr>ITSEKORJAUTUVA SÄHKÖVERKKO</vt:lpstr>
      <vt:lpstr>ONGELMIEN ERISTÄMINEN</vt:lpstr>
      <vt:lpstr>SÄHKÖVERKON RESILIENSSI</vt:lpstr>
      <vt:lpstr>AKTIIVINEN KÄYTTÄJIEN OSALLISTUMINEN</vt:lpstr>
      <vt:lpstr>LAADUKAS VIRTA</vt:lpstr>
      <vt:lpstr>LAADUKAS VIRTA</vt:lpstr>
      <vt:lpstr>USEAMMAT GENEROINNIT &amp; VARASTOINTIVAIHTOEHDOT</vt:lpstr>
      <vt:lpstr>HAJAUTETTU VIRTAMALLI</vt:lpstr>
      <vt:lpstr>MAHDOLLISTAA MARKKINAT</vt:lpstr>
      <vt:lpstr>YLEISKATSAUS MARKKINOIHIN</vt:lpstr>
      <vt:lpstr>HYVÄKSYNNÄN OPTIMOINTI JA TEHOKAS TOIMINTA</vt:lpstr>
      <vt:lpstr>ÄLYKKÄIDEN SÄHKÖVERKKOJEN HYÖDYT</vt:lpstr>
      <vt:lpstr>KIRJALLISUUS</vt:lpstr>
      <vt:lpstr>KUVIEN LÄHTEET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Paavo Linnansaari</cp:lastModifiedBy>
  <cp:revision>1627</cp:revision>
  <dcterms:created xsi:type="dcterms:W3CDTF">2013-05-11T20:59:03Z</dcterms:created>
  <dcterms:modified xsi:type="dcterms:W3CDTF">2016-08-03T10:51:31Z</dcterms:modified>
</cp:coreProperties>
</file>