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  <p:sldMasterId id="2147483685" r:id="rId2"/>
  </p:sldMasterIdLst>
  <p:notesMasterIdLst>
    <p:notesMasterId r:id="rId22"/>
  </p:notesMasterIdLst>
  <p:sldIdLst>
    <p:sldId id="294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1" r:id="rId18"/>
    <p:sldId id="273" r:id="rId19"/>
    <p:sldId id="274" r:id="rId20"/>
    <p:sldId id="295" r:id="rId21"/>
  </p:sldIdLst>
  <p:sldSz cx="9144000" cy="6858000" type="screen4x3"/>
  <p:notesSz cx="6858000" cy="9144000"/>
  <p:custDataLst>
    <p:tags r:id="rId23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48" y="5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71D42F-F38E-4F66-8E93-10C3EAF6A77D}" type="datetimeFigureOut">
              <a:rPr lang="el-GR" smtClean="0"/>
              <a:pPr/>
              <a:t>14/7/2016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33E71E-CDA4-4CF3-B5CE-36210FBA4B97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37205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3E71E-CDA4-4CF3-B5CE-36210FBA4B97}" type="slidenum">
              <a:rPr lang="el-GR" smtClean="0"/>
              <a:pPr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12823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3E71E-CDA4-4CF3-B5CE-36210FBA4B97}" type="slidenum">
              <a:rPr lang="el-GR" smtClean="0"/>
              <a:pPr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12942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3E71E-CDA4-4CF3-B5CE-36210FBA4B97}" type="slidenum">
              <a:rPr lang="el-GR" smtClean="0"/>
              <a:pPr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714870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C895B44-19EA-4987-9B70-7ED914106601}" type="datetime1">
              <a:rPr lang="el-GR" smtClean="0"/>
              <a:pPr/>
              <a:t>14/7/2016</a:t>
            </a:fld>
            <a:endParaRPr lang="el-GR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C1C8F9D-69D7-4BA8-848A-7E2F70465C07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15BD-D88B-441C-99B1-6B816930979B}" type="datetime1">
              <a:rPr lang="el-GR" smtClean="0"/>
              <a:pPr/>
              <a:t>14/7/2016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C8F9D-69D7-4BA8-848A-7E2F70465C0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644B6-232B-440E-8DFD-895E827AAB31}" type="datetime1">
              <a:rPr lang="el-GR" smtClean="0"/>
              <a:pPr/>
              <a:t>14/7/2016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C8F9D-69D7-4BA8-848A-7E2F70465C0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Προσαρμοσμένη διάταξ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Εικόνα 18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colorTemperature colorTemp="4700"/>
                    </a14:imgEffect>
                    <a14:imgEffect>
                      <a14:saturation sat="33000"/>
                    </a14:imgEffect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6143" y="764704"/>
            <a:ext cx="5084809" cy="5688630"/>
          </a:xfrm>
          <a:prstGeom prst="rect">
            <a:avLst/>
          </a:prstGeom>
          <a:effectLst>
            <a:outerShdw dist="50800" dir="5400000" algn="ctr" rotWithShape="0">
              <a:srgbClr val="000000">
                <a:alpha val="0"/>
              </a:srgbClr>
            </a:outerShdw>
            <a:softEdge rad="127000"/>
          </a:effectLst>
        </p:spPr>
      </p:pic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043490" y="1412776"/>
            <a:ext cx="7024744" cy="757888"/>
          </a:xfrm>
        </p:spPr>
        <p:txBody>
          <a:bodyPr/>
          <a:lstStyle/>
          <a:p>
            <a:r>
              <a:rPr lang="el-GR" dirty="0" smtClean="0"/>
              <a:t>Στυλ κύριου τίτλου</a:t>
            </a:r>
            <a:endParaRPr lang="el-GR" dirty="0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A66C1-91B2-4C39-8D9E-9637FD24C960}" type="datetime1">
              <a:rPr lang="el-GR" smtClean="0"/>
              <a:pPr/>
              <a:t>14/7/2016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C8F9D-69D7-4BA8-848A-7E2F70465C07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12" name="Θέση εικόνας 11"/>
          <p:cNvSpPr>
            <a:spLocks noGrp="1"/>
          </p:cNvSpPr>
          <p:nvPr>
            <p:ph type="pic" sz="quarter" idx="14"/>
          </p:nvPr>
        </p:nvSpPr>
        <p:spPr>
          <a:xfrm>
            <a:off x="1043608" y="764704"/>
            <a:ext cx="1728787" cy="503238"/>
          </a:xfrm>
        </p:spPr>
        <p:txBody>
          <a:bodyPr/>
          <a:lstStyle>
            <a:lvl1pPr marL="68580" indent="0">
              <a:buNone/>
              <a:defRPr/>
            </a:lvl1pPr>
          </a:lstStyle>
          <a:p>
            <a:endParaRPr lang="el-GR" dirty="0"/>
          </a:p>
        </p:txBody>
      </p:sp>
      <p:sp>
        <p:nvSpPr>
          <p:cNvPr id="14" name="Θέση εικόνας 13"/>
          <p:cNvSpPr>
            <a:spLocks noGrp="1"/>
          </p:cNvSpPr>
          <p:nvPr>
            <p:ph type="pic" sz="quarter" idx="15"/>
          </p:nvPr>
        </p:nvSpPr>
        <p:spPr>
          <a:xfrm>
            <a:off x="6504657" y="729080"/>
            <a:ext cx="1727200" cy="503238"/>
          </a:xfrm>
        </p:spPr>
        <p:txBody>
          <a:bodyPr/>
          <a:lstStyle/>
          <a:p>
            <a:endParaRPr lang="el-GR"/>
          </a:p>
        </p:txBody>
      </p:sp>
      <p:sp>
        <p:nvSpPr>
          <p:cNvPr id="18" name="Θέση περιεχομένου 17"/>
          <p:cNvSpPr>
            <a:spLocks noGrp="1"/>
          </p:cNvSpPr>
          <p:nvPr>
            <p:ph sz="quarter" idx="16"/>
          </p:nvPr>
        </p:nvSpPr>
        <p:spPr>
          <a:xfrm>
            <a:off x="1042988" y="2420938"/>
            <a:ext cx="7058025" cy="3816350"/>
          </a:xfrm>
        </p:spPr>
        <p:txBody>
          <a:bodyPr/>
          <a:lstStyle>
            <a:lvl1pPr marL="68580" indent="0">
              <a:buNone/>
              <a:defRPr/>
            </a:lvl1pPr>
          </a:lstStyle>
          <a:p>
            <a:pPr lvl="0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7446683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Προσαρμοσμένη διάταξ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Εικόνα 18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colorTemperature colorTemp="4700"/>
                    </a14:imgEffect>
                    <a14:imgEffect>
                      <a14:saturation sat="33000"/>
                    </a14:imgEffect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6143" y="764704"/>
            <a:ext cx="5084809" cy="5688630"/>
          </a:xfrm>
          <a:prstGeom prst="rect">
            <a:avLst/>
          </a:prstGeom>
          <a:effectLst>
            <a:outerShdw dist="50800" dir="5400000" algn="ctr" rotWithShape="0">
              <a:srgbClr val="000000">
                <a:alpha val="0"/>
              </a:srgbClr>
            </a:outerShdw>
            <a:softEdge rad="127000"/>
          </a:effectLst>
        </p:spPr>
      </p:pic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043490" y="1412776"/>
            <a:ext cx="7024744" cy="757888"/>
          </a:xfrm>
        </p:spPr>
        <p:txBody>
          <a:bodyPr/>
          <a:lstStyle/>
          <a:p>
            <a:r>
              <a:rPr lang="el-GR" dirty="0" smtClean="0"/>
              <a:t>Στυλ κύριου τίτλου</a:t>
            </a:r>
            <a:endParaRPr lang="el-GR" dirty="0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E771E-ECA4-40D9-B33D-5D4BEE2A1489}" type="datetime1">
              <a:rPr lang="el-GR" smtClean="0"/>
              <a:pPr/>
              <a:t>14/7/2016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C8F9D-69D7-4BA8-848A-7E2F70465C07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18" name="Θέση περιεχομένου 17"/>
          <p:cNvSpPr>
            <a:spLocks noGrp="1"/>
          </p:cNvSpPr>
          <p:nvPr>
            <p:ph sz="quarter" idx="16"/>
          </p:nvPr>
        </p:nvSpPr>
        <p:spPr>
          <a:xfrm>
            <a:off x="1042988" y="2420938"/>
            <a:ext cx="7058025" cy="3816350"/>
          </a:xfrm>
        </p:spPr>
        <p:txBody>
          <a:bodyPr/>
          <a:lstStyle>
            <a:lvl1pPr marL="68580" indent="0">
              <a:buNone/>
              <a:defRPr/>
            </a:lvl1pPr>
          </a:lstStyle>
          <a:p>
            <a:pPr lvl="0"/>
            <a:endParaRPr lang="el-GR" dirty="0"/>
          </a:p>
        </p:txBody>
      </p:sp>
      <p:pic>
        <p:nvPicPr>
          <p:cNvPr id="4" name="Εικόνα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984" y="844341"/>
            <a:ext cx="1260000" cy="360000"/>
          </a:xfrm>
          <a:prstGeom prst="rect">
            <a:avLst/>
          </a:prstGeom>
        </p:spPr>
      </p:pic>
      <p:pic>
        <p:nvPicPr>
          <p:cNvPr id="6" name="Εικόνα 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844341"/>
            <a:ext cx="1080000" cy="317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448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A980F-DD77-44F1-A40B-CCADB853979A}" type="datetime1">
              <a:rPr lang="el-GR" smtClean="0"/>
              <a:pPr/>
              <a:t>14/7/2016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C8F9D-69D7-4BA8-848A-7E2F70465C0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8EAD0-0D59-4D95-BBEA-E8EC514BB920}" type="datetime1">
              <a:rPr lang="el-GR" smtClean="0"/>
              <a:pPr/>
              <a:t>14/7/2016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C8F9D-69D7-4BA8-848A-7E2F70465C0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DD45F-8CD6-4C80-9D5D-54CB3D093F46}" type="datetime1">
              <a:rPr lang="el-GR" smtClean="0"/>
              <a:pPr/>
              <a:t>14/7/2016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C8F9D-69D7-4BA8-848A-7E2F70465C07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6286-7E6F-4B6A-A272-0CF45ED52233}" type="datetime1">
              <a:rPr lang="el-GR" smtClean="0"/>
              <a:pPr/>
              <a:t>14/7/2016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C8F9D-69D7-4BA8-848A-7E2F70465C0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B947E-9087-4950-B7F8-4A0ABEB41774}" type="datetime1">
              <a:rPr lang="el-GR" smtClean="0"/>
              <a:pPr/>
              <a:t>14/7/2016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C8F9D-69D7-4BA8-848A-7E2F70465C0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CE775-008A-4576-994B-0BC59D560775}" type="datetime1">
              <a:rPr lang="el-GR" smtClean="0"/>
              <a:pPr/>
              <a:t>14/7/2016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C8F9D-69D7-4BA8-848A-7E2F70465C0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79814-7B92-47A1-A19C-FA055922FD80}" type="datetime1">
              <a:rPr lang="el-GR" smtClean="0"/>
              <a:pPr/>
              <a:t>14/7/2016</a:t>
            </a:fld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C8F9D-69D7-4BA8-848A-7E2F70465C07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 smtClean="0"/>
              <a:t>Κάντε κλικ στο εικονίδιο για να προσθέσετε μια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C711F-9746-49C0-A272-E02BE0F87A87}" type="datetime1">
              <a:rPr lang="el-GR" smtClean="0"/>
              <a:pPr/>
              <a:t>14/7/2016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C8F9D-69D7-4BA8-848A-7E2F70465C0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775548C-F6BE-4BD2-B267-A839A5CD7C62}" type="datetime1">
              <a:rPr lang="el-GR" smtClean="0"/>
              <a:pPr/>
              <a:t>14/7/2016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4C1C8F9D-69D7-4BA8-848A-7E2F70465C07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hdr="0" ft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F7D4C7BA-67A6-44BB-8C58-A2C7B90D9CEA}" type="datetime1">
              <a:rPr lang="el-GR" smtClean="0"/>
              <a:pPr/>
              <a:t>14/7/2016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l-GR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4C1C8F9D-69D7-4BA8-848A-7E2F70465C07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07090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4860032" y="3140968"/>
            <a:ext cx="3168352" cy="2592288"/>
          </a:xfrm>
        </p:spPr>
        <p:txBody>
          <a:bodyPr>
            <a:noAutofit/>
          </a:bodyPr>
          <a:lstStyle/>
          <a:p>
            <a:r>
              <a:rPr lang="en-US" sz="2800" b="1" dirty="0" err="1" smtClean="0"/>
              <a:t>Aihe</a:t>
            </a:r>
            <a:r>
              <a:rPr lang="en-US" sz="2800" b="1" dirty="0" smtClean="0"/>
              <a:t> </a:t>
            </a:r>
            <a:r>
              <a:rPr lang="en-US" sz="2800" b="1" dirty="0" smtClean="0"/>
              <a:t>1</a:t>
            </a:r>
            <a:br>
              <a:rPr lang="en-US" sz="2800" b="1" dirty="0" smtClean="0"/>
            </a:br>
            <a:r>
              <a:rPr lang="en-US" sz="2800" b="1" dirty="0" err="1" smtClean="0"/>
              <a:t>Laaja-alainen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osaaminen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ympäristö-opetuksessa</a:t>
            </a:r>
            <a:endParaRPr lang="el-GR" sz="2800" b="1" dirty="0"/>
          </a:p>
        </p:txBody>
      </p:sp>
      <p:sp>
        <p:nvSpPr>
          <p:cNvPr id="5" name="Τίτλος 1"/>
          <p:cNvSpPr txBox="1">
            <a:spLocks/>
          </p:cNvSpPr>
          <p:nvPr/>
        </p:nvSpPr>
        <p:spPr>
          <a:xfrm>
            <a:off x="0" y="2348880"/>
            <a:ext cx="4644008" cy="18805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b="1" dirty="0" smtClean="0">
                <a:solidFill>
                  <a:schemeClr val="accent2"/>
                </a:solidFill>
              </a:rPr>
              <a:t>KURSSI</a:t>
            </a:r>
            <a:r>
              <a:rPr lang="en-US" sz="2800" b="1" dirty="0" smtClean="0">
                <a:solidFill>
                  <a:schemeClr val="accent2"/>
                </a:solidFill>
              </a:rPr>
              <a:t> </a:t>
            </a:r>
            <a:r>
              <a:rPr lang="en-US" sz="2800" b="1" dirty="0" smtClean="0">
                <a:solidFill>
                  <a:schemeClr val="accent2"/>
                </a:solidFill>
              </a:rPr>
              <a:t>1</a:t>
            </a:r>
          </a:p>
          <a:p>
            <a:r>
              <a:rPr lang="en-US" sz="2800" b="1" dirty="0" err="1" smtClean="0">
                <a:solidFill>
                  <a:schemeClr val="accent2"/>
                </a:solidFill>
              </a:rPr>
              <a:t>Osallistavat</a:t>
            </a:r>
            <a:r>
              <a:rPr lang="en-US" sz="2800" b="1" dirty="0" smtClean="0">
                <a:solidFill>
                  <a:schemeClr val="accent2"/>
                </a:solidFill>
              </a:rPr>
              <a:t> </a:t>
            </a:r>
            <a:r>
              <a:rPr lang="en-US" sz="2800" b="1" dirty="0" err="1" smtClean="0">
                <a:solidFill>
                  <a:schemeClr val="accent2"/>
                </a:solidFill>
              </a:rPr>
              <a:t>menetelmät</a:t>
            </a:r>
            <a:r>
              <a:rPr lang="en-US" sz="2800" b="1" dirty="0" smtClean="0">
                <a:solidFill>
                  <a:schemeClr val="accent2"/>
                </a:solidFill>
              </a:rPr>
              <a:t> </a:t>
            </a:r>
            <a:r>
              <a:rPr lang="en-US" sz="2800" b="1" dirty="0" err="1" smtClean="0">
                <a:solidFill>
                  <a:schemeClr val="accent2"/>
                </a:solidFill>
              </a:rPr>
              <a:t>luonnonvarojen</a:t>
            </a:r>
            <a:r>
              <a:rPr lang="en-US" sz="2800" b="1" dirty="0" smtClean="0">
                <a:solidFill>
                  <a:schemeClr val="accent2"/>
                </a:solidFill>
              </a:rPr>
              <a:t> </a:t>
            </a:r>
            <a:r>
              <a:rPr lang="en-US" sz="2800" b="1" dirty="0" err="1" smtClean="0">
                <a:solidFill>
                  <a:schemeClr val="accent2"/>
                </a:solidFill>
              </a:rPr>
              <a:t>kestävässä</a:t>
            </a:r>
            <a:r>
              <a:rPr lang="en-US" sz="2800" b="1" dirty="0" smtClean="0">
                <a:solidFill>
                  <a:schemeClr val="accent2"/>
                </a:solidFill>
              </a:rPr>
              <a:t> </a:t>
            </a:r>
            <a:r>
              <a:rPr lang="en-US" sz="2800" b="1" dirty="0" err="1" smtClean="0">
                <a:solidFill>
                  <a:schemeClr val="accent2"/>
                </a:solidFill>
              </a:rPr>
              <a:t>hoidossa</a:t>
            </a:r>
            <a:endParaRPr lang="el-GR" sz="2800" b="1" dirty="0">
              <a:solidFill>
                <a:schemeClr val="accent2"/>
              </a:solidFill>
            </a:endParaRPr>
          </a:p>
        </p:txBody>
      </p:sp>
      <p:sp>
        <p:nvSpPr>
          <p:cNvPr id="6" name="Τίτλος 1"/>
          <p:cNvSpPr txBox="1">
            <a:spLocks/>
          </p:cNvSpPr>
          <p:nvPr/>
        </p:nvSpPr>
        <p:spPr>
          <a:xfrm>
            <a:off x="0" y="5580856"/>
            <a:ext cx="4644008" cy="58444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b="1" dirty="0" err="1" smtClean="0">
                <a:solidFill>
                  <a:schemeClr val="accent2"/>
                </a:solidFill>
              </a:rPr>
              <a:t>Moduuli</a:t>
            </a:r>
            <a:r>
              <a:rPr lang="en-US" sz="2800" b="1" dirty="0" smtClean="0">
                <a:solidFill>
                  <a:schemeClr val="accent2"/>
                </a:solidFill>
              </a:rPr>
              <a:t> </a:t>
            </a:r>
            <a:r>
              <a:rPr lang="en-US" sz="2800" b="1" dirty="0" smtClean="0">
                <a:solidFill>
                  <a:schemeClr val="accent2"/>
                </a:solidFill>
              </a:rPr>
              <a:t>2</a:t>
            </a:r>
          </a:p>
        </p:txBody>
      </p:sp>
      <p:sp>
        <p:nvSpPr>
          <p:cNvPr id="7" name="Τίτλος 1"/>
          <p:cNvSpPr txBox="1">
            <a:spLocks/>
          </p:cNvSpPr>
          <p:nvPr/>
        </p:nvSpPr>
        <p:spPr>
          <a:xfrm>
            <a:off x="0" y="116632"/>
            <a:ext cx="4644008" cy="18805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b="1" dirty="0" smtClean="0">
                <a:solidFill>
                  <a:schemeClr val="accent2"/>
                </a:solidFill>
              </a:rPr>
              <a:t>ÉPOQUE </a:t>
            </a:r>
            <a:r>
              <a:rPr lang="en-US" sz="2800" b="1" dirty="0" smtClean="0">
                <a:solidFill>
                  <a:schemeClr val="accent2"/>
                </a:solidFill>
              </a:rPr>
              <a:t>– </a:t>
            </a:r>
            <a:r>
              <a:rPr lang="en-US" sz="2800" b="1" dirty="0" err="1" smtClean="0">
                <a:solidFill>
                  <a:schemeClr val="accent2"/>
                </a:solidFill>
              </a:rPr>
              <a:t>Ympäristöohjelma</a:t>
            </a:r>
            <a:r>
              <a:rPr lang="en-US" sz="2800" b="1" dirty="0" smtClean="0">
                <a:solidFill>
                  <a:schemeClr val="accent2"/>
                </a:solidFill>
              </a:rPr>
              <a:t> </a:t>
            </a:r>
            <a:r>
              <a:rPr lang="en-US" sz="2800" b="1" dirty="0" err="1" smtClean="0">
                <a:solidFill>
                  <a:schemeClr val="accent2"/>
                </a:solidFill>
              </a:rPr>
              <a:t>laadukkaaseen</a:t>
            </a:r>
            <a:r>
              <a:rPr lang="en-US" sz="2800" b="1" dirty="0" smtClean="0">
                <a:solidFill>
                  <a:schemeClr val="accent2"/>
                </a:solidFill>
              </a:rPr>
              <a:t> </a:t>
            </a:r>
            <a:r>
              <a:rPr lang="en-US" sz="2800" b="1" dirty="0" err="1" smtClean="0">
                <a:solidFill>
                  <a:schemeClr val="accent2"/>
                </a:solidFill>
              </a:rPr>
              <a:t>yliopisto-opetukseen</a:t>
            </a:r>
            <a:endParaRPr lang="el-GR" sz="2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07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043608" y="1412776"/>
            <a:ext cx="7024744" cy="64807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prstClr val="black"/>
                </a:solidFill>
                <a:ea typeface="+mn-ea"/>
                <a:cs typeface="+mn-cs"/>
              </a:rPr>
              <a:t>2. </a:t>
            </a:r>
            <a:r>
              <a:rPr lang="en-US" sz="3200" b="1" dirty="0" smtClean="0">
                <a:solidFill>
                  <a:prstClr val="black"/>
                </a:solidFill>
                <a:ea typeface="+mn-ea"/>
                <a:cs typeface="+mn-cs"/>
              </a:rPr>
              <a:t>AINEELLINEN TODELLISUUS</a:t>
            </a:r>
            <a:endParaRPr lang="el-GR" sz="3200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6"/>
          </p:nvPr>
        </p:nvSpPr>
        <p:spPr>
          <a:xfrm>
            <a:off x="827584" y="2420888"/>
            <a:ext cx="7416824" cy="3600400"/>
          </a:xfrm>
        </p:spPr>
        <p:txBody>
          <a:bodyPr>
            <a:normAutofit/>
          </a:bodyPr>
          <a:lstStyle/>
          <a:p>
            <a:pPr marL="411480" indent="-342900" algn="just">
              <a:buFont typeface="Wingdings" pitchFamily="2" charset="2"/>
              <a:buChar char="v"/>
            </a:pPr>
            <a:r>
              <a:rPr lang="en-US" sz="2000" b="1" dirty="0" err="1" smtClean="0">
                <a:solidFill>
                  <a:schemeClr val="tx1"/>
                </a:solidFill>
              </a:rPr>
              <a:t>Aineellisessa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todellisuudella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tarkoitetaan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taloutta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joka</a:t>
            </a:r>
            <a:r>
              <a:rPr lang="en-US" sz="2000" b="1" dirty="0" smtClean="0">
                <a:solidFill>
                  <a:schemeClr val="tx1"/>
                </a:solidFill>
              </a:rPr>
              <a:t> on </a:t>
            </a:r>
            <a:r>
              <a:rPr lang="en-US" sz="2000" b="1" dirty="0" err="1" smtClean="0">
                <a:solidFill>
                  <a:schemeClr val="tx1"/>
                </a:solidFill>
              </a:rPr>
              <a:t>riippuvainen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yhteiskunnasta</a:t>
            </a:r>
            <a:r>
              <a:rPr lang="en-US" sz="2000" b="1" dirty="0" smtClean="0">
                <a:solidFill>
                  <a:schemeClr val="tx1"/>
                </a:solidFill>
              </a:rPr>
              <a:t> ja </a:t>
            </a:r>
            <a:r>
              <a:rPr lang="en-US" sz="2000" b="1" dirty="0" err="1" smtClean="0">
                <a:solidFill>
                  <a:schemeClr val="tx1"/>
                </a:solidFill>
              </a:rPr>
              <a:t>ympäristöstä</a:t>
            </a:r>
            <a:r>
              <a:rPr lang="en-US" sz="2000" b="1" dirty="0" smtClean="0">
                <a:solidFill>
                  <a:schemeClr val="tx1"/>
                </a:solidFill>
              </a:rPr>
              <a:t>.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411480" indent="-342900" algn="just">
              <a:buFont typeface="Wingdings" pitchFamily="2" charset="2"/>
              <a:buChar char="v"/>
            </a:pPr>
            <a:r>
              <a:rPr lang="en-US" sz="2000" b="1" dirty="0" err="1" smtClean="0">
                <a:solidFill>
                  <a:schemeClr val="tx1"/>
                </a:solidFill>
              </a:rPr>
              <a:t>Ihmisen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toiminta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tapahtuu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ympäristössä</a:t>
            </a:r>
            <a:r>
              <a:rPr lang="en-US" sz="2000" b="1" dirty="0" smtClean="0">
                <a:solidFill>
                  <a:schemeClr val="tx1"/>
                </a:solidFill>
              </a:rPr>
              <a:t>. </a:t>
            </a:r>
            <a:r>
              <a:rPr lang="en-US" sz="2000" b="1" dirty="0" err="1" smtClean="0">
                <a:solidFill>
                  <a:schemeClr val="tx1"/>
                </a:solidFill>
              </a:rPr>
              <a:t>Lähes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kaikki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tekomme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vaikuttavat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ympäristöön</a:t>
            </a:r>
            <a:r>
              <a:rPr lang="en-US" sz="2000" b="1" dirty="0" smtClean="0">
                <a:solidFill>
                  <a:schemeClr val="tx1"/>
                </a:solidFill>
              </a:rPr>
              <a:t>. </a:t>
            </a:r>
            <a:r>
              <a:rPr lang="en-US" sz="2000" b="1" dirty="0" err="1" smtClean="0">
                <a:solidFill>
                  <a:schemeClr val="tx1"/>
                </a:solidFill>
              </a:rPr>
              <a:t>Ihmisen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elämä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itsessään</a:t>
            </a:r>
            <a:r>
              <a:rPr lang="en-US" sz="2000" b="1" dirty="0" smtClean="0">
                <a:solidFill>
                  <a:schemeClr val="tx1"/>
                </a:solidFill>
              </a:rPr>
              <a:t> on </a:t>
            </a:r>
            <a:r>
              <a:rPr lang="en-US" sz="2000" b="1" dirty="0" err="1" smtClean="0">
                <a:solidFill>
                  <a:schemeClr val="tx1"/>
                </a:solidFill>
              </a:rPr>
              <a:t>riippuvainen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ympäristöstä</a:t>
            </a:r>
            <a:r>
              <a:rPr lang="en-US" sz="2000" b="1" dirty="0" smtClean="0">
                <a:solidFill>
                  <a:schemeClr val="tx1"/>
                </a:solidFill>
              </a:rPr>
              <a:t>. </a:t>
            </a:r>
            <a:r>
              <a:rPr lang="en-US" sz="2000" b="1" dirty="0" err="1" smtClean="0">
                <a:solidFill>
                  <a:schemeClr val="tx1"/>
                </a:solidFill>
              </a:rPr>
              <a:t>Meidän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materiaaliset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tarpeet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kuten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lämpö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valo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ruoka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lääkkeet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vaatteet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sekä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nykyaikaiset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kulutustavarat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tehdään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materiaalista</a:t>
            </a:r>
            <a:r>
              <a:rPr lang="en-US" sz="2000" b="1" dirty="0" smtClean="0">
                <a:solidFill>
                  <a:schemeClr val="tx1"/>
                </a:solidFill>
              </a:rPr>
              <a:t> ja </a:t>
            </a:r>
            <a:r>
              <a:rPr lang="en-US" sz="2000" b="1" dirty="0" err="1" smtClean="0">
                <a:solidFill>
                  <a:schemeClr val="tx1"/>
                </a:solidFill>
              </a:rPr>
              <a:t>siinä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syntyvästä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energiasta</a:t>
            </a:r>
            <a:r>
              <a:rPr lang="en-US" sz="2000" b="1" dirty="0" smtClean="0">
                <a:solidFill>
                  <a:schemeClr val="tx1"/>
                </a:solidFill>
              </a:rPr>
              <a:t>. </a:t>
            </a:r>
            <a:endParaRPr lang="en-US" sz="2000" b="1" dirty="0" smtClean="0">
              <a:solidFill>
                <a:schemeClr val="tx1"/>
              </a:solidFill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04248" y="224491"/>
            <a:ext cx="1332156" cy="365125"/>
          </a:xfrm>
        </p:spPr>
        <p:txBody>
          <a:bodyPr/>
          <a:lstStyle/>
          <a:p>
            <a:pPr algn="r"/>
            <a:r>
              <a:rPr lang="it-IT" dirty="0"/>
              <a:t>9</a:t>
            </a:r>
            <a:r>
              <a:rPr lang="it-IT" dirty="0" smtClean="0"/>
              <a:t>/17</a:t>
            </a:r>
          </a:p>
        </p:txBody>
      </p:sp>
    </p:spTree>
    <p:extLst>
      <p:ext uri="{BB962C8B-B14F-4D97-AF65-F5344CB8AC3E}">
        <p14:creationId xmlns:p14="http://schemas.microsoft.com/office/powerpoint/2010/main" val="370702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043490" y="1268760"/>
            <a:ext cx="7024744" cy="72008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prstClr val="black"/>
                </a:solidFill>
              </a:rPr>
              <a:t>2. </a:t>
            </a:r>
            <a:r>
              <a:rPr lang="en-US" sz="3200" b="1" dirty="0" smtClean="0">
                <a:solidFill>
                  <a:prstClr val="black"/>
                </a:solidFill>
              </a:rPr>
              <a:t>AINEELLINEN TODELLISUUS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6"/>
          </p:nvPr>
        </p:nvSpPr>
        <p:spPr>
          <a:xfrm>
            <a:off x="899592" y="2276872"/>
            <a:ext cx="7272808" cy="3960416"/>
          </a:xfrm>
        </p:spPr>
        <p:txBody>
          <a:bodyPr>
            <a:normAutofit/>
          </a:bodyPr>
          <a:lstStyle/>
          <a:p>
            <a:pPr marL="411480" lvl="0" indent="-342900" algn="just">
              <a:buClr>
                <a:srgbClr val="94C600"/>
              </a:buClr>
              <a:buFont typeface="Wingdings" pitchFamily="2" charset="2"/>
              <a:buChar char="v"/>
            </a:pPr>
            <a:r>
              <a:rPr lang="en-US" sz="2000" b="1" dirty="0" smtClean="0">
                <a:solidFill>
                  <a:prstClr val="black"/>
                </a:solidFill>
              </a:rPr>
              <a:t>On </a:t>
            </a:r>
            <a:r>
              <a:rPr lang="en-US" sz="2000" b="1" dirty="0" err="1" smtClean="0">
                <a:solidFill>
                  <a:prstClr val="black"/>
                </a:solidFill>
              </a:rPr>
              <a:t>abstraktia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ajatella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taloutta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erillisenä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toiminta-alana</a:t>
            </a:r>
            <a:r>
              <a:rPr lang="en-US" sz="2000" b="1" dirty="0" smtClean="0">
                <a:solidFill>
                  <a:prstClr val="black"/>
                </a:solidFill>
              </a:rPr>
              <a:t>. </a:t>
            </a:r>
            <a:r>
              <a:rPr lang="en-US" sz="2000" b="1" dirty="0" err="1" smtClean="0">
                <a:solidFill>
                  <a:prstClr val="black"/>
                </a:solidFill>
              </a:rPr>
              <a:t>Ilman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yhteiskuntaa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ei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voi</a:t>
            </a:r>
            <a:r>
              <a:rPr lang="en-US" sz="2000" b="1" dirty="0" smtClean="0">
                <a:solidFill>
                  <a:prstClr val="black"/>
                </a:solidFill>
              </a:rPr>
              <a:t> olla </a:t>
            </a:r>
            <a:r>
              <a:rPr lang="en-US" sz="2000" b="1" dirty="0" err="1" smtClean="0">
                <a:solidFill>
                  <a:prstClr val="black"/>
                </a:solidFill>
              </a:rPr>
              <a:t>taloutta</a:t>
            </a:r>
            <a:r>
              <a:rPr lang="en-US" sz="2000" b="1" dirty="0" smtClean="0">
                <a:solidFill>
                  <a:prstClr val="black"/>
                </a:solidFill>
              </a:rPr>
              <a:t>.</a:t>
            </a:r>
            <a:endParaRPr lang="en-US" sz="2000" b="1" dirty="0">
              <a:solidFill>
                <a:prstClr val="black"/>
              </a:solidFill>
            </a:endParaRPr>
          </a:p>
          <a:p>
            <a:pPr marL="411480" lvl="0" indent="-342900" algn="just">
              <a:buClr>
                <a:srgbClr val="94C600"/>
              </a:buClr>
              <a:buFont typeface="Wingdings" pitchFamily="2" charset="2"/>
              <a:buChar char="v"/>
            </a:pPr>
            <a:r>
              <a:rPr lang="en-US" sz="2000" b="1" dirty="0" err="1" smtClean="0">
                <a:solidFill>
                  <a:prstClr val="black"/>
                </a:solidFill>
              </a:rPr>
              <a:t>Tarkempi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yhteiskunnan</a:t>
            </a:r>
            <a:r>
              <a:rPr lang="en-US" sz="2000" b="1" dirty="0" smtClean="0">
                <a:solidFill>
                  <a:prstClr val="black"/>
                </a:solidFill>
              </a:rPr>
              <a:t>, </a:t>
            </a:r>
            <a:r>
              <a:rPr lang="en-US" sz="2000" b="1" dirty="0" err="1" smtClean="0">
                <a:solidFill>
                  <a:prstClr val="black"/>
                </a:solidFill>
              </a:rPr>
              <a:t>talouden</a:t>
            </a:r>
            <a:r>
              <a:rPr lang="en-US" sz="2000" b="1" dirty="0" smtClean="0">
                <a:solidFill>
                  <a:prstClr val="black"/>
                </a:solidFill>
              </a:rPr>
              <a:t>, </a:t>
            </a:r>
            <a:r>
              <a:rPr lang="en-US" sz="2000" b="1" dirty="0" err="1" smtClean="0">
                <a:solidFill>
                  <a:prstClr val="black"/>
                </a:solidFill>
              </a:rPr>
              <a:t>ympäristön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esittely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tavallisen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kolmen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renkaan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sijaan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näyttävät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näiden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olevan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sisäkkäin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yhteiskunnassa</a:t>
            </a:r>
            <a:r>
              <a:rPr lang="en-US" sz="2000" b="1" dirty="0" smtClean="0">
                <a:solidFill>
                  <a:prstClr val="black"/>
                </a:solidFill>
              </a:rPr>
              <a:t>, </a:t>
            </a:r>
            <a:r>
              <a:rPr lang="en-US" sz="2000" b="1" dirty="0" err="1" smtClean="0">
                <a:solidFill>
                  <a:prstClr val="black"/>
                </a:solidFill>
              </a:rPr>
              <a:t>mikä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puolestaan</a:t>
            </a:r>
            <a:r>
              <a:rPr lang="en-US" sz="2000" b="1" dirty="0" smtClean="0">
                <a:solidFill>
                  <a:prstClr val="black"/>
                </a:solidFill>
              </a:rPr>
              <a:t> on </a:t>
            </a:r>
            <a:r>
              <a:rPr lang="en-US" sz="2000" b="1" dirty="0" err="1" smtClean="0">
                <a:solidFill>
                  <a:prstClr val="black"/>
                </a:solidFill>
              </a:rPr>
              <a:t>sisäkkäin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ympäristössä</a:t>
            </a:r>
            <a:r>
              <a:rPr lang="en-US" sz="2000" b="1" dirty="0" smtClean="0">
                <a:solidFill>
                  <a:prstClr val="black"/>
                </a:solidFill>
              </a:rPr>
              <a:t>.</a:t>
            </a:r>
          </a:p>
          <a:p>
            <a:pPr marL="411480" lvl="0" indent="-342900" algn="just">
              <a:buClr>
                <a:srgbClr val="94C600"/>
              </a:buClr>
              <a:buFont typeface="Wingdings" pitchFamily="2" charset="2"/>
              <a:buChar char="v"/>
            </a:pPr>
            <a:r>
              <a:rPr lang="en-US" sz="2000" b="1" dirty="0" err="1" smtClean="0">
                <a:solidFill>
                  <a:prstClr val="black"/>
                </a:solidFill>
              </a:rPr>
              <a:t>Keskeinen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kysymys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kestävän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kehityksen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integroinnissa</a:t>
            </a:r>
            <a:r>
              <a:rPr lang="en-US" sz="2000" b="1" dirty="0" smtClean="0">
                <a:solidFill>
                  <a:prstClr val="black"/>
                </a:solidFill>
              </a:rPr>
              <a:t> on </a:t>
            </a:r>
            <a:r>
              <a:rPr lang="en-US" sz="2000" b="1" dirty="0" err="1" smtClean="0">
                <a:solidFill>
                  <a:prstClr val="black"/>
                </a:solidFill>
              </a:rPr>
              <a:t>eri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toimet</a:t>
            </a:r>
            <a:r>
              <a:rPr lang="en-US" sz="2000" b="1" dirty="0" smtClean="0">
                <a:solidFill>
                  <a:prstClr val="black"/>
                </a:solidFill>
              </a:rPr>
              <a:t> ja </a:t>
            </a:r>
            <a:r>
              <a:rPr lang="en-US" sz="2000" b="1" dirty="0" err="1" smtClean="0">
                <a:solidFill>
                  <a:prstClr val="black"/>
                </a:solidFill>
              </a:rPr>
              <a:t>alat</a:t>
            </a:r>
            <a:r>
              <a:rPr lang="en-US" sz="2000" b="1" dirty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tarkastellen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ottaen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kokonaisvaltaisen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näkökulman</a:t>
            </a:r>
            <a:r>
              <a:rPr lang="en-US" sz="2000" b="1" dirty="0" smtClean="0">
                <a:solidFill>
                  <a:prstClr val="black"/>
                </a:solidFill>
              </a:rPr>
              <a:t> ja </a:t>
            </a:r>
            <a:r>
              <a:rPr lang="en-US" sz="2000" b="1" dirty="0" err="1" smtClean="0">
                <a:solidFill>
                  <a:prstClr val="black"/>
                </a:solidFill>
              </a:rPr>
              <a:t>tieteenalojen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välisten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esteiden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ylittämisen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huomioon</a:t>
            </a:r>
            <a:r>
              <a:rPr lang="en-US" sz="2000" b="1" dirty="0" smtClean="0">
                <a:solidFill>
                  <a:prstClr val="black"/>
                </a:solidFill>
              </a:rPr>
              <a:t>. “</a:t>
            </a:r>
            <a:r>
              <a:rPr lang="en-US" sz="2000" b="1" dirty="0" err="1" smtClean="0">
                <a:solidFill>
                  <a:prstClr val="black"/>
                </a:solidFill>
              </a:rPr>
              <a:t>Sisäkkäisen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mallin</a:t>
            </a:r>
            <a:r>
              <a:rPr lang="en-US" sz="2000" b="1" dirty="0" smtClean="0">
                <a:solidFill>
                  <a:prstClr val="black"/>
                </a:solidFill>
              </a:rPr>
              <a:t>” </a:t>
            </a:r>
            <a:r>
              <a:rPr lang="en-US" sz="2000" b="1" dirty="0" err="1" smtClean="0">
                <a:solidFill>
                  <a:prstClr val="black"/>
                </a:solidFill>
              </a:rPr>
              <a:t>sijaan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kolmen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renkaan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malli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kannustaa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käsitteellisten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näkymien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sympaattiseen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integraatioon</a:t>
            </a:r>
            <a:r>
              <a:rPr lang="en-US" sz="2000" b="1" dirty="0" smtClean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04248" y="224491"/>
            <a:ext cx="1332156" cy="365125"/>
          </a:xfrm>
        </p:spPr>
        <p:txBody>
          <a:bodyPr/>
          <a:lstStyle/>
          <a:p>
            <a:pPr algn="r"/>
            <a:r>
              <a:rPr lang="it-IT" dirty="0" smtClean="0"/>
              <a:t>10/17</a:t>
            </a:r>
          </a:p>
        </p:txBody>
      </p:sp>
    </p:spTree>
    <p:extLst>
      <p:ext uri="{BB962C8B-B14F-4D97-AF65-F5344CB8AC3E}">
        <p14:creationId xmlns:p14="http://schemas.microsoft.com/office/powerpoint/2010/main" val="336021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27584" y="1340768"/>
            <a:ext cx="7632848" cy="64807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SISÄKKÄINEN KESTÄVÄ KEHITYS</a:t>
            </a:r>
            <a:endParaRPr lang="el-GR" sz="3600" b="1" dirty="0">
              <a:solidFill>
                <a:schemeClr val="tx1"/>
              </a:solidFill>
            </a:endParaRPr>
          </a:p>
        </p:txBody>
      </p:sp>
      <p:pic>
        <p:nvPicPr>
          <p:cNvPr id="4" name="Θέση περιεχομένου 3"/>
          <p:cNvPicPr>
            <a:picLocks noGrp="1" noChangeAspect="1"/>
          </p:cNvPicPr>
          <p:nvPr>
            <p:ph sz="quarter" idx="16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276871"/>
            <a:ext cx="5400617" cy="4050463"/>
          </a:xfrm>
        </p:spPr>
      </p:pic>
      <p:sp>
        <p:nvSpPr>
          <p:cNvPr id="5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04248" y="224491"/>
            <a:ext cx="1332156" cy="365125"/>
          </a:xfrm>
        </p:spPr>
        <p:txBody>
          <a:bodyPr/>
          <a:lstStyle/>
          <a:p>
            <a:pPr algn="r"/>
            <a:r>
              <a:rPr lang="it-IT" dirty="0" smtClean="0"/>
              <a:t>11/17</a:t>
            </a:r>
          </a:p>
        </p:txBody>
      </p:sp>
    </p:spTree>
    <p:extLst>
      <p:ext uri="{BB962C8B-B14F-4D97-AF65-F5344CB8AC3E}">
        <p14:creationId xmlns:p14="http://schemas.microsoft.com/office/powerpoint/2010/main" val="3085167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27584" y="1268760"/>
            <a:ext cx="7416824" cy="720080"/>
          </a:xfrm>
        </p:spPr>
        <p:txBody>
          <a:bodyPr>
            <a:noAutofit/>
          </a:bodyPr>
          <a:lstStyle/>
          <a:p>
            <a:pPr marL="525780" lvl="0" indent="-457200" algn="ctr">
              <a:spcBef>
                <a:spcPct val="20000"/>
              </a:spcBef>
            </a:pPr>
            <a:r>
              <a:rPr lang="en-US" sz="3200" b="1" dirty="0" smtClean="0">
                <a:solidFill>
                  <a:prstClr val="black"/>
                </a:solidFill>
                <a:ea typeface="+mn-ea"/>
                <a:cs typeface="+mn-cs"/>
              </a:rPr>
              <a:t>3. </a:t>
            </a:r>
            <a:r>
              <a:rPr lang="en-US" sz="3200" b="1" dirty="0" smtClean="0">
                <a:solidFill>
                  <a:prstClr val="black"/>
                </a:solidFill>
                <a:ea typeface="+mn-ea"/>
                <a:cs typeface="+mn-cs"/>
              </a:rPr>
              <a:t>MONIKERROKSINEN JA MONITASOINEN</a:t>
            </a:r>
            <a:endParaRPr lang="el-GR" sz="4400" b="1" dirty="0">
              <a:solidFill>
                <a:schemeClr val="tx1"/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6"/>
          </p:nvPr>
        </p:nvSpPr>
        <p:spPr>
          <a:xfrm>
            <a:off x="827584" y="2348880"/>
            <a:ext cx="7416824" cy="3888408"/>
          </a:xfrm>
        </p:spPr>
        <p:txBody>
          <a:bodyPr>
            <a:normAutofit lnSpcReduction="10000"/>
          </a:bodyPr>
          <a:lstStyle/>
          <a:p>
            <a:pPr marL="411480" indent="-342900" algn="just"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tx1"/>
                </a:solidFill>
              </a:rPr>
              <a:t>On </a:t>
            </a:r>
            <a:r>
              <a:rPr lang="en-US" sz="2000" b="1" dirty="0" err="1" smtClean="0">
                <a:solidFill>
                  <a:schemeClr val="tx1"/>
                </a:solidFill>
              </a:rPr>
              <a:t>olemassa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monia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ympäristöjä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yhteiskuntia</a:t>
            </a:r>
            <a:r>
              <a:rPr lang="en-US" sz="2000" b="1" dirty="0" smtClean="0">
                <a:solidFill>
                  <a:schemeClr val="tx1"/>
                </a:solidFill>
              </a:rPr>
              <a:t> ja </a:t>
            </a:r>
            <a:r>
              <a:rPr lang="en-US" sz="2000" b="1" dirty="0" err="1" smtClean="0">
                <a:solidFill>
                  <a:schemeClr val="tx1"/>
                </a:solidFill>
              </a:rPr>
              <a:t>talouksia</a:t>
            </a:r>
            <a:r>
              <a:rPr lang="en-US" sz="2000" b="1" dirty="0" smtClean="0">
                <a:solidFill>
                  <a:schemeClr val="tx1"/>
                </a:solidFill>
              </a:rPr>
              <a:t>. </a:t>
            </a:r>
            <a:r>
              <a:rPr lang="en-US" sz="2000" b="1" dirty="0" err="1" smtClean="0">
                <a:solidFill>
                  <a:schemeClr val="tx1"/>
                </a:solidFill>
              </a:rPr>
              <a:t>Eri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ympäristöissä</a:t>
            </a:r>
            <a:r>
              <a:rPr lang="en-US" sz="2000" b="1" dirty="0" smtClean="0">
                <a:solidFill>
                  <a:schemeClr val="tx1"/>
                </a:solidFill>
              </a:rPr>
              <a:t> ja </a:t>
            </a:r>
            <a:r>
              <a:rPr lang="en-US" sz="2000" b="1" dirty="0" err="1" smtClean="0">
                <a:solidFill>
                  <a:schemeClr val="tx1"/>
                </a:solidFill>
              </a:rPr>
              <a:t>eri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mittakaavoissa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taloudet</a:t>
            </a:r>
            <a:r>
              <a:rPr lang="en-US" sz="2000" b="1" dirty="0" smtClean="0">
                <a:solidFill>
                  <a:schemeClr val="tx1"/>
                </a:solidFill>
              </a:rPr>
              <a:t> ja </a:t>
            </a:r>
            <a:r>
              <a:rPr lang="en-US" sz="2000" b="1" dirty="0" err="1" smtClean="0">
                <a:solidFill>
                  <a:schemeClr val="tx1"/>
                </a:solidFill>
              </a:rPr>
              <a:t>yhteiskunnat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ovat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ilmeisiä</a:t>
            </a:r>
            <a:r>
              <a:rPr lang="en-US" sz="2000" b="1" dirty="0" smtClean="0">
                <a:solidFill>
                  <a:schemeClr val="tx1"/>
                </a:solidFill>
              </a:rPr>
              <a:t>.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411480" indent="-342900" algn="just">
              <a:buFont typeface="Wingdings" pitchFamily="2" charset="2"/>
              <a:buChar char="v"/>
            </a:pPr>
            <a:r>
              <a:rPr lang="en-US" sz="2000" b="1" dirty="0" err="1" smtClean="0">
                <a:solidFill>
                  <a:schemeClr val="tx1"/>
                </a:solidFill>
              </a:rPr>
              <a:t>Paikallisten</a:t>
            </a:r>
            <a:r>
              <a:rPr lang="en-US" sz="2000" b="1" dirty="0" smtClean="0">
                <a:solidFill>
                  <a:schemeClr val="tx1"/>
                </a:solidFill>
              </a:rPr>
              <a:t> ja </a:t>
            </a:r>
            <a:r>
              <a:rPr lang="en-US" sz="2000" b="1" dirty="0" err="1" smtClean="0">
                <a:solidFill>
                  <a:schemeClr val="tx1"/>
                </a:solidFill>
              </a:rPr>
              <a:t>maailmanlaajuisten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asioiden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välillä</a:t>
            </a:r>
            <a:r>
              <a:rPr lang="en-US" sz="2000" b="1" dirty="0" smtClean="0">
                <a:solidFill>
                  <a:schemeClr val="tx1"/>
                </a:solidFill>
              </a:rPr>
              <a:t> no </a:t>
            </a:r>
            <a:r>
              <a:rPr lang="en-US" sz="2000" b="1" dirty="0" err="1" smtClean="0">
                <a:solidFill>
                  <a:schemeClr val="tx1"/>
                </a:solidFill>
              </a:rPr>
              <a:t>monimutkainen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yhteys</a:t>
            </a:r>
            <a:r>
              <a:rPr lang="en-US" sz="2000" b="1" dirty="0" smtClean="0">
                <a:solidFill>
                  <a:schemeClr val="tx1"/>
                </a:solidFill>
              </a:rPr>
              <a:t> ja </a:t>
            </a:r>
            <a:r>
              <a:rPr lang="en-US" sz="2000" b="1" dirty="0" err="1" smtClean="0">
                <a:solidFill>
                  <a:schemeClr val="tx1"/>
                </a:solidFill>
              </a:rPr>
              <a:t>vuorovaikutus</a:t>
            </a:r>
            <a:r>
              <a:rPr lang="en-US" sz="2000" b="1" dirty="0" smtClean="0">
                <a:solidFill>
                  <a:schemeClr val="tx1"/>
                </a:solidFill>
              </a:rPr>
              <a:t>.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411480" indent="-342900" algn="just"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tx1"/>
                </a:solidFill>
              </a:rPr>
              <a:t>Sen </a:t>
            </a:r>
            <a:r>
              <a:rPr lang="en-US" sz="2000" b="1" dirty="0" err="1" smtClean="0">
                <a:solidFill>
                  <a:schemeClr val="tx1"/>
                </a:solidFill>
              </a:rPr>
              <a:t>teeskentely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että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talous</a:t>
            </a:r>
            <a:r>
              <a:rPr lang="en-US" sz="2000" b="1" dirty="0" smtClean="0">
                <a:solidFill>
                  <a:schemeClr val="tx1"/>
                </a:solidFill>
              </a:rPr>
              <a:t> ja </a:t>
            </a:r>
            <a:r>
              <a:rPr lang="en-US" sz="2000" b="1" dirty="0" err="1" smtClean="0">
                <a:solidFill>
                  <a:schemeClr val="tx1"/>
                </a:solidFill>
              </a:rPr>
              <a:t>yhteiskunta</a:t>
            </a:r>
            <a:r>
              <a:rPr lang="en-US" sz="2000" b="1" dirty="0" smtClean="0">
                <a:solidFill>
                  <a:schemeClr val="tx1"/>
                </a:solidFill>
              </a:rPr>
              <a:t> on </a:t>
            </a:r>
            <a:r>
              <a:rPr lang="en-US" sz="2000" b="1" dirty="0" err="1" smtClean="0">
                <a:solidFill>
                  <a:schemeClr val="tx1"/>
                </a:solidFill>
              </a:rPr>
              <a:t>yhtenäinen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kokonaisuus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sivuuttaa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monimuotoisuuden</a:t>
            </a:r>
            <a:r>
              <a:rPr lang="en-US" sz="2000" b="1" dirty="0" smtClean="0">
                <a:solidFill>
                  <a:schemeClr val="tx1"/>
                </a:solidFill>
              </a:rPr>
              <a:t> ja </a:t>
            </a:r>
            <a:r>
              <a:rPr lang="en-US" sz="2000" b="1" dirty="0" err="1" smtClean="0">
                <a:solidFill>
                  <a:schemeClr val="tx1"/>
                </a:solidFill>
              </a:rPr>
              <a:t>erilaisuuden</a:t>
            </a:r>
            <a:r>
              <a:rPr lang="en-US" sz="2000" b="1" dirty="0" smtClean="0">
                <a:solidFill>
                  <a:schemeClr val="tx1"/>
                </a:solidFill>
              </a:rPr>
              <a:t>  ja </a:t>
            </a:r>
            <a:r>
              <a:rPr lang="en-US" sz="2000" b="1" dirty="0" err="1" smtClean="0">
                <a:solidFill>
                  <a:schemeClr val="tx1"/>
                </a:solidFill>
              </a:rPr>
              <a:t>sen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sijaan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laittaa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etusijalle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hallitseville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osille</a:t>
            </a:r>
            <a:r>
              <a:rPr lang="en-US" sz="2000" b="1" dirty="0" smtClean="0">
                <a:solidFill>
                  <a:schemeClr val="tx1"/>
                </a:solidFill>
              </a:rPr>
              <a:t>.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411480" indent="-342900" algn="just">
              <a:buFont typeface="Wingdings" pitchFamily="2" charset="2"/>
              <a:buChar char="v"/>
            </a:pPr>
            <a:r>
              <a:rPr lang="en-US" sz="2000" b="1" dirty="0" err="1" smtClean="0">
                <a:solidFill>
                  <a:schemeClr val="tx1"/>
                </a:solidFill>
              </a:rPr>
              <a:t>Aivan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kuten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ympäristölle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monimuotoisuus</a:t>
            </a:r>
            <a:r>
              <a:rPr lang="en-US" sz="2000" b="1" dirty="0" smtClean="0">
                <a:solidFill>
                  <a:schemeClr val="tx1"/>
                </a:solidFill>
              </a:rPr>
              <a:t> on </a:t>
            </a:r>
            <a:r>
              <a:rPr lang="en-US" sz="2000" b="1" dirty="0" err="1" smtClean="0">
                <a:solidFill>
                  <a:schemeClr val="tx1"/>
                </a:solidFill>
              </a:rPr>
              <a:t>tärkeä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osa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ihmisen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kestävyyttä</a:t>
            </a:r>
            <a:r>
              <a:rPr lang="en-US" sz="2000" b="1" dirty="0" smtClean="0">
                <a:solidFill>
                  <a:schemeClr val="tx1"/>
                </a:solidFill>
              </a:rPr>
              <a:t>. </a:t>
            </a:r>
            <a:r>
              <a:rPr lang="en-US" sz="2000" b="1" dirty="0" err="1" smtClean="0">
                <a:solidFill>
                  <a:schemeClr val="tx1"/>
                </a:solidFill>
              </a:rPr>
              <a:t>Muutokset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tieteen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teknologian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taiteen</a:t>
            </a:r>
            <a:r>
              <a:rPr lang="en-US" sz="2000" b="1" dirty="0" smtClean="0">
                <a:solidFill>
                  <a:schemeClr val="tx1"/>
                </a:solidFill>
              </a:rPr>
              <a:t> ja </a:t>
            </a:r>
            <a:r>
              <a:rPr lang="en-US" sz="2000" b="1" dirty="0" err="1" smtClean="0">
                <a:solidFill>
                  <a:schemeClr val="tx1"/>
                </a:solidFill>
              </a:rPr>
              <a:t>kulttuurin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aloilla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stimuloivat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monimuotoisuutta</a:t>
            </a:r>
            <a:r>
              <a:rPr lang="en-US" sz="2000" b="1" dirty="0" smtClean="0">
                <a:solidFill>
                  <a:schemeClr val="tx1"/>
                </a:solidFill>
              </a:rPr>
              <a:t>.</a:t>
            </a:r>
            <a:endParaRPr lang="en-US" sz="2000" b="1" dirty="0" smtClean="0">
              <a:solidFill>
                <a:schemeClr val="tx1"/>
              </a:solidFill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04248" y="224491"/>
            <a:ext cx="1332156" cy="365125"/>
          </a:xfrm>
        </p:spPr>
        <p:txBody>
          <a:bodyPr/>
          <a:lstStyle/>
          <a:p>
            <a:pPr algn="r"/>
            <a:r>
              <a:rPr lang="it-IT" dirty="0" smtClean="0"/>
              <a:t>12/17</a:t>
            </a:r>
          </a:p>
        </p:txBody>
      </p:sp>
    </p:spTree>
    <p:extLst>
      <p:ext uri="{BB962C8B-B14F-4D97-AF65-F5344CB8AC3E}">
        <p14:creationId xmlns:p14="http://schemas.microsoft.com/office/powerpoint/2010/main" val="300574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043608" y="1340768"/>
            <a:ext cx="7024744" cy="64807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4. </a:t>
            </a:r>
            <a:r>
              <a:rPr lang="en-US" sz="3200" b="1" dirty="0" smtClean="0">
                <a:solidFill>
                  <a:schemeClr val="tx1"/>
                </a:solidFill>
              </a:rPr>
              <a:t>NÄKÖKULMAN MUUTOS</a:t>
            </a:r>
            <a:endParaRPr lang="el-GR" sz="3200" b="1" dirty="0">
              <a:solidFill>
                <a:schemeClr val="tx1"/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6"/>
          </p:nvPr>
        </p:nvSpPr>
        <p:spPr>
          <a:xfrm>
            <a:off x="611560" y="2564904"/>
            <a:ext cx="7632848" cy="3240360"/>
          </a:xfrm>
        </p:spPr>
        <p:txBody>
          <a:bodyPr>
            <a:normAutofit/>
          </a:bodyPr>
          <a:lstStyle/>
          <a:p>
            <a:pPr marL="411480" indent="-342900" algn="just">
              <a:buFont typeface="Wingdings" pitchFamily="2" charset="2"/>
              <a:buChar char="v"/>
            </a:pPr>
            <a:r>
              <a:rPr lang="en-US" sz="2000" b="1" dirty="0" err="1" smtClean="0">
                <a:solidFill>
                  <a:schemeClr val="tx1"/>
                </a:solidFill>
              </a:rPr>
              <a:t>Ihmiskunnan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hyvinvointi</a:t>
            </a:r>
            <a:r>
              <a:rPr lang="en-US" sz="2000" b="1" dirty="0" smtClean="0">
                <a:solidFill>
                  <a:schemeClr val="tx1"/>
                </a:solidFill>
              </a:rPr>
              <a:t> on </a:t>
            </a:r>
            <a:r>
              <a:rPr lang="en-US" sz="2000" b="1" dirty="0" err="1" smtClean="0">
                <a:solidFill>
                  <a:schemeClr val="tx1"/>
                </a:solidFill>
              </a:rPr>
              <a:t>riippuvainen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ympäristöstä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vaikka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meidän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tulisi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tunnistaa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että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luonto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vaikka</a:t>
            </a:r>
            <a:r>
              <a:rPr lang="en-US" sz="2000" b="1" dirty="0" smtClean="0">
                <a:solidFill>
                  <a:schemeClr val="tx1"/>
                </a:solidFill>
              </a:rPr>
              <a:t> se </a:t>
            </a:r>
            <a:r>
              <a:rPr lang="en-US" sz="2000" b="1" dirty="0" err="1" smtClean="0">
                <a:solidFill>
                  <a:schemeClr val="tx1"/>
                </a:solidFill>
              </a:rPr>
              <a:t>muuttuisi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ilman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ihmisiä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selviäisi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ilman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meitä</a:t>
            </a:r>
            <a:r>
              <a:rPr lang="en-US" sz="2000" b="1" dirty="0" smtClean="0">
                <a:solidFill>
                  <a:schemeClr val="tx1"/>
                </a:solidFill>
              </a:rPr>
              <a:t>. </a:t>
            </a:r>
            <a:r>
              <a:rPr lang="en-US" sz="2000" b="1" dirty="0" err="1" smtClean="0">
                <a:solidFill>
                  <a:schemeClr val="tx1"/>
                </a:solidFill>
              </a:rPr>
              <a:t>Samaa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ei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voida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sanoa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ihmisistä</a:t>
            </a:r>
            <a:r>
              <a:rPr lang="en-US" sz="2000" b="1" dirty="0" smtClean="0">
                <a:solidFill>
                  <a:schemeClr val="tx1"/>
                </a:solidFill>
              </a:rPr>
              <a:t>. Raja </a:t>
            </a:r>
            <a:r>
              <a:rPr lang="en-US" sz="2000" b="1" dirty="0" err="1" smtClean="0">
                <a:solidFill>
                  <a:schemeClr val="tx1"/>
                </a:solidFill>
              </a:rPr>
              <a:t>ympäristön</a:t>
            </a:r>
            <a:r>
              <a:rPr lang="en-US" sz="2000" b="1" dirty="0" smtClean="0">
                <a:solidFill>
                  <a:schemeClr val="tx1"/>
                </a:solidFill>
              </a:rPr>
              <a:t> ja </a:t>
            </a:r>
            <a:r>
              <a:rPr lang="en-US" sz="2000" b="1" dirty="0" err="1" smtClean="0">
                <a:solidFill>
                  <a:schemeClr val="tx1"/>
                </a:solidFill>
              </a:rPr>
              <a:t>ihmisen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toiminann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välillä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ei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sinänsä</a:t>
            </a:r>
            <a:r>
              <a:rPr lang="en-US" sz="2000" b="1" dirty="0" smtClean="0">
                <a:solidFill>
                  <a:schemeClr val="tx1"/>
                </a:solidFill>
              </a:rPr>
              <a:t> ole </a:t>
            </a:r>
            <a:r>
              <a:rPr lang="en-US" sz="2000" b="1" dirty="0" err="1" smtClean="0">
                <a:solidFill>
                  <a:schemeClr val="tx1"/>
                </a:solidFill>
              </a:rPr>
              <a:t>siisti</a:t>
            </a:r>
            <a:r>
              <a:rPr lang="en-US" sz="2000" b="1" dirty="0" smtClean="0">
                <a:solidFill>
                  <a:schemeClr val="tx1"/>
                </a:solidFill>
              </a:rPr>
              <a:t> tai </a:t>
            </a:r>
            <a:r>
              <a:rPr lang="en-US" sz="2000" b="1" dirty="0" err="1" smtClean="0">
                <a:solidFill>
                  <a:schemeClr val="tx1"/>
                </a:solidFill>
              </a:rPr>
              <a:t>terävä</a:t>
            </a:r>
            <a:r>
              <a:rPr lang="en-US" sz="2000" b="1" dirty="0" smtClean="0">
                <a:solidFill>
                  <a:schemeClr val="tx1"/>
                </a:solidFill>
              </a:rPr>
              <a:t>; se on </a:t>
            </a:r>
            <a:r>
              <a:rPr lang="en-US" sz="2000" b="1" dirty="0" err="1" smtClean="0">
                <a:solidFill>
                  <a:schemeClr val="tx1"/>
                </a:solidFill>
              </a:rPr>
              <a:t>pikemminkin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sumea</a:t>
            </a:r>
            <a:r>
              <a:rPr lang="en-US" sz="2000" b="1" dirty="0" smtClean="0">
                <a:solidFill>
                  <a:schemeClr val="tx1"/>
                </a:solidFill>
              </a:rPr>
              <a:t>. </a:t>
            </a:r>
          </a:p>
          <a:p>
            <a:pPr marL="411480" indent="-342900" algn="just"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tx1"/>
                </a:solidFill>
              </a:rPr>
              <a:t>On </a:t>
            </a:r>
            <a:r>
              <a:rPr lang="en-US" sz="2000" b="1" dirty="0" err="1" smtClean="0">
                <a:solidFill>
                  <a:schemeClr val="tx1"/>
                </a:solidFill>
              </a:rPr>
              <a:t>olemassa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jatkuva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virtaus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materiaalien</a:t>
            </a:r>
            <a:r>
              <a:rPr lang="en-US" sz="2000" b="1" dirty="0" smtClean="0">
                <a:solidFill>
                  <a:schemeClr val="tx1"/>
                </a:solidFill>
              </a:rPr>
              <a:t> ja </a:t>
            </a:r>
            <a:r>
              <a:rPr lang="en-US" sz="2000" b="1" dirty="0" err="1" smtClean="0">
                <a:solidFill>
                  <a:schemeClr val="tx1"/>
                </a:solidFill>
              </a:rPr>
              <a:t>energian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välillä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jonka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taustalla</a:t>
            </a:r>
            <a:r>
              <a:rPr lang="en-US" sz="2000" b="1" dirty="0" smtClean="0">
                <a:solidFill>
                  <a:schemeClr val="tx1"/>
                </a:solidFill>
              </a:rPr>
              <a:t> on </a:t>
            </a:r>
            <a:r>
              <a:rPr lang="en-US" sz="2000" b="1" dirty="0" err="1" smtClean="0">
                <a:solidFill>
                  <a:schemeClr val="tx1"/>
                </a:solidFill>
              </a:rPr>
              <a:t>ihmisten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toiminta</a:t>
            </a:r>
            <a:r>
              <a:rPr lang="en-US" sz="2000" b="1" dirty="0" smtClean="0">
                <a:solidFill>
                  <a:schemeClr val="tx1"/>
                </a:solidFill>
              </a:rPr>
              <a:t> ja </a:t>
            </a:r>
            <a:r>
              <a:rPr lang="en-US" sz="2000" b="1" dirty="0" err="1" smtClean="0">
                <a:solidFill>
                  <a:schemeClr val="tx1"/>
                </a:solidFill>
              </a:rPr>
              <a:t>ympäristö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sekä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niiden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jatkuva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vuorovaikutus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toistensa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kanssa</a:t>
            </a:r>
            <a:r>
              <a:rPr lang="en-US" sz="2000" b="1" dirty="0" smtClean="0">
                <a:solidFill>
                  <a:schemeClr val="tx1"/>
                </a:solidFill>
              </a:rPr>
              <a:t>.</a:t>
            </a:r>
            <a:endParaRPr lang="en-US" sz="2000" b="1" dirty="0" smtClean="0">
              <a:solidFill>
                <a:schemeClr val="tx1"/>
              </a:solidFill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04248" y="224491"/>
            <a:ext cx="1332156" cy="365125"/>
          </a:xfrm>
        </p:spPr>
        <p:txBody>
          <a:bodyPr/>
          <a:lstStyle/>
          <a:p>
            <a:pPr algn="r"/>
            <a:r>
              <a:rPr lang="it-IT" dirty="0" smtClean="0"/>
              <a:t>13/17</a:t>
            </a:r>
          </a:p>
        </p:txBody>
      </p:sp>
    </p:spTree>
    <p:extLst>
      <p:ext uri="{BB962C8B-B14F-4D97-AF65-F5344CB8AC3E}">
        <p14:creationId xmlns:p14="http://schemas.microsoft.com/office/powerpoint/2010/main" val="240299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043608" y="1700808"/>
            <a:ext cx="7024744" cy="757888"/>
          </a:xfrm>
        </p:spPr>
        <p:txBody>
          <a:bodyPr>
            <a:normAutofit/>
          </a:bodyPr>
          <a:lstStyle/>
          <a:p>
            <a:pPr algn="ctr"/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Ihmisten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toiminta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ja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ympäristö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ovat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jatkuvassa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vuorovaikutuksessa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keskenään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el-GR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Θέση περιεχομένου 3"/>
          <p:cNvPicPr>
            <a:picLocks noGrp="1" noChangeAspect="1"/>
          </p:cNvPicPr>
          <p:nvPr>
            <p:ph sz="quarter" idx="16"/>
          </p:nvPr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780928"/>
            <a:ext cx="5688632" cy="3300177"/>
          </a:xfrm>
        </p:spPr>
      </p:pic>
      <p:sp>
        <p:nvSpPr>
          <p:cNvPr id="5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04248" y="224491"/>
            <a:ext cx="1332156" cy="365125"/>
          </a:xfrm>
        </p:spPr>
        <p:txBody>
          <a:bodyPr/>
          <a:lstStyle/>
          <a:p>
            <a:pPr algn="r"/>
            <a:r>
              <a:rPr lang="it-IT" dirty="0" smtClean="0"/>
              <a:t>14/17</a:t>
            </a:r>
          </a:p>
        </p:txBody>
      </p:sp>
    </p:spTree>
    <p:extLst>
      <p:ext uri="{BB962C8B-B14F-4D97-AF65-F5344CB8AC3E}">
        <p14:creationId xmlns:p14="http://schemas.microsoft.com/office/powerpoint/2010/main" val="90031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043608" y="1340768"/>
            <a:ext cx="7024744" cy="648072"/>
          </a:xfrm>
        </p:spPr>
        <p:txBody>
          <a:bodyPr/>
          <a:lstStyle/>
          <a:p>
            <a:pPr algn="ctr"/>
            <a:r>
              <a:rPr lang="en-US" sz="3200" b="1" dirty="0">
                <a:solidFill>
                  <a:prstClr val="black"/>
                </a:solidFill>
              </a:rPr>
              <a:t>4. </a:t>
            </a:r>
            <a:r>
              <a:rPr lang="en-US" sz="3200" b="1" dirty="0" smtClean="0">
                <a:solidFill>
                  <a:prstClr val="black"/>
                </a:solidFill>
              </a:rPr>
              <a:t>NÄKÖKULMAN MUUTOS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6"/>
          </p:nvPr>
        </p:nvSpPr>
        <p:spPr>
          <a:xfrm>
            <a:off x="755576" y="2564904"/>
            <a:ext cx="7416824" cy="3672384"/>
          </a:xfrm>
        </p:spPr>
        <p:txBody>
          <a:bodyPr>
            <a:normAutofit/>
          </a:bodyPr>
          <a:lstStyle/>
          <a:p>
            <a:pPr marL="411480" lvl="0" indent="-342900" algn="just">
              <a:buClr>
                <a:srgbClr val="94C600"/>
              </a:buClr>
              <a:buFont typeface="Wingdings" pitchFamily="2" charset="2"/>
              <a:buChar char="v"/>
            </a:pPr>
            <a:r>
              <a:rPr lang="en-US" sz="2000" b="1" dirty="0" smtClean="0">
                <a:solidFill>
                  <a:prstClr val="black"/>
                </a:solidFill>
              </a:rPr>
              <a:t>Jos </a:t>
            </a:r>
            <a:r>
              <a:rPr lang="en-US" sz="2000" b="1" dirty="0" err="1" smtClean="0">
                <a:solidFill>
                  <a:prstClr val="black"/>
                </a:solidFill>
              </a:rPr>
              <a:t>tavoitteena</a:t>
            </a:r>
            <a:r>
              <a:rPr lang="en-US" sz="2000" b="1" dirty="0" smtClean="0">
                <a:solidFill>
                  <a:prstClr val="black"/>
                </a:solidFill>
              </a:rPr>
              <a:t> on </a:t>
            </a:r>
            <a:r>
              <a:rPr lang="en-US" sz="2000" b="1" dirty="0" err="1" smtClean="0">
                <a:solidFill>
                  <a:prstClr val="black"/>
                </a:solidFill>
              </a:rPr>
              <a:t>ihmisen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hyvinvointi</a:t>
            </a:r>
            <a:r>
              <a:rPr lang="en-US" sz="2000" b="1" dirty="0" smtClean="0">
                <a:solidFill>
                  <a:prstClr val="black"/>
                </a:solidFill>
              </a:rPr>
              <a:t>, </a:t>
            </a:r>
            <a:r>
              <a:rPr lang="en-US" sz="2000" b="1" dirty="0" err="1" smtClean="0">
                <a:solidFill>
                  <a:prstClr val="black"/>
                </a:solidFill>
              </a:rPr>
              <a:t>voidaan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mikä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tahansa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syrjintä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nähdä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vastakkaisena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kestävälle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kehitykselle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ei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pelkästään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ei-toivottujen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perusteiden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mutta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muiden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hyötyjen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näkökulmista</a:t>
            </a:r>
            <a:r>
              <a:rPr lang="en-US" sz="2000" b="1" dirty="0" smtClean="0">
                <a:solidFill>
                  <a:prstClr val="black"/>
                </a:solidFill>
              </a:rPr>
              <a:t>.</a:t>
            </a:r>
          </a:p>
          <a:p>
            <a:pPr marL="411480" lvl="0" indent="-342900" algn="just">
              <a:buClr>
                <a:srgbClr val="94C600"/>
              </a:buClr>
              <a:buFont typeface="Wingdings" pitchFamily="2" charset="2"/>
              <a:buChar char="v"/>
            </a:pPr>
            <a:r>
              <a:rPr lang="en-US" sz="2000" b="1" dirty="0" smtClean="0">
                <a:solidFill>
                  <a:prstClr val="black"/>
                </a:solidFill>
              </a:rPr>
              <a:t>Sen </a:t>
            </a:r>
            <a:r>
              <a:rPr lang="en-US" sz="2000" b="1" dirty="0" err="1" smtClean="0">
                <a:solidFill>
                  <a:prstClr val="black"/>
                </a:solidFill>
              </a:rPr>
              <a:t>sijaan</a:t>
            </a:r>
            <a:r>
              <a:rPr lang="en-US" sz="2000" b="1" dirty="0" smtClean="0">
                <a:solidFill>
                  <a:prstClr val="black"/>
                </a:solidFill>
              </a:rPr>
              <a:t>, </a:t>
            </a:r>
            <a:r>
              <a:rPr lang="en-US" sz="2000" b="1" dirty="0" err="1" smtClean="0">
                <a:solidFill>
                  <a:prstClr val="black"/>
                </a:solidFill>
              </a:rPr>
              <a:t>että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talous</a:t>
            </a:r>
            <a:r>
              <a:rPr lang="en-US" sz="2000" b="1" dirty="0" smtClean="0">
                <a:solidFill>
                  <a:prstClr val="black"/>
                </a:solidFill>
              </a:rPr>
              <a:t> on </a:t>
            </a:r>
            <a:r>
              <a:rPr lang="en-US" sz="2000" b="1" dirty="0" err="1" smtClean="0">
                <a:solidFill>
                  <a:prstClr val="black"/>
                </a:solidFill>
              </a:rPr>
              <a:t>etusijalla</a:t>
            </a:r>
            <a:r>
              <a:rPr lang="en-US" sz="2000" b="1" dirty="0" smtClean="0">
                <a:solidFill>
                  <a:prstClr val="black"/>
                </a:solidFill>
              </a:rPr>
              <a:t>, </a:t>
            </a:r>
            <a:r>
              <a:rPr lang="en-US" sz="2000" b="1" dirty="0" err="1" smtClean="0">
                <a:solidFill>
                  <a:prstClr val="black"/>
                </a:solidFill>
              </a:rPr>
              <a:t>joka</a:t>
            </a:r>
            <a:r>
              <a:rPr lang="en-US" sz="2000" b="1" dirty="0" smtClean="0">
                <a:solidFill>
                  <a:prstClr val="black"/>
                </a:solidFill>
              </a:rPr>
              <a:t> on </a:t>
            </a:r>
            <a:r>
              <a:rPr lang="en-US" sz="2000" b="1" dirty="0" err="1" smtClean="0">
                <a:solidFill>
                  <a:prstClr val="black"/>
                </a:solidFill>
              </a:rPr>
              <a:t>keino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päämäärien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saavuttamiseen</a:t>
            </a:r>
            <a:r>
              <a:rPr lang="en-US" sz="2000" b="1" dirty="0" smtClean="0">
                <a:solidFill>
                  <a:prstClr val="black"/>
                </a:solidFill>
              </a:rPr>
              <a:t>, </a:t>
            </a:r>
            <a:r>
              <a:rPr lang="en-US" sz="2000" b="1" dirty="0" err="1" smtClean="0">
                <a:solidFill>
                  <a:prstClr val="black"/>
                </a:solidFill>
              </a:rPr>
              <a:t>painopisteen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tulisi</a:t>
            </a:r>
            <a:r>
              <a:rPr lang="en-US" sz="2000" b="1" dirty="0" smtClean="0">
                <a:solidFill>
                  <a:prstClr val="black"/>
                </a:solidFill>
              </a:rPr>
              <a:t> olla </a:t>
            </a:r>
            <a:r>
              <a:rPr lang="en-US" sz="2000" b="1" dirty="0" err="1" smtClean="0">
                <a:solidFill>
                  <a:prstClr val="black"/>
                </a:solidFill>
              </a:rPr>
              <a:t>ihmisten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provisioinnissa</a:t>
            </a:r>
            <a:r>
              <a:rPr lang="en-US" sz="2000" b="1" dirty="0" smtClean="0">
                <a:solidFill>
                  <a:prstClr val="black"/>
                </a:solidFill>
              </a:rPr>
              <a:t> ja </a:t>
            </a:r>
            <a:r>
              <a:rPr lang="en-US" sz="2000" b="1" dirty="0" err="1" smtClean="0">
                <a:solidFill>
                  <a:prstClr val="black"/>
                </a:solidFill>
              </a:rPr>
              <a:t>tarpeiden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tyydyttämisessä</a:t>
            </a:r>
            <a:r>
              <a:rPr lang="en-US" sz="2000" b="1" dirty="0" smtClean="0">
                <a:solidFill>
                  <a:prstClr val="black"/>
                </a:solidFill>
              </a:rPr>
              <a:t>, </a:t>
            </a:r>
            <a:r>
              <a:rPr lang="en-US" sz="2000" b="1" dirty="0" err="1" smtClean="0">
                <a:solidFill>
                  <a:prstClr val="black"/>
                </a:solidFill>
              </a:rPr>
              <a:t>joka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voidaan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tehdä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monella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eri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tavalla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kuin</a:t>
            </a:r>
            <a:r>
              <a:rPr lang="en-US" sz="2000" b="1" dirty="0" smtClean="0">
                <a:solidFill>
                  <a:prstClr val="black"/>
                </a:solidFill>
              </a:rPr>
              <a:t> on </a:t>
            </a:r>
            <a:r>
              <a:rPr lang="en-US" sz="2000" b="1" dirty="0" err="1" smtClean="0">
                <a:solidFill>
                  <a:prstClr val="black"/>
                </a:solidFill>
              </a:rPr>
              <a:t>kuvattu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talouden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</a:rPr>
              <a:t>sisällä</a:t>
            </a:r>
            <a:r>
              <a:rPr lang="en-US" sz="2000" b="1" dirty="0" smtClean="0">
                <a:solidFill>
                  <a:prstClr val="black"/>
                </a:solidFill>
              </a:rPr>
              <a:t>.</a:t>
            </a:r>
            <a:endParaRPr lang="en-US" sz="2000" b="1" dirty="0" smtClean="0">
              <a:solidFill>
                <a:prstClr val="black"/>
              </a:solidFill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04248" y="224491"/>
            <a:ext cx="1332156" cy="365125"/>
          </a:xfrm>
        </p:spPr>
        <p:txBody>
          <a:bodyPr/>
          <a:lstStyle/>
          <a:p>
            <a:pPr algn="r"/>
            <a:r>
              <a:rPr lang="it-IT" dirty="0" smtClean="0"/>
              <a:t>15/17</a:t>
            </a:r>
          </a:p>
        </p:txBody>
      </p:sp>
    </p:spTree>
    <p:extLst>
      <p:ext uri="{BB962C8B-B14F-4D97-AF65-F5344CB8AC3E}">
        <p14:creationId xmlns:p14="http://schemas.microsoft.com/office/powerpoint/2010/main" val="308938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043608" y="1340768"/>
            <a:ext cx="7056784" cy="936104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KESTÄVÄN KEHITYKSEN PERIAATTEET</a:t>
            </a:r>
            <a:endParaRPr lang="el-GR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6"/>
          </p:nvPr>
        </p:nvSpPr>
        <p:spPr>
          <a:xfrm>
            <a:off x="755576" y="2348880"/>
            <a:ext cx="7704856" cy="4032448"/>
          </a:xfrm>
        </p:spPr>
        <p:txBody>
          <a:bodyPr>
            <a:normAutofit fontScale="92500" lnSpcReduction="20000"/>
          </a:bodyPr>
          <a:lstStyle/>
          <a:p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Kestävän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kehityksen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on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perustuttava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periaatteisiin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jotka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koskevat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kaikkia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asioita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riippumatta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siitä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onko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ne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luokiteltu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ympäristöllisiksi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sosiaalisiksi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taloudellisiksi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tai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yhdistelmäksi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näistä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kolmesta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</a:p>
          <a:p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Hahmottelun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taustalla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on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viisi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yhdenvertaisuusperiaatetta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  <a:endPara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25780" indent="-457200">
              <a:buFont typeface="+mj-lt"/>
              <a:buAutoNum type="alphaLcPeriod"/>
            </a:pP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Futurity–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sukupolvien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tasa-arvo</a:t>
            </a:r>
            <a:endPara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25780" indent="-457200">
              <a:buFont typeface="+mj-lt"/>
              <a:buAutoNum type="alphaLcPeriod"/>
            </a:pP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Sosiaalinen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oikeudenmukaisuus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–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sukupolvien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sisäinen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pääoma</a:t>
            </a:r>
            <a:endPara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25780" indent="-457200">
              <a:buFont typeface="+mj-lt"/>
              <a:buAutoNum type="alphaLcPeriod"/>
            </a:pP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Ylittävät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vastuut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–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maantieteellinen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pääoma</a:t>
            </a:r>
            <a:endPara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25780" indent="-457200">
              <a:buFont typeface="+mj-lt"/>
              <a:buAutoNum type="alphaLcPeriod"/>
            </a:pP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Menettelyä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koskeva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pääoma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–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ihmisiä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kohdellaan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avoimesti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ja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oikeudenmukaisesti</a:t>
            </a:r>
            <a:endPara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25780" indent="-457200">
              <a:buFont typeface="+mj-lt"/>
              <a:buAutoNum type="alphaLcPeriod"/>
            </a:pP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Inter-species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pääoma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–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biologisen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monimuotoisuuden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merkitys</a:t>
            </a:r>
            <a:endParaRPr lang="el-GR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04248" y="224491"/>
            <a:ext cx="1332156" cy="365125"/>
          </a:xfrm>
        </p:spPr>
        <p:txBody>
          <a:bodyPr/>
          <a:lstStyle/>
          <a:p>
            <a:pPr algn="r"/>
            <a:r>
              <a:rPr lang="it-IT" dirty="0" smtClean="0"/>
              <a:t>16/17</a:t>
            </a:r>
          </a:p>
        </p:txBody>
      </p:sp>
    </p:spTree>
    <p:extLst>
      <p:ext uri="{BB962C8B-B14F-4D97-AF65-F5344CB8AC3E}">
        <p14:creationId xmlns:p14="http://schemas.microsoft.com/office/powerpoint/2010/main" val="299345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sz="quarter" idx="16"/>
          </p:nvPr>
        </p:nvSpPr>
        <p:spPr>
          <a:xfrm>
            <a:off x="755576" y="3861048"/>
            <a:ext cx="7632848" cy="2592288"/>
          </a:xfrm>
        </p:spPr>
        <p:txBody>
          <a:bodyPr>
            <a:normAutofit/>
          </a:bodyPr>
          <a:lstStyle/>
          <a:p>
            <a:pPr algn="just"/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Kestävän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kehityksen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periaatteet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ihmissuhteiden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kannalta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voidaan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tiivistää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sukupuolten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tasa-arvoon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joka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huomioi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tulevien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sukupolvien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tarpeet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;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pääoma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kattaa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sosiaalisen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oikeudenmukaisuuden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riippumatta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luokasta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sukupuolesta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rodusta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jne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ai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siitä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missä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he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asuvat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ja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mihin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osallistuvat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jotta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ihmiset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voivat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muodostaa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omat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tulevaisuudet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Periaatteena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on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biologisen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monimuotoisuuden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merkityksen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tunnistaminen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ja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ekosysteemin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tärkeys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el-GR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268760"/>
            <a:ext cx="7761518" cy="2788036"/>
          </a:xfrm>
          <a:prstGeom prst="rect">
            <a:avLst/>
          </a:prstGeom>
        </p:spPr>
      </p:pic>
      <p:sp>
        <p:nvSpPr>
          <p:cNvPr id="5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04248" y="224491"/>
            <a:ext cx="1332156" cy="365125"/>
          </a:xfrm>
        </p:spPr>
        <p:txBody>
          <a:bodyPr/>
          <a:lstStyle/>
          <a:p>
            <a:pPr algn="r"/>
            <a:r>
              <a:rPr lang="it-IT" dirty="0" smtClean="0"/>
              <a:t>17/17</a:t>
            </a:r>
          </a:p>
        </p:txBody>
      </p:sp>
    </p:spTree>
    <p:extLst>
      <p:ext uri="{BB962C8B-B14F-4D97-AF65-F5344CB8AC3E}">
        <p14:creationId xmlns:p14="http://schemas.microsoft.com/office/powerpoint/2010/main" val="396667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pPr marL="354330" lvl="0" indent="-285750">
              <a:buClr>
                <a:srgbClr val="94C600"/>
              </a:buClr>
              <a:buFont typeface="Wingdings" pitchFamily="2" charset="2"/>
              <a:buChar char="§"/>
            </a:pPr>
            <a:r>
              <a:rPr lang="en-US" sz="1600" dirty="0" err="1" smtClean="0">
                <a:solidFill>
                  <a:srgbClr val="3E3D2D"/>
                </a:solidFill>
              </a:rPr>
              <a:t>Eskew</a:t>
            </a:r>
            <a:r>
              <a:rPr lang="en-US" sz="1600" dirty="0" smtClean="0">
                <a:solidFill>
                  <a:srgbClr val="3E3D2D"/>
                </a:solidFill>
              </a:rPr>
              <a:t>, B.  </a:t>
            </a:r>
            <a:r>
              <a:rPr lang="en-US" sz="1600" i="1" dirty="0" smtClean="0">
                <a:solidFill>
                  <a:srgbClr val="3E3D2D"/>
                </a:solidFill>
              </a:rPr>
              <a:t>A </a:t>
            </a:r>
            <a:r>
              <a:rPr lang="en-US" sz="1600" i="1" dirty="0">
                <a:solidFill>
                  <a:srgbClr val="3E3D2D"/>
                </a:solidFill>
              </a:rPr>
              <a:t>Holistic Approach to </a:t>
            </a:r>
            <a:r>
              <a:rPr lang="en-US" sz="1600" i="1" dirty="0" smtClean="0">
                <a:solidFill>
                  <a:srgbClr val="3E3D2D"/>
                </a:solidFill>
              </a:rPr>
              <a:t>Sustainability</a:t>
            </a:r>
            <a:r>
              <a:rPr lang="en-US" sz="1600" dirty="0" smtClean="0">
                <a:solidFill>
                  <a:srgbClr val="3E3D2D"/>
                </a:solidFill>
              </a:rPr>
              <a:t>, Charlotte</a:t>
            </a:r>
            <a:r>
              <a:rPr lang="en-US" sz="1600" dirty="0">
                <a:solidFill>
                  <a:srgbClr val="3E3D2D"/>
                </a:solidFill>
              </a:rPr>
              <a:t>, North Carolina March 11, </a:t>
            </a:r>
            <a:r>
              <a:rPr lang="en-US" sz="1600" dirty="0" smtClean="0">
                <a:solidFill>
                  <a:srgbClr val="3E3D2D"/>
                </a:solidFill>
              </a:rPr>
              <a:t>2011</a:t>
            </a:r>
          </a:p>
          <a:p>
            <a:pPr lvl="0">
              <a:buClr>
                <a:srgbClr val="94C600"/>
              </a:buClr>
            </a:pPr>
            <a:r>
              <a:rPr lang="it-IT" sz="1600" dirty="0" smtClean="0">
                <a:solidFill>
                  <a:srgbClr val="3E3D2D"/>
                </a:solidFill>
              </a:rPr>
              <a:t>	(https</a:t>
            </a:r>
            <a:r>
              <a:rPr lang="it-IT" sz="1600" dirty="0">
                <a:solidFill>
                  <a:srgbClr val="3E3D2D"/>
                </a:solidFill>
              </a:rPr>
              <a:t>://</a:t>
            </a:r>
            <a:r>
              <a:rPr lang="it-IT" sz="1600" dirty="0" smtClean="0">
                <a:solidFill>
                  <a:srgbClr val="3E3D2D"/>
                </a:solidFill>
              </a:rPr>
              <a:t>www.bicsi.org/pdf/Regions/charlotte_se_4_11/A%20	Holistic%20Approach%20to%20Sustainability.pdf)</a:t>
            </a:r>
          </a:p>
          <a:p>
            <a:pPr marL="354330" lvl="0" indent="-285750">
              <a:buClr>
                <a:srgbClr val="94C600"/>
              </a:buClr>
              <a:buFont typeface="Wingdings" pitchFamily="2" charset="2"/>
              <a:buChar char="§"/>
            </a:pPr>
            <a:r>
              <a:rPr lang="en-US" sz="1600" dirty="0">
                <a:solidFill>
                  <a:srgbClr val="3E3D2D"/>
                </a:solidFill>
              </a:rPr>
              <a:t>Bob Giddings, Bill </a:t>
            </a:r>
            <a:r>
              <a:rPr lang="en-US" sz="1600" dirty="0" smtClean="0">
                <a:solidFill>
                  <a:srgbClr val="3E3D2D"/>
                </a:solidFill>
              </a:rPr>
              <a:t>Hopwood </a:t>
            </a:r>
            <a:r>
              <a:rPr lang="en-US" sz="1600" dirty="0">
                <a:solidFill>
                  <a:srgbClr val="3E3D2D"/>
                </a:solidFill>
              </a:rPr>
              <a:t>and Geoff </a:t>
            </a:r>
            <a:r>
              <a:rPr lang="en-US" sz="1600" dirty="0" smtClean="0">
                <a:solidFill>
                  <a:srgbClr val="3E3D2D"/>
                </a:solidFill>
              </a:rPr>
              <a:t>O’Brien, </a:t>
            </a:r>
            <a:r>
              <a:rPr lang="en-US" sz="1600" i="1" dirty="0" smtClean="0">
                <a:solidFill>
                  <a:srgbClr val="3E3D2D"/>
                </a:solidFill>
              </a:rPr>
              <a:t>Environment, economy and society: fitting them together into sustainable development,</a:t>
            </a:r>
            <a:r>
              <a:rPr lang="en-US" sz="1600" dirty="0" smtClean="0">
                <a:solidFill>
                  <a:srgbClr val="3E3D2D"/>
                </a:solidFill>
              </a:rPr>
              <a:t> </a:t>
            </a:r>
            <a:r>
              <a:rPr lang="en-US" sz="1600" dirty="0" err="1" smtClean="0">
                <a:solidFill>
                  <a:srgbClr val="3E3D2D"/>
                </a:solidFill>
              </a:rPr>
              <a:t>Sust</a:t>
            </a:r>
            <a:r>
              <a:rPr lang="en-US" sz="1600" dirty="0">
                <a:solidFill>
                  <a:srgbClr val="3E3D2D"/>
                </a:solidFill>
              </a:rPr>
              <a:t>. Dev. 10, 187–196 (2002</a:t>
            </a:r>
            <a:r>
              <a:rPr lang="en-US" sz="1600" dirty="0" smtClean="0">
                <a:solidFill>
                  <a:srgbClr val="3E3D2D"/>
                </a:solidFill>
              </a:rPr>
              <a:t>)</a:t>
            </a:r>
          </a:p>
          <a:p>
            <a:pPr lvl="0">
              <a:buClr>
                <a:srgbClr val="94C600"/>
              </a:buClr>
            </a:pPr>
            <a:r>
              <a:rPr lang="en-US" sz="1600" dirty="0" smtClean="0">
                <a:solidFill>
                  <a:srgbClr val="3E3D2D"/>
                </a:solidFill>
              </a:rPr>
              <a:t>	(http</a:t>
            </a:r>
            <a:r>
              <a:rPr lang="en-US" sz="1600" dirty="0">
                <a:solidFill>
                  <a:srgbClr val="3E3D2D"/>
                </a:solidFill>
              </a:rPr>
              <a:t>://</a:t>
            </a:r>
            <a:r>
              <a:rPr lang="en-US" sz="1600" dirty="0" smtClean="0">
                <a:solidFill>
                  <a:srgbClr val="3E3D2D"/>
                </a:solidFill>
              </a:rPr>
              <a:t>onlinelibrary.wiley.com/doi/10.1002/sd.199/pdf) </a:t>
            </a:r>
            <a:endParaRPr lang="en-US" sz="1600" dirty="0">
              <a:solidFill>
                <a:srgbClr val="3E3D2D"/>
              </a:solidFill>
            </a:endParaRPr>
          </a:p>
          <a:p>
            <a:pPr lvl="0">
              <a:buClr>
                <a:srgbClr val="94C600"/>
              </a:buClr>
            </a:pPr>
            <a:endParaRPr lang="el-GR" sz="1600" dirty="0" smtClean="0">
              <a:solidFill>
                <a:srgbClr val="3E3D2D"/>
              </a:solidFill>
            </a:endParaRPr>
          </a:p>
          <a:p>
            <a:endParaRPr lang="it-IT" dirty="0"/>
          </a:p>
        </p:txBody>
      </p:sp>
      <p:sp>
        <p:nvSpPr>
          <p:cNvPr id="6" name="Τίτλος 1"/>
          <p:cNvSpPr>
            <a:spLocks noGrp="1"/>
          </p:cNvSpPr>
          <p:nvPr>
            <p:ph type="title"/>
          </p:nvPr>
        </p:nvSpPr>
        <p:spPr>
          <a:xfrm>
            <a:off x="1043608" y="1340768"/>
            <a:ext cx="7056784" cy="576064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LÄHTEET</a:t>
            </a:r>
            <a:endParaRPr lang="el-GR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62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043608" y="1268760"/>
            <a:ext cx="7024744" cy="64807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KESTÄVYYS</a:t>
            </a:r>
            <a:endParaRPr lang="el-GR" sz="3600" b="1" dirty="0">
              <a:solidFill>
                <a:schemeClr val="tx1"/>
              </a:solidFill>
            </a:endParaRPr>
          </a:p>
        </p:txBody>
      </p:sp>
      <p:pic>
        <p:nvPicPr>
          <p:cNvPr id="6" name="Θέση εικόνας 5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" r="924"/>
          <a:stretch>
            <a:fillRect/>
          </a:stretch>
        </p:blipFill>
        <p:spPr>
          <a:xfrm>
            <a:off x="1043608" y="764704"/>
            <a:ext cx="1236718" cy="360000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9" b="439"/>
          <a:stretch>
            <a:fillRect/>
          </a:stretch>
        </p:blipFill>
        <p:spPr>
          <a:xfrm>
            <a:off x="7092280" y="836712"/>
            <a:ext cx="1080000" cy="314670"/>
          </a:xfrm>
        </p:spPr>
      </p:pic>
      <p:sp>
        <p:nvSpPr>
          <p:cNvPr id="5" name="Θέση περιεχομένου 4"/>
          <p:cNvSpPr>
            <a:spLocks noGrp="1"/>
          </p:cNvSpPr>
          <p:nvPr>
            <p:ph sz="quarter" idx="16"/>
          </p:nvPr>
        </p:nvSpPr>
        <p:spPr>
          <a:xfrm>
            <a:off x="1042988" y="2276872"/>
            <a:ext cx="7058025" cy="3960416"/>
          </a:xfrm>
        </p:spPr>
        <p:txBody>
          <a:bodyPr/>
          <a:lstStyle/>
          <a:p>
            <a:r>
              <a:rPr lang="en-US" sz="2000" b="1" dirty="0" err="1" smtClean="0">
                <a:solidFill>
                  <a:schemeClr val="tx1"/>
                </a:solidFill>
              </a:rPr>
              <a:t>Määritelmä</a:t>
            </a:r>
            <a:r>
              <a:rPr lang="en-US" sz="2000" b="1" dirty="0" smtClean="0">
                <a:solidFill>
                  <a:schemeClr val="tx1"/>
                </a:solidFill>
              </a:rPr>
              <a:t>:</a:t>
            </a:r>
            <a:endParaRPr lang="en-US" sz="2000" b="1" dirty="0" smtClean="0">
              <a:solidFill>
                <a:schemeClr val="tx1"/>
              </a:solidFill>
            </a:endParaRPr>
          </a:p>
          <a:p>
            <a:endParaRPr lang="en-US" sz="2000" b="1" dirty="0" smtClean="0">
              <a:solidFill>
                <a:schemeClr val="tx1"/>
              </a:solidFill>
            </a:endParaRPr>
          </a:p>
          <a:p>
            <a:pPr marL="411480" indent="-342900" algn="just">
              <a:buFont typeface="Wingdings" pitchFamily="2" charset="2"/>
              <a:buChar char="v"/>
            </a:pPr>
            <a:r>
              <a:rPr lang="en-US" sz="2000" b="1" dirty="0" err="1" smtClean="0">
                <a:solidFill>
                  <a:schemeClr val="tx1"/>
                </a:solidFill>
              </a:rPr>
              <a:t>Kestävyys</a:t>
            </a:r>
            <a:r>
              <a:rPr lang="en-US" sz="2000" b="1" dirty="0" smtClean="0">
                <a:solidFill>
                  <a:schemeClr val="tx1"/>
                </a:solidFill>
              </a:rPr>
              <a:t> on </a:t>
            </a:r>
            <a:r>
              <a:rPr lang="en-US" sz="2000" b="1" dirty="0" err="1" smtClean="0">
                <a:solidFill>
                  <a:schemeClr val="tx1"/>
                </a:solidFill>
              </a:rPr>
              <a:t>peräisin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latinan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sanasta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sustinere</a:t>
            </a:r>
            <a:r>
              <a:rPr lang="en-US" sz="2000" b="1" dirty="0" smtClean="0">
                <a:solidFill>
                  <a:schemeClr val="tx1"/>
                </a:solidFill>
              </a:rPr>
              <a:t> (</a:t>
            </a:r>
            <a:r>
              <a:rPr lang="en-US" sz="2000" b="1" dirty="0" err="1" smtClean="0">
                <a:solidFill>
                  <a:schemeClr val="tx1"/>
                </a:solidFill>
              </a:rPr>
              <a:t>tenere</a:t>
            </a:r>
            <a:r>
              <a:rPr lang="en-US" sz="2000" b="1" dirty="0" smtClean="0">
                <a:solidFill>
                  <a:schemeClr val="tx1"/>
                </a:solidFill>
              </a:rPr>
              <a:t> : </a:t>
            </a:r>
            <a:r>
              <a:rPr lang="en-US" sz="2000" b="1" dirty="0" err="1" smtClean="0">
                <a:solidFill>
                  <a:schemeClr val="tx1"/>
                </a:solidFill>
              </a:rPr>
              <a:t>pitää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sus</a:t>
            </a:r>
            <a:r>
              <a:rPr lang="en-US" sz="2000" b="1" dirty="0" smtClean="0">
                <a:solidFill>
                  <a:schemeClr val="tx1"/>
                </a:solidFill>
              </a:rPr>
              <a:t> : </a:t>
            </a:r>
            <a:r>
              <a:rPr lang="en-US" sz="2000" b="1" dirty="0" err="1" smtClean="0">
                <a:solidFill>
                  <a:schemeClr val="tx1"/>
                </a:solidFill>
              </a:rPr>
              <a:t>ylhäällä</a:t>
            </a:r>
            <a:r>
              <a:rPr lang="en-US" sz="2000" b="1" dirty="0" smtClean="0">
                <a:solidFill>
                  <a:schemeClr val="tx1"/>
                </a:solidFill>
              </a:rPr>
              <a:t>)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411480" indent="-342900" algn="just">
              <a:buFont typeface="Wingdings" pitchFamily="2" charset="2"/>
              <a:buChar char="v"/>
            </a:pPr>
            <a:r>
              <a:rPr lang="en-US" sz="2000" b="1" dirty="0" err="1" smtClean="0">
                <a:solidFill>
                  <a:schemeClr val="tx1"/>
                </a:solidFill>
              </a:rPr>
              <a:t>Sanakirjat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tarjoavat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yli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kymmenen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merkitystä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sanalle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kestävyys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joista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tärkeimmät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ovat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ylläpitää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tukea</a:t>
            </a:r>
            <a:r>
              <a:rPr lang="en-US" sz="2000" b="1" dirty="0" smtClean="0">
                <a:solidFill>
                  <a:schemeClr val="tx1"/>
                </a:solidFill>
              </a:rPr>
              <a:t> tai </a:t>
            </a:r>
            <a:r>
              <a:rPr lang="en-US" sz="2000" b="1" dirty="0" err="1" smtClean="0">
                <a:solidFill>
                  <a:schemeClr val="tx1"/>
                </a:solidFill>
              </a:rPr>
              <a:t>kestää</a:t>
            </a:r>
            <a:r>
              <a:rPr lang="en-US" sz="2000" b="1" dirty="0" smtClean="0">
                <a:solidFill>
                  <a:schemeClr val="tx1"/>
                </a:solidFill>
              </a:rPr>
              <a:t>.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411480" indent="-342900" algn="just"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tx1"/>
                </a:solidFill>
              </a:rPr>
              <a:t>1980 – </a:t>
            </a:r>
            <a:r>
              <a:rPr lang="en-US" sz="2000" b="1" dirty="0" err="1" smtClean="0">
                <a:solidFill>
                  <a:schemeClr val="tx1"/>
                </a:solidFill>
              </a:rPr>
              <a:t>luvulta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lähtien</a:t>
            </a:r>
            <a:r>
              <a:rPr lang="en-US" sz="2000" b="1" dirty="0" smtClean="0">
                <a:solidFill>
                  <a:schemeClr val="tx1"/>
                </a:solidFill>
              </a:rPr>
              <a:t> Sanaa </a:t>
            </a:r>
            <a:r>
              <a:rPr lang="en-US" sz="2000" b="1" dirty="0" err="1" smtClean="0">
                <a:solidFill>
                  <a:schemeClr val="tx1"/>
                </a:solidFill>
              </a:rPr>
              <a:t>kestävyys</a:t>
            </a:r>
            <a:r>
              <a:rPr lang="en-US" sz="2000" b="1" dirty="0" smtClean="0">
                <a:solidFill>
                  <a:schemeClr val="tx1"/>
                </a:solidFill>
              </a:rPr>
              <a:t> on </a:t>
            </a:r>
            <a:r>
              <a:rPr lang="en-US" sz="2000" b="1" dirty="0" err="1" smtClean="0">
                <a:solidFill>
                  <a:schemeClr val="tx1"/>
                </a:solidFill>
              </a:rPr>
              <a:t>käytetty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enemmän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kuvaamaan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ihmisen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kestävyyttä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maaplaneetalla</a:t>
            </a:r>
            <a:r>
              <a:rPr lang="en-US" sz="2000" b="1" dirty="0" smtClean="0">
                <a:solidFill>
                  <a:schemeClr val="tx1"/>
                </a:solidFill>
              </a:rPr>
              <a:t>.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411480" indent="-342900">
              <a:buFont typeface="Arial" pitchFamily="34" charset="0"/>
              <a:buChar char="•"/>
            </a:pPr>
            <a:endParaRPr lang="el-GR" sz="2000" b="1" dirty="0">
              <a:solidFill>
                <a:schemeClr val="tx1"/>
              </a:solidFill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40244" y="224491"/>
            <a:ext cx="1332156" cy="365125"/>
          </a:xfrm>
        </p:spPr>
        <p:txBody>
          <a:bodyPr/>
          <a:lstStyle/>
          <a:p>
            <a:pPr algn="r"/>
            <a:r>
              <a:rPr lang="it-IT" dirty="0" smtClean="0"/>
              <a:t>1/17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31491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043608" y="1196752"/>
            <a:ext cx="7024744" cy="757888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KESTÄVYYS</a:t>
            </a:r>
            <a:endParaRPr lang="el-GR" sz="3600" dirty="0"/>
          </a:p>
        </p:txBody>
      </p:sp>
      <p:pic>
        <p:nvPicPr>
          <p:cNvPr id="6" name="Θέση εικόνας 5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" r="924"/>
          <a:stretch>
            <a:fillRect/>
          </a:stretch>
        </p:blipFill>
        <p:spPr>
          <a:xfrm>
            <a:off x="1043608" y="764704"/>
            <a:ext cx="1236718" cy="360000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9" b="439"/>
          <a:stretch>
            <a:fillRect/>
          </a:stretch>
        </p:blipFill>
        <p:spPr>
          <a:xfrm>
            <a:off x="7164288" y="764704"/>
            <a:ext cx="1080000" cy="314670"/>
          </a:xfrm>
        </p:spPr>
      </p:pic>
      <p:sp>
        <p:nvSpPr>
          <p:cNvPr id="5" name="Θέση περιεχομένου 4"/>
          <p:cNvSpPr>
            <a:spLocks noGrp="1"/>
          </p:cNvSpPr>
          <p:nvPr>
            <p:ph sz="quarter" idx="16"/>
          </p:nvPr>
        </p:nvSpPr>
        <p:spPr>
          <a:xfrm>
            <a:off x="1042988" y="2132856"/>
            <a:ext cx="7058025" cy="4104432"/>
          </a:xfrm>
        </p:spPr>
        <p:txBody>
          <a:bodyPr/>
          <a:lstStyle/>
          <a:p>
            <a:endParaRPr lang="en-US" sz="2000" b="1" dirty="0" smtClean="0">
              <a:solidFill>
                <a:schemeClr val="tx1"/>
              </a:solidFill>
            </a:endParaRPr>
          </a:p>
          <a:p>
            <a:pPr algn="just"/>
            <a:r>
              <a:rPr lang="en-US" sz="2000" b="1" dirty="0" err="1" smtClean="0">
                <a:solidFill>
                  <a:schemeClr val="tx1"/>
                </a:solidFill>
              </a:rPr>
              <a:t>Tämä</a:t>
            </a:r>
            <a:r>
              <a:rPr lang="en-US" sz="2000" b="1" dirty="0" smtClean="0">
                <a:solidFill>
                  <a:schemeClr val="tx1"/>
                </a:solidFill>
              </a:rPr>
              <a:t> on </a:t>
            </a:r>
            <a:r>
              <a:rPr lang="en-US" sz="2000" b="1" dirty="0" err="1" smtClean="0">
                <a:solidFill>
                  <a:schemeClr val="tx1"/>
                </a:solidFill>
              </a:rPr>
              <a:t>johtanut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laajemmin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lainattuun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määritelmään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kestävyydestä</a:t>
            </a:r>
            <a:r>
              <a:rPr lang="en-US" sz="2000" b="1" dirty="0" smtClean="0">
                <a:solidFill>
                  <a:schemeClr val="tx1"/>
                </a:solidFill>
              </a:rPr>
              <a:t>: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algn="just"/>
            <a:endParaRPr lang="en-US" sz="2000" b="1" dirty="0">
              <a:solidFill>
                <a:schemeClr val="tx1"/>
              </a:solidFill>
            </a:endParaRPr>
          </a:p>
          <a:p>
            <a:pPr algn="just"/>
            <a:r>
              <a:rPr lang="en-US" sz="2000" b="1" dirty="0" smtClean="0">
                <a:solidFill>
                  <a:schemeClr val="tx1"/>
                </a:solidFill>
              </a:rPr>
              <a:t>“</a:t>
            </a:r>
            <a:r>
              <a:rPr lang="en-US" sz="2000" b="1" dirty="0" err="1" smtClean="0">
                <a:solidFill>
                  <a:schemeClr val="tx1"/>
                </a:solidFill>
              </a:rPr>
              <a:t>kestävä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kehitys</a:t>
            </a:r>
            <a:r>
              <a:rPr lang="en-US" sz="2000" b="1" dirty="0" smtClean="0">
                <a:solidFill>
                  <a:schemeClr val="tx1"/>
                </a:solidFill>
              </a:rPr>
              <a:t> on </a:t>
            </a:r>
            <a:r>
              <a:rPr lang="en-US" sz="2000" b="1" dirty="0" err="1" smtClean="0">
                <a:solidFill>
                  <a:schemeClr val="tx1"/>
                </a:solidFill>
              </a:rPr>
              <a:t>kehitystä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joka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vastaa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nykypäivän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tarpeisiin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vaarantamatta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tulevien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sukupolvien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mahdollisuutta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tyydyttää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omat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tarpeensa</a:t>
            </a:r>
            <a:r>
              <a:rPr lang="en-US" sz="2000" b="1" dirty="0" smtClean="0">
                <a:solidFill>
                  <a:schemeClr val="tx1"/>
                </a:solidFill>
              </a:rPr>
              <a:t>.”</a:t>
            </a:r>
            <a:endParaRPr lang="en-US" sz="2000" b="1" dirty="0">
              <a:solidFill>
                <a:schemeClr val="tx1"/>
              </a:solidFill>
            </a:endParaRPr>
          </a:p>
          <a:p>
            <a:pPr algn="just"/>
            <a:endParaRPr lang="en-US" sz="1800" b="1" dirty="0" smtClean="0"/>
          </a:p>
          <a:p>
            <a:pPr algn="just"/>
            <a:r>
              <a:rPr lang="en-US" sz="1600" dirty="0" err="1" smtClean="0">
                <a:solidFill>
                  <a:schemeClr val="tx1"/>
                </a:solidFill>
              </a:rPr>
              <a:t>Lähde</a:t>
            </a:r>
            <a:r>
              <a:rPr lang="en-US" sz="1600" dirty="0" smtClean="0">
                <a:solidFill>
                  <a:schemeClr val="tx1"/>
                </a:solidFill>
              </a:rPr>
              <a:t>: </a:t>
            </a:r>
            <a:r>
              <a:rPr lang="en-US" sz="1600" dirty="0" smtClean="0">
                <a:solidFill>
                  <a:schemeClr val="tx1"/>
                </a:solidFill>
              </a:rPr>
              <a:t>World Commission on Environment and Development (established by a resolution of UN General Assembly) (</a:t>
            </a:r>
            <a:r>
              <a:rPr lang="en-US" sz="1600" dirty="0" err="1" smtClean="0">
                <a:solidFill>
                  <a:schemeClr val="tx1"/>
                </a:solidFill>
              </a:rPr>
              <a:t>Brundtland</a:t>
            </a:r>
            <a:r>
              <a:rPr lang="en-US" sz="1600" dirty="0" smtClean="0">
                <a:solidFill>
                  <a:schemeClr val="tx1"/>
                </a:solidFill>
              </a:rPr>
              <a:t> Commission, 1987). </a:t>
            </a:r>
            <a:endParaRPr lang="el-GR" sz="1600" dirty="0">
              <a:solidFill>
                <a:schemeClr val="tx1"/>
              </a:solidFill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40244" y="224491"/>
            <a:ext cx="1332156" cy="365125"/>
          </a:xfrm>
        </p:spPr>
        <p:txBody>
          <a:bodyPr/>
          <a:lstStyle/>
          <a:p>
            <a:pPr algn="r"/>
            <a:r>
              <a:rPr lang="it-IT" dirty="0" smtClean="0"/>
              <a:t>2/17</a:t>
            </a:r>
          </a:p>
        </p:txBody>
      </p:sp>
    </p:spTree>
    <p:extLst>
      <p:ext uri="{BB962C8B-B14F-4D97-AF65-F5344CB8AC3E}">
        <p14:creationId xmlns:p14="http://schemas.microsoft.com/office/powerpoint/2010/main" val="17332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043490" y="1268760"/>
            <a:ext cx="7024744" cy="72008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KESTÄVYYS</a:t>
            </a:r>
            <a:endParaRPr lang="el-GR" sz="3600" dirty="0"/>
          </a:p>
        </p:txBody>
      </p:sp>
      <p:pic>
        <p:nvPicPr>
          <p:cNvPr id="6" name="Θέση εικόνας 5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" r="924"/>
          <a:stretch>
            <a:fillRect/>
          </a:stretch>
        </p:blipFill>
        <p:spPr>
          <a:xfrm>
            <a:off x="1043608" y="764704"/>
            <a:ext cx="1236718" cy="360000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9" b="439"/>
          <a:stretch>
            <a:fillRect/>
          </a:stretch>
        </p:blipFill>
        <p:spPr>
          <a:xfrm>
            <a:off x="7164288" y="764704"/>
            <a:ext cx="1080000" cy="314670"/>
          </a:xfrm>
        </p:spPr>
      </p:pic>
      <p:sp>
        <p:nvSpPr>
          <p:cNvPr id="5" name="Θέση περιεχομένου 4"/>
          <p:cNvSpPr>
            <a:spLocks noGrp="1"/>
          </p:cNvSpPr>
          <p:nvPr>
            <p:ph sz="quarter" idx="16"/>
          </p:nvPr>
        </p:nvSpPr>
        <p:spPr>
          <a:xfrm>
            <a:off x="1042988" y="2204864"/>
            <a:ext cx="7058025" cy="4032424"/>
          </a:xfrm>
        </p:spPr>
        <p:txBody>
          <a:bodyPr/>
          <a:lstStyle/>
          <a:p>
            <a:endParaRPr lang="en-US" sz="2000" b="1" dirty="0" smtClean="0">
              <a:solidFill>
                <a:schemeClr val="tx1"/>
              </a:solidFill>
            </a:endParaRPr>
          </a:p>
          <a:p>
            <a:r>
              <a:rPr lang="en-US" sz="2000" b="1" dirty="0" err="1" smtClean="0">
                <a:solidFill>
                  <a:schemeClr val="tx1"/>
                </a:solidFill>
              </a:rPr>
              <a:t>Kestävyyden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edut</a:t>
            </a:r>
            <a:r>
              <a:rPr lang="en-US" sz="2000" b="1" dirty="0" smtClean="0">
                <a:solidFill>
                  <a:schemeClr val="tx1"/>
                </a:solidFill>
              </a:rPr>
              <a:t>:</a:t>
            </a:r>
            <a:endParaRPr lang="en-US" sz="2000" b="1" dirty="0" smtClean="0">
              <a:solidFill>
                <a:schemeClr val="tx1"/>
              </a:solidFill>
            </a:endParaRPr>
          </a:p>
          <a:p>
            <a:endParaRPr lang="en-US" sz="2000" b="1" dirty="0">
              <a:solidFill>
                <a:schemeClr val="tx1"/>
              </a:solidFill>
            </a:endParaRPr>
          </a:p>
          <a:p>
            <a:pPr marL="411480" indent="-342900">
              <a:buFont typeface="Wingdings" pitchFamily="2" charset="2"/>
              <a:buChar char="v"/>
            </a:pPr>
            <a:r>
              <a:rPr lang="en-US" sz="2000" b="1" dirty="0" err="1" smtClean="0">
                <a:solidFill>
                  <a:schemeClr val="tx1"/>
                </a:solidFill>
              </a:rPr>
              <a:t>Energiatehokkuuden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parantaminen</a:t>
            </a:r>
            <a:endParaRPr lang="en-US" sz="2000" b="1" dirty="0">
              <a:solidFill>
                <a:schemeClr val="tx1"/>
              </a:solidFill>
            </a:endParaRPr>
          </a:p>
          <a:p>
            <a:pPr marL="411480" indent="-342900">
              <a:buFont typeface="Wingdings" pitchFamily="2" charset="2"/>
              <a:buChar char="v"/>
            </a:pPr>
            <a:r>
              <a:rPr lang="en-US" sz="2000" b="1" dirty="0" err="1" smtClean="0">
                <a:solidFill>
                  <a:schemeClr val="tx1"/>
                </a:solidFill>
              </a:rPr>
              <a:t>Yleisen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suorituskyvyn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parantaminen</a:t>
            </a:r>
            <a:endParaRPr lang="en-US" sz="2000" b="1" dirty="0">
              <a:solidFill>
                <a:schemeClr val="tx1"/>
              </a:solidFill>
            </a:endParaRPr>
          </a:p>
          <a:p>
            <a:pPr marL="411480" indent="-342900">
              <a:buFont typeface="Wingdings" pitchFamily="2" charset="2"/>
              <a:buChar char="v"/>
            </a:pPr>
            <a:r>
              <a:rPr lang="en-US" sz="2000" b="1" dirty="0" err="1" smtClean="0">
                <a:solidFill>
                  <a:schemeClr val="tx1"/>
                </a:solidFill>
              </a:rPr>
              <a:t>Kokonaiskustannusten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vähentäminen</a:t>
            </a:r>
            <a:endParaRPr lang="en-US" sz="2000" b="1" dirty="0">
              <a:solidFill>
                <a:schemeClr val="tx1"/>
              </a:solidFill>
            </a:endParaRPr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04248" y="224491"/>
            <a:ext cx="1332156" cy="365125"/>
          </a:xfrm>
        </p:spPr>
        <p:txBody>
          <a:bodyPr/>
          <a:lstStyle/>
          <a:p>
            <a:pPr algn="r"/>
            <a:r>
              <a:rPr lang="it-IT" dirty="0" smtClean="0"/>
              <a:t>3/17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11874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043608" y="1412776"/>
            <a:ext cx="7024744" cy="648072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KOKONAISVALTAINEN LÄHESTYMISTAPA KESTÄVYYTEEN</a:t>
            </a:r>
            <a:endParaRPr lang="el-GR" sz="2800" b="1" dirty="0">
              <a:solidFill>
                <a:schemeClr val="tx1"/>
              </a:solidFill>
            </a:endParaRPr>
          </a:p>
        </p:txBody>
      </p:sp>
      <p:pic>
        <p:nvPicPr>
          <p:cNvPr id="6" name="Θέση εικόνας 5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" r="924"/>
          <a:stretch>
            <a:fillRect/>
          </a:stretch>
        </p:blipFill>
        <p:spPr>
          <a:xfrm>
            <a:off x="1043608" y="764704"/>
            <a:ext cx="1236718" cy="360000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9" b="439"/>
          <a:stretch>
            <a:fillRect/>
          </a:stretch>
        </p:blipFill>
        <p:spPr>
          <a:xfrm>
            <a:off x="7164288" y="764704"/>
            <a:ext cx="1080000" cy="314670"/>
          </a:xfrm>
        </p:spPr>
      </p:pic>
      <p:sp>
        <p:nvSpPr>
          <p:cNvPr id="5" name="Θέση περιεχομένου 4"/>
          <p:cNvSpPr>
            <a:spLocks noGrp="1"/>
          </p:cNvSpPr>
          <p:nvPr>
            <p:ph sz="quarter" idx="16"/>
          </p:nvPr>
        </p:nvSpPr>
        <p:spPr>
          <a:xfrm>
            <a:off x="611560" y="2204864"/>
            <a:ext cx="7489453" cy="3744392"/>
          </a:xfrm>
        </p:spPr>
        <p:txBody>
          <a:bodyPr>
            <a:noAutofit/>
          </a:bodyPr>
          <a:lstStyle/>
          <a:p>
            <a:pPr algn="just"/>
            <a:r>
              <a:rPr lang="en-US" sz="2000" b="1" dirty="0" err="1" smtClean="0">
                <a:solidFill>
                  <a:schemeClr val="tx1"/>
                </a:solidFill>
              </a:rPr>
              <a:t>Ymmärrettävä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kokonaisvaltaisessa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muodossa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kestävyys</a:t>
            </a:r>
            <a:r>
              <a:rPr lang="en-US" sz="2000" b="1" dirty="0" smtClean="0">
                <a:solidFill>
                  <a:schemeClr val="tx1"/>
                </a:solidFill>
              </a:rPr>
              <a:t> on </a:t>
            </a:r>
            <a:r>
              <a:rPr lang="en-US" sz="2000" b="1" dirty="0" err="1" smtClean="0">
                <a:solidFill>
                  <a:schemeClr val="tx1"/>
                </a:solidFill>
              </a:rPr>
              <a:t>monimutkainen</a:t>
            </a:r>
            <a:r>
              <a:rPr lang="en-US" sz="2000" b="1" dirty="0" smtClean="0">
                <a:solidFill>
                  <a:schemeClr val="tx1"/>
                </a:solidFill>
              </a:rPr>
              <a:t> ja </a:t>
            </a:r>
            <a:r>
              <a:rPr lang="en-US" sz="2000" b="1" dirty="0" err="1" smtClean="0">
                <a:solidFill>
                  <a:schemeClr val="tx1"/>
                </a:solidFill>
              </a:rPr>
              <a:t>monitahoinen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kehitysvisio</a:t>
            </a:r>
            <a:r>
              <a:rPr lang="en-US" sz="2000" b="1" dirty="0" smtClean="0">
                <a:solidFill>
                  <a:schemeClr val="tx1"/>
                </a:solidFill>
              </a:rPr>
              <a:t>.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algn="just"/>
            <a:endParaRPr lang="en-US" sz="2000" b="1" dirty="0">
              <a:solidFill>
                <a:schemeClr val="tx1"/>
              </a:solidFill>
            </a:endParaRPr>
          </a:p>
          <a:p>
            <a:pPr algn="just"/>
            <a:r>
              <a:rPr lang="en-US" sz="2000" b="1" dirty="0" smtClean="0">
                <a:solidFill>
                  <a:schemeClr val="tx1"/>
                </a:solidFill>
              </a:rPr>
              <a:t>Se on </a:t>
            </a:r>
            <a:r>
              <a:rPr lang="en-US" sz="2000" b="1" dirty="0" err="1" smtClean="0">
                <a:solidFill>
                  <a:schemeClr val="tx1"/>
                </a:solidFill>
              </a:rPr>
              <a:t>moniulotteinen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kehityksen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malli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joka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rajoittaa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taloudellista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kasvua</a:t>
            </a:r>
            <a:r>
              <a:rPr lang="en-US" sz="2000" b="1" dirty="0" smtClean="0">
                <a:solidFill>
                  <a:schemeClr val="tx1"/>
                </a:solidFill>
              </a:rPr>
              <a:t> ja </a:t>
            </a:r>
            <a:r>
              <a:rPr lang="en-US" sz="2000" b="1" dirty="0" err="1" smtClean="0">
                <a:solidFill>
                  <a:schemeClr val="tx1"/>
                </a:solidFill>
              </a:rPr>
              <a:t>muita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ihmisen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toimintoja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sekä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luonnon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uudistumista</a:t>
            </a:r>
            <a:r>
              <a:rPr lang="en-US" sz="2000" b="1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endParaRPr lang="en-US" sz="2000" b="1" dirty="0">
              <a:solidFill>
                <a:schemeClr val="tx1"/>
              </a:solidFill>
            </a:endParaRPr>
          </a:p>
          <a:p>
            <a:pPr algn="just"/>
            <a:r>
              <a:rPr lang="en-US" sz="2000" b="1" dirty="0" smtClean="0">
                <a:solidFill>
                  <a:schemeClr val="tx1"/>
                </a:solidFill>
              </a:rPr>
              <a:t>Se </a:t>
            </a:r>
            <a:r>
              <a:rPr lang="en-US" sz="2000" b="1" dirty="0" err="1" smtClean="0">
                <a:solidFill>
                  <a:schemeClr val="tx1"/>
                </a:solidFill>
              </a:rPr>
              <a:t>tähtää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ihmisen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tilanteen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parantamiseen</a:t>
            </a:r>
            <a:r>
              <a:rPr lang="en-US" sz="2000" b="1" dirty="0" smtClean="0">
                <a:solidFill>
                  <a:schemeClr val="tx1"/>
                </a:solidFill>
              </a:rPr>
              <a:t> (</a:t>
            </a:r>
            <a:r>
              <a:rPr lang="en-US" sz="2000" b="1" dirty="0" err="1" smtClean="0">
                <a:solidFill>
                  <a:schemeClr val="tx1"/>
                </a:solidFill>
              </a:rPr>
              <a:t>sosiaalinen</a:t>
            </a:r>
            <a:r>
              <a:rPr lang="en-US" sz="2000" b="1" dirty="0" smtClean="0">
                <a:solidFill>
                  <a:schemeClr val="tx1"/>
                </a:solidFill>
              </a:rPr>
              <a:t> ja </a:t>
            </a:r>
            <a:r>
              <a:rPr lang="en-US" sz="2000" b="1" dirty="0" err="1" smtClean="0">
                <a:solidFill>
                  <a:schemeClr val="tx1"/>
                </a:solidFill>
              </a:rPr>
              <a:t>inhimillinen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kehitys</a:t>
            </a:r>
            <a:r>
              <a:rPr lang="en-US" sz="2000" b="1" dirty="0" smtClean="0">
                <a:solidFill>
                  <a:schemeClr val="tx1"/>
                </a:solidFill>
              </a:rPr>
              <a:t>) </a:t>
            </a:r>
            <a:r>
              <a:rPr lang="en-US" sz="2000" b="1" dirty="0" err="1" smtClean="0">
                <a:solidFill>
                  <a:schemeClr val="tx1"/>
                </a:solidFill>
              </a:rPr>
              <a:t>tärkeimpänä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tavoitteenaan</a:t>
            </a:r>
            <a:r>
              <a:rPr lang="en-US" sz="2000" b="1" dirty="0" smtClean="0">
                <a:solidFill>
                  <a:schemeClr val="tx1"/>
                </a:solidFill>
              </a:rPr>
              <a:t>. Se </a:t>
            </a:r>
            <a:r>
              <a:rPr lang="en-US" sz="2000" b="1" dirty="0" err="1" smtClean="0">
                <a:solidFill>
                  <a:schemeClr val="tx1"/>
                </a:solidFill>
              </a:rPr>
              <a:t>kunnioittaa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ympäristön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laatua</a:t>
            </a:r>
            <a:r>
              <a:rPr lang="en-US" sz="2000" b="1" dirty="0" smtClean="0">
                <a:solidFill>
                  <a:schemeClr val="tx1"/>
                </a:solidFill>
              </a:rPr>
              <a:t> ja </a:t>
            </a:r>
            <a:r>
              <a:rPr lang="en-US" sz="2000" b="1" dirty="0" err="1" smtClean="0">
                <a:solidFill>
                  <a:schemeClr val="tx1"/>
                </a:solidFill>
              </a:rPr>
              <a:t>luonnon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ytimen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rajoja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taloudellisissa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polittisissa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koulutuksellisissa</a:t>
            </a:r>
            <a:r>
              <a:rPr lang="en-US" sz="2000" b="1" dirty="0" smtClean="0">
                <a:solidFill>
                  <a:schemeClr val="tx1"/>
                </a:solidFill>
              </a:rPr>
              <a:t> ja </a:t>
            </a:r>
            <a:r>
              <a:rPr lang="en-US" sz="2000" b="1" dirty="0" err="1" smtClean="0">
                <a:solidFill>
                  <a:schemeClr val="tx1"/>
                </a:solidFill>
              </a:rPr>
              <a:t>kulttuurisissa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strategioissa</a:t>
            </a:r>
            <a:r>
              <a:rPr lang="en-US" sz="2000" b="1" dirty="0" smtClean="0">
                <a:solidFill>
                  <a:schemeClr val="tx1"/>
                </a:solidFill>
              </a:rPr>
              <a:t>.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04248" y="224491"/>
            <a:ext cx="1332156" cy="365125"/>
          </a:xfrm>
        </p:spPr>
        <p:txBody>
          <a:bodyPr/>
          <a:lstStyle/>
          <a:p>
            <a:pPr algn="r"/>
            <a:r>
              <a:rPr lang="it-IT" dirty="0" smtClean="0"/>
              <a:t>4/17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42258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043490" y="1412776"/>
            <a:ext cx="7024744" cy="576064"/>
          </a:xfrm>
        </p:spPr>
        <p:txBody>
          <a:bodyPr>
            <a:normAutofit fontScale="90000"/>
          </a:bodyPr>
          <a:lstStyle/>
          <a:p>
            <a:r>
              <a:rPr lang="en-US" sz="2800" b="1" dirty="0">
                <a:solidFill>
                  <a:schemeClr val="tx1"/>
                </a:solidFill>
              </a:rPr>
              <a:t>KOKONAISVALTAINEN LÄHESTYMISTAPA KESTÄVYYTEEN</a:t>
            </a:r>
            <a:endParaRPr lang="el-GR" sz="3600" b="1" dirty="0">
              <a:solidFill>
                <a:schemeClr val="tx1"/>
              </a:solidFill>
            </a:endParaRPr>
          </a:p>
        </p:txBody>
      </p:sp>
      <p:pic>
        <p:nvPicPr>
          <p:cNvPr id="6" name="Θέση εικόνας 5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" r="924"/>
          <a:stretch>
            <a:fillRect/>
          </a:stretch>
        </p:blipFill>
        <p:spPr>
          <a:xfrm>
            <a:off x="1043608" y="764704"/>
            <a:ext cx="1236718" cy="360000"/>
          </a:xfrm>
        </p:spPr>
      </p:pic>
      <p:pic>
        <p:nvPicPr>
          <p:cNvPr id="7" name="Θέση εικόνας 6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9" b="439"/>
          <a:stretch>
            <a:fillRect/>
          </a:stretch>
        </p:blipFill>
        <p:spPr>
          <a:xfrm>
            <a:off x="7092280" y="764704"/>
            <a:ext cx="1080000" cy="314670"/>
          </a:xfrm>
        </p:spPr>
      </p:pic>
      <p:sp>
        <p:nvSpPr>
          <p:cNvPr id="5" name="Θέση περιεχομένου 4"/>
          <p:cNvSpPr>
            <a:spLocks noGrp="1"/>
          </p:cNvSpPr>
          <p:nvPr>
            <p:ph sz="quarter" idx="16"/>
          </p:nvPr>
        </p:nvSpPr>
        <p:spPr>
          <a:xfrm>
            <a:off x="1042988" y="2204864"/>
            <a:ext cx="7058025" cy="3816400"/>
          </a:xfrm>
        </p:spPr>
        <p:txBody>
          <a:bodyPr>
            <a:normAutofit/>
          </a:bodyPr>
          <a:lstStyle/>
          <a:p>
            <a:pPr algn="just"/>
            <a:r>
              <a:rPr lang="en-US" sz="2000" b="1" dirty="0" err="1" smtClean="0">
                <a:solidFill>
                  <a:schemeClr val="tx1"/>
                </a:solidFill>
              </a:rPr>
              <a:t>Kestävä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kehitys</a:t>
            </a:r>
            <a:r>
              <a:rPr lang="en-US" sz="2000" b="1" dirty="0" smtClean="0">
                <a:solidFill>
                  <a:schemeClr val="tx1"/>
                </a:solidFill>
              </a:rPr>
              <a:t> on </a:t>
            </a:r>
            <a:r>
              <a:rPr lang="en-US" sz="2000" b="1" dirty="0" err="1" smtClean="0">
                <a:solidFill>
                  <a:schemeClr val="tx1"/>
                </a:solidFill>
              </a:rPr>
              <a:t>usein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jaettu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talouteen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ympäristöön</a:t>
            </a:r>
            <a:r>
              <a:rPr lang="en-US" sz="2000" b="1" dirty="0" smtClean="0">
                <a:solidFill>
                  <a:schemeClr val="tx1"/>
                </a:solidFill>
              </a:rPr>
              <a:t> ja </a:t>
            </a:r>
            <a:r>
              <a:rPr lang="en-US" sz="2000" b="1" dirty="0" err="1" smtClean="0">
                <a:solidFill>
                  <a:schemeClr val="tx1"/>
                </a:solidFill>
              </a:rPr>
              <a:t>yhteiskuntaan</a:t>
            </a:r>
            <a:r>
              <a:rPr lang="en-US" sz="2000" b="1" dirty="0" smtClean="0">
                <a:solidFill>
                  <a:schemeClr val="tx1"/>
                </a:solidFill>
              </a:rPr>
              <a:t>.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algn="just"/>
            <a:endParaRPr lang="en-US" sz="2000" b="1" dirty="0">
              <a:solidFill>
                <a:schemeClr val="tx1"/>
              </a:solidFill>
            </a:endParaRPr>
          </a:p>
          <a:p>
            <a:pPr algn="just"/>
            <a:r>
              <a:rPr lang="en-US" sz="2000" b="1" dirty="0" err="1" smtClean="0">
                <a:solidFill>
                  <a:schemeClr val="tx1"/>
                </a:solidFill>
              </a:rPr>
              <a:t>Nämä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kolme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sektoria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esitetään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usein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kolmena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toisiinsa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yhdistyneinä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renkaina</a:t>
            </a:r>
            <a:r>
              <a:rPr lang="en-US" sz="2000" b="1" dirty="0" smtClean="0">
                <a:solidFill>
                  <a:schemeClr val="tx1"/>
                </a:solidFill>
              </a:rPr>
              <a:t>.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algn="just"/>
            <a:endParaRPr lang="en-US" sz="2000" b="1" dirty="0">
              <a:solidFill>
                <a:schemeClr val="tx1"/>
              </a:solidFill>
            </a:endParaRPr>
          </a:p>
          <a:p>
            <a:pPr algn="just"/>
            <a:r>
              <a:rPr lang="en-US" sz="2000" b="1" dirty="0" err="1" smtClean="0">
                <a:solidFill>
                  <a:schemeClr val="tx1"/>
                </a:solidFill>
              </a:rPr>
              <a:t>Kannustamalla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luokittelua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kolmeen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kategoriaan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analysoinnista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tulee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yksinkertaisempaa</a:t>
            </a:r>
            <a:r>
              <a:rPr lang="en-US" sz="2000" b="1" dirty="0" smtClean="0">
                <a:solidFill>
                  <a:schemeClr val="tx1"/>
                </a:solidFill>
              </a:rPr>
              <a:t>.</a:t>
            </a:r>
            <a:endParaRPr lang="el-GR" sz="2000" b="1" dirty="0">
              <a:solidFill>
                <a:schemeClr val="tx1"/>
              </a:solidFill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04248" y="224491"/>
            <a:ext cx="1332156" cy="365125"/>
          </a:xfrm>
        </p:spPr>
        <p:txBody>
          <a:bodyPr/>
          <a:lstStyle/>
          <a:p>
            <a:pPr algn="r"/>
            <a:r>
              <a:rPr lang="it-IT" dirty="0" smtClean="0"/>
              <a:t>5/17</a:t>
            </a:r>
          </a:p>
        </p:txBody>
      </p:sp>
    </p:spTree>
    <p:extLst>
      <p:ext uri="{BB962C8B-B14F-4D97-AF65-F5344CB8AC3E}">
        <p14:creationId xmlns:p14="http://schemas.microsoft.com/office/powerpoint/2010/main" val="327080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043490" y="1412776"/>
            <a:ext cx="7024744" cy="576064"/>
          </a:xfrm>
        </p:spPr>
        <p:txBody>
          <a:bodyPr>
            <a:normAutofit fontScale="90000"/>
          </a:bodyPr>
          <a:lstStyle/>
          <a:p>
            <a:r>
              <a:rPr lang="en-US" sz="2800" b="1" dirty="0">
                <a:solidFill>
                  <a:schemeClr val="tx1"/>
                </a:solidFill>
              </a:rPr>
              <a:t>KOKONAISVALTAINEN LÄHESTYMISTAPA KESTÄVYYTEEN</a:t>
            </a:r>
            <a:endParaRPr lang="el-GR" dirty="0"/>
          </a:p>
        </p:txBody>
      </p:sp>
      <p:pic>
        <p:nvPicPr>
          <p:cNvPr id="4" name="Θέση περιεχομένου 3"/>
          <p:cNvPicPr>
            <a:picLocks noGrp="1" noChangeAspect="1"/>
          </p:cNvPicPr>
          <p:nvPr>
            <p:ph sz="quarter" idx="16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939" y="2205038"/>
            <a:ext cx="6186122" cy="4032250"/>
          </a:xfrm>
        </p:spPr>
      </p:pic>
      <p:sp>
        <p:nvSpPr>
          <p:cNvPr id="5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04248" y="224491"/>
            <a:ext cx="1332156" cy="365125"/>
          </a:xfrm>
        </p:spPr>
        <p:txBody>
          <a:bodyPr/>
          <a:lstStyle/>
          <a:p>
            <a:pPr algn="r"/>
            <a:r>
              <a:rPr lang="it-IT" dirty="0"/>
              <a:t>6</a:t>
            </a:r>
            <a:r>
              <a:rPr lang="it-IT" dirty="0" smtClean="0"/>
              <a:t>/17</a:t>
            </a:r>
          </a:p>
        </p:txBody>
      </p:sp>
    </p:spTree>
    <p:extLst>
      <p:ext uri="{BB962C8B-B14F-4D97-AF65-F5344CB8AC3E}">
        <p14:creationId xmlns:p14="http://schemas.microsoft.com/office/powerpoint/2010/main" val="3087874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043490" y="1340768"/>
            <a:ext cx="7024744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KOKONAISVALTAINEN LÄHESTYMISTAPA KESTÄVYYTEEN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6"/>
          </p:nvPr>
        </p:nvSpPr>
        <p:spPr>
          <a:xfrm>
            <a:off x="1042988" y="2492896"/>
            <a:ext cx="7058025" cy="3744392"/>
          </a:xfrm>
        </p:spPr>
        <p:txBody>
          <a:bodyPr>
            <a:normAutofit/>
          </a:bodyPr>
          <a:lstStyle/>
          <a:p>
            <a:pPr marL="525780" indent="-457200">
              <a:buClrTx/>
              <a:buFont typeface="+mj-lt"/>
              <a:buAutoNum type="arabicPeriod"/>
            </a:pPr>
            <a:endParaRPr lang="en-US" sz="2000" b="1" dirty="0" smtClean="0">
              <a:solidFill>
                <a:schemeClr val="tx1"/>
              </a:solidFill>
            </a:endParaRPr>
          </a:p>
          <a:p>
            <a:pPr marL="525780" indent="-457200">
              <a:buClrTx/>
              <a:buFont typeface="+mj-lt"/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</a:rPr>
              <a:t>POLIITTINEN TODELLISUUS: </a:t>
            </a:r>
            <a:r>
              <a:rPr lang="en-US" sz="2000" b="1" dirty="0" err="1" smtClean="0">
                <a:solidFill>
                  <a:schemeClr val="tx1"/>
                </a:solidFill>
              </a:rPr>
              <a:t>Talouden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priorisointi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525780" indent="-457200">
              <a:buClrTx/>
              <a:buFont typeface="+mj-lt"/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</a:rPr>
              <a:t>AINEELLINEN TODELLISUUS: </a:t>
            </a:r>
            <a:r>
              <a:rPr lang="en-US" sz="2000" b="1" dirty="0" err="1" smtClean="0">
                <a:solidFill>
                  <a:schemeClr val="tx1"/>
                </a:solidFill>
              </a:rPr>
              <a:t>Talouden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pesiminen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yhteiskunnassa</a:t>
            </a:r>
            <a:r>
              <a:rPr lang="en-US" sz="2000" b="1" dirty="0" smtClean="0">
                <a:solidFill>
                  <a:schemeClr val="tx1"/>
                </a:solidFill>
              </a:rPr>
              <a:t> ja </a:t>
            </a:r>
            <a:r>
              <a:rPr lang="en-US" sz="2000" b="1" dirty="0" err="1" smtClean="0">
                <a:solidFill>
                  <a:schemeClr val="tx1"/>
                </a:solidFill>
              </a:rPr>
              <a:t>ympäristössä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525780" indent="-457200">
              <a:buClrTx/>
              <a:buFont typeface="+mj-lt"/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</a:rPr>
              <a:t>MONITASOINEN JA MONITAHOINEN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525780" indent="-457200">
              <a:buClrTx/>
              <a:buFont typeface="+mj-lt"/>
              <a:buAutoNum type="arabicPeriod"/>
            </a:pPr>
            <a:r>
              <a:rPr lang="en-US" sz="2000" b="1" dirty="0" smtClean="0">
                <a:solidFill>
                  <a:schemeClr val="tx1"/>
                </a:solidFill>
              </a:rPr>
              <a:t>NÄKÖKULMAN MUUTOS: </a:t>
            </a:r>
            <a:r>
              <a:rPr lang="en-US" sz="2000" b="1" dirty="0" err="1" smtClean="0">
                <a:solidFill>
                  <a:schemeClr val="tx1"/>
                </a:solidFill>
              </a:rPr>
              <a:t>Rajojen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murtaminen</a:t>
            </a:r>
            <a:endParaRPr lang="el-GR" sz="2000" b="1" dirty="0">
              <a:solidFill>
                <a:schemeClr val="tx1"/>
              </a:solidFill>
            </a:endParaRPr>
          </a:p>
        </p:txBody>
      </p:sp>
      <p:sp>
        <p:nvSpPr>
          <p:cNvPr id="5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04248" y="224491"/>
            <a:ext cx="1332156" cy="365125"/>
          </a:xfrm>
        </p:spPr>
        <p:txBody>
          <a:bodyPr/>
          <a:lstStyle/>
          <a:p>
            <a:pPr algn="r"/>
            <a:r>
              <a:rPr lang="it-IT" dirty="0"/>
              <a:t>7</a:t>
            </a:r>
            <a:r>
              <a:rPr lang="it-IT" dirty="0" smtClean="0"/>
              <a:t>/17</a:t>
            </a:r>
          </a:p>
        </p:txBody>
      </p:sp>
    </p:spTree>
    <p:extLst>
      <p:ext uri="{BB962C8B-B14F-4D97-AF65-F5344CB8AC3E}">
        <p14:creationId xmlns:p14="http://schemas.microsoft.com/office/powerpoint/2010/main" val="347418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043608" y="1268760"/>
            <a:ext cx="7024744" cy="720080"/>
          </a:xfrm>
        </p:spPr>
        <p:txBody>
          <a:bodyPr>
            <a:normAutofit/>
          </a:bodyPr>
          <a:lstStyle/>
          <a:p>
            <a:pPr marL="514350" indent="-514350" algn="ctr">
              <a:buFont typeface="+mj-lt"/>
              <a:buAutoNum type="arabicPeriod"/>
            </a:pPr>
            <a:r>
              <a:rPr lang="en-US" sz="3200" b="1" dirty="0" smtClean="0">
                <a:solidFill>
                  <a:schemeClr val="tx1"/>
                </a:solidFill>
              </a:rPr>
              <a:t>POLIITTINEN TODELLISUUS</a:t>
            </a:r>
            <a:endParaRPr lang="el-GR" sz="3200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6"/>
          </p:nvPr>
        </p:nvSpPr>
        <p:spPr>
          <a:xfrm>
            <a:off x="755576" y="2348880"/>
            <a:ext cx="7560840" cy="3960440"/>
          </a:xfrm>
        </p:spPr>
        <p:txBody>
          <a:bodyPr>
            <a:noAutofit/>
          </a:bodyPr>
          <a:lstStyle/>
          <a:p>
            <a:pPr marL="411480" indent="-342900" algn="just">
              <a:buFont typeface="Wingdings" pitchFamily="2" charset="2"/>
              <a:buChar char="v"/>
            </a:pPr>
            <a:r>
              <a:rPr lang="en-US" sz="2000" b="1" dirty="0" err="1" smtClean="0">
                <a:solidFill>
                  <a:schemeClr val="tx1"/>
                </a:solidFill>
              </a:rPr>
              <a:t>Poliittinen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todellisuus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antaa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taloudelle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etusijan</a:t>
            </a:r>
            <a:r>
              <a:rPr lang="en-US" sz="2000" b="1" dirty="0" smtClean="0">
                <a:solidFill>
                  <a:schemeClr val="tx1"/>
                </a:solidFill>
              </a:rPr>
              <a:t>. </a:t>
            </a:r>
            <a:r>
              <a:rPr lang="en-US" sz="2000" b="1" dirty="0" err="1" smtClean="0">
                <a:solidFill>
                  <a:schemeClr val="tx1"/>
                </a:solidFill>
              </a:rPr>
              <a:t>Tämä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pitkälle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käsittelee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ympäristöä</a:t>
            </a:r>
            <a:r>
              <a:rPr lang="en-US" sz="2000" b="1" dirty="0" smtClean="0">
                <a:solidFill>
                  <a:schemeClr val="tx1"/>
                </a:solidFill>
              </a:rPr>
              <a:t> ja </a:t>
            </a:r>
            <a:r>
              <a:rPr lang="en-US" sz="2000" b="1" dirty="0" err="1" smtClean="0">
                <a:solidFill>
                  <a:schemeClr val="tx1"/>
                </a:solidFill>
              </a:rPr>
              <a:t>yhteiskuntaa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resurssina</a:t>
            </a:r>
            <a:r>
              <a:rPr lang="en-US" sz="2000" b="1" dirty="0" smtClean="0">
                <a:solidFill>
                  <a:schemeClr val="tx1"/>
                </a:solidFill>
              </a:rPr>
              <a:t> jota </a:t>
            </a:r>
            <a:r>
              <a:rPr lang="en-US" sz="2000" b="1" dirty="0" err="1" smtClean="0">
                <a:solidFill>
                  <a:schemeClr val="tx1"/>
                </a:solidFill>
              </a:rPr>
              <a:t>voidaan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hyödyntää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niin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luonnon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kuin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ihmisten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taholta</a:t>
            </a:r>
            <a:r>
              <a:rPr lang="en-US" sz="2000" b="1" dirty="0" smtClean="0">
                <a:solidFill>
                  <a:schemeClr val="tx1"/>
                </a:solidFill>
              </a:rPr>
              <a:t>.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Ympäristö</a:t>
            </a:r>
            <a:r>
              <a:rPr lang="en-US" sz="2000" b="1" dirty="0" smtClean="0">
                <a:solidFill>
                  <a:schemeClr val="tx1"/>
                </a:solidFill>
              </a:rPr>
              <a:t> ja </a:t>
            </a:r>
            <a:r>
              <a:rPr lang="en-US" sz="2000" b="1" dirty="0" err="1" smtClean="0">
                <a:solidFill>
                  <a:schemeClr val="tx1"/>
                </a:solidFill>
              </a:rPr>
              <a:t>yhteiskunta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voidaan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myös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nähdä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pesualtaana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jonne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ongelmat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kuten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työttömyys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sairaus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jäteet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kaadetaan</a:t>
            </a:r>
            <a:r>
              <a:rPr lang="en-US" sz="2000" b="1" dirty="0" smtClean="0">
                <a:solidFill>
                  <a:schemeClr val="tx1"/>
                </a:solidFill>
              </a:rPr>
              <a:t>.</a:t>
            </a:r>
          </a:p>
          <a:p>
            <a:pPr marL="411480" indent="-342900" algn="just">
              <a:buFont typeface="Wingdings" pitchFamily="2" charset="2"/>
              <a:buChar char="v"/>
            </a:pPr>
            <a:r>
              <a:rPr lang="en-US" sz="2000" b="1" dirty="0" err="1" smtClean="0">
                <a:solidFill>
                  <a:schemeClr val="tx1"/>
                </a:solidFill>
              </a:rPr>
              <a:t>Normaalisti</a:t>
            </a:r>
            <a:r>
              <a:rPr lang="en-US" sz="2000" b="1" dirty="0" smtClean="0">
                <a:solidFill>
                  <a:schemeClr val="tx1"/>
                </a:solidFill>
              </a:rPr>
              <a:t>, kun </a:t>
            </a:r>
            <a:r>
              <a:rPr lang="en-US" sz="2000" b="1" dirty="0" err="1" smtClean="0">
                <a:solidFill>
                  <a:schemeClr val="tx1"/>
                </a:solidFill>
              </a:rPr>
              <a:t>hallitukset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yritykset</a:t>
            </a:r>
            <a:r>
              <a:rPr lang="en-US" sz="2000" b="1" dirty="0" smtClean="0">
                <a:solidFill>
                  <a:schemeClr val="tx1"/>
                </a:solidFill>
              </a:rPr>
              <a:t> ja </a:t>
            </a:r>
            <a:r>
              <a:rPr lang="en-US" sz="2000" b="1" dirty="0" err="1" smtClean="0">
                <a:solidFill>
                  <a:schemeClr val="tx1"/>
                </a:solidFill>
              </a:rPr>
              <a:t>teoreetikot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puhuvat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taloudesta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käsitteellä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tarkoitetaan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tavaroiden</a:t>
            </a:r>
            <a:r>
              <a:rPr lang="en-US" sz="2000" b="1" dirty="0" smtClean="0">
                <a:solidFill>
                  <a:schemeClr val="tx1"/>
                </a:solidFill>
              </a:rPr>
              <a:t> ja </a:t>
            </a:r>
            <a:r>
              <a:rPr lang="en-US" sz="2000" b="1" dirty="0" err="1" smtClean="0">
                <a:solidFill>
                  <a:schemeClr val="tx1"/>
                </a:solidFill>
              </a:rPr>
              <a:t>palvelujen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tuotantoa</a:t>
            </a:r>
            <a:r>
              <a:rPr lang="en-US" sz="2000" b="1" dirty="0" smtClean="0">
                <a:solidFill>
                  <a:schemeClr val="tx1"/>
                </a:solidFill>
              </a:rPr>
              <a:t> ja </a:t>
            </a:r>
            <a:r>
              <a:rPr lang="en-US" sz="2000" b="1" dirty="0" err="1" smtClean="0">
                <a:solidFill>
                  <a:schemeClr val="tx1"/>
                </a:solidFill>
              </a:rPr>
              <a:t>vaihtoa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sekä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näiden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kautta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markkinoiden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toimintaa</a:t>
            </a:r>
            <a:r>
              <a:rPr lang="en-US" sz="2000" b="1" dirty="0" smtClean="0">
                <a:solidFill>
                  <a:schemeClr val="tx1"/>
                </a:solidFill>
              </a:rPr>
              <a:t>. </a:t>
            </a:r>
            <a:r>
              <a:rPr lang="en-US" sz="2000" b="1" dirty="0" err="1" smtClean="0">
                <a:solidFill>
                  <a:schemeClr val="tx1"/>
                </a:solidFill>
              </a:rPr>
              <a:t>Tällä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viitataan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kapitalistiseen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talouteen</a:t>
            </a:r>
            <a:r>
              <a:rPr lang="en-US" sz="2000" b="1" dirty="0" smtClean="0">
                <a:solidFill>
                  <a:schemeClr val="tx1"/>
                </a:solidFill>
              </a:rPr>
              <a:t>.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5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04248" y="224491"/>
            <a:ext cx="1332156" cy="365125"/>
          </a:xfrm>
        </p:spPr>
        <p:txBody>
          <a:bodyPr/>
          <a:lstStyle/>
          <a:p>
            <a:pPr algn="r"/>
            <a:r>
              <a:rPr lang="it-IT" dirty="0"/>
              <a:t>8</a:t>
            </a:r>
            <a:r>
              <a:rPr lang="it-IT" dirty="0" smtClean="0"/>
              <a:t>/17</a:t>
            </a:r>
          </a:p>
        </p:txBody>
      </p:sp>
    </p:spTree>
    <p:extLst>
      <p:ext uri="{BB962C8B-B14F-4D97-AF65-F5344CB8AC3E}">
        <p14:creationId xmlns:p14="http://schemas.microsoft.com/office/powerpoint/2010/main" val="201237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ATIONKEY" val="WRYQBH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1971</TotalTime>
  <Words>844</Words>
  <Application>Microsoft Office PowerPoint</Application>
  <PresentationFormat>On-screen Show (4:3)</PresentationFormat>
  <Paragraphs>102</Paragraphs>
  <Slides>19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Century Gothic</vt:lpstr>
      <vt:lpstr>Wingdings</vt:lpstr>
      <vt:lpstr>Wingdings 2</vt:lpstr>
      <vt:lpstr>Austin</vt:lpstr>
      <vt:lpstr>1_Austin</vt:lpstr>
      <vt:lpstr>Aihe 1 Laaja-alainen osaaminen ympäristö-opetuksessa</vt:lpstr>
      <vt:lpstr>KESTÄVYYS</vt:lpstr>
      <vt:lpstr>KESTÄVYYS</vt:lpstr>
      <vt:lpstr>KESTÄVYYS</vt:lpstr>
      <vt:lpstr>KOKONAISVALTAINEN LÄHESTYMISTAPA KESTÄVYYTEEN</vt:lpstr>
      <vt:lpstr>KOKONAISVALTAINEN LÄHESTYMISTAPA KESTÄVYYTEEN</vt:lpstr>
      <vt:lpstr>KOKONAISVALTAINEN LÄHESTYMISTAPA KESTÄVYYTEEN</vt:lpstr>
      <vt:lpstr>KOKONAISVALTAINEN LÄHESTYMISTAPA KESTÄVYYTEEN</vt:lpstr>
      <vt:lpstr>POLIITTINEN TODELLISUUS</vt:lpstr>
      <vt:lpstr>2. AINEELLINEN TODELLISUUS</vt:lpstr>
      <vt:lpstr>2. AINEELLINEN TODELLISUUS</vt:lpstr>
      <vt:lpstr>SISÄKKÄINEN KESTÄVÄ KEHITYS</vt:lpstr>
      <vt:lpstr>3. MONIKERROKSINEN JA MONITASOINEN</vt:lpstr>
      <vt:lpstr>4. NÄKÖKULMAN MUUTOS</vt:lpstr>
      <vt:lpstr>Ihmisten toiminta ja ympäristö ovat jatkuvassa vuorovaikutuksessa keskenään.</vt:lpstr>
      <vt:lpstr>4. NÄKÖKULMAN MUUTOS</vt:lpstr>
      <vt:lpstr>KESTÄVÄN KEHITYKSEN PERIAATTEET</vt:lpstr>
      <vt:lpstr>PowerPoint Presentation</vt:lpstr>
      <vt:lpstr>LÄHTEET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Participating methods in sustainable management of natural resources</dc:title>
  <dc:creator>Athina</dc:creator>
  <cp:lastModifiedBy>Linnansaari, S Janna M</cp:lastModifiedBy>
  <cp:revision>67</cp:revision>
  <dcterms:created xsi:type="dcterms:W3CDTF">2015-05-09T16:38:01Z</dcterms:created>
  <dcterms:modified xsi:type="dcterms:W3CDTF">2016-07-14T17:54:16Z</dcterms:modified>
</cp:coreProperties>
</file>