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46"/>
  </p:notesMasterIdLst>
  <p:sldIdLst>
    <p:sldId id="256" r:id="rId2"/>
    <p:sldId id="259" r:id="rId3"/>
    <p:sldId id="266" r:id="rId4"/>
    <p:sldId id="280" r:id="rId5"/>
    <p:sldId id="283" r:id="rId6"/>
    <p:sldId id="263" r:id="rId7"/>
    <p:sldId id="291" r:id="rId8"/>
    <p:sldId id="303" r:id="rId9"/>
    <p:sldId id="292" r:id="rId10"/>
    <p:sldId id="293" r:id="rId11"/>
    <p:sldId id="294" r:id="rId12"/>
    <p:sldId id="295" r:id="rId13"/>
    <p:sldId id="296" r:id="rId14"/>
    <p:sldId id="297" r:id="rId15"/>
    <p:sldId id="298" r:id="rId16"/>
    <p:sldId id="299" r:id="rId17"/>
    <p:sldId id="300" r:id="rId18"/>
    <p:sldId id="304" r:id="rId19"/>
    <p:sldId id="305" r:id="rId20"/>
    <p:sldId id="306" r:id="rId21"/>
    <p:sldId id="301" r:id="rId22"/>
    <p:sldId id="302" r:id="rId23"/>
    <p:sldId id="258" r:id="rId24"/>
    <p:sldId id="281" r:id="rId25"/>
    <p:sldId id="286" r:id="rId26"/>
    <p:sldId id="268" r:id="rId27"/>
    <p:sldId id="287" r:id="rId28"/>
    <p:sldId id="267" r:id="rId29"/>
    <p:sldId id="261" r:id="rId30"/>
    <p:sldId id="265" r:id="rId31"/>
    <p:sldId id="257" r:id="rId32"/>
    <p:sldId id="282" r:id="rId33"/>
    <p:sldId id="269" r:id="rId34"/>
    <p:sldId id="307" r:id="rId35"/>
    <p:sldId id="309" r:id="rId36"/>
    <p:sldId id="310" r:id="rId37"/>
    <p:sldId id="274" r:id="rId38"/>
    <p:sldId id="285" r:id="rId39"/>
    <p:sldId id="279" r:id="rId40"/>
    <p:sldId id="288" r:id="rId41"/>
    <p:sldId id="290" r:id="rId42"/>
    <p:sldId id="260" r:id="rId43"/>
    <p:sldId id="284" r:id="rId44"/>
    <p:sldId id="311"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vikko, Noora P" initials="KNP" lastIdx="3" clrIdx="0">
    <p:extLst>
      <p:ext uri="{19B8F6BF-5375-455C-9EA6-DF929625EA0E}">
        <p15:presenceInfo xmlns:p15="http://schemas.microsoft.com/office/powerpoint/2012/main" userId="S-1-5-21-16020293-282541685-632688529-793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660"/>
  </p:normalViewPr>
  <p:slideViewPr>
    <p:cSldViewPr snapToGrid="0">
      <p:cViewPr varScale="1">
        <p:scale>
          <a:sx n="38" d="100"/>
          <a:sy n="38" d="100"/>
        </p:scale>
        <p:origin x="66" y="7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7-27T15:16:22.762" idx="2">
    <p:pos x="3222" y="3315"/>
    <p:text>Socialism no modern environmental politics, poor water protection, poor/ none sewage handeling, Poland. poor sewage handeling loads environment. No public discussion about environment questions.</p:text>
    <p:extLst mod="1">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5-07-27T17:38:15.087" idx="3">
    <p:pos x="7101" y="2069"/>
    <p:text>Finland offered to handle the congress, contract 1974, it became leagal 1980.</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2A8428-87E3-4921-AD78-3F25D54A1A5D}" type="datetimeFigureOut">
              <a:rPr lang="en-US" smtClean="0"/>
              <a:pPr/>
              <a:t>8/2/2016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A7BD8D-698E-481D-914A-41F1C8C35E75}" type="slidenum">
              <a:rPr lang="en-US" smtClean="0"/>
              <a:pPr/>
              <a:t>‹#›</a:t>
            </a:fld>
            <a:endParaRPr lang="en-US"/>
          </a:p>
        </p:txBody>
      </p:sp>
    </p:spTree>
    <p:extLst>
      <p:ext uri="{BB962C8B-B14F-4D97-AF65-F5344CB8AC3E}">
        <p14:creationId xmlns:p14="http://schemas.microsoft.com/office/powerpoint/2010/main" val="3247542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7BD8D-698E-481D-914A-41F1C8C35E75}" type="slidenum">
              <a:rPr lang="en-US" smtClean="0"/>
              <a:pPr/>
              <a:t>1</a:t>
            </a:fld>
            <a:endParaRPr lang="en-US"/>
          </a:p>
        </p:txBody>
      </p:sp>
    </p:spTree>
    <p:extLst>
      <p:ext uri="{BB962C8B-B14F-4D97-AF65-F5344CB8AC3E}">
        <p14:creationId xmlns:p14="http://schemas.microsoft.com/office/powerpoint/2010/main" val="2341118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8/2/2016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96434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6B4A9-1611-4792-9094-5F34BCA07E0B}" type="datetimeFigureOut">
              <a:rPr lang="en-US" smtClean="0"/>
              <a:pPr/>
              <a:t>8/2/2016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169519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8/2/2016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5879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A54C80-263E-416B-A8E0-580EDEADCBDC}" type="datetimeFigureOut">
              <a:rPr lang="en-US" smtClean="0"/>
              <a:pPr/>
              <a:t>8/2/2016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133509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3966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A54C80-263E-416B-A8E0-580EDEADCBDC}" type="datetimeFigureOut">
              <a:rPr lang="en-US" smtClean="0"/>
              <a:pPr/>
              <a:t>8/2/2016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1032242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8/2/2016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36331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8/2/2016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4551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03649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pPr/>
              <a:t>8/2/2016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698961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8/2/2016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7111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8/2/2016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6381009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comments" Target="../comments/comment1.xml"/><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4.xml"/><Relationship Id="rId6" Type="http://schemas.openxmlformats.org/officeDocument/2006/relationships/comments" Target="../comments/comment2.xml"/><Relationship Id="rId5" Type="http://schemas.openxmlformats.org/officeDocument/2006/relationships/image" Target="../media/image4.jpeg"/><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2.jpe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ecnc.org/uploads/documents/impacts-of-cc-on-the-bd-of-the-mediterranean-sea-d.pdf" TargetMode="Externa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viavilla.com/k/d615196903"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viavilla.com/k/d615196903"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err="1" smtClean="0"/>
              <a:t>Ongelmien</a:t>
            </a:r>
            <a:r>
              <a:rPr lang="en-US" dirty="0" smtClean="0"/>
              <a:t> </a:t>
            </a:r>
            <a:r>
              <a:rPr lang="en-US" dirty="0" err="1" smtClean="0"/>
              <a:t>hallinta</a:t>
            </a:r>
            <a:r>
              <a:rPr lang="en-US" dirty="0" smtClean="0"/>
              <a:t> ja </a:t>
            </a:r>
            <a:r>
              <a:rPr lang="en-US" dirty="0" err="1" smtClean="0"/>
              <a:t>ilmastonmuutoksen</a:t>
            </a:r>
            <a:r>
              <a:rPr lang="en-US" dirty="0" smtClean="0"/>
              <a:t> </a:t>
            </a:r>
            <a:r>
              <a:rPr lang="en-US" dirty="0" err="1" smtClean="0"/>
              <a:t>välttäminen</a:t>
            </a:r>
            <a:endParaRPr lang="fi-FI" dirty="0"/>
          </a:p>
        </p:txBody>
      </p:sp>
      <p:sp>
        <p:nvSpPr>
          <p:cNvPr id="3" name="Subtitle 2"/>
          <p:cNvSpPr>
            <a:spLocks noGrp="1"/>
          </p:cNvSpPr>
          <p:nvPr>
            <p:ph type="subTitle" idx="1"/>
          </p:nvPr>
        </p:nvSpPr>
        <p:spPr>
          <a:xfrm>
            <a:off x="993913" y="3909391"/>
            <a:ext cx="9952383" cy="2001080"/>
          </a:xfrm>
        </p:spPr>
        <p:txBody>
          <a:bodyPr>
            <a:normAutofit fontScale="92500"/>
          </a:bodyPr>
          <a:lstStyle/>
          <a:p>
            <a:r>
              <a:rPr lang="en-US" b="1" dirty="0" err="1" smtClean="0"/>
              <a:t>Kurssin</a:t>
            </a:r>
            <a:r>
              <a:rPr lang="en-US" b="1" dirty="0" smtClean="0"/>
              <a:t> II </a:t>
            </a:r>
            <a:r>
              <a:rPr lang="en-US" b="1" dirty="0" err="1" smtClean="0"/>
              <a:t>Moduuli</a:t>
            </a:r>
            <a:r>
              <a:rPr lang="en-US" b="1" dirty="0" smtClean="0"/>
              <a:t> 3: </a:t>
            </a:r>
            <a:r>
              <a:rPr lang="en-US" b="1" dirty="0" err="1" smtClean="0"/>
              <a:t>Itämeren</a:t>
            </a:r>
            <a:r>
              <a:rPr lang="en-US" b="1" dirty="0" smtClean="0"/>
              <a:t> ja </a:t>
            </a:r>
            <a:r>
              <a:rPr lang="en-US" b="1" dirty="0" err="1" smtClean="0"/>
              <a:t>Välimeren</a:t>
            </a:r>
            <a:r>
              <a:rPr lang="en-US" b="1" dirty="0" smtClean="0"/>
              <a:t> </a:t>
            </a:r>
            <a:r>
              <a:rPr lang="en-US" b="1" dirty="0" err="1" smtClean="0"/>
              <a:t>nykytila</a:t>
            </a:r>
            <a:r>
              <a:rPr lang="en-US" b="1" dirty="0" smtClean="0"/>
              <a:t> ja </a:t>
            </a:r>
            <a:r>
              <a:rPr lang="en-US" b="1" dirty="0" err="1" smtClean="0"/>
              <a:t>tulevaisuus</a:t>
            </a:r>
            <a:r>
              <a:rPr lang="en-US" b="1" dirty="0" smtClean="0"/>
              <a:t> </a:t>
            </a:r>
            <a:r>
              <a:rPr lang="en-US" b="1" dirty="0" err="1" smtClean="0"/>
              <a:t>tieteidenvälisestä</a:t>
            </a:r>
            <a:r>
              <a:rPr lang="en-US" b="1" dirty="0" smtClean="0"/>
              <a:t> </a:t>
            </a:r>
            <a:r>
              <a:rPr lang="en-US" b="1" dirty="0" err="1" smtClean="0"/>
              <a:t>näkökulmasta</a:t>
            </a:r>
            <a:endParaRPr lang="en-US" dirty="0" smtClean="0"/>
          </a:p>
          <a:p>
            <a:endParaRPr lang="en-US" dirty="0"/>
          </a:p>
          <a:p>
            <a:r>
              <a:rPr lang="fi-FI" sz="2200" dirty="0" smtClean="0"/>
              <a:t>Katerina Plakitsi, Triantafyllos A. Almpanis &amp; Athina C. Kornelaki, University of Ioannina </a:t>
            </a:r>
          </a:p>
          <a:p>
            <a:r>
              <a:rPr lang="en-US" sz="2200" dirty="0" err="1" smtClean="0"/>
              <a:t>Noora</a:t>
            </a:r>
            <a:r>
              <a:rPr lang="en-US" sz="2200" dirty="0" smtClean="0"/>
              <a:t> </a:t>
            </a:r>
            <a:r>
              <a:rPr lang="en-US" sz="2200" dirty="0" err="1" smtClean="0"/>
              <a:t>Kivikko</a:t>
            </a:r>
            <a:r>
              <a:rPr lang="en-US" sz="2200" dirty="0" smtClean="0"/>
              <a:t>, University of Helsinki</a:t>
            </a:r>
          </a:p>
          <a:p>
            <a:endParaRPr lang="fi-FI" dirty="0"/>
          </a:p>
        </p:txBody>
      </p:sp>
      <p:pic>
        <p:nvPicPr>
          <p:cNvPr id="4" name="Picture 3"/>
          <p:cNvPicPr>
            <a:picLocks noChangeAspect="1"/>
          </p:cNvPicPr>
          <p:nvPr/>
        </p:nvPicPr>
        <p:blipFill>
          <a:blip r:embed="rId3"/>
          <a:stretch>
            <a:fillRect/>
          </a:stretch>
        </p:blipFill>
        <p:spPr>
          <a:xfrm>
            <a:off x="354823" y="6232983"/>
            <a:ext cx="1152244" cy="359695"/>
          </a:xfrm>
          <a:prstGeom prst="rect">
            <a:avLst/>
          </a:prstGeom>
        </p:spPr>
      </p:pic>
      <p:pic>
        <p:nvPicPr>
          <p:cNvPr id="6"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val="2418541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78226"/>
          </a:xfrm>
        </p:spPr>
        <p:txBody>
          <a:bodyPr>
            <a:normAutofit/>
          </a:bodyPr>
          <a:lstStyle/>
          <a:p>
            <a:r>
              <a:rPr lang="fi-FI" b="1" u="sng" dirty="0" smtClean="0"/>
              <a:t>Ongelmien hallinta</a:t>
            </a:r>
            <a:br>
              <a:rPr lang="fi-FI" b="1" u="sng" dirty="0" smtClean="0"/>
            </a:br>
            <a:r>
              <a:rPr lang="fi-FI" sz="2800" dirty="0" smtClean="0"/>
              <a:t>Välimeri / MPAs</a:t>
            </a:r>
            <a:endParaRPr lang="fi-FI" b="1" u="sng" dirty="0"/>
          </a:p>
        </p:txBody>
      </p:sp>
      <p:sp>
        <p:nvSpPr>
          <p:cNvPr id="3" name="Content Placeholder 2"/>
          <p:cNvSpPr>
            <a:spLocks noGrp="1"/>
          </p:cNvSpPr>
          <p:nvPr>
            <p:ph idx="1"/>
          </p:nvPr>
        </p:nvSpPr>
        <p:spPr>
          <a:xfrm>
            <a:off x="662609" y="2040835"/>
            <a:ext cx="10787269" cy="4651512"/>
          </a:xfrm>
        </p:spPr>
        <p:txBody>
          <a:bodyPr>
            <a:normAutofit/>
          </a:bodyPr>
          <a:lstStyle/>
          <a:p>
            <a:pPr lvl="1"/>
            <a:r>
              <a:rPr lang="en-US" dirty="0" err="1" smtClean="0"/>
              <a:t>Ensimmäiset</a:t>
            </a:r>
            <a:r>
              <a:rPr lang="en-US" dirty="0" smtClean="0"/>
              <a:t> </a:t>
            </a:r>
            <a:r>
              <a:rPr lang="en-US" dirty="0" err="1" smtClean="0"/>
              <a:t>MPAt</a:t>
            </a:r>
            <a:r>
              <a:rPr lang="en-US" dirty="0" smtClean="0"/>
              <a:t> </a:t>
            </a:r>
            <a:r>
              <a:rPr lang="en-US" dirty="0" err="1" smtClean="0"/>
              <a:t>luotiin</a:t>
            </a:r>
            <a:r>
              <a:rPr lang="en-US" dirty="0" smtClean="0"/>
              <a:t> 1960</a:t>
            </a:r>
          </a:p>
          <a:p>
            <a:pPr lvl="1"/>
            <a:r>
              <a:rPr lang="en-US" dirty="0" smtClean="0"/>
              <a:t>681 MPAs:</a:t>
            </a:r>
          </a:p>
          <a:p>
            <a:pPr lvl="2"/>
            <a:r>
              <a:rPr lang="en-US" dirty="0" smtClean="0"/>
              <a:t>170 </a:t>
            </a:r>
            <a:r>
              <a:rPr lang="en-US" dirty="0" err="1" smtClean="0"/>
              <a:t>kansallista</a:t>
            </a:r>
            <a:r>
              <a:rPr lang="en-US" dirty="0" smtClean="0"/>
              <a:t> ja </a:t>
            </a:r>
            <a:r>
              <a:rPr lang="en-US" dirty="0" err="1" smtClean="0"/>
              <a:t>kansainvälistä</a:t>
            </a:r>
            <a:r>
              <a:rPr lang="en-US" dirty="0" smtClean="0"/>
              <a:t> MPAs</a:t>
            </a:r>
          </a:p>
          <a:p>
            <a:pPr lvl="2"/>
            <a:r>
              <a:rPr lang="en-US" dirty="0" smtClean="0"/>
              <a:t>507 Natura 2000 </a:t>
            </a:r>
            <a:r>
              <a:rPr lang="en-US" dirty="0" err="1" smtClean="0"/>
              <a:t>alueet</a:t>
            </a:r>
            <a:endParaRPr lang="en-US" dirty="0" smtClean="0"/>
          </a:p>
          <a:p>
            <a:pPr lvl="2"/>
            <a:r>
              <a:rPr lang="en-US" dirty="0" smtClean="0"/>
              <a:t>The </a:t>
            </a:r>
            <a:r>
              <a:rPr lang="en-US" dirty="0" err="1" smtClean="0"/>
              <a:t>Pelagos</a:t>
            </a:r>
            <a:r>
              <a:rPr lang="en-US" dirty="0" smtClean="0"/>
              <a:t> Sanctuary </a:t>
            </a:r>
          </a:p>
          <a:p>
            <a:pPr lvl="2"/>
            <a:r>
              <a:rPr lang="en-US" dirty="0" smtClean="0"/>
              <a:t>4 GFCM </a:t>
            </a:r>
            <a:r>
              <a:rPr lang="en-US" dirty="0" err="1" smtClean="0"/>
              <a:t>kalastus</a:t>
            </a:r>
            <a:r>
              <a:rPr lang="en-US" dirty="0" smtClean="0"/>
              <a:t> ja </a:t>
            </a:r>
            <a:r>
              <a:rPr lang="en-US" dirty="0" err="1" smtClean="0"/>
              <a:t>rajoitettua</a:t>
            </a:r>
            <a:r>
              <a:rPr lang="en-US" dirty="0" smtClean="0"/>
              <a:t> </a:t>
            </a:r>
            <a:r>
              <a:rPr lang="en-US" dirty="0" err="1" smtClean="0"/>
              <a:t>aluetta</a:t>
            </a:r>
            <a:r>
              <a:rPr lang="en-US" dirty="0" smtClean="0"/>
              <a:t>						</a:t>
            </a:r>
          </a:p>
          <a:p>
            <a:pPr lvl="1"/>
            <a:r>
              <a:rPr lang="en-US" dirty="0" err="1" smtClean="0"/>
              <a:t>Ei</a:t>
            </a:r>
            <a:r>
              <a:rPr lang="en-US" dirty="0" smtClean="0"/>
              <a:t> </a:t>
            </a:r>
            <a:r>
              <a:rPr lang="en-US" dirty="0" err="1" smtClean="0"/>
              <a:t>muuntyyppisiä</a:t>
            </a:r>
            <a:r>
              <a:rPr lang="en-US" dirty="0" smtClean="0"/>
              <a:t> MMASs </a:t>
            </a:r>
            <a:r>
              <a:rPr lang="en-US" dirty="0" err="1" smtClean="0"/>
              <a:t>kalastuksenhoitoon</a:t>
            </a:r>
            <a:endParaRPr lang="en-US" dirty="0" smtClean="0"/>
          </a:p>
          <a:p>
            <a:pPr lvl="1"/>
            <a:endParaRPr lang="en-US" dirty="0" smtClean="0"/>
          </a:p>
          <a:p>
            <a:pPr lvl="2">
              <a:buNone/>
            </a:pPr>
            <a:r>
              <a:rPr lang="en-US" dirty="0" smtClean="0"/>
              <a:t>							</a:t>
            </a:r>
            <a:r>
              <a:rPr lang="en-US" sz="2200" dirty="0" smtClean="0"/>
              <a:t>(</a:t>
            </a:r>
            <a:r>
              <a:rPr lang="en-US" sz="2200" dirty="0" err="1" smtClean="0"/>
              <a:t>Pipitone</a:t>
            </a:r>
            <a:r>
              <a:rPr lang="en-US" sz="2200" dirty="0" smtClean="0"/>
              <a:t> et al., 2014)</a:t>
            </a:r>
            <a:endParaRPr lang="en-US"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78226"/>
          </a:xfrm>
        </p:spPr>
        <p:txBody>
          <a:bodyPr>
            <a:normAutofit/>
          </a:bodyPr>
          <a:lstStyle/>
          <a:p>
            <a:r>
              <a:rPr lang="fi-FI" b="1" u="sng" dirty="0"/>
              <a:t>Ongelmien hallinta</a:t>
            </a:r>
            <a:br>
              <a:rPr lang="fi-FI" b="1" u="sng" dirty="0"/>
            </a:br>
            <a:r>
              <a:rPr lang="fi-FI" sz="2800" dirty="0"/>
              <a:t>Välimeri / </a:t>
            </a:r>
            <a:r>
              <a:rPr lang="fi-FI" sz="2800" dirty="0" err="1" smtClean="0"/>
              <a:t>MMAs</a:t>
            </a:r>
            <a:endParaRPr lang="fi-FI" b="1" u="sng" dirty="0"/>
          </a:p>
        </p:txBody>
      </p:sp>
      <p:sp>
        <p:nvSpPr>
          <p:cNvPr id="3" name="Content Placeholder 2"/>
          <p:cNvSpPr>
            <a:spLocks noGrp="1"/>
          </p:cNvSpPr>
          <p:nvPr>
            <p:ph idx="1"/>
          </p:nvPr>
        </p:nvSpPr>
        <p:spPr>
          <a:xfrm>
            <a:off x="755373" y="1497496"/>
            <a:ext cx="10694505" cy="5194851"/>
          </a:xfrm>
        </p:spPr>
        <p:txBody>
          <a:bodyPr>
            <a:normAutofit/>
          </a:bodyPr>
          <a:lstStyle/>
          <a:p>
            <a:pPr lvl="1"/>
            <a:r>
              <a:rPr lang="en-US" dirty="0" err="1" smtClean="0"/>
              <a:t>Kalastus</a:t>
            </a:r>
            <a:r>
              <a:rPr lang="en-US" dirty="0" smtClean="0"/>
              <a:t> </a:t>
            </a:r>
            <a:r>
              <a:rPr lang="en-US" dirty="0" err="1" smtClean="0"/>
              <a:t>varaukset</a:t>
            </a:r>
            <a:endParaRPr lang="en-US" dirty="0" smtClean="0"/>
          </a:p>
          <a:p>
            <a:pPr lvl="2"/>
            <a:r>
              <a:rPr lang="fr-FR" dirty="0" smtClean="0"/>
              <a:t>Etablissements de pêche (</a:t>
            </a:r>
            <a:r>
              <a:rPr lang="fr-FR" dirty="0" err="1" smtClean="0"/>
              <a:t>fishery</a:t>
            </a:r>
            <a:r>
              <a:rPr lang="fr-FR" dirty="0" smtClean="0"/>
              <a:t> establishments) and </a:t>
            </a:r>
          </a:p>
          <a:p>
            <a:pPr lvl="2">
              <a:buNone/>
            </a:pPr>
            <a:r>
              <a:rPr lang="fr-FR" dirty="0" smtClean="0"/>
              <a:t>cantonnements de pêche (</a:t>
            </a:r>
            <a:r>
              <a:rPr lang="fr-FR" dirty="0" err="1" smtClean="0"/>
              <a:t>fishery</a:t>
            </a:r>
            <a:r>
              <a:rPr lang="fr-FR" dirty="0" smtClean="0"/>
              <a:t> </a:t>
            </a:r>
            <a:r>
              <a:rPr lang="fr-FR" dirty="0" err="1" smtClean="0"/>
              <a:t>reserves</a:t>
            </a:r>
            <a:r>
              <a:rPr lang="fr-FR" dirty="0" smtClean="0"/>
              <a:t>)</a:t>
            </a:r>
          </a:p>
          <a:p>
            <a:pPr lvl="2"/>
            <a:r>
              <a:rPr lang="en-US" dirty="0" smtClean="0"/>
              <a:t>Off-shore </a:t>
            </a:r>
            <a:r>
              <a:rPr lang="en-US" dirty="0" err="1" smtClean="0"/>
              <a:t>hoitoalueet</a:t>
            </a:r>
            <a:endParaRPr lang="en-US" dirty="0" smtClean="0"/>
          </a:p>
          <a:p>
            <a:pPr lvl="2"/>
            <a:r>
              <a:rPr lang="en-US" dirty="0" err="1" smtClean="0"/>
              <a:t>Ei-trooli</a:t>
            </a:r>
            <a:r>
              <a:rPr lang="en-US" dirty="0" smtClean="0"/>
              <a:t> </a:t>
            </a:r>
            <a:r>
              <a:rPr lang="en-US" dirty="0" err="1" smtClean="0"/>
              <a:t>alueet</a:t>
            </a:r>
            <a:endParaRPr lang="en-US" dirty="0" smtClean="0"/>
          </a:p>
          <a:p>
            <a:pPr lvl="2"/>
            <a:r>
              <a:rPr lang="en-US" dirty="0" err="1" smtClean="0"/>
              <a:t>Ei-otto</a:t>
            </a:r>
            <a:r>
              <a:rPr lang="en-US" dirty="0" smtClean="0"/>
              <a:t> </a:t>
            </a:r>
            <a:r>
              <a:rPr lang="en-US" dirty="0" err="1" smtClean="0"/>
              <a:t>vyöhykkeet</a:t>
            </a:r>
            <a:endParaRPr lang="en-US" dirty="0" smtClean="0"/>
          </a:p>
          <a:p>
            <a:pPr lvl="1"/>
            <a:r>
              <a:rPr lang="en-US" dirty="0" err="1" smtClean="0"/>
              <a:t>Kalastusrajoitusalueet</a:t>
            </a:r>
            <a:endParaRPr lang="en-US" dirty="0" smtClean="0"/>
          </a:p>
          <a:p>
            <a:pPr lvl="1"/>
            <a:r>
              <a:rPr lang="en-US" dirty="0" err="1" smtClean="0"/>
              <a:t>Merisuojelualueet</a:t>
            </a:r>
            <a:endParaRPr lang="en-US" dirty="0" smtClean="0"/>
          </a:p>
          <a:p>
            <a:pPr lvl="1"/>
            <a:r>
              <a:rPr lang="en-US" dirty="0" err="1" smtClean="0"/>
              <a:t>Biologisen</a:t>
            </a:r>
            <a:r>
              <a:rPr lang="en-US" dirty="0" smtClean="0"/>
              <a:t> </a:t>
            </a:r>
            <a:r>
              <a:rPr lang="en-US" dirty="0" err="1" smtClean="0"/>
              <a:t>suojan</a:t>
            </a:r>
            <a:r>
              <a:rPr lang="en-US" dirty="0" smtClean="0"/>
              <a:t> </a:t>
            </a:r>
            <a:r>
              <a:rPr lang="en-US" dirty="0" err="1" smtClean="0"/>
              <a:t>alueet</a:t>
            </a:r>
            <a:endParaRPr lang="en-US" dirty="0" smtClean="0"/>
          </a:p>
          <a:p>
            <a:pPr lvl="1"/>
            <a:r>
              <a:rPr lang="en-US" dirty="0" err="1" smtClean="0"/>
              <a:t>Keinoteikoiset</a:t>
            </a:r>
            <a:r>
              <a:rPr lang="en-US" dirty="0" smtClean="0"/>
              <a:t> </a:t>
            </a:r>
            <a:r>
              <a:rPr lang="en-US" dirty="0" err="1" smtClean="0"/>
              <a:t>riutta</a:t>
            </a:r>
            <a:r>
              <a:rPr lang="en-US" dirty="0" smtClean="0"/>
              <a:t> - </a:t>
            </a:r>
            <a:r>
              <a:rPr lang="en-US" dirty="0" err="1" smtClean="0"/>
              <a:t>alueet</a:t>
            </a:r>
            <a:endParaRPr lang="en-US" dirty="0" smtClean="0"/>
          </a:p>
          <a:p>
            <a:pPr lvl="1"/>
            <a:r>
              <a:rPr lang="en-US" dirty="0" err="1" smtClean="0"/>
              <a:t>Ekslusiiviset</a:t>
            </a:r>
            <a:r>
              <a:rPr lang="en-US" dirty="0" smtClean="0"/>
              <a:t> </a:t>
            </a:r>
            <a:r>
              <a:rPr lang="en-US" dirty="0" err="1" smtClean="0"/>
              <a:t>kalastusalueet</a:t>
            </a:r>
            <a:endParaRPr lang="en-US" dirty="0" smtClean="0"/>
          </a:p>
          <a:p>
            <a:pPr lvl="2">
              <a:buNone/>
            </a:pPr>
            <a:r>
              <a:rPr lang="en-US" dirty="0" smtClean="0"/>
              <a:t>				</a:t>
            </a:r>
            <a:r>
              <a:rPr lang="en-US" sz="2200" dirty="0" smtClean="0"/>
              <a:t>(</a:t>
            </a:r>
            <a:r>
              <a:rPr lang="en-US" sz="2200" dirty="0" err="1" smtClean="0"/>
              <a:t>Pipitone</a:t>
            </a:r>
            <a:r>
              <a:rPr lang="en-US" sz="2200" dirty="0" smtClean="0"/>
              <a:t> et al., 2014)</a:t>
            </a:r>
            <a:endParaRPr lang="en-US"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Ongelmien hallinta</a:t>
            </a:r>
            <a:br>
              <a:rPr lang="fi-FI" b="1" u="sng" dirty="0" smtClean="0"/>
            </a:br>
            <a:r>
              <a:rPr lang="fi-FI" sz="2800" dirty="0" smtClean="0"/>
              <a:t>Välimeri</a:t>
            </a:r>
            <a:br>
              <a:rPr lang="fi-FI" sz="2800" dirty="0" smtClean="0"/>
            </a:br>
            <a:r>
              <a:rPr lang="en-US" sz="2800" dirty="0" err="1" smtClean="0"/>
              <a:t>Tutkimusohjelma</a:t>
            </a:r>
            <a:r>
              <a:rPr lang="en-US" sz="2800" dirty="0" smtClean="0"/>
              <a:t> </a:t>
            </a:r>
            <a:r>
              <a:rPr lang="en-US" sz="2800" dirty="0" err="1" smtClean="0"/>
              <a:t>vierasaineista</a:t>
            </a:r>
            <a:r>
              <a:rPr lang="en-US" sz="2800" dirty="0" smtClean="0"/>
              <a:t> / SWOT-</a:t>
            </a:r>
            <a:r>
              <a:rPr lang="en-US" sz="2800" dirty="0" err="1" smtClean="0"/>
              <a:t>analyysi</a:t>
            </a:r>
            <a:endParaRPr lang="fi-FI" sz="2800" b="1" u="sng" dirty="0"/>
          </a:p>
        </p:txBody>
      </p:sp>
      <p:pic>
        <p:nvPicPr>
          <p:cNvPr id="10" name="Content Placeholder 9" descr="Καταγραφή.PNG"/>
          <p:cNvPicPr>
            <a:picLocks noGrp="1" noChangeAspect="1"/>
          </p:cNvPicPr>
          <p:nvPr>
            <p:ph idx="1"/>
          </p:nvPr>
        </p:nvPicPr>
        <p:blipFill>
          <a:blip r:embed="rId2"/>
          <a:stretch>
            <a:fillRect/>
          </a:stretch>
        </p:blipFill>
        <p:spPr>
          <a:xfrm>
            <a:off x="1501077" y="1681475"/>
            <a:ext cx="8756106" cy="5058806"/>
          </a:xfrm>
        </p:spPr>
      </p:pic>
      <p:pic>
        <p:nvPicPr>
          <p:cNvPr id="4"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a:t>Ongelmien hallinta</a:t>
            </a:r>
            <a:br>
              <a:rPr lang="fi-FI" b="1" u="sng" dirty="0"/>
            </a:br>
            <a:r>
              <a:rPr lang="fi-FI" sz="3100" dirty="0"/>
              <a:t>Välimeri</a:t>
            </a:r>
            <a:br>
              <a:rPr lang="fi-FI" sz="3100" dirty="0"/>
            </a:br>
            <a:r>
              <a:rPr lang="en-US" sz="3100" dirty="0" err="1"/>
              <a:t>Tutkimusohjelma</a:t>
            </a:r>
            <a:r>
              <a:rPr lang="en-US" sz="3100" dirty="0"/>
              <a:t> </a:t>
            </a:r>
            <a:r>
              <a:rPr lang="en-US" sz="3100" dirty="0" err="1"/>
              <a:t>vierasaineista</a:t>
            </a:r>
            <a:r>
              <a:rPr lang="en-US" sz="3100" dirty="0"/>
              <a:t> / SWOT-</a:t>
            </a:r>
            <a:r>
              <a:rPr lang="en-US" sz="3100" dirty="0" err="1"/>
              <a:t>analyysi</a:t>
            </a:r>
            <a:endParaRPr lang="fi-FI" sz="3100" b="1" u="sng" dirty="0"/>
          </a:p>
        </p:txBody>
      </p:sp>
      <p:pic>
        <p:nvPicPr>
          <p:cNvPr id="10" name="Content Placeholder 9" descr="Καταγραφή.PNG"/>
          <p:cNvPicPr>
            <a:picLocks noGrp="1" noChangeAspect="1"/>
          </p:cNvPicPr>
          <p:nvPr>
            <p:ph idx="1"/>
          </p:nvPr>
        </p:nvPicPr>
        <p:blipFill>
          <a:blip r:embed="rId2"/>
          <a:stretch>
            <a:fillRect/>
          </a:stretch>
        </p:blipFill>
        <p:spPr>
          <a:xfrm>
            <a:off x="1103511" y="2027583"/>
            <a:ext cx="9775437" cy="3304318"/>
          </a:xfrm>
        </p:spPr>
      </p:pic>
      <p:pic>
        <p:nvPicPr>
          <p:cNvPr id="4"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a:t>Ongelmien hallinta</a:t>
            </a:r>
            <a:br>
              <a:rPr lang="fi-FI" b="1" u="sng" dirty="0"/>
            </a:br>
            <a:r>
              <a:rPr lang="fi-FI" sz="3100" dirty="0"/>
              <a:t>Välimeri</a:t>
            </a:r>
            <a:br>
              <a:rPr lang="fi-FI" sz="3100" dirty="0"/>
            </a:br>
            <a:r>
              <a:rPr lang="en-US" sz="3100" dirty="0" err="1"/>
              <a:t>Tutkimusohjelma</a:t>
            </a:r>
            <a:r>
              <a:rPr lang="en-US" sz="3100" dirty="0"/>
              <a:t> </a:t>
            </a:r>
            <a:r>
              <a:rPr lang="en-US" sz="3100" dirty="0" err="1"/>
              <a:t>vierasaineista</a:t>
            </a:r>
            <a:r>
              <a:rPr lang="en-US" sz="3100" dirty="0"/>
              <a:t> / SWOT-</a:t>
            </a:r>
            <a:r>
              <a:rPr lang="en-US" sz="3100" dirty="0" err="1"/>
              <a:t>analyysi</a:t>
            </a:r>
            <a:endParaRPr lang="fi-FI" sz="3100" b="1" u="sng" dirty="0"/>
          </a:p>
        </p:txBody>
      </p:sp>
      <p:pic>
        <p:nvPicPr>
          <p:cNvPr id="10" name="Content Placeholder 9" descr="Καταγραφή.PNG"/>
          <p:cNvPicPr>
            <a:picLocks noGrp="1" noChangeAspect="1"/>
          </p:cNvPicPr>
          <p:nvPr>
            <p:ph idx="1"/>
          </p:nvPr>
        </p:nvPicPr>
        <p:blipFill>
          <a:blip r:embed="rId2"/>
          <a:stretch>
            <a:fillRect/>
          </a:stretch>
        </p:blipFill>
        <p:spPr>
          <a:xfrm>
            <a:off x="613179" y="1934817"/>
            <a:ext cx="11170692" cy="3419061"/>
          </a:xfrm>
        </p:spPr>
      </p:pic>
      <p:pic>
        <p:nvPicPr>
          <p:cNvPr id="4"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a:t>Ongelmien hallinta</a:t>
            </a:r>
            <a:br>
              <a:rPr lang="fi-FI" b="1" u="sng" dirty="0"/>
            </a:br>
            <a:r>
              <a:rPr lang="fi-FI" sz="3100" dirty="0"/>
              <a:t>Välimeri</a:t>
            </a:r>
            <a:br>
              <a:rPr lang="fi-FI" sz="3100" dirty="0"/>
            </a:br>
            <a:r>
              <a:rPr lang="en-US" sz="3100" dirty="0" err="1"/>
              <a:t>Tutkimusohjelma</a:t>
            </a:r>
            <a:r>
              <a:rPr lang="en-US" sz="3100" dirty="0"/>
              <a:t> </a:t>
            </a:r>
            <a:r>
              <a:rPr lang="en-US" sz="3100" dirty="0" err="1"/>
              <a:t>vierasaineista</a:t>
            </a:r>
            <a:r>
              <a:rPr lang="en-US" sz="3100" dirty="0"/>
              <a:t> / SWOT-</a:t>
            </a:r>
            <a:r>
              <a:rPr lang="en-US" sz="3100" dirty="0" err="1"/>
              <a:t>analyysi</a:t>
            </a:r>
            <a:endParaRPr lang="fi-FI" sz="3100" b="1" u="sng" dirty="0"/>
          </a:p>
        </p:txBody>
      </p:sp>
      <p:pic>
        <p:nvPicPr>
          <p:cNvPr id="10" name="Content Placeholder 9" descr="Καταγραφή.PNG"/>
          <p:cNvPicPr>
            <a:picLocks noGrp="1" noChangeAspect="1"/>
          </p:cNvPicPr>
          <p:nvPr>
            <p:ph idx="1"/>
          </p:nvPr>
        </p:nvPicPr>
        <p:blipFill>
          <a:blip r:embed="rId2"/>
          <a:stretch>
            <a:fillRect/>
          </a:stretch>
        </p:blipFill>
        <p:spPr>
          <a:xfrm>
            <a:off x="1494501" y="1656522"/>
            <a:ext cx="9151472" cy="5201478"/>
          </a:xfrm>
        </p:spPr>
      </p:pic>
      <p:pic>
        <p:nvPicPr>
          <p:cNvPr id="4"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082749" y="5512904"/>
            <a:ext cx="4518990" cy="1292662"/>
          </a:xfrm>
          <a:prstGeom prst="rect">
            <a:avLst/>
          </a:prstGeom>
          <a:noFill/>
        </p:spPr>
        <p:txBody>
          <a:bodyPr wrap="square" rtlCol="0">
            <a:spAutoFit/>
          </a:bodyPr>
          <a:lstStyle/>
          <a:p>
            <a:pPr algn="just"/>
            <a:r>
              <a:rPr lang="en-US" sz="1400" dirty="0" smtClean="0"/>
              <a:t>(MIRA 2012). REPORT  ON THE MEDITERRANEAN SEA POLLUTION SITUATION ADDRESSED BY THE HORIZON 2020 PROGRAM OF THE ENPI, AND CHALLENGES IN THE RESEARCH DOMAIN)</a:t>
            </a:r>
            <a:r>
              <a:rPr lang="en-US" b="1" dirty="0" smtClean="0"/>
              <a:t>	</a:t>
            </a:r>
          </a:p>
          <a:p>
            <a:endParaRPr lang="el-GR" dirty="0"/>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Ongelmien hallinta</a:t>
            </a:r>
            <a:br>
              <a:rPr lang="fi-FI" b="1" u="sng" dirty="0" smtClean="0"/>
            </a:br>
            <a:r>
              <a:rPr lang="fi-FI" sz="2800" dirty="0" smtClean="0"/>
              <a:t>Välimeri</a:t>
            </a:r>
            <a:br>
              <a:rPr lang="fi-FI" sz="2800" dirty="0" smtClean="0"/>
            </a:br>
            <a:r>
              <a:rPr lang="fi-FI" sz="2800" dirty="0" smtClean="0"/>
              <a:t>Lait ja säädökset</a:t>
            </a:r>
            <a:endParaRPr lang="fi-FI" sz="2800" b="1"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838200" y="1643270"/>
            <a:ext cx="10515600" cy="4533693"/>
          </a:xfrm>
        </p:spPr>
        <p:txBody>
          <a:bodyPr>
            <a:normAutofit/>
          </a:bodyPr>
          <a:lstStyle/>
          <a:p>
            <a:r>
              <a:rPr lang="en-US" dirty="0" smtClean="0"/>
              <a:t>Barcelonan </a:t>
            </a:r>
            <a:r>
              <a:rPr lang="en-US" dirty="0" err="1" smtClean="0"/>
              <a:t>yleissopimus</a:t>
            </a:r>
            <a:r>
              <a:rPr lang="en-US" dirty="0" smtClean="0"/>
              <a:t> </a:t>
            </a:r>
            <a:r>
              <a:rPr lang="en-US" dirty="0" err="1" smtClean="0"/>
              <a:t>meren</a:t>
            </a:r>
            <a:r>
              <a:rPr lang="en-US" dirty="0" smtClean="0"/>
              <a:t> </a:t>
            </a:r>
            <a:r>
              <a:rPr lang="en-US" dirty="0" err="1" smtClean="0"/>
              <a:t>suojelemiseksi</a:t>
            </a:r>
            <a:endParaRPr lang="en-US" dirty="0" smtClean="0"/>
          </a:p>
          <a:p>
            <a:r>
              <a:rPr lang="en-US" dirty="0" smtClean="0"/>
              <a:t>ENPI </a:t>
            </a:r>
            <a:r>
              <a:rPr lang="en-US" dirty="0" err="1" smtClean="0"/>
              <a:t>naapuruuspolitiikan</a:t>
            </a:r>
            <a:r>
              <a:rPr lang="en-US" dirty="0" smtClean="0"/>
              <a:t> </a:t>
            </a:r>
            <a:r>
              <a:rPr lang="en-US" dirty="0" err="1" smtClean="0"/>
              <a:t>ohjelma</a:t>
            </a:r>
            <a:endParaRPr lang="en-US" dirty="0" smtClean="0"/>
          </a:p>
          <a:p>
            <a:r>
              <a:rPr lang="en-US" dirty="0" err="1" smtClean="0"/>
              <a:t>Muut</a:t>
            </a:r>
            <a:r>
              <a:rPr lang="en-US" dirty="0" smtClean="0"/>
              <a:t> </a:t>
            </a:r>
            <a:r>
              <a:rPr lang="en-US" dirty="0" err="1" smtClean="0"/>
              <a:t>kansainväliset</a:t>
            </a:r>
            <a:r>
              <a:rPr lang="en-US" dirty="0" smtClean="0"/>
              <a:t> </a:t>
            </a:r>
            <a:r>
              <a:rPr lang="en-US" dirty="0" err="1" smtClean="0"/>
              <a:t>sopimukset</a:t>
            </a:r>
            <a:r>
              <a:rPr lang="en-US" dirty="0" smtClean="0"/>
              <a:t> ja </a:t>
            </a:r>
            <a:r>
              <a:rPr lang="en-US" dirty="0" err="1" smtClean="0"/>
              <a:t>välineet</a:t>
            </a:r>
            <a:r>
              <a:rPr lang="en-US" dirty="0" smtClean="0"/>
              <a:t> </a:t>
            </a:r>
            <a:r>
              <a:rPr lang="en-US" dirty="0" err="1" smtClean="0"/>
              <a:t>tiedon</a:t>
            </a:r>
            <a:r>
              <a:rPr lang="en-US" dirty="0" smtClean="0"/>
              <a:t> </a:t>
            </a:r>
            <a:r>
              <a:rPr lang="en-US" dirty="0" err="1" smtClean="0"/>
              <a:t>seurantaan</a:t>
            </a:r>
            <a:r>
              <a:rPr lang="en-US" dirty="0" smtClean="0"/>
              <a:t> ja </a:t>
            </a:r>
            <a:r>
              <a:rPr lang="en-US" dirty="0" err="1" smtClean="0"/>
              <a:t>jakamiseen</a:t>
            </a:r>
            <a:r>
              <a:rPr lang="en-US" dirty="0" smtClean="0"/>
              <a:t> </a:t>
            </a:r>
            <a:r>
              <a:rPr lang="en-US" dirty="0" err="1" smtClean="0"/>
              <a:t>asiasta</a:t>
            </a:r>
            <a:r>
              <a:rPr lang="en-US" dirty="0" smtClean="0"/>
              <a:t> (</a:t>
            </a:r>
            <a:r>
              <a:rPr lang="en-US" dirty="0" err="1" smtClean="0"/>
              <a:t>esim</a:t>
            </a:r>
            <a:r>
              <a:rPr lang="en-US" dirty="0" smtClean="0"/>
              <a:t>. MEDPOL, SEIS, </a:t>
            </a:r>
            <a:r>
              <a:rPr lang="en-US" dirty="0" err="1" smtClean="0"/>
              <a:t>ym</a:t>
            </a:r>
            <a:r>
              <a:rPr lang="en-US" dirty="0" smtClean="0"/>
              <a:t>.)</a:t>
            </a:r>
          </a:p>
          <a:p>
            <a:r>
              <a:rPr lang="en-US" dirty="0" smtClean="0"/>
              <a:t>EU </a:t>
            </a:r>
            <a:r>
              <a:rPr lang="en-US" dirty="0" err="1" smtClean="0"/>
              <a:t>jäsenmaat</a:t>
            </a:r>
            <a:r>
              <a:rPr lang="en-US" dirty="0" smtClean="0"/>
              <a:t> </a:t>
            </a:r>
            <a:r>
              <a:rPr lang="en-US" dirty="0" smtClean="0">
                <a:sym typeface="Wingdings" pitchFamily="2" charset="2"/>
              </a:rPr>
              <a:t> </a:t>
            </a:r>
            <a:r>
              <a:rPr lang="en-US" dirty="0" err="1" smtClean="0"/>
              <a:t>Vesipuitedirektiivi</a:t>
            </a:r>
            <a:r>
              <a:rPr lang="en-US" dirty="0" smtClean="0"/>
              <a:t> (WFD, 2000) </a:t>
            </a:r>
          </a:p>
          <a:p>
            <a:r>
              <a:rPr lang="en-US" dirty="0" err="1" smtClean="0"/>
              <a:t>Meripolitiikan</a:t>
            </a:r>
            <a:r>
              <a:rPr lang="en-US" dirty="0" smtClean="0"/>
              <a:t> </a:t>
            </a:r>
            <a:r>
              <a:rPr lang="en-US" dirty="0" err="1" smtClean="0"/>
              <a:t>direktiivi</a:t>
            </a:r>
            <a:endParaRPr lang="en-US" dirty="0" smtClean="0"/>
          </a:p>
          <a:p>
            <a:pPr>
              <a:buNone/>
            </a:pPr>
            <a:r>
              <a:rPr lang="en-US" dirty="0" err="1" smtClean="0"/>
              <a:t>Välimeren</a:t>
            </a:r>
            <a:r>
              <a:rPr lang="en-US" dirty="0" smtClean="0"/>
              <a:t> maiden </a:t>
            </a:r>
            <a:r>
              <a:rPr lang="en-US" dirty="0" err="1" smtClean="0"/>
              <a:t>Etelä</a:t>
            </a:r>
            <a:r>
              <a:rPr lang="en-US" dirty="0" smtClean="0"/>
              <a:t>- ja </a:t>
            </a:r>
            <a:r>
              <a:rPr lang="en-US" dirty="0" err="1" smtClean="0"/>
              <a:t>Itä-osat</a:t>
            </a:r>
            <a:r>
              <a:rPr lang="en-US" dirty="0" smtClean="0"/>
              <a:t>:</a:t>
            </a:r>
          </a:p>
          <a:p>
            <a:r>
              <a:rPr lang="en-US" dirty="0" err="1" smtClean="0"/>
              <a:t>Kansalliset</a:t>
            </a:r>
            <a:r>
              <a:rPr lang="en-US" dirty="0" smtClean="0"/>
              <a:t> </a:t>
            </a:r>
            <a:r>
              <a:rPr lang="en-US" dirty="0" err="1" smtClean="0"/>
              <a:t>lait</a:t>
            </a:r>
            <a:r>
              <a:rPr lang="en-US" dirty="0" smtClean="0"/>
              <a:t> ja </a:t>
            </a:r>
            <a:r>
              <a:rPr lang="en-US" dirty="0" err="1" smtClean="0"/>
              <a:t>asetukset</a:t>
            </a:r>
            <a:r>
              <a:rPr lang="en-US" dirty="0" smtClean="0"/>
              <a:t> </a:t>
            </a:r>
            <a:r>
              <a:rPr lang="en-US" dirty="0" err="1" smtClean="0"/>
              <a:t>ovat</a:t>
            </a:r>
            <a:r>
              <a:rPr lang="en-US" dirty="0" smtClean="0"/>
              <a:t> </a:t>
            </a:r>
            <a:r>
              <a:rPr lang="en-US" dirty="0" err="1" smtClean="0"/>
              <a:t>lakea</a:t>
            </a:r>
            <a:r>
              <a:rPr lang="en-US" dirty="0" smtClean="0"/>
              <a:t>, </a:t>
            </a:r>
            <a:r>
              <a:rPr lang="en-US" dirty="0" err="1" smtClean="0"/>
              <a:t>jotka</a:t>
            </a:r>
            <a:r>
              <a:rPr lang="en-US" dirty="0" smtClean="0"/>
              <a:t> </a:t>
            </a:r>
            <a:r>
              <a:rPr lang="en-US" dirty="0" err="1" smtClean="0"/>
              <a:t>varmistavat</a:t>
            </a:r>
            <a:r>
              <a:rPr lang="en-US" dirty="0" smtClean="0"/>
              <a:t> </a:t>
            </a:r>
            <a:r>
              <a:rPr lang="en-US" dirty="0" err="1" smtClean="0"/>
              <a:t>vesivarantojen</a:t>
            </a:r>
            <a:r>
              <a:rPr lang="en-US" dirty="0" smtClean="0"/>
              <a:t> ja </a:t>
            </a:r>
            <a:r>
              <a:rPr lang="en-US" dirty="0" err="1" smtClean="0"/>
              <a:t>vesistöiden</a:t>
            </a:r>
            <a:r>
              <a:rPr lang="en-US" dirty="0" smtClean="0"/>
              <a:t> </a:t>
            </a:r>
            <a:r>
              <a:rPr lang="en-US" dirty="0" err="1" smtClean="0"/>
              <a:t>säilymisen</a:t>
            </a:r>
            <a:r>
              <a:rPr lang="en-US" dirty="0" smtClean="0"/>
              <a:t>	</a:t>
            </a:r>
            <a:r>
              <a:rPr lang="en-US" sz="2000" dirty="0" smtClean="0"/>
              <a:t>(MIRA 2012) </a:t>
            </a:r>
            <a:endParaRPr lang="en-US" dirty="0" smtClean="0"/>
          </a:p>
          <a:p>
            <a:pPr>
              <a:buNone/>
            </a:pPr>
            <a:endParaRPr lang="en-US" dirty="0" smtClean="0"/>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Ongelmien hallinta</a:t>
            </a:r>
            <a:br>
              <a:rPr lang="fi-FI" b="1" u="sng" dirty="0" smtClean="0"/>
            </a:br>
            <a:r>
              <a:rPr lang="fi-FI" sz="2800" dirty="0" smtClean="0"/>
              <a:t>Välimeri</a:t>
            </a:r>
            <a:br>
              <a:rPr lang="fi-FI" sz="2800" dirty="0" smtClean="0"/>
            </a:br>
            <a:r>
              <a:rPr lang="en-US" sz="2800" dirty="0" err="1" smtClean="0"/>
              <a:t>Tärkeimmät</a:t>
            </a:r>
            <a:r>
              <a:rPr lang="en-US" sz="2800" dirty="0" smtClean="0"/>
              <a:t> </a:t>
            </a:r>
            <a:r>
              <a:rPr lang="en-US" sz="2800" dirty="0" err="1" smtClean="0"/>
              <a:t>toimielimet</a:t>
            </a:r>
            <a:endParaRPr lang="fi-FI" sz="28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838200" y="1842052"/>
            <a:ext cx="10515600" cy="4334910"/>
          </a:xfrm>
        </p:spPr>
        <p:txBody>
          <a:bodyPr/>
          <a:lstStyle/>
          <a:p>
            <a:pPr>
              <a:buNone/>
            </a:pPr>
            <a:r>
              <a:rPr lang="en-US" dirty="0" err="1" smtClean="0"/>
              <a:t>Pohjoisessa</a:t>
            </a:r>
            <a:r>
              <a:rPr lang="en-US" dirty="0" smtClean="0"/>
              <a:t>:</a:t>
            </a:r>
          </a:p>
          <a:p>
            <a:r>
              <a:rPr lang="en-US" dirty="0" smtClean="0"/>
              <a:t>Ministries and National Agencies</a:t>
            </a:r>
          </a:p>
          <a:p>
            <a:r>
              <a:rPr lang="en-US" dirty="0" smtClean="0"/>
              <a:t>Basin Organizations</a:t>
            </a:r>
          </a:p>
          <a:p>
            <a:r>
              <a:rPr lang="en-US" dirty="0" smtClean="0"/>
              <a:t>River Basin Districts</a:t>
            </a:r>
          </a:p>
          <a:p>
            <a:r>
              <a:rPr lang="en-US" dirty="0" smtClean="0"/>
              <a:t>Regional Authorities</a:t>
            </a:r>
          </a:p>
          <a:p>
            <a:r>
              <a:rPr lang="en-US" dirty="0" smtClean="0"/>
              <a:t>Local Authorities</a:t>
            </a:r>
          </a:p>
          <a:p>
            <a:r>
              <a:rPr lang="en-US" dirty="0" smtClean="0"/>
              <a:t>Local management Structures</a:t>
            </a:r>
          </a:p>
          <a:p>
            <a:r>
              <a:rPr lang="en-US" dirty="0" smtClean="0"/>
              <a:t>User Associations          	(MIRA, 2012)</a:t>
            </a:r>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218"/>
          </a:xfrm>
        </p:spPr>
        <p:txBody>
          <a:bodyPr>
            <a:normAutofit/>
          </a:bodyPr>
          <a:lstStyle/>
          <a:p>
            <a:r>
              <a:rPr lang="fi-FI" sz="4000" b="1" u="sng" dirty="0" smtClean="0"/>
              <a:t>Ongelmien hallinta</a:t>
            </a:r>
            <a:br>
              <a:rPr lang="fi-FI" sz="4000" b="1" u="sng" dirty="0" smtClean="0"/>
            </a:br>
            <a:r>
              <a:rPr lang="fi-FI" sz="2400" dirty="0" smtClean="0"/>
              <a:t>Välimeri</a:t>
            </a:r>
            <a:br>
              <a:rPr lang="fi-FI" sz="2400" dirty="0" smtClean="0"/>
            </a:br>
            <a:r>
              <a:rPr lang="en-US" sz="2400" dirty="0" smtClean="0"/>
              <a:t> </a:t>
            </a:r>
            <a:r>
              <a:rPr lang="en-US" sz="2400" dirty="0" err="1" smtClean="0"/>
              <a:t>Mitä</a:t>
            </a:r>
            <a:r>
              <a:rPr lang="en-US" sz="2400" dirty="0" smtClean="0"/>
              <a:t> on </a:t>
            </a:r>
            <a:r>
              <a:rPr lang="en-US" sz="2400" dirty="0" err="1" smtClean="0"/>
              <a:t>tehty</a:t>
            </a:r>
            <a:r>
              <a:rPr lang="en-US" sz="2400" dirty="0" smtClean="0"/>
              <a:t>?</a:t>
            </a:r>
            <a:endParaRPr lang="fi-FI" sz="24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304800" y="1444487"/>
            <a:ext cx="11675165" cy="5247861"/>
          </a:xfrm>
        </p:spPr>
        <p:txBody>
          <a:bodyPr>
            <a:normAutofit fontScale="92500" lnSpcReduction="10000"/>
          </a:bodyPr>
          <a:lstStyle/>
          <a:p>
            <a:pPr>
              <a:buNone/>
            </a:pPr>
            <a:r>
              <a:rPr lang="en-US" sz="2600" dirty="0" err="1" smtClean="0">
                <a:latin typeface="+mj-lt"/>
              </a:rPr>
              <a:t>Saaste</a:t>
            </a:r>
            <a:endParaRPr lang="en-US" sz="2600" dirty="0" smtClean="0">
              <a:latin typeface="+mj-lt"/>
            </a:endParaRPr>
          </a:p>
          <a:p>
            <a:r>
              <a:rPr lang="en-US" sz="2600" dirty="0" err="1" smtClean="0">
                <a:latin typeface="+mj-lt"/>
              </a:rPr>
              <a:t>Alueelliset</a:t>
            </a:r>
            <a:r>
              <a:rPr lang="en-US" sz="2600" dirty="0" smtClean="0">
                <a:latin typeface="+mj-lt"/>
              </a:rPr>
              <a:t> </a:t>
            </a:r>
            <a:r>
              <a:rPr lang="en-US" sz="2600" dirty="0" err="1" smtClean="0">
                <a:latin typeface="+mj-lt"/>
              </a:rPr>
              <a:t>sopimukset</a:t>
            </a:r>
            <a:r>
              <a:rPr lang="en-US" sz="2600" dirty="0" smtClean="0">
                <a:latin typeface="+mj-lt"/>
              </a:rPr>
              <a:t> ja </a:t>
            </a:r>
            <a:r>
              <a:rPr lang="en-US" sz="2600" dirty="0" err="1" smtClean="0">
                <a:latin typeface="+mj-lt"/>
              </a:rPr>
              <a:t>keinot</a:t>
            </a:r>
            <a:endParaRPr lang="en-US" sz="2600" dirty="0" smtClean="0">
              <a:latin typeface="+mj-lt"/>
            </a:endParaRPr>
          </a:p>
          <a:p>
            <a:pPr lvl="1"/>
            <a:r>
              <a:rPr lang="en-US" sz="2200" dirty="0" smtClean="0"/>
              <a:t>SAP/MED: Strategic Action </a:t>
            </a:r>
            <a:r>
              <a:rPr lang="en-US" sz="2200" dirty="0" err="1" smtClean="0"/>
              <a:t>Programme</a:t>
            </a:r>
            <a:r>
              <a:rPr lang="en-US" sz="2200" dirty="0" smtClean="0"/>
              <a:t> in the Mediterranean for the implementation of the LBS Protocol to the Barcelona Convention</a:t>
            </a:r>
          </a:p>
          <a:p>
            <a:pPr lvl="1"/>
            <a:r>
              <a:rPr lang="en-US" sz="2200" dirty="0" smtClean="0"/>
              <a:t>EU Water Framework Directive (WFD)</a:t>
            </a:r>
          </a:p>
          <a:p>
            <a:pPr lvl="1"/>
            <a:r>
              <a:rPr lang="en-US" sz="2200" dirty="0" smtClean="0"/>
              <a:t>HAB related policies</a:t>
            </a:r>
          </a:p>
          <a:p>
            <a:r>
              <a:rPr lang="en-US" sz="2600" dirty="0" err="1" smtClean="0">
                <a:latin typeface="+mj-lt"/>
              </a:rPr>
              <a:t>Kansainväliset</a:t>
            </a:r>
            <a:r>
              <a:rPr lang="en-US" sz="2600" dirty="0" smtClean="0">
                <a:latin typeface="+mj-lt"/>
              </a:rPr>
              <a:t> </a:t>
            </a:r>
            <a:r>
              <a:rPr lang="en-US" sz="2600" dirty="0" err="1" smtClean="0">
                <a:latin typeface="+mj-lt"/>
              </a:rPr>
              <a:t>sopimukset</a:t>
            </a:r>
            <a:r>
              <a:rPr lang="en-US" sz="2600" dirty="0" smtClean="0">
                <a:latin typeface="+mj-lt"/>
              </a:rPr>
              <a:t> ja </a:t>
            </a:r>
            <a:r>
              <a:rPr lang="en-US" sz="2600" dirty="0" err="1" smtClean="0">
                <a:latin typeface="+mj-lt"/>
              </a:rPr>
              <a:t>keinot</a:t>
            </a:r>
            <a:endParaRPr lang="en-US" sz="2600" dirty="0" smtClean="0">
              <a:latin typeface="+mj-lt"/>
            </a:endParaRPr>
          </a:p>
          <a:p>
            <a:pPr lvl="1"/>
            <a:r>
              <a:rPr lang="en-US" sz="2200" dirty="0" smtClean="0"/>
              <a:t>The International Convention for the Prevention of Pollution from Ships, 1973, as modified by the Protocol of 1978, (MARPOL 73/78).</a:t>
            </a:r>
          </a:p>
          <a:p>
            <a:pPr lvl="1"/>
            <a:r>
              <a:rPr lang="en-US" sz="2200" dirty="0" smtClean="0"/>
              <a:t>The Stockholm Convention on Persistent Organic Pollutants (POPs).</a:t>
            </a:r>
          </a:p>
          <a:p>
            <a:pPr lvl="1"/>
            <a:r>
              <a:rPr lang="en-US" sz="2200" dirty="0" smtClean="0"/>
              <a:t>The Basel Convention strictly regulates the </a:t>
            </a:r>
            <a:r>
              <a:rPr lang="en-US" sz="2200" dirty="0" err="1" smtClean="0"/>
              <a:t>transboundary</a:t>
            </a:r>
            <a:r>
              <a:rPr lang="en-US" sz="2200" dirty="0" smtClean="0"/>
              <a:t> movements of hazardous wastes and provides obligations to its parties to ensure that such wastes and their disposal are managed of in an environmentally sound manner when moved across national boundaries.</a:t>
            </a:r>
          </a:p>
          <a:p>
            <a:pPr lvl="1"/>
            <a:r>
              <a:rPr lang="en-US" sz="2200" dirty="0" smtClean="0"/>
              <a:t>The Rotterdam Convention on the Prior Informed Consent Procedure for Certain Hazardous Chemicals and Pesticides in International Trade.</a:t>
            </a:r>
          </a:p>
          <a:p>
            <a:pPr lvl="1"/>
            <a:r>
              <a:rPr lang="en-US" sz="2200" dirty="0" smtClean="0"/>
              <a:t>International Code of Conduct on the Distribution and Use of Pesticide</a:t>
            </a:r>
          </a:p>
          <a:p>
            <a:pPr lvl="1">
              <a:buNone/>
            </a:pPr>
            <a:endParaRPr lang="en-US" dirty="0" smtClean="0"/>
          </a:p>
          <a:p>
            <a:endParaRPr lang="en-US" dirty="0" smtClean="0">
              <a:latin typeface="+mj-lt"/>
            </a:endParaRPr>
          </a:p>
          <a:p>
            <a:endParaRPr lang="en-US" dirty="0" smtClean="0">
              <a:latin typeface="+mj-lt"/>
            </a:endParaRPr>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391479"/>
          </a:xfrm>
        </p:spPr>
        <p:txBody>
          <a:bodyPr>
            <a:normAutofit fontScale="90000"/>
          </a:bodyPr>
          <a:lstStyle/>
          <a:p>
            <a:r>
              <a:rPr lang="fi-FI" sz="6000" b="1" u="sng" dirty="0"/>
              <a:t>Ongelmien hallinta</a:t>
            </a:r>
            <a:br>
              <a:rPr lang="fi-FI" sz="6000" b="1" u="sng" dirty="0"/>
            </a:br>
            <a:r>
              <a:rPr lang="fi-FI" sz="3100" dirty="0"/>
              <a:t>Välimeri</a:t>
            </a:r>
            <a:br>
              <a:rPr lang="fi-FI" sz="3100" dirty="0"/>
            </a:br>
            <a:r>
              <a:rPr lang="en-US" sz="3100" dirty="0"/>
              <a:t> </a:t>
            </a:r>
            <a:r>
              <a:rPr lang="en-US" sz="3100" dirty="0" err="1"/>
              <a:t>Mitä</a:t>
            </a:r>
            <a:r>
              <a:rPr lang="en-US" sz="3100" dirty="0"/>
              <a:t> on </a:t>
            </a:r>
            <a:r>
              <a:rPr lang="en-US" sz="3100" dirty="0" err="1"/>
              <a:t>tehty</a:t>
            </a:r>
            <a:r>
              <a:rPr lang="en-US" sz="3100" dirty="0"/>
              <a:t>?</a:t>
            </a:r>
            <a:endParaRPr lang="fi-FI" sz="31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172278" y="1603513"/>
            <a:ext cx="12364278" cy="5075583"/>
          </a:xfrm>
        </p:spPr>
        <p:txBody>
          <a:bodyPr>
            <a:normAutofit/>
          </a:bodyPr>
          <a:lstStyle/>
          <a:p>
            <a:pPr lvl="1">
              <a:buNone/>
            </a:pPr>
            <a:r>
              <a:rPr lang="en-US" dirty="0" err="1" smtClean="0">
                <a:latin typeface="+mj-lt"/>
              </a:rPr>
              <a:t>Biologisen</a:t>
            </a:r>
            <a:r>
              <a:rPr lang="en-US" dirty="0" smtClean="0">
                <a:latin typeface="+mj-lt"/>
              </a:rPr>
              <a:t> </a:t>
            </a:r>
            <a:r>
              <a:rPr lang="en-US" dirty="0" err="1" smtClean="0">
                <a:latin typeface="+mj-lt"/>
              </a:rPr>
              <a:t>monimuotoisuuden</a:t>
            </a:r>
            <a:r>
              <a:rPr lang="en-US" dirty="0" smtClean="0">
                <a:latin typeface="+mj-lt"/>
              </a:rPr>
              <a:t> </a:t>
            </a:r>
            <a:r>
              <a:rPr lang="en-US" dirty="0" err="1" smtClean="0">
                <a:latin typeface="+mj-lt"/>
              </a:rPr>
              <a:t>säilyttäminen</a:t>
            </a:r>
            <a:endParaRPr lang="en-US" dirty="0" smtClean="0">
              <a:latin typeface="+mj-lt"/>
            </a:endParaRPr>
          </a:p>
          <a:p>
            <a:pPr lvl="1"/>
            <a:r>
              <a:rPr lang="en-US" dirty="0" err="1" smtClean="0">
                <a:latin typeface="+mj-lt"/>
              </a:rPr>
              <a:t>Alueelliset</a:t>
            </a:r>
            <a:r>
              <a:rPr lang="en-US" dirty="0" smtClean="0">
                <a:latin typeface="+mj-lt"/>
              </a:rPr>
              <a:t> </a:t>
            </a:r>
            <a:r>
              <a:rPr lang="en-US" dirty="0" err="1" smtClean="0">
                <a:latin typeface="+mj-lt"/>
              </a:rPr>
              <a:t>sopimukset</a:t>
            </a:r>
            <a:r>
              <a:rPr lang="en-US" dirty="0" smtClean="0">
                <a:latin typeface="+mj-lt"/>
              </a:rPr>
              <a:t> ja </a:t>
            </a:r>
            <a:r>
              <a:rPr lang="en-US" dirty="0" err="1" smtClean="0">
                <a:latin typeface="+mj-lt"/>
              </a:rPr>
              <a:t>keinot</a:t>
            </a:r>
            <a:endParaRPr lang="en-US" dirty="0" smtClean="0">
              <a:latin typeface="+mj-lt"/>
            </a:endParaRPr>
          </a:p>
          <a:p>
            <a:pPr lvl="2"/>
            <a:r>
              <a:rPr lang="en-US" dirty="0" smtClean="0"/>
              <a:t>The Specially Protected Areas and Biodiversity Protocol to the Convention of Barcelona (SPA)</a:t>
            </a:r>
          </a:p>
          <a:p>
            <a:pPr lvl="2"/>
            <a:r>
              <a:rPr lang="en-US" dirty="0" smtClean="0"/>
              <a:t>The Strategic Action </a:t>
            </a:r>
            <a:r>
              <a:rPr lang="en-US" dirty="0" err="1" smtClean="0"/>
              <a:t>Programme</a:t>
            </a:r>
            <a:r>
              <a:rPr lang="en-US" dirty="0" smtClean="0"/>
              <a:t> for Biodiversity in the Mediterranean Region (SAP/BIO)</a:t>
            </a:r>
          </a:p>
          <a:p>
            <a:pPr lvl="1"/>
            <a:r>
              <a:rPr lang="en-US" dirty="0" err="1" smtClean="0">
                <a:latin typeface="+mj-lt"/>
              </a:rPr>
              <a:t>Muut</a:t>
            </a:r>
            <a:r>
              <a:rPr lang="en-US" dirty="0" smtClean="0">
                <a:latin typeface="+mj-lt"/>
              </a:rPr>
              <a:t> </a:t>
            </a:r>
            <a:r>
              <a:rPr lang="en-US" dirty="0" err="1" smtClean="0">
                <a:latin typeface="+mj-lt"/>
              </a:rPr>
              <a:t>alueelliset</a:t>
            </a:r>
            <a:r>
              <a:rPr lang="en-US" dirty="0" smtClean="0">
                <a:latin typeface="+mj-lt"/>
              </a:rPr>
              <a:t> </a:t>
            </a:r>
            <a:r>
              <a:rPr lang="en-US" dirty="0" err="1" smtClean="0">
                <a:latin typeface="+mj-lt"/>
              </a:rPr>
              <a:t>yleissopimukset</a:t>
            </a:r>
            <a:r>
              <a:rPr lang="en-US" dirty="0" smtClean="0">
                <a:latin typeface="+mj-lt"/>
              </a:rPr>
              <a:t>, </a:t>
            </a:r>
            <a:r>
              <a:rPr lang="en-US" dirty="0" err="1" smtClean="0">
                <a:latin typeface="+mj-lt"/>
              </a:rPr>
              <a:t>direktiivit</a:t>
            </a:r>
            <a:r>
              <a:rPr lang="en-US" dirty="0" smtClean="0">
                <a:latin typeface="+mj-lt"/>
              </a:rPr>
              <a:t> ja </a:t>
            </a:r>
            <a:r>
              <a:rPr lang="en-US" dirty="0" err="1" smtClean="0">
                <a:latin typeface="+mj-lt"/>
              </a:rPr>
              <a:t>toimintasuunnitelmat</a:t>
            </a:r>
            <a:endParaRPr lang="en-US" dirty="0" smtClean="0">
              <a:latin typeface="+mj-lt"/>
            </a:endParaRPr>
          </a:p>
          <a:p>
            <a:pPr lvl="2"/>
            <a:r>
              <a:rPr lang="en-US" dirty="0" smtClean="0"/>
              <a:t>The Agreement on the Conservation of Cetaceans of the Black Sea, Mediterranean Sea and contiguous Atlantic area (ACCOBAMS) was made in 1996 under the Bonn Convention.</a:t>
            </a:r>
          </a:p>
          <a:p>
            <a:pPr lvl="2"/>
            <a:r>
              <a:rPr lang="en-US" dirty="0" smtClean="0"/>
              <a:t>The Berne Convention (on the Conservation of European Wildlife and Natural Habitats) is being implemented in all the European countries.</a:t>
            </a:r>
          </a:p>
          <a:p>
            <a:pPr lvl="2"/>
            <a:r>
              <a:rPr lang="en-US" dirty="0" smtClean="0"/>
              <a:t>Action plan for the conservation of cetaceans in the Mediterranean Sea.</a:t>
            </a:r>
          </a:p>
          <a:p>
            <a:pPr lvl="2"/>
            <a:r>
              <a:rPr lang="en-US" dirty="0" smtClean="0"/>
              <a:t>Action plan for the management of the Mediterranean monk seal (</a:t>
            </a:r>
            <a:r>
              <a:rPr lang="en-US" i="1" dirty="0" err="1" smtClean="0"/>
              <a:t>Monachus</a:t>
            </a:r>
            <a:r>
              <a:rPr lang="en-US" i="1" dirty="0" smtClean="0"/>
              <a:t> </a:t>
            </a:r>
            <a:r>
              <a:rPr lang="en-US" i="1" dirty="0" err="1" smtClean="0"/>
              <a:t>monachus</a:t>
            </a:r>
            <a:r>
              <a:rPr lang="en-US" i="1" dirty="0" smtClean="0"/>
              <a:t>).</a:t>
            </a:r>
          </a:p>
          <a:p>
            <a:pPr lvl="2"/>
            <a:r>
              <a:rPr lang="en-US" dirty="0" smtClean="0"/>
              <a:t>Action plan for the conservation of Mediterranean marine turtles.</a:t>
            </a:r>
          </a:p>
          <a:p>
            <a:pPr lvl="2"/>
            <a:r>
              <a:rPr lang="en-US" dirty="0" smtClean="0"/>
              <a:t>Action plan for the conservation of marine vegetation in the Mediterranean Sea.</a:t>
            </a:r>
          </a:p>
          <a:p>
            <a:pPr lvl="2"/>
            <a:endParaRPr lang="en-US" dirty="0" smtClean="0">
              <a:latin typeface="+mj-lt"/>
            </a:endParaRPr>
          </a:p>
          <a:p>
            <a:pPr>
              <a:buNone/>
            </a:pPr>
            <a:endParaRPr lang="en-US" dirty="0" smtClean="0">
              <a:latin typeface="+mj-lt"/>
            </a:endParaRPr>
          </a:p>
          <a:p>
            <a:endParaRPr lang="en-US" dirty="0" smtClean="0">
              <a:latin typeface="+mj-lt"/>
            </a:endParaRPr>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smtClean="0"/>
              <a:t>Sisältö</a:t>
            </a:r>
            <a:endParaRPr lang="fi-FI" b="1" u="sng" dirty="0"/>
          </a:p>
        </p:txBody>
      </p:sp>
      <p:sp>
        <p:nvSpPr>
          <p:cNvPr id="3" name="Content Placeholder 2"/>
          <p:cNvSpPr>
            <a:spLocks noGrp="1"/>
          </p:cNvSpPr>
          <p:nvPr>
            <p:ph idx="1"/>
          </p:nvPr>
        </p:nvSpPr>
        <p:spPr>
          <a:xfrm>
            <a:off x="677334" y="1930400"/>
            <a:ext cx="8596668" cy="4054401"/>
          </a:xfrm>
        </p:spPr>
        <p:txBody>
          <a:bodyPr>
            <a:normAutofit/>
          </a:bodyPr>
          <a:lstStyle/>
          <a:p>
            <a:r>
              <a:rPr lang="fi-FI" dirty="0" smtClean="0"/>
              <a:t>Tavoitteet</a:t>
            </a:r>
          </a:p>
          <a:p>
            <a:r>
              <a:rPr lang="fi-FI" dirty="0" smtClean="0"/>
              <a:t>Ongelmien hallinta</a:t>
            </a:r>
          </a:p>
          <a:p>
            <a:pPr lvl="1"/>
            <a:r>
              <a:rPr lang="fi-FI" dirty="0" smtClean="0"/>
              <a:t>Välimeri</a:t>
            </a:r>
          </a:p>
          <a:p>
            <a:pPr lvl="1"/>
            <a:r>
              <a:rPr lang="fi-FI" dirty="0" smtClean="0"/>
              <a:t>Itämeri</a:t>
            </a:r>
          </a:p>
          <a:p>
            <a:r>
              <a:rPr lang="fi-FI" dirty="0" smtClean="0"/>
              <a:t>Ilmastonmuutoksen välttäminen</a:t>
            </a:r>
          </a:p>
          <a:p>
            <a:pPr lvl="1"/>
            <a:r>
              <a:rPr lang="fi-FI" dirty="0" smtClean="0"/>
              <a:t>Kuinka se vaikuttaa?</a:t>
            </a:r>
          </a:p>
          <a:p>
            <a:pPr lvl="2"/>
            <a:r>
              <a:rPr lang="fi-FI" dirty="0" smtClean="0"/>
              <a:t>Välimeri</a:t>
            </a:r>
          </a:p>
          <a:p>
            <a:pPr lvl="2"/>
            <a:r>
              <a:rPr lang="fi-FI" dirty="0" err="1" smtClean="0"/>
              <a:t>itämeri</a:t>
            </a:r>
            <a:endParaRPr lang="fi-FI" dirty="0" smtClean="0"/>
          </a:p>
          <a:p>
            <a:pPr lvl="1"/>
            <a:r>
              <a:rPr lang="fi-FI" dirty="0" smtClean="0"/>
              <a:t>Mitä voidaan tehdä?</a:t>
            </a:r>
          </a:p>
        </p:txBody>
      </p:sp>
      <p:pic>
        <p:nvPicPr>
          <p:cNvPr id="4" name="Picture 3"/>
          <p:cNvPicPr>
            <a:picLocks noChangeAspect="1"/>
          </p:cNvPicPr>
          <p:nvPr/>
        </p:nvPicPr>
        <p:blipFill>
          <a:blip r:embed="rId2"/>
          <a:stretch>
            <a:fillRect/>
          </a:stretch>
        </p:blipFill>
        <p:spPr>
          <a:xfrm>
            <a:off x="482657" y="6180847"/>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19301177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Autofit/>
          </a:bodyPr>
          <a:lstStyle/>
          <a:p>
            <a:r>
              <a:rPr lang="fi-FI" sz="3600" b="1" u="sng" dirty="0"/>
              <a:t>Ongelmien hallinta</a:t>
            </a:r>
            <a:br>
              <a:rPr lang="fi-FI" sz="3600" b="1" u="sng" dirty="0"/>
            </a:br>
            <a:r>
              <a:rPr lang="fi-FI" sz="3600" dirty="0"/>
              <a:t>Välimeri</a:t>
            </a:r>
            <a:br>
              <a:rPr lang="fi-FI" sz="3600" dirty="0"/>
            </a:br>
            <a:r>
              <a:rPr lang="en-US" sz="3600" dirty="0"/>
              <a:t> </a:t>
            </a:r>
            <a:r>
              <a:rPr lang="en-US" sz="3600" dirty="0" err="1"/>
              <a:t>Mitä</a:t>
            </a:r>
            <a:r>
              <a:rPr lang="en-US" sz="3600" dirty="0"/>
              <a:t> on </a:t>
            </a:r>
            <a:r>
              <a:rPr lang="en-US" sz="3600" dirty="0" err="1"/>
              <a:t>tehty</a:t>
            </a:r>
            <a:r>
              <a:rPr lang="en-US" sz="3600" dirty="0"/>
              <a:t>?</a:t>
            </a:r>
            <a:endParaRPr lang="fi-FI" sz="36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344557" y="1934816"/>
            <a:ext cx="10455965" cy="4757531"/>
          </a:xfrm>
        </p:spPr>
        <p:txBody>
          <a:bodyPr>
            <a:normAutofit/>
          </a:bodyPr>
          <a:lstStyle/>
          <a:p>
            <a:pPr lvl="1"/>
            <a:r>
              <a:rPr lang="en-US" sz="2800" dirty="0" err="1" smtClean="0">
                <a:latin typeface="+mj-lt"/>
              </a:rPr>
              <a:t>Kansainväliset</a:t>
            </a:r>
            <a:r>
              <a:rPr lang="en-US" sz="2800" dirty="0" smtClean="0">
                <a:latin typeface="+mj-lt"/>
              </a:rPr>
              <a:t> </a:t>
            </a:r>
            <a:r>
              <a:rPr lang="en-US" sz="2800" dirty="0" err="1" smtClean="0">
                <a:latin typeface="+mj-lt"/>
              </a:rPr>
              <a:t>sopimukset</a:t>
            </a:r>
            <a:endParaRPr lang="en-US" sz="2800" dirty="0" smtClean="0">
              <a:latin typeface="+mj-lt"/>
            </a:endParaRPr>
          </a:p>
          <a:p>
            <a:pPr lvl="2"/>
            <a:r>
              <a:rPr lang="en-US" sz="2400" dirty="0" smtClean="0"/>
              <a:t>Global Convention on the Protection of Biological Diversity (CBD).</a:t>
            </a:r>
          </a:p>
          <a:p>
            <a:pPr lvl="2"/>
            <a:r>
              <a:rPr lang="en-US" sz="2400" dirty="0" smtClean="0"/>
              <a:t>The Convention on the Conservation of Migratory Species of Wild Animals (Bonn Convention, 1979).</a:t>
            </a:r>
          </a:p>
          <a:p>
            <a:pPr lvl="2"/>
            <a:r>
              <a:rPr lang="en-US" sz="2400" dirty="0" smtClean="0"/>
              <a:t>The Convention on International Trade in Endangered Species of Wild Fauna and Flora (CITES).</a:t>
            </a:r>
          </a:p>
          <a:p>
            <a:pPr lvl="2"/>
            <a:r>
              <a:rPr lang="en-US" sz="2400" dirty="0" smtClean="0"/>
              <a:t>The RAMSAR Convention on Wetlands of International Importance especially as Waterfowl Habitat (1971).</a:t>
            </a:r>
          </a:p>
          <a:p>
            <a:pPr>
              <a:buNone/>
            </a:pPr>
            <a:r>
              <a:rPr lang="en-US" dirty="0" smtClean="0">
                <a:latin typeface="+mj-lt"/>
              </a:rPr>
              <a:t>									</a:t>
            </a:r>
            <a:r>
              <a:rPr lang="en-US" sz="2000" dirty="0" smtClean="0">
                <a:latin typeface="+mj-lt"/>
              </a:rPr>
              <a:t>(EEA Report, 2006)</a:t>
            </a:r>
          </a:p>
          <a:p>
            <a:endParaRPr lang="en-US" dirty="0" smtClean="0">
              <a:latin typeface="+mj-lt"/>
            </a:endParaRPr>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404731"/>
          </a:xfrm>
        </p:spPr>
        <p:txBody>
          <a:bodyPr>
            <a:normAutofit fontScale="90000"/>
          </a:bodyPr>
          <a:lstStyle/>
          <a:p>
            <a:r>
              <a:rPr lang="fi-FI" b="1" u="sng" dirty="0" smtClean="0"/>
              <a:t>Ongelmien hallinta</a:t>
            </a:r>
            <a:br>
              <a:rPr lang="fi-FI" b="1" u="sng" dirty="0" smtClean="0"/>
            </a:br>
            <a:r>
              <a:rPr lang="fi-FI" sz="2800" dirty="0" smtClean="0"/>
              <a:t>Välimeri</a:t>
            </a:r>
            <a:br>
              <a:rPr lang="fi-FI" sz="2800" dirty="0" smtClean="0"/>
            </a:br>
            <a:r>
              <a:rPr lang="en-US" sz="2800" dirty="0" err="1" smtClean="0"/>
              <a:t>Haasteet</a:t>
            </a:r>
            <a:endParaRPr lang="fi-FI" sz="28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954156" y="1683026"/>
            <a:ext cx="10495721" cy="4797286"/>
          </a:xfrm>
        </p:spPr>
        <p:txBody>
          <a:bodyPr>
            <a:normAutofit fontScale="25000" lnSpcReduction="20000"/>
          </a:bodyPr>
          <a:lstStyle/>
          <a:p>
            <a:r>
              <a:rPr lang="en-US" sz="8000" dirty="0" err="1" smtClean="0">
                <a:latin typeface="+mj-lt"/>
              </a:rPr>
              <a:t>Laitosten</a:t>
            </a:r>
            <a:r>
              <a:rPr lang="en-US" sz="8000" dirty="0" smtClean="0">
                <a:latin typeface="+mj-lt"/>
              </a:rPr>
              <a:t> </a:t>
            </a:r>
            <a:r>
              <a:rPr lang="en-US" sz="8000" dirty="0" err="1" smtClean="0">
                <a:latin typeface="+mj-lt"/>
              </a:rPr>
              <a:t>hajanaisuus</a:t>
            </a:r>
            <a:r>
              <a:rPr lang="en-US" sz="8000" dirty="0" smtClean="0">
                <a:latin typeface="+mj-lt"/>
              </a:rPr>
              <a:t> / </a:t>
            </a:r>
            <a:r>
              <a:rPr lang="en-US" sz="8000" dirty="0" err="1" smtClean="0">
                <a:latin typeface="+mj-lt"/>
              </a:rPr>
              <a:t>Päällekkäiset</a:t>
            </a:r>
            <a:r>
              <a:rPr lang="en-US" sz="8000" dirty="0" smtClean="0">
                <a:latin typeface="+mj-lt"/>
              </a:rPr>
              <a:t> </a:t>
            </a:r>
            <a:r>
              <a:rPr lang="en-US" sz="8000" dirty="0" err="1" smtClean="0">
                <a:latin typeface="+mj-lt"/>
              </a:rPr>
              <a:t>roolit</a:t>
            </a:r>
            <a:endParaRPr lang="en-US" sz="8000" dirty="0" smtClean="0">
              <a:latin typeface="+mj-lt"/>
            </a:endParaRPr>
          </a:p>
          <a:p>
            <a:r>
              <a:rPr lang="en-US" sz="8000" dirty="0" err="1" smtClean="0">
                <a:latin typeface="+mj-lt"/>
              </a:rPr>
              <a:t>Lainsäädäntöpuitteet</a:t>
            </a:r>
            <a:r>
              <a:rPr lang="en-US" sz="8000" dirty="0" smtClean="0">
                <a:latin typeface="+mj-lt"/>
              </a:rPr>
              <a:t> </a:t>
            </a:r>
            <a:r>
              <a:rPr lang="en-US" sz="8000" dirty="0" err="1" smtClean="0">
                <a:latin typeface="+mj-lt"/>
              </a:rPr>
              <a:t>etelässä</a:t>
            </a:r>
            <a:r>
              <a:rPr lang="en-US" sz="8000" dirty="0" smtClean="0">
                <a:latin typeface="+mj-lt"/>
              </a:rPr>
              <a:t> ja </a:t>
            </a:r>
            <a:r>
              <a:rPr lang="en-US" sz="8000" dirty="0" err="1" smtClean="0">
                <a:latin typeface="+mj-lt"/>
              </a:rPr>
              <a:t>pohjoisessa</a:t>
            </a:r>
            <a:r>
              <a:rPr lang="en-US" sz="8000" dirty="0" smtClean="0">
                <a:latin typeface="+mj-lt"/>
              </a:rPr>
              <a:t> </a:t>
            </a:r>
            <a:r>
              <a:rPr lang="en-US" sz="8000" dirty="0" err="1" smtClean="0">
                <a:latin typeface="+mj-lt"/>
              </a:rPr>
              <a:t>ovat</a:t>
            </a:r>
            <a:r>
              <a:rPr lang="en-US" sz="8000" dirty="0" smtClean="0">
                <a:latin typeface="+mj-lt"/>
              </a:rPr>
              <a:t> </a:t>
            </a:r>
            <a:r>
              <a:rPr lang="en-US" sz="8000" dirty="0" err="1" smtClean="0">
                <a:latin typeface="+mj-lt"/>
              </a:rPr>
              <a:t>ylhäältä</a:t>
            </a:r>
            <a:r>
              <a:rPr lang="en-US" sz="8000" dirty="0" smtClean="0">
                <a:latin typeface="+mj-lt"/>
              </a:rPr>
              <a:t> </a:t>
            </a:r>
            <a:r>
              <a:rPr lang="en-US" sz="8000" dirty="0" err="1" smtClean="0">
                <a:latin typeface="+mj-lt"/>
              </a:rPr>
              <a:t>alaspäin</a:t>
            </a:r>
            <a:r>
              <a:rPr lang="en-US" sz="8000" dirty="0" smtClean="0">
                <a:latin typeface="+mj-lt"/>
              </a:rPr>
              <a:t> </a:t>
            </a:r>
            <a:r>
              <a:rPr lang="en-US" sz="8000" dirty="0" err="1" smtClean="0">
                <a:latin typeface="+mj-lt"/>
              </a:rPr>
              <a:t>eli</a:t>
            </a:r>
            <a:r>
              <a:rPr lang="en-US" sz="8000" dirty="0" smtClean="0">
                <a:latin typeface="+mj-lt"/>
              </a:rPr>
              <a:t> </a:t>
            </a:r>
            <a:r>
              <a:rPr lang="en-US" sz="8000" dirty="0" err="1" smtClean="0">
                <a:latin typeface="+mj-lt"/>
              </a:rPr>
              <a:t>osallistuvien</a:t>
            </a:r>
            <a:r>
              <a:rPr lang="en-US" sz="8000" dirty="0" smtClean="0">
                <a:latin typeface="+mj-lt"/>
              </a:rPr>
              <a:t> </a:t>
            </a:r>
            <a:r>
              <a:rPr lang="en-US" sz="8000" dirty="0" err="1" smtClean="0">
                <a:latin typeface="+mj-lt"/>
              </a:rPr>
              <a:t>prosessit</a:t>
            </a:r>
            <a:r>
              <a:rPr lang="en-US" sz="8000" dirty="0" smtClean="0">
                <a:latin typeface="+mj-lt"/>
              </a:rPr>
              <a:t> </a:t>
            </a:r>
            <a:r>
              <a:rPr lang="en-US" sz="8000" dirty="0" err="1" smtClean="0">
                <a:latin typeface="+mj-lt"/>
              </a:rPr>
              <a:t>ovat</a:t>
            </a:r>
            <a:r>
              <a:rPr lang="en-US" sz="8000" dirty="0" smtClean="0">
                <a:latin typeface="+mj-lt"/>
              </a:rPr>
              <a:t> </a:t>
            </a:r>
            <a:r>
              <a:rPr lang="en-US" sz="8000" dirty="0" err="1" smtClean="0">
                <a:latin typeface="+mj-lt"/>
              </a:rPr>
              <a:t>rajalliset</a:t>
            </a:r>
            <a:endParaRPr lang="en-US" sz="8000" dirty="0" smtClean="0">
              <a:latin typeface="+mj-lt"/>
            </a:endParaRPr>
          </a:p>
          <a:p>
            <a:r>
              <a:rPr lang="en-US" sz="8000" dirty="0" err="1" smtClean="0">
                <a:latin typeface="+mj-lt"/>
              </a:rPr>
              <a:t>Valvontamekanismien</a:t>
            </a:r>
            <a:r>
              <a:rPr lang="en-US" sz="8000" dirty="0" smtClean="0">
                <a:latin typeface="+mj-lt"/>
              </a:rPr>
              <a:t> </a:t>
            </a:r>
            <a:r>
              <a:rPr lang="en-US" sz="8000" dirty="0" err="1" smtClean="0">
                <a:latin typeface="+mj-lt"/>
              </a:rPr>
              <a:t>puute</a:t>
            </a:r>
            <a:r>
              <a:rPr lang="en-US" sz="8000" dirty="0" smtClean="0">
                <a:latin typeface="+mj-lt"/>
              </a:rPr>
              <a:t> </a:t>
            </a:r>
            <a:r>
              <a:rPr lang="en-US" sz="8000" dirty="0" err="1" smtClean="0">
                <a:latin typeface="+mj-lt"/>
              </a:rPr>
              <a:t>joissain</a:t>
            </a:r>
            <a:r>
              <a:rPr lang="en-US" sz="8000" dirty="0" smtClean="0">
                <a:latin typeface="+mj-lt"/>
              </a:rPr>
              <a:t> </a:t>
            </a:r>
            <a:r>
              <a:rPr lang="en-US" sz="8000" dirty="0" err="1" smtClean="0">
                <a:latin typeface="+mj-lt"/>
              </a:rPr>
              <a:t>Etelä-Euroopan</a:t>
            </a:r>
            <a:r>
              <a:rPr lang="en-US" sz="8000" dirty="0" smtClean="0">
                <a:latin typeface="+mj-lt"/>
              </a:rPr>
              <a:t> </a:t>
            </a:r>
            <a:r>
              <a:rPr lang="en-US" sz="8000" dirty="0" err="1" smtClean="0">
                <a:latin typeface="+mj-lt"/>
              </a:rPr>
              <a:t>maissa</a:t>
            </a:r>
            <a:r>
              <a:rPr lang="en-US" sz="8000" dirty="0" smtClean="0">
                <a:latin typeface="+mj-lt"/>
              </a:rPr>
              <a:t> ja </a:t>
            </a:r>
            <a:r>
              <a:rPr lang="en-US" sz="8000" dirty="0" err="1" smtClean="0">
                <a:latin typeface="+mj-lt"/>
              </a:rPr>
              <a:t>lähinnä</a:t>
            </a:r>
            <a:r>
              <a:rPr lang="en-US" sz="8000" dirty="0" smtClean="0">
                <a:latin typeface="+mj-lt"/>
              </a:rPr>
              <a:t> </a:t>
            </a:r>
            <a:r>
              <a:rPr lang="en-US" sz="8000" dirty="0" err="1" smtClean="0">
                <a:latin typeface="+mj-lt"/>
              </a:rPr>
              <a:t>altaiden</a:t>
            </a:r>
            <a:r>
              <a:rPr lang="en-US" sz="8000" dirty="0" smtClean="0">
                <a:latin typeface="+mj-lt"/>
              </a:rPr>
              <a:t> ja trans-</a:t>
            </a:r>
            <a:r>
              <a:rPr lang="en-US" sz="8000" dirty="0" err="1" smtClean="0">
                <a:latin typeface="+mj-lt"/>
              </a:rPr>
              <a:t>altaiden</a:t>
            </a:r>
            <a:r>
              <a:rPr lang="en-US" sz="8000" dirty="0" smtClean="0">
                <a:latin typeface="+mj-lt"/>
              </a:rPr>
              <a:t> </a:t>
            </a:r>
            <a:r>
              <a:rPr lang="en-US" sz="8000" dirty="0" err="1" smtClean="0">
                <a:latin typeface="+mj-lt"/>
              </a:rPr>
              <a:t>osalla</a:t>
            </a:r>
            <a:endParaRPr lang="en-US" sz="8000" dirty="0" smtClean="0">
              <a:latin typeface="+mj-lt"/>
            </a:endParaRPr>
          </a:p>
          <a:p>
            <a:r>
              <a:rPr lang="en-US" sz="8000" dirty="0" err="1" smtClean="0">
                <a:latin typeface="+mj-lt"/>
              </a:rPr>
              <a:t>Rahoitusvälineiden</a:t>
            </a:r>
            <a:r>
              <a:rPr lang="en-US" sz="8000" dirty="0" smtClean="0">
                <a:latin typeface="+mj-lt"/>
              </a:rPr>
              <a:t> </a:t>
            </a:r>
            <a:r>
              <a:rPr lang="en-US" sz="8000" dirty="0" err="1" smtClean="0">
                <a:latin typeface="+mj-lt"/>
              </a:rPr>
              <a:t>puute</a:t>
            </a:r>
            <a:r>
              <a:rPr lang="en-US" sz="8000" dirty="0" smtClean="0">
                <a:latin typeface="+mj-lt"/>
              </a:rPr>
              <a:t> ja motivation </a:t>
            </a:r>
            <a:r>
              <a:rPr lang="en-US" sz="8000" dirty="0" err="1" smtClean="0">
                <a:latin typeface="+mj-lt"/>
              </a:rPr>
              <a:t>puute</a:t>
            </a:r>
            <a:r>
              <a:rPr lang="en-US" sz="8000" dirty="0" smtClean="0">
                <a:latin typeface="+mj-lt"/>
              </a:rPr>
              <a:t> </a:t>
            </a:r>
            <a:r>
              <a:rPr lang="en-US" sz="8000" dirty="0" err="1" smtClean="0">
                <a:latin typeface="+mj-lt"/>
              </a:rPr>
              <a:t>vähentää</a:t>
            </a:r>
            <a:r>
              <a:rPr lang="en-US" sz="8000" dirty="0" smtClean="0">
                <a:latin typeface="+mj-lt"/>
              </a:rPr>
              <a:t> </a:t>
            </a:r>
            <a:r>
              <a:rPr lang="en-US" sz="8000" dirty="0" err="1" smtClean="0">
                <a:latin typeface="+mj-lt"/>
              </a:rPr>
              <a:t>saastumisen</a:t>
            </a:r>
            <a:r>
              <a:rPr lang="en-US" sz="8000" dirty="0" smtClean="0">
                <a:latin typeface="+mj-lt"/>
              </a:rPr>
              <a:t> </a:t>
            </a:r>
            <a:r>
              <a:rPr lang="en-US" sz="8000" dirty="0" err="1" smtClean="0">
                <a:latin typeface="+mj-lt"/>
              </a:rPr>
              <a:t>strategioita</a:t>
            </a:r>
            <a:endParaRPr lang="en-US" sz="8000" dirty="0" smtClean="0">
              <a:latin typeface="+mj-lt"/>
            </a:endParaRPr>
          </a:p>
          <a:p>
            <a:r>
              <a:rPr lang="en-US" sz="8000" dirty="0" err="1" smtClean="0">
                <a:latin typeface="+mj-lt"/>
              </a:rPr>
              <a:t>Säännökset</a:t>
            </a:r>
            <a:r>
              <a:rPr lang="en-US" sz="8000" dirty="0" smtClean="0">
                <a:latin typeface="+mj-lt"/>
              </a:rPr>
              <a:t> </a:t>
            </a:r>
            <a:r>
              <a:rPr lang="en-US" sz="8000" dirty="0" err="1" smtClean="0">
                <a:latin typeface="+mj-lt"/>
              </a:rPr>
              <a:t>ovat</a:t>
            </a:r>
            <a:r>
              <a:rPr lang="en-US" sz="8000" dirty="0" smtClean="0">
                <a:latin typeface="+mj-lt"/>
              </a:rPr>
              <a:t> </a:t>
            </a:r>
            <a:r>
              <a:rPr lang="en-US" sz="8000" dirty="0" err="1" smtClean="0">
                <a:latin typeface="+mj-lt"/>
              </a:rPr>
              <a:t>usein</a:t>
            </a:r>
            <a:r>
              <a:rPr lang="en-US" sz="8000" dirty="0" smtClean="0">
                <a:latin typeface="+mj-lt"/>
              </a:rPr>
              <a:t> </a:t>
            </a:r>
            <a:r>
              <a:rPr lang="en-US" sz="8000" dirty="0" err="1" smtClean="0">
                <a:latin typeface="+mj-lt"/>
              </a:rPr>
              <a:t>sidosryhmien</a:t>
            </a:r>
            <a:r>
              <a:rPr lang="en-US" sz="8000" dirty="0" smtClean="0">
                <a:latin typeface="+mj-lt"/>
              </a:rPr>
              <a:t> </a:t>
            </a:r>
            <a:r>
              <a:rPr lang="en-US" sz="8000" dirty="0" err="1" smtClean="0">
                <a:latin typeface="+mj-lt"/>
              </a:rPr>
              <a:t>osallsitumista</a:t>
            </a:r>
            <a:r>
              <a:rPr lang="en-US" sz="8000" dirty="0" smtClean="0">
                <a:latin typeface="+mj-lt"/>
              </a:rPr>
              <a:t> ja </a:t>
            </a:r>
            <a:r>
              <a:rPr lang="en-US" sz="8000" dirty="0" err="1" smtClean="0">
                <a:latin typeface="+mj-lt"/>
              </a:rPr>
              <a:t>vuoropuhelua</a:t>
            </a:r>
            <a:r>
              <a:rPr lang="en-US" sz="8000" dirty="0" smtClean="0">
                <a:latin typeface="+mj-lt"/>
              </a:rPr>
              <a:t> </a:t>
            </a:r>
            <a:r>
              <a:rPr lang="en-US" sz="8000" dirty="0" err="1" smtClean="0">
                <a:latin typeface="+mj-lt"/>
              </a:rPr>
              <a:t>sekä</a:t>
            </a:r>
            <a:r>
              <a:rPr lang="en-US" sz="8000" dirty="0" smtClean="0">
                <a:latin typeface="+mj-lt"/>
              </a:rPr>
              <a:t> </a:t>
            </a:r>
            <a:r>
              <a:rPr lang="en-US" sz="8000" dirty="0" err="1" smtClean="0">
                <a:latin typeface="+mj-lt"/>
              </a:rPr>
              <a:t>julkinen</a:t>
            </a:r>
            <a:r>
              <a:rPr lang="en-US" sz="8000" dirty="0" smtClean="0">
                <a:latin typeface="+mj-lt"/>
              </a:rPr>
              <a:t> </a:t>
            </a:r>
            <a:r>
              <a:rPr lang="en-US" sz="8000" dirty="0" err="1" smtClean="0">
                <a:latin typeface="+mj-lt"/>
              </a:rPr>
              <a:t>sitoutuminen</a:t>
            </a:r>
            <a:r>
              <a:rPr lang="en-US" sz="8000" dirty="0" smtClean="0">
                <a:latin typeface="+mj-lt"/>
              </a:rPr>
              <a:t> </a:t>
            </a:r>
            <a:r>
              <a:rPr lang="en-US" sz="8000" dirty="0" err="1" smtClean="0">
                <a:latin typeface="+mj-lt"/>
              </a:rPr>
              <a:t>epämääräistä</a:t>
            </a:r>
            <a:r>
              <a:rPr lang="en-US" sz="8000" dirty="0" smtClean="0">
                <a:latin typeface="+mj-lt"/>
              </a:rPr>
              <a:t> </a:t>
            </a:r>
            <a:r>
              <a:rPr lang="en-US" sz="8000" dirty="0" err="1" smtClean="0">
                <a:latin typeface="+mj-lt"/>
              </a:rPr>
              <a:t>eteläisessä</a:t>
            </a:r>
            <a:r>
              <a:rPr lang="en-US" sz="8000" dirty="0" smtClean="0">
                <a:latin typeface="+mj-lt"/>
              </a:rPr>
              <a:t> </a:t>
            </a:r>
            <a:r>
              <a:rPr lang="en-US" sz="8000" dirty="0" err="1" smtClean="0">
                <a:latin typeface="+mj-lt"/>
              </a:rPr>
              <a:t>hallinnossa</a:t>
            </a:r>
            <a:r>
              <a:rPr lang="en-US" sz="8000" dirty="0" smtClean="0">
                <a:latin typeface="+mj-lt"/>
              </a:rPr>
              <a:t> </a:t>
            </a:r>
            <a:r>
              <a:rPr lang="en-US" sz="8000" dirty="0" err="1" smtClean="0">
                <a:latin typeface="+mj-lt"/>
              </a:rPr>
              <a:t>samalla</a:t>
            </a:r>
            <a:r>
              <a:rPr lang="en-US" sz="8000" dirty="0" smtClean="0">
                <a:latin typeface="+mj-lt"/>
              </a:rPr>
              <a:t>, kun se on </a:t>
            </a:r>
            <a:r>
              <a:rPr lang="en-US" sz="8000" dirty="0" err="1" smtClean="0">
                <a:latin typeface="+mj-lt"/>
              </a:rPr>
              <a:t>selkeämpää</a:t>
            </a:r>
            <a:r>
              <a:rPr lang="en-US" sz="8000" dirty="0" smtClean="0">
                <a:latin typeface="+mj-lt"/>
              </a:rPr>
              <a:t> </a:t>
            </a:r>
            <a:r>
              <a:rPr lang="en-US" sz="8000" dirty="0" err="1" smtClean="0">
                <a:latin typeface="+mj-lt"/>
              </a:rPr>
              <a:t>pohjoisessa</a:t>
            </a:r>
            <a:endParaRPr lang="en-US" sz="8000" dirty="0" smtClean="0">
              <a:latin typeface="+mj-lt"/>
            </a:endParaRPr>
          </a:p>
          <a:p>
            <a:r>
              <a:rPr lang="en-US" sz="8000" dirty="0" err="1" smtClean="0">
                <a:latin typeface="+mj-lt"/>
              </a:rPr>
              <a:t>Matala</a:t>
            </a:r>
            <a:r>
              <a:rPr lang="en-US" sz="8000" dirty="0" smtClean="0">
                <a:latin typeface="+mj-lt"/>
              </a:rPr>
              <a:t> </a:t>
            </a:r>
            <a:r>
              <a:rPr lang="en-US" sz="8000" dirty="0" err="1" smtClean="0">
                <a:latin typeface="+mj-lt"/>
              </a:rPr>
              <a:t>vastuullisuus</a:t>
            </a:r>
            <a:r>
              <a:rPr lang="en-US" sz="8000" dirty="0" smtClean="0">
                <a:latin typeface="+mj-lt"/>
              </a:rPr>
              <a:t> ja </a:t>
            </a:r>
            <a:r>
              <a:rPr lang="en-US" sz="8000" dirty="0" err="1" smtClean="0">
                <a:latin typeface="+mj-lt"/>
              </a:rPr>
              <a:t>avoimuus</a:t>
            </a:r>
            <a:endParaRPr lang="en-US" sz="8000" dirty="0" smtClean="0">
              <a:latin typeface="+mj-lt"/>
            </a:endParaRPr>
          </a:p>
          <a:p>
            <a:r>
              <a:rPr lang="en-US" sz="8000" dirty="0" err="1" smtClean="0">
                <a:latin typeface="+mj-lt"/>
              </a:rPr>
              <a:t>Ei</a:t>
            </a:r>
            <a:r>
              <a:rPr lang="en-US" sz="8000" dirty="0" smtClean="0">
                <a:latin typeface="+mj-lt"/>
              </a:rPr>
              <a:t> </a:t>
            </a:r>
            <a:r>
              <a:rPr lang="en-US" sz="8000" dirty="0" err="1" smtClean="0">
                <a:latin typeface="+mj-lt"/>
              </a:rPr>
              <a:t>selviä</a:t>
            </a:r>
            <a:r>
              <a:rPr lang="en-US" sz="8000" dirty="0" smtClean="0">
                <a:latin typeface="+mj-lt"/>
              </a:rPr>
              <a:t> </a:t>
            </a:r>
            <a:r>
              <a:rPr lang="en-US" sz="8000" dirty="0" err="1" smtClean="0">
                <a:latin typeface="+mj-lt"/>
              </a:rPr>
              <a:t>säännöksiä</a:t>
            </a:r>
            <a:r>
              <a:rPr lang="en-US" sz="8000" dirty="0" smtClean="0">
                <a:latin typeface="+mj-lt"/>
              </a:rPr>
              <a:t> </a:t>
            </a:r>
            <a:r>
              <a:rPr lang="en-US" sz="8000" dirty="0" err="1" smtClean="0">
                <a:latin typeface="+mj-lt"/>
              </a:rPr>
              <a:t>tukea</a:t>
            </a:r>
            <a:r>
              <a:rPr lang="en-US" sz="8000" dirty="0" smtClean="0">
                <a:latin typeface="+mj-lt"/>
              </a:rPr>
              <a:t> ja </a:t>
            </a:r>
            <a:r>
              <a:rPr lang="en-US" sz="8000" dirty="0" err="1" smtClean="0">
                <a:latin typeface="+mj-lt"/>
              </a:rPr>
              <a:t>kannustaa</a:t>
            </a:r>
            <a:r>
              <a:rPr lang="en-US" sz="8000" dirty="0" smtClean="0">
                <a:latin typeface="+mj-lt"/>
              </a:rPr>
              <a:t> </a:t>
            </a:r>
            <a:r>
              <a:rPr lang="en-US" sz="8000" dirty="0" err="1" smtClean="0">
                <a:latin typeface="+mj-lt"/>
              </a:rPr>
              <a:t>innovaatioita</a:t>
            </a:r>
            <a:r>
              <a:rPr lang="en-US" sz="8000" dirty="0" smtClean="0">
                <a:latin typeface="+mj-lt"/>
              </a:rPr>
              <a:t>, </a:t>
            </a:r>
            <a:r>
              <a:rPr lang="en-US" sz="8000" dirty="0" err="1" smtClean="0">
                <a:latin typeface="+mj-lt"/>
              </a:rPr>
              <a:t>pääasin</a:t>
            </a:r>
            <a:r>
              <a:rPr lang="en-US" sz="8000" dirty="0" smtClean="0">
                <a:latin typeface="+mj-lt"/>
              </a:rPr>
              <a:t> </a:t>
            </a:r>
            <a:r>
              <a:rPr lang="en-US" sz="8000" dirty="0" err="1" smtClean="0">
                <a:latin typeface="+mj-lt"/>
              </a:rPr>
              <a:t>eteläisen</a:t>
            </a:r>
            <a:r>
              <a:rPr lang="en-US" sz="8000" dirty="0" smtClean="0">
                <a:latin typeface="+mj-lt"/>
              </a:rPr>
              <a:t> </a:t>
            </a:r>
            <a:r>
              <a:rPr lang="en-US" sz="8000" dirty="0" err="1" smtClean="0">
                <a:latin typeface="+mj-lt"/>
              </a:rPr>
              <a:t>Baltian</a:t>
            </a:r>
            <a:r>
              <a:rPr lang="en-US" sz="8000" dirty="0" smtClean="0">
                <a:latin typeface="+mj-lt"/>
              </a:rPr>
              <a:t> </a:t>
            </a:r>
            <a:r>
              <a:rPr lang="en-US" sz="8000" dirty="0" err="1" smtClean="0">
                <a:latin typeface="+mj-lt"/>
              </a:rPr>
              <a:t>altaan</a:t>
            </a:r>
            <a:r>
              <a:rPr lang="en-US" sz="8000" dirty="0" smtClean="0">
                <a:latin typeface="+mj-lt"/>
              </a:rPr>
              <a:t> </a:t>
            </a:r>
            <a:r>
              <a:rPr lang="en-US" sz="8000" dirty="0" err="1" smtClean="0">
                <a:latin typeface="+mj-lt"/>
              </a:rPr>
              <a:t>osalta</a:t>
            </a:r>
            <a:endParaRPr lang="en-US" sz="8000" dirty="0" smtClean="0">
              <a:latin typeface="+mj-lt"/>
            </a:endParaRPr>
          </a:p>
          <a:p>
            <a:r>
              <a:rPr lang="en-US" sz="8000" dirty="0" err="1" smtClean="0">
                <a:latin typeface="+mj-lt"/>
              </a:rPr>
              <a:t>Ei</a:t>
            </a:r>
            <a:r>
              <a:rPr lang="en-US" sz="8000" dirty="0" smtClean="0">
                <a:latin typeface="+mj-lt"/>
              </a:rPr>
              <a:t> </a:t>
            </a:r>
            <a:r>
              <a:rPr lang="en-US" sz="8000" dirty="0" err="1" smtClean="0">
                <a:latin typeface="+mj-lt"/>
              </a:rPr>
              <a:t>selkeää</a:t>
            </a:r>
            <a:r>
              <a:rPr lang="en-US" sz="8000" dirty="0" smtClean="0">
                <a:latin typeface="+mj-lt"/>
              </a:rPr>
              <a:t> </a:t>
            </a:r>
            <a:r>
              <a:rPr lang="en-US" sz="8000" dirty="0" err="1" smtClean="0">
                <a:latin typeface="+mj-lt"/>
              </a:rPr>
              <a:t>yhteyttä</a:t>
            </a:r>
            <a:r>
              <a:rPr lang="en-US" sz="8000" dirty="0" smtClean="0">
                <a:latin typeface="+mj-lt"/>
              </a:rPr>
              <a:t> </a:t>
            </a:r>
            <a:r>
              <a:rPr lang="en-US" sz="8000" dirty="0" err="1" smtClean="0">
                <a:latin typeface="+mj-lt"/>
              </a:rPr>
              <a:t>korkeakoulujen</a:t>
            </a:r>
            <a:r>
              <a:rPr lang="en-US" sz="8000" dirty="0" smtClean="0">
                <a:latin typeface="+mj-lt"/>
              </a:rPr>
              <a:t>, </a:t>
            </a:r>
            <a:r>
              <a:rPr lang="en-US" sz="8000" dirty="0" err="1" smtClean="0">
                <a:latin typeface="+mj-lt"/>
              </a:rPr>
              <a:t>sidosryhmien</a:t>
            </a:r>
            <a:r>
              <a:rPr lang="en-US" sz="8000" dirty="0" smtClean="0">
                <a:latin typeface="+mj-lt"/>
              </a:rPr>
              <a:t> ja </a:t>
            </a:r>
            <a:r>
              <a:rPr lang="en-US" sz="8000" dirty="0" err="1" smtClean="0">
                <a:latin typeface="+mj-lt"/>
              </a:rPr>
              <a:t>teollisten</a:t>
            </a:r>
            <a:r>
              <a:rPr lang="en-US" sz="8000" dirty="0" smtClean="0">
                <a:latin typeface="+mj-lt"/>
              </a:rPr>
              <a:t> </a:t>
            </a:r>
            <a:r>
              <a:rPr lang="en-US" sz="8000" dirty="0" err="1" smtClean="0">
                <a:latin typeface="+mj-lt"/>
              </a:rPr>
              <a:t>tahojen</a:t>
            </a:r>
            <a:r>
              <a:rPr lang="en-US" sz="8000" dirty="0" smtClean="0">
                <a:latin typeface="+mj-lt"/>
              </a:rPr>
              <a:t> </a:t>
            </a:r>
            <a:r>
              <a:rPr lang="en-US" sz="8000" dirty="0" err="1" smtClean="0">
                <a:latin typeface="+mj-lt"/>
              </a:rPr>
              <a:t>välillä</a:t>
            </a:r>
            <a:r>
              <a:rPr lang="en-US" sz="8000" dirty="0" smtClean="0">
                <a:latin typeface="+mj-lt"/>
              </a:rPr>
              <a:t> </a:t>
            </a:r>
            <a:r>
              <a:rPr lang="en-US" sz="8000" dirty="0" err="1" smtClean="0">
                <a:latin typeface="+mj-lt"/>
              </a:rPr>
              <a:t>etelässä</a:t>
            </a:r>
            <a:r>
              <a:rPr lang="en-US" sz="8000" dirty="0" smtClean="0">
                <a:latin typeface="+mj-lt"/>
              </a:rPr>
              <a:t>. </a:t>
            </a:r>
            <a:r>
              <a:rPr lang="en-US" sz="8000" dirty="0" err="1" smtClean="0">
                <a:latin typeface="+mj-lt"/>
              </a:rPr>
              <a:t>Tällaiset</a:t>
            </a:r>
            <a:r>
              <a:rPr lang="en-US" sz="8000" dirty="0" smtClean="0">
                <a:latin typeface="+mj-lt"/>
              </a:rPr>
              <a:t> </a:t>
            </a:r>
            <a:r>
              <a:rPr lang="en-US" sz="8000" dirty="0" err="1" smtClean="0">
                <a:latin typeface="+mj-lt"/>
              </a:rPr>
              <a:t>keskinäiset</a:t>
            </a:r>
            <a:r>
              <a:rPr lang="en-US" sz="8000" dirty="0" smtClean="0">
                <a:latin typeface="+mj-lt"/>
              </a:rPr>
              <a:t> </a:t>
            </a:r>
            <a:r>
              <a:rPr lang="en-US" sz="8000" dirty="0" err="1" smtClean="0">
                <a:latin typeface="+mj-lt"/>
              </a:rPr>
              <a:t>suhteet</a:t>
            </a:r>
            <a:r>
              <a:rPr lang="en-US" sz="8000" dirty="0" smtClean="0">
                <a:latin typeface="+mj-lt"/>
              </a:rPr>
              <a:t> </a:t>
            </a:r>
            <a:r>
              <a:rPr lang="en-US" sz="8000" dirty="0" err="1" smtClean="0">
                <a:latin typeface="+mj-lt"/>
              </a:rPr>
              <a:t>voisivat</a:t>
            </a:r>
            <a:r>
              <a:rPr lang="en-US" sz="8000" dirty="0" smtClean="0">
                <a:latin typeface="+mj-lt"/>
              </a:rPr>
              <a:t> </a:t>
            </a:r>
            <a:r>
              <a:rPr lang="en-US" sz="8000" dirty="0" err="1" smtClean="0">
                <a:latin typeface="+mj-lt"/>
              </a:rPr>
              <a:t>tukea</a:t>
            </a:r>
            <a:r>
              <a:rPr lang="en-US" sz="8000" dirty="0" smtClean="0">
                <a:latin typeface="+mj-lt"/>
              </a:rPr>
              <a:t> ja </a:t>
            </a:r>
            <a:r>
              <a:rPr lang="en-US" sz="8000" dirty="0" err="1" smtClean="0">
                <a:latin typeface="+mj-lt"/>
              </a:rPr>
              <a:t>kannustaa</a:t>
            </a:r>
            <a:r>
              <a:rPr lang="en-US" sz="8000" dirty="0" smtClean="0">
                <a:latin typeface="+mj-lt"/>
              </a:rPr>
              <a:t> </a:t>
            </a:r>
            <a:r>
              <a:rPr lang="en-US" sz="8000" dirty="0" err="1" smtClean="0">
                <a:latin typeface="+mj-lt"/>
              </a:rPr>
              <a:t>innovatiivista</a:t>
            </a:r>
            <a:r>
              <a:rPr lang="en-US" sz="8000" dirty="0" smtClean="0">
                <a:latin typeface="+mj-lt"/>
              </a:rPr>
              <a:t> </a:t>
            </a:r>
            <a:r>
              <a:rPr lang="en-US" sz="8000" dirty="0" err="1" smtClean="0">
                <a:latin typeface="+mj-lt"/>
              </a:rPr>
              <a:t>lähestymistapaa</a:t>
            </a:r>
            <a:r>
              <a:rPr lang="en-US" sz="8000" dirty="0" smtClean="0">
                <a:latin typeface="+mj-lt"/>
              </a:rPr>
              <a:t>.</a:t>
            </a:r>
            <a:endParaRPr lang="en-US" sz="6200" dirty="0" smtClean="0">
              <a:latin typeface="+mj-lt"/>
            </a:endParaRPr>
          </a:p>
          <a:p>
            <a:pPr>
              <a:buNone/>
            </a:pPr>
            <a:r>
              <a:rPr lang="en-US" sz="6200" dirty="0" smtClean="0">
                <a:latin typeface="+mj-lt"/>
              </a:rPr>
              <a:t>										</a:t>
            </a:r>
            <a:r>
              <a:rPr lang="en-US" sz="7200" dirty="0" smtClean="0">
                <a:latin typeface="+mj-lt"/>
              </a:rPr>
              <a:t>(MIRA, 2012)</a:t>
            </a:r>
            <a:endParaRPr lang="en-US" sz="8000" dirty="0" smtClean="0">
              <a:latin typeface="+mj-lt"/>
            </a:endParaRPr>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789044"/>
          </a:xfrm>
        </p:spPr>
        <p:txBody>
          <a:bodyPr>
            <a:noAutofit/>
          </a:bodyPr>
          <a:lstStyle/>
          <a:p>
            <a:r>
              <a:rPr lang="fi-FI" b="1" u="sng" dirty="0" smtClean="0"/>
              <a:t>Ongelmien hallinta</a:t>
            </a:r>
            <a:br>
              <a:rPr lang="fi-FI" b="1" u="sng" dirty="0" smtClean="0"/>
            </a:br>
            <a:r>
              <a:rPr lang="fi-FI" sz="2800" dirty="0" smtClean="0"/>
              <a:t>Välimeri</a:t>
            </a:r>
            <a:br>
              <a:rPr lang="fi-FI" sz="2800" dirty="0" smtClean="0"/>
            </a:br>
            <a:r>
              <a:rPr lang="fi-FI" sz="2800" dirty="0" smtClean="0"/>
              <a:t>Ehdotukset</a:t>
            </a:r>
            <a:endParaRPr lang="fi-FI" sz="28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954156" y="2332383"/>
            <a:ext cx="10495721" cy="4147928"/>
          </a:xfrm>
        </p:spPr>
        <p:txBody>
          <a:bodyPr>
            <a:normAutofit/>
          </a:bodyPr>
          <a:lstStyle/>
          <a:p>
            <a:r>
              <a:rPr lang="en-US" dirty="0" smtClean="0"/>
              <a:t>“…in the Mediterranean region water shortages have historically provided the incentive to promote water-related technologies and saving practices, and the Region has been since pre-history the origin of important ‘technologies’ for the storage, treatment and reuse of waters. The main focus of action is currently shifting to the reuse of wastewater…”  (MIRA, 2012)</a:t>
            </a:r>
          </a:p>
          <a:p>
            <a:endParaRPr lang="en-US" dirty="0" smtClean="0">
              <a:latin typeface="+mj-lt"/>
            </a:endParaRPr>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9505"/>
            <a:ext cx="8596668" cy="1700896"/>
          </a:xfrm>
        </p:spPr>
        <p:txBody>
          <a:bodyPr>
            <a:normAutofit/>
          </a:bodyPr>
          <a:lstStyle/>
          <a:p>
            <a:r>
              <a:rPr lang="fi-FI" b="1" u="sng" dirty="0" smtClean="0"/>
              <a:t>Ongelmien hallinta</a:t>
            </a:r>
            <a:r>
              <a:rPr lang="fi-FI" b="1" u="sng" dirty="0" smtClean="0"/>
              <a:t/>
            </a:r>
            <a:br>
              <a:rPr lang="fi-FI" b="1" u="sng" dirty="0" smtClean="0"/>
            </a:br>
            <a:r>
              <a:rPr lang="fi-FI" sz="2800" dirty="0" smtClean="0"/>
              <a:t>Itämeri</a:t>
            </a:r>
            <a:r>
              <a:rPr lang="fi-FI" sz="2800" dirty="0" smtClean="0"/>
              <a:t/>
            </a:r>
            <a:br>
              <a:rPr lang="fi-FI" sz="2800" dirty="0" smtClean="0"/>
            </a:br>
            <a:r>
              <a:rPr lang="fi-FI" sz="2800" dirty="0" smtClean="0"/>
              <a:t>Yleiskatsaus</a:t>
            </a:r>
            <a:endParaRPr lang="fi-FI" sz="2800" dirty="0"/>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400234" y="229504"/>
            <a:ext cx="4121206" cy="5572780"/>
          </a:xfrm>
        </p:spPr>
      </p:pic>
      <p:sp>
        <p:nvSpPr>
          <p:cNvPr id="3" name="Content Placeholder 2"/>
          <p:cNvSpPr>
            <a:spLocks noGrp="1"/>
          </p:cNvSpPr>
          <p:nvPr>
            <p:ph sz="half" idx="2"/>
          </p:nvPr>
        </p:nvSpPr>
        <p:spPr>
          <a:xfrm>
            <a:off x="791634" y="1930401"/>
            <a:ext cx="6163348" cy="4110961"/>
          </a:xfrm>
        </p:spPr>
        <p:txBody>
          <a:bodyPr>
            <a:noAutofit/>
          </a:bodyPr>
          <a:lstStyle/>
          <a:p>
            <a:r>
              <a:rPr lang="fi-FI" sz="2000" dirty="0" smtClean="0">
                <a:latin typeface="+mj-lt"/>
              </a:rPr>
              <a:t>Itämeri yhdistää eri ilmastolliset, maantieteelliset ja ekologiset ominaisuudet, jotka tekevät siitä erittäin herkän ympäristön vaikutuksille</a:t>
            </a:r>
            <a:endParaRPr lang="fi-FI" sz="2000" dirty="0" smtClean="0">
              <a:latin typeface="+mj-lt"/>
            </a:endParaRPr>
          </a:p>
          <a:p>
            <a:pPr lvl="1"/>
            <a:r>
              <a:rPr lang="fi-FI" sz="2000" dirty="0" smtClean="0">
                <a:latin typeface="+mj-lt"/>
              </a:rPr>
              <a:t>matala</a:t>
            </a:r>
            <a:endParaRPr lang="fi-FI" sz="2000" dirty="0" smtClean="0">
              <a:latin typeface="+mj-lt"/>
            </a:endParaRPr>
          </a:p>
          <a:p>
            <a:pPr lvl="1"/>
            <a:r>
              <a:rPr lang="fi-FI" sz="2000" dirty="0" smtClean="0">
                <a:latin typeface="+mj-lt"/>
              </a:rPr>
              <a:t>Veden kerrostuneisuus</a:t>
            </a:r>
            <a:endParaRPr lang="fi-FI" sz="2000" dirty="0" smtClean="0">
              <a:latin typeface="+mj-lt"/>
            </a:endParaRPr>
          </a:p>
          <a:p>
            <a:pPr lvl="1"/>
            <a:r>
              <a:rPr lang="fi-FI" sz="2000" dirty="0" smtClean="0">
                <a:latin typeface="+mj-lt"/>
              </a:rPr>
              <a:t>Huono veden vaihtuvuus</a:t>
            </a:r>
            <a:endParaRPr lang="fi-FI" sz="2000" dirty="0" smtClean="0">
              <a:latin typeface="+mj-lt"/>
            </a:endParaRPr>
          </a:p>
          <a:p>
            <a:pPr lvl="1"/>
            <a:r>
              <a:rPr lang="fi-FI" sz="2000" dirty="0" smtClean="0">
                <a:latin typeface="+mj-lt"/>
              </a:rPr>
              <a:t>Suuri valuma</a:t>
            </a:r>
            <a:endParaRPr lang="fi-FI" sz="2000" dirty="0">
              <a:latin typeface="+mj-lt"/>
            </a:endParaRPr>
          </a:p>
          <a:p>
            <a:r>
              <a:rPr lang="fi-FI" sz="2000" dirty="0" smtClean="0">
                <a:latin typeface="+mj-lt"/>
              </a:rPr>
              <a:t>Itämerellä on suuri vaihtelu ja gradientit topografiassa, geologiassa, hydrografiassa, ilmastossa, suolapitoisuudessa ja ympäristövaikutuksissa rannikkoalueilla, avomerellä ja saaristossa</a:t>
            </a:r>
            <a:endParaRPr lang="fi-FI" sz="2000" dirty="0" smtClean="0">
              <a:latin typeface="+mj-lt"/>
            </a:endParaRPr>
          </a:p>
          <a:p>
            <a:r>
              <a:rPr lang="fi-FI" sz="2000" dirty="0" smtClean="0">
                <a:latin typeface="+mj-lt"/>
              </a:rPr>
              <a:t>IMO on tunnistettavissa Itämeren herkäksi alueeksi</a:t>
            </a:r>
            <a:endParaRPr lang="fi-FI" sz="2000" dirty="0" smtClean="0">
              <a:latin typeface="+mj-lt"/>
            </a:endParaRPr>
          </a:p>
        </p:txBody>
      </p:sp>
      <p:sp>
        <p:nvSpPr>
          <p:cNvPr id="5" name="TextBox 4"/>
          <p:cNvSpPr txBox="1"/>
          <p:nvPr/>
        </p:nvSpPr>
        <p:spPr>
          <a:xfrm>
            <a:off x="8535911" y="6146978"/>
            <a:ext cx="4062046" cy="276999"/>
          </a:xfrm>
          <a:prstGeom prst="rect">
            <a:avLst/>
          </a:prstGeom>
          <a:noFill/>
        </p:spPr>
        <p:txBody>
          <a:bodyPr wrap="square" rtlCol="0">
            <a:spAutoFit/>
          </a:bodyPr>
          <a:lstStyle/>
          <a:p>
            <a:r>
              <a:rPr lang="fi-FI" sz="1200" dirty="0"/>
              <a:t>(</a:t>
            </a:r>
            <a:r>
              <a:rPr lang="fi-FI" sz="1200" dirty="0" err="1" smtClean="0"/>
              <a:t>Rönning</a:t>
            </a:r>
            <a:r>
              <a:rPr lang="fi-FI" sz="1200" dirty="0" smtClean="0"/>
              <a:t>&amp; Bonsdorff (2004))</a:t>
            </a:r>
            <a:endParaRPr lang="fi-FI" sz="1200" dirty="0"/>
          </a:p>
        </p:txBody>
      </p:sp>
      <p:pic>
        <p:nvPicPr>
          <p:cNvPr id="6"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36017950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9505"/>
            <a:ext cx="8596668" cy="1700896"/>
          </a:xfrm>
        </p:spPr>
        <p:txBody>
          <a:bodyPr>
            <a:normAutofit/>
          </a:bodyPr>
          <a:lstStyle/>
          <a:p>
            <a:r>
              <a:rPr lang="fi-FI" b="1" u="sng" dirty="0" smtClean="0"/>
              <a:t>Ongelmien hallinta</a:t>
            </a:r>
            <a:r>
              <a:rPr lang="fi-FI" b="1" u="sng" dirty="0" smtClean="0"/>
              <a:t/>
            </a:r>
            <a:br>
              <a:rPr lang="fi-FI" b="1" u="sng" dirty="0" smtClean="0"/>
            </a:br>
            <a:r>
              <a:rPr lang="fi-FI" sz="2800" dirty="0" smtClean="0"/>
              <a:t>Itämeri</a:t>
            </a:r>
            <a:r>
              <a:rPr lang="fi-FI" sz="2800" dirty="0" smtClean="0"/>
              <a:t/>
            </a:r>
            <a:br>
              <a:rPr lang="fi-FI" sz="2800" dirty="0" smtClean="0"/>
            </a:br>
            <a:r>
              <a:rPr lang="fi-FI" sz="2800" dirty="0" smtClean="0"/>
              <a:t>Mikä on syiden takana?</a:t>
            </a:r>
            <a:endParaRPr lang="fi-FI" sz="2800" dirty="0"/>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400234" y="229504"/>
            <a:ext cx="4121206" cy="5572780"/>
          </a:xfrm>
        </p:spPr>
      </p:pic>
      <p:sp>
        <p:nvSpPr>
          <p:cNvPr id="3" name="Content Placeholder 2"/>
          <p:cNvSpPr>
            <a:spLocks noGrp="1"/>
          </p:cNvSpPr>
          <p:nvPr>
            <p:ph sz="half" idx="2"/>
          </p:nvPr>
        </p:nvSpPr>
        <p:spPr>
          <a:xfrm>
            <a:off x="791634" y="1961323"/>
            <a:ext cx="6163348" cy="4080040"/>
          </a:xfrm>
        </p:spPr>
        <p:txBody>
          <a:bodyPr>
            <a:noAutofit/>
          </a:bodyPr>
          <a:lstStyle/>
          <a:p>
            <a:r>
              <a:rPr lang="en-US" sz="2400" dirty="0" err="1" smtClean="0">
                <a:latin typeface="+mj-lt"/>
              </a:rPr>
              <a:t>Epäpuhtaudet</a:t>
            </a:r>
            <a:r>
              <a:rPr lang="en-US" sz="2400" dirty="0" smtClean="0">
                <a:latin typeface="+mj-lt"/>
              </a:rPr>
              <a:t> </a:t>
            </a:r>
            <a:r>
              <a:rPr lang="en-US" sz="2400" dirty="0" err="1" smtClean="0">
                <a:latin typeface="+mj-lt"/>
              </a:rPr>
              <a:t>aiheutuvat</a:t>
            </a:r>
            <a:r>
              <a:rPr lang="en-US" sz="2400" dirty="0" smtClean="0">
                <a:latin typeface="+mj-lt"/>
              </a:rPr>
              <a:t> </a:t>
            </a:r>
            <a:r>
              <a:rPr lang="en-US" sz="2400" dirty="0" err="1" smtClean="0">
                <a:latin typeface="+mj-lt"/>
              </a:rPr>
              <a:t>eri</a:t>
            </a:r>
            <a:r>
              <a:rPr lang="en-US" sz="2400" dirty="0" smtClean="0">
                <a:latin typeface="+mj-lt"/>
              </a:rPr>
              <a:t> </a:t>
            </a:r>
            <a:r>
              <a:rPr lang="en-US" sz="2400" dirty="0" err="1" smtClean="0">
                <a:latin typeface="+mj-lt"/>
              </a:rPr>
              <a:t>lähteiden</a:t>
            </a:r>
            <a:r>
              <a:rPr lang="en-US" sz="2400" dirty="0" smtClean="0">
                <a:latin typeface="+mj-lt"/>
              </a:rPr>
              <a:t> </a:t>
            </a:r>
            <a:r>
              <a:rPr lang="en-US" sz="2400" dirty="0" err="1" smtClean="0">
                <a:latin typeface="+mj-lt"/>
              </a:rPr>
              <a:t>päästöistä</a:t>
            </a:r>
            <a:endParaRPr lang="en-US" sz="2400" dirty="0" smtClean="0">
              <a:latin typeface="+mj-lt"/>
            </a:endParaRPr>
          </a:p>
          <a:p>
            <a:r>
              <a:rPr lang="en-US" sz="2400" dirty="0" err="1" smtClean="0">
                <a:latin typeface="+mj-lt"/>
              </a:rPr>
              <a:t>Teollisuuden</a:t>
            </a:r>
            <a:r>
              <a:rPr lang="en-US" sz="2400" dirty="0" smtClean="0">
                <a:latin typeface="+mj-lt"/>
              </a:rPr>
              <a:t> ja </a:t>
            </a:r>
            <a:r>
              <a:rPr lang="en-US" sz="2400" dirty="0" err="1" smtClean="0">
                <a:latin typeface="+mj-lt"/>
              </a:rPr>
              <a:t>kunnallisten</a:t>
            </a:r>
            <a:r>
              <a:rPr lang="en-US" sz="2400" dirty="0" smtClean="0">
                <a:latin typeface="+mj-lt"/>
              </a:rPr>
              <a:t> </a:t>
            </a:r>
            <a:r>
              <a:rPr lang="en-US" sz="2400" dirty="0" err="1" smtClean="0">
                <a:latin typeface="+mj-lt"/>
              </a:rPr>
              <a:t>päästöjen</a:t>
            </a:r>
            <a:r>
              <a:rPr lang="en-US" sz="2400" dirty="0" smtClean="0">
                <a:latin typeface="+mj-lt"/>
              </a:rPr>
              <a:t> </a:t>
            </a:r>
            <a:r>
              <a:rPr lang="en-US" sz="2400" dirty="0" err="1" smtClean="0">
                <a:latin typeface="+mj-lt"/>
              </a:rPr>
              <a:t>pitkä</a:t>
            </a:r>
            <a:r>
              <a:rPr lang="en-US" sz="2400" dirty="0" smtClean="0">
                <a:latin typeface="+mj-lt"/>
              </a:rPr>
              <a:t> </a:t>
            </a:r>
            <a:r>
              <a:rPr lang="en-US" sz="2400" dirty="0" err="1" smtClean="0">
                <a:latin typeface="+mj-lt"/>
              </a:rPr>
              <a:t>historia</a:t>
            </a:r>
            <a:r>
              <a:rPr lang="en-US" sz="2400" dirty="0" smtClean="0">
                <a:latin typeface="+mj-lt"/>
              </a:rPr>
              <a:t> </a:t>
            </a:r>
            <a:r>
              <a:rPr lang="en-US" sz="2400" dirty="0" err="1" smtClean="0">
                <a:latin typeface="+mj-lt"/>
              </a:rPr>
              <a:t>jäteveden</a:t>
            </a:r>
            <a:r>
              <a:rPr lang="en-US" sz="2400" dirty="0" smtClean="0">
                <a:latin typeface="+mj-lt"/>
              </a:rPr>
              <a:t>, </a:t>
            </a:r>
            <a:r>
              <a:rPr lang="en-US" sz="2400" dirty="0" err="1" smtClean="0">
                <a:latin typeface="+mj-lt"/>
              </a:rPr>
              <a:t>maatalouden</a:t>
            </a:r>
            <a:r>
              <a:rPr lang="en-US" sz="2400" dirty="0" smtClean="0">
                <a:latin typeface="+mj-lt"/>
              </a:rPr>
              <a:t> </a:t>
            </a:r>
            <a:r>
              <a:rPr lang="en-US" sz="2400" dirty="0" err="1" smtClean="0">
                <a:latin typeface="+mj-lt"/>
              </a:rPr>
              <a:t>valuman</a:t>
            </a:r>
            <a:r>
              <a:rPr lang="en-US" sz="2400" dirty="0">
                <a:latin typeface="+mj-lt"/>
              </a:rPr>
              <a:t> </a:t>
            </a:r>
            <a:r>
              <a:rPr lang="en-US" sz="2400" dirty="0" smtClean="0">
                <a:latin typeface="+mj-lt"/>
              </a:rPr>
              <a:t>ja </a:t>
            </a:r>
            <a:r>
              <a:rPr lang="en-US" sz="2400" dirty="0" err="1" smtClean="0">
                <a:latin typeface="+mj-lt"/>
              </a:rPr>
              <a:t>ilman</a:t>
            </a:r>
            <a:r>
              <a:rPr lang="en-US" sz="2400" dirty="0" smtClean="0">
                <a:latin typeface="+mj-lt"/>
              </a:rPr>
              <a:t> </a:t>
            </a:r>
            <a:r>
              <a:rPr lang="en-US" sz="2400" dirty="0" err="1" smtClean="0">
                <a:latin typeface="+mj-lt"/>
              </a:rPr>
              <a:t>epäpuhtauksien</a:t>
            </a:r>
            <a:r>
              <a:rPr lang="en-US" sz="2400" dirty="0" smtClean="0">
                <a:latin typeface="+mj-lt"/>
              </a:rPr>
              <a:t> </a:t>
            </a:r>
            <a:r>
              <a:rPr lang="en-US" sz="2400" dirty="0" err="1" smtClean="0">
                <a:latin typeface="+mj-lt"/>
              </a:rPr>
              <a:t>osalta</a:t>
            </a:r>
            <a:endParaRPr lang="en-US" sz="2400" dirty="0" smtClean="0">
              <a:latin typeface="+mj-lt"/>
            </a:endParaRPr>
          </a:p>
          <a:p>
            <a:r>
              <a:rPr lang="fi-FI" sz="2400" dirty="0" smtClean="0">
                <a:latin typeface="+mj-lt"/>
              </a:rPr>
              <a:t>Paljon tutkimusta ja ratkaisuja, kuilu tiedon ja päättäjien välillä</a:t>
            </a:r>
            <a:endParaRPr lang="fi-FI" sz="2400" dirty="0">
              <a:latin typeface="+mj-lt"/>
            </a:endParaRPr>
          </a:p>
          <a:p>
            <a:r>
              <a:rPr lang="fi-FI" sz="2400" dirty="0" smtClean="0">
                <a:latin typeface="+mj-lt"/>
              </a:rPr>
              <a:t>Kulttuurien ja maiden väliset erot: nostaa mielipiteitä ja poliittisia linjoja</a:t>
            </a:r>
            <a:endParaRPr lang="fi-FI" sz="2400" dirty="0">
              <a:latin typeface="+mj-lt"/>
            </a:endParaRPr>
          </a:p>
          <a:p>
            <a:pPr marL="0" indent="0">
              <a:buNone/>
            </a:pPr>
            <a:endParaRPr lang="en-US" dirty="0"/>
          </a:p>
        </p:txBody>
      </p:sp>
      <p:sp>
        <p:nvSpPr>
          <p:cNvPr id="5" name="TextBox 4"/>
          <p:cNvSpPr txBox="1"/>
          <p:nvPr/>
        </p:nvSpPr>
        <p:spPr>
          <a:xfrm>
            <a:off x="8535911" y="6146978"/>
            <a:ext cx="4062046" cy="276999"/>
          </a:xfrm>
          <a:prstGeom prst="rect">
            <a:avLst/>
          </a:prstGeom>
          <a:noFill/>
        </p:spPr>
        <p:txBody>
          <a:bodyPr wrap="square" rtlCol="0">
            <a:spAutoFit/>
          </a:bodyPr>
          <a:lstStyle/>
          <a:p>
            <a:r>
              <a:rPr lang="fi-FI" sz="1200" dirty="0"/>
              <a:t>(</a:t>
            </a:r>
            <a:r>
              <a:rPr lang="fi-FI" sz="1200" dirty="0" err="1" smtClean="0"/>
              <a:t>Rönning</a:t>
            </a:r>
            <a:r>
              <a:rPr lang="fi-FI" sz="1200" dirty="0" smtClean="0"/>
              <a:t>&amp; Bonsdorff (2004))</a:t>
            </a:r>
            <a:endParaRPr lang="fi-FI" sz="1200" dirty="0"/>
          </a:p>
        </p:txBody>
      </p:sp>
      <p:pic>
        <p:nvPicPr>
          <p:cNvPr id="6"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7439034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smtClean="0"/>
              <a:t>Ongelmien hallinta</a:t>
            </a:r>
            <a:r>
              <a:rPr lang="fi-FI" b="1" u="sng" dirty="0" smtClean="0"/>
              <a:t/>
            </a:r>
            <a:br>
              <a:rPr lang="fi-FI" b="1" u="sng" dirty="0" smtClean="0"/>
            </a:br>
            <a:r>
              <a:rPr lang="fi-FI" sz="3200" dirty="0" smtClean="0"/>
              <a:t>Itämeri</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err="1" smtClean="0"/>
              <a:t>Neljä</a:t>
            </a:r>
            <a:r>
              <a:rPr lang="en-US" dirty="0" smtClean="0"/>
              <a:t> </a:t>
            </a:r>
            <a:r>
              <a:rPr lang="en-US" dirty="0" err="1" smtClean="0"/>
              <a:t>segmenttiä</a:t>
            </a:r>
            <a:r>
              <a:rPr lang="en-US" dirty="0" smtClean="0"/>
              <a:t> </a:t>
            </a:r>
            <a:r>
              <a:rPr lang="en-US" dirty="0" err="1" smtClean="0"/>
              <a:t>Itämeren</a:t>
            </a:r>
            <a:r>
              <a:rPr lang="en-US" dirty="0" smtClean="0"/>
              <a:t> </a:t>
            </a:r>
            <a:r>
              <a:rPr lang="en-US" dirty="0" err="1" smtClean="0"/>
              <a:t>alueella</a:t>
            </a:r>
            <a:r>
              <a:rPr lang="en-US" dirty="0" smtClean="0"/>
              <a:t>:</a:t>
            </a:r>
            <a:endParaRPr lang="en-US" dirty="0"/>
          </a:p>
          <a:p>
            <a:r>
              <a:rPr lang="en-US" dirty="0" err="1" smtClean="0"/>
              <a:t>Rehevöityminen</a:t>
            </a:r>
            <a:endParaRPr lang="en-US" dirty="0"/>
          </a:p>
          <a:p>
            <a:r>
              <a:rPr lang="en-US" dirty="0" err="1" smtClean="0"/>
              <a:t>Vaaralliset</a:t>
            </a:r>
            <a:r>
              <a:rPr lang="en-US" dirty="0" smtClean="0"/>
              <a:t> </a:t>
            </a:r>
            <a:r>
              <a:rPr lang="en-US" dirty="0" err="1" smtClean="0"/>
              <a:t>aineet</a:t>
            </a:r>
            <a:endParaRPr lang="en-US" dirty="0"/>
          </a:p>
          <a:p>
            <a:r>
              <a:rPr lang="en-US" dirty="0" err="1" smtClean="0"/>
              <a:t>Biodiversiteetti</a:t>
            </a:r>
            <a:r>
              <a:rPr lang="en-US" dirty="0" smtClean="0"/>
              <a:t> ja </a:t>
            </a:r>
            <a:r>
              <a:rPr lang="en-US" dirty="0" err="1" smtClean="0"/>
              <a:t>luonnon</a:t>
            </a:r>
            <a:r>
              <a:rPr lang="en-US" dirty="0" smtClean="0"/>
              <a:t> </a:t>
            </a:r>
            <a:r>
              <a:rPr lang="en-US" dirty="0" err="1" smtClean="0"/>
              <a:t>suojelu</a:t>
            </a:r>
            <a:endParaRPr lang="en-US" dirty="0"/>
          </a:p>
          <a:p>
            <a:r>
              <a:rPr lang="en-US" dirty="0" err="1" smtClean="0"/>
              <a:t>Merelliset</a:t>
            </a:r>
            <a:r>
              <a:rPr lang="en-US" dirty="0" smtClean="0"/>
              <a:t> </a:t>
            </a:r>
            <a:r>
              <a:rPr lang="en-US" dirty="0" err="1" smtClean="0"/>
              <a:t>aktiviteetit</a:t>
            </a:r>
            <a:endParaRPr lang="en-US" dirty="0" smtClean="0"/>
          </a:p>
          <a:p>
            <a:pPr marL="0" indent="0">
              <a:buNone/>
            </a:pPr>
            <a:endParaRPr lang="en-US" dirty="0"/>
          </a:p>
          <a:p>
            <a:pPr marL="0" indent="0">
              <a:buNone/>
            </a:pPr>
            <a:r>
              <a:rPr lang="en-US" dirty="0" smtClean="0"/>
              <a:t>TOP KOLME </a:t>
            </a:r>
            <a:r>
              <a:rPr lang="en-US" dirty="0" err="1" smtClean="0"/>
              <a:t>tekijää</a:t>
            </a:r>
            <a:r>
              <a:rPr lang="en-US" dirty="0" smtClean="0"/>
              <a:t>:</a:t>
            </a:r>
            <a:endParaRPr lang="en-US" dirty="0"/>
          </a:p>
          <a:p>
            <a:pPr marL="514350" indent="-514350">
              <a:buAutoNum type="arabicParenR"/>
            </a:pPr>
            <a:r>
              <a:rPr lang="en-US" dirty="0" err="1" smtClean="0"/>
              <a:t>Ravinteet</a:t>
            </a:r>
            <a:endParaRPr lang="en-US" dirty="0"/>
          </a:p>
          <a:p>
            <a:pPr marL="514350" indent="-514350">
              <a:buAutoNum type="arabicParenR"/>
            </a:pPr>
            <a:r>
              <a:rPr lang="en-US" dirty="0" err="1" smtClean="0"/>
              <a:t>Kalastus</a:t>
            </a:r>
            <a:endParaRPr lang="en-US" dirty="0"/>
          </a:p>
          <a:p>
            <a:pPr marL="514350" indent="-514350">
              <a:buAutoNum type="arabicParenR"/>
            </a:pPr>
            <a:r>
              <a:rPr lang="en-US" dirty="0" err="1" smtClean="0"/>
              <a:t>Saasteet</a:t>
            </a:r>
            <a:endParaRPr lang="en-US" dirty="0"/>
          </a:p>
          <a:p>
            <a:pPr marL="0" indent="0">
              <a:buNone/>
            </a:pPr>
            <a:r>
              <a:rPr lang="fi-FI" sz="2100" dirty="0" smtClean="0"/>
              <a:t>(Laamanen)</a:t>
            </a:r>
            <a:endParaRPr lang="en-US" sz="21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Θέση εικόνας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a:xfrm>
            <a:off x="6228522" y="1765301"/>
            <a:ext cx="5125278" cy="44116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i-FI" sz="2400" b="1" dirty="0" smtClean="0">
                <a:latin typeface="+mj-lt"/>
              </a:rPr>
              <a:t>4 ongelma-aluetta</a:t>
            </a:r>
            <a:endParaRPr lang="fi-FI" sz="2400" b="1" dirty="0" smtClean="0">
              <a:latin typeface="+mj-lt"/>
            </a:endParaRPr>
          </a:p>
          <a:p>
            <a:pPr marL="514350" indent="-514350">
              <a:buFont typeface="Arial" panose="020B0604020202020204" pitchFamily="34" charset="0"/>
              <a:buAutoNum type="arabicPeriod"/>
            </a:pPr>
            <a:r>
              <a:rPr lang="fi-FI" sz="2400" dirty="0" smtClean="0">
                <a:latin typeface="+mj-lt"/>
              </a:rPr>
              <a:t>Energia</a:t>
            </a:r>
            <a:endParaRPr lang="fi-FI" sz="2400" dirty="0" smtClean="0">
              <a:latin typeface="+mj-lt"/>
            </a:endParaRPr>
          </a:p>
          <a:p>
            <a:pPr marL="514350" indent="-514350">
              <a:buFont typeface="Arial" panose="020B0604020202020204" pitchFamily="34" charset="0"/>
              <a:buAutoNum type="arabicPeriod"/>
            </a:pPr>
            <a:r>
              <a:rPr lang="fi-FI" sz="2400" dirty="0" smtClean="0">
                <a:latin typeface="+mj-lt"/>
              </a:rPr>
              <a:t>Kuljetus</a:t>
            </a:r>
            <a:endParaRPr lang="fi-FI" sz="2400" dirty="0" smtClean="0">
              <a:latin typeface="+mj-lt"/>
            </a:endParaRPr>
          </a:p>
          <a:p>
            <a:pPr marL="514350" indent="-514350">
              <a:buFont typeface="Arial" panose="020B0604020202020204" pitchFamily="34" charset="0"/>
              <a:buAutoNum type="arabicPeriod"/>
            </a:pPr>
            <a:r>
              <a:rPr lang="fi-FI" sz="2400" dirty="0" smtClean="0">
                <a:latin typeface="+mj-lt"/>
              </a:rPr>
              <a:t>Kaupungistuminen</a:t>
            </a:r>
            <a:endParaRPr lang="fi-FI" sz="2400" dirty="0" smtClean="0">
              <a:latin typeface="+mj-lt"/>
            </a:endParaRPr>
          </a:p>
          <a:p>
            <a:pPr marL="514350" indent="-514350">
              <a:buFont typeface="Arial" panose="020B0604020202020204" pitchFamily="34" charset="0"/>
              <a:buAutoNum type="arabicPeriod"/>
            </a:pPr>
            <a:r>
              <a:rPr lang="fi-FI" sz="2400" dirty="0" smtClean="0">
                <a:latin typeface="+mj-lt"/>
              </a:rPr>
              <a:t>Väestötiede</a:t>
            </a:r>
            <a:endParaRPr lang="fi-FI" sz="2400" dirty="0" smtClean="0">
              <a:latin typeface="+mj-lt"/>
            </a:endParaRPr>
          </a:p>
          <a:p>
            <a:pPr marL="0" indent="0">
              <a:buFont typeface="Arial" panose="020B0604020202020204" pitchFamily="34" charset="0"/>
              <a:buNone/>
            </a:pPr>
            <a:r>
              <a:rPr lang="fi-FI" sz="1800" dirty="0" smtClean="0">
                <a:latin typeface="+mj-lt"/>
              </a:rPr>
              <a:t>(Lars </a:t>
            </a:r>
            <a:r>
              <a:rPr lang="fi-FI" sz="1800" dirty="0" err="1" smtClean="0">
                <a:latin typeface="+mj-lt"/>
              </a:rPr>
              <a:t>Rydén</a:t>
            </a:r>
            <a:r>
              <a:rPr lang="fi-FI" sz="1800" dirty="0" smtClean="0">
                <a:latin typeface="+mj-lt"/>
              </a:rPr>
              <a:t>)</a:t>
            </a:r>
          </a:p>
        </p:txBody>
      </p:sp>
    </p:spTree>
    <p:extLst>
      <p:ext uri="{BB962C8B-B14F-4D97-AF65-F5344CB8AC3E}">
        <p14:creationId xmlns:p14="http://schemas.microsoft.com/office/powerpoint/2010/main" val="608957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640138"/>
          </a:xfrm>
        </p:spPr>
        <p:txBody>
          <a:bodyPr>
            <a:normAutofit/>
          </a:bodyPr>
          <a:lstStyle/>
          <a:p>
            <a:r>
              <a:rPr lang="fi-FI" b="1" u="sng" dirty="0" smtClean="0"/>
              <a:t>Ongelmien hallinta</a:t>
            </a:r>
            <a:r>
              <a:rPr lang="fi-FI" b="1" u="sng" dirty="0"/>
              <a:t/>
            </a:r>
            <a:br>
              <a:rPr lang="fi-FI" b="1" u="sng" dirty="0"/>
            </a:br>
            <a:r>
              <a:rPr lang="fi-FI" sz="2800" dirty="0" smtClean="0"/>
              <a:t>Itämeri</a:t>
            </a:r>
            <a:r>
              <a:rPr lang="fi-FI" sz="2800" dirty="0" smtClean="0"/>
              <a:t/>
            </a:r>
            <a:br>
              <a:rPr lang="fi-FI" sz="2800" dirty="0" smtClean="0"/>
            </a:br>
            <a:r>
              <a:rPr lang="fi-FI" sz="2800" dirty="0" smtClean="0"/>
              <a:t>Ratkaisujen löydön historiaa</a:t>
            </a:r>
            <a:endParaRPr lang="en-US" dirty="0"/>
          </a:p>
        </p:txBody>
      </p:sp>
      <p:sp>
        <p:nvSpPr>
          <p:cNvPr id="3" name="Content Placeholder 2"/>
          <p:cNvSpPr>
            <a:spLocks noGrp="1"/>
          </p:cNvSpPr>
          <p:nvPr>
            <p:ph sz="half" idx="1"/>
          </p:nvPr>
        </p:nvSpPr>
        <p:spPr>
          <a:xfrm>
            <a:off x="838200" y="2345635"/>
            <a:ext cx="11081084" cy="3831327"/>
          </a:xfrm>
        </p:spPr>
        <p:txBody>
          <a:bodyPr/>
          <a:lstStyle/>
          <a:p>
            <a:r>
              <a:rPr lang="fi-FI" dirty="0" smtClean="0">
                <a:latin typeface="+mj-lt"/>
              </a:rPr>
              <a:t>Suojelu alkoi 1972</a:t>
            </a:r>
            <a:endParaRPr lang="en-US" dirty="0" smtClean="0">
              <a:latin typeface="+mj-lt"/>
            </a:endParaRPr>
          </a:p>
          <a:p>
            <a:r>
              <a:rPr lang="fi-FI" dirty="0" smtClean="0">
                <a:latin typeface="+mj-lt"/>
              </a:rPr>
              <a:t>Vuonna 1892 ehdotettiin kansainvälistä yhteistyötä eri maiden välillä, jotta on mahdollist</a:t>
            </a:r>
            <a:r>
              <a:rPr lang="fi-FI" dirty="0" smtClean="0">
                <a:latin typeface="+mj-lt"/>
              </a:rPr>
              <a:t>a suorittaa Itämeren järkevää </a:t>
            </a:r>
            <a:r>
              <a:rPr lang="fi-FI" dirty="0" err="1" smtClean="0">
                <a:latin typeface="+mj-lt"/>
              </a:rPr>
              <a:t>tutkimust</a:t>
            </a:r>
            <a:r>
              <a:rPr lang="en-US" dirty="0" smtClean="0">
                <a:latin typeface="+mj-lt"/>
              </a:rPr>
              <a:t>a</a:t>
            </a:r>
          </a:p>
          <a:p>
            <a:pPr marL="0" indent="0">
              <a:buNone/>
            </a:pPr>
            <a:r>
              <a:rPr lang="en-US" dirty="0" smtClean="0">
                <a:latin typeface="+mj-lt"/>
              </a:rPr>
              <a:t>(14</a:t>
            </a:r>
            <a:r>
              <a:rPr lang="en-US" baseline="30000" dirty="0" smtClean="0">
                <a:latin typeface="+mj-lt"/>
              </a:rPr>
              <a:t>th</a:t>
            </a:r>
            <a:r>
              <a:rPr lang="en-US" dirty="0" smtClean="0">
                <a:latin typeface="+mj-lt"/>
              </a:rPr>
              <a:t> Scandinavian Science Meeting in Copenhagen)</a:t>
            </a:r>
            <a:endParaRPr lang="fi-FI" dirty="0" smtClean="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4048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245" y="937459"/>
            <a:ext cx="9662106" cy="5095393"/>
          </a:xfrm>
          <a:prstGeom prst="rect">
            <a:avLst/>
          </a:prstGeom>
        </p:spPr>
      </p:pic>
      <p:sp>
        <p:nvSpPr>
          <p:cNvPr id="2" name="Title 1"/>
          <p:cNvSpPr>
            <a:spLocks noGrp="1"/>
          </p:cNvSpPr>
          <p:nvPr>
            <p:ph type="title"/>
          </p:nvPr>
        </p:nvSpPr>
        <p:spPr>
          <a:xfrm>
            <a:off x="754856" y="-325973"/>
            <a:ext cx="10515600" cy="1094340"/>
          </a:xfrm>
        </p:spPr>
        <p:txBody>
          <a:bodyPr>
            <a:normAutofit fontScale="90000"/>
          </a:bodyPr>
          <a:lstStyle/>
          <a:p>
            <a:r>
              <a:rPr lang="en-US" dirty="0"/>
              <a:t/>
            </a:r>
            <a:br>
              <a:rPr lang="en-US" dirty="0"/>
            </a:br>
            <a:r>
              <a:rPr lang="en-US" sz="4000" b="1" dirty="0" err="1" smtClean="0"/>
              <a:t>Tarjoavatko</a:t>
            </a:r>
            <a:r>
              <a:rPr lang="en-US" sz="4000" b="1" dirty="0" smtClean="0"/>
              <a:t> </a:t>
            </a:r>
            <a:r>
              <a:rPr lang="en-US" sz="4000" b="1" dirty="0" err="1" smtClean="0"/>
              <a:t>suojelualueet</a:t>
            </a:r>
            <a:r>
              <a:rPr lang="en-US" sz="4000" b="1" dirty="0" smtClean="0"/>
              <a:t> </a:t>
            </a:r>
            <a:r>
              <a:rPr lang="en-US" sz="4000" b="1" dirty="0" err="1" smtClean="0"/>
              <a:t>hyvän</a:t>
            </a:r>
            <a:r>
              <a:rPr lang="en-US" sz="4000" b="1" dirty="0" smtClean="0"/>
              <a:t> </a:t>
            </a:r>
            <a:r>
              <a:rPr lang="en-US" sz="4000" b="1" dirty="0" err="1" smtClean="0"/>
              <a:t>suojan</a:t>
            </a:r>
            <a:r>
              <a:rPr lang="en-US" sz="4000" b="1" dirty="0" smtClean="0"/>
              <a:t>?</a:t>
            </a:r>
            <a:br>
              <a:rPr lang="en-US" sz="4000" b="1" dirty="0" smtClean="0"/>
            </a:br>
            <a:r>
              <a:rPr lang="en-US" sz="4000" b="1" dirty="0" err="1" smtClean="0"/>
              <a:t>Ovatko</a:t>
            </a:r>
            <a:r>
              <a:rPr lang="en-US" sz="4000" b="1" dirty="0" smtClean="0"/>
              <a:t> </a:t>
            </a:r>
            <a:r>
              <a:rPr lang="en-US" sz="4000" b="1" dirty="0" err="1" smtClean="0"/>
              <a:t>ihmisten</a:t>
            </a:r>
            <a:r>
              <a:rPr lang="en-US" sz="4000" b="1" dirty="0" smtClean="0"/>
              <a:t> </a:t>
            </a:r>
            <a:r>
              <a:rPr lang="en-US" sz="4000" b="1" dirty="0" err="1" smtClean="0"/>
              <a:t>paineet</a:t>
            </a:r>
            <a:r>
              <a:rPr lang="en-US" sz="4000" b="1" dirty="0" smtClean="0"/>
              <a:t> </a:t>
            </a:r>
            <a:r>
              <a:rPr lang="en-US" sz="4000" b="1" dirty="0" err="1" smtClean="0"/>
              <a:t>hallittu</a:t>
            </a:r>
            <a:r>
              <a:rPr lang="en-US" sz="4000" b="1" dirty="0" smtClean="0"/>
              <a:t> </a:t>
            </a:r>
            <a:r>
              <a:rPr lang="en-US" sz="4000" b="1" dirty="0" err="1" smtClean="0"/>
              <a:t>MPAssa</a:t>
            </a:r>
            <a:r>
              <a:rPr lang="en-US" sz="4000" b="1" dirty="0" smtClean="0"/>
              <a:t>? </a:t>
            </a:r>
            <a:endParaRPr lang="en-US" sz="4000" dirty="0"/>
          </a:p>
        </p:txBody>
      </p:sp>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Θέση εικόνας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10" name="TextBox 9"/>
          <p:cNvSpPr txBox="1"/>
          <p:nvPr/>
        </p:nvSpPr>
        <p:spPr>
          <a:xfrm>
            <a:off x="8269357" y="4982818"/>
            <a:ext cx="1298753" cy="369332"/>
          </a:xfrm>
          <a:prstGeom prst="rect">
            <a:avLst/>
          </a:prstGeom>
          <a:noFill/>
        </p:spPr>
        <p:txBody>
          <a:bodyPr wrap="none" rtlCol="0">
            <a:spAutoFit/>
          </a:bodyPr>
          <a:lstStyle/>
          <a:p>
            <a:r>
              <a:rPr lang="fi-FI" dirty="0" smtClean="0"/>
              <a:t>(Laamanen)</a:t>
            </a:r>
            <a:endParaRPr lang="en-US" dirty="0" smtClean="0"/>
          </a:p>
        </p:txBody>
      </p:sp>
    </p:spTree>
    <p:extLst>
      <p:ext uri="{BB962C8B-B14F-4D97-AF65-F5344CB8AC3E}">
        <p14:creationId xmlns:p14="http://schemas.microsoft.com/office/powerpoint/2010/main" val="30273000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78297"/>
            <a:ext cx="8596668" cy="1616764"/>
          </a:xfrm>
        </p:spPr>
        <p:txBody>
          <a:bodyPr>
            <a:normAutofit/>
          </a:bodyPr>
          <a:lstStyle/>
          <a:p>
            <a:r>
              <a:rPr lang="fi-FI" sz="4900" b="1" u="sng" dirty="0" smtClean="0"/>
              <a:t>Ongelmien hallinta</a:t>
            </a:r>
            <a:r>
              <a:rPr lang="fi-FI" b="1" u="sng" dirty="0"/>
              <a:t/>
            </a:r>
            <a:br>
              <a:rPr lang="fi-FI" b="1" u="sng" dirty="0"/>
            </a:br>
            <a:r>
              <a:rPr lang="fi-FI" sz="3100" dirty="0" smtClean="0"/>
              <a:t>Itämeri</a:t>
            </a:r>
            <a:r>
              <a:rPr lang="fi-FI" sz="3100" dirty="0"/>
              <a:t/>
            </a:r>
            <a:br>
              <a:rPr lang="fi-FI" sz="3100" dirty="0"/>
            </a:br>
            <a:r>
              <a:rPr lang="fi-FI" sz="3100" dirty="0" smtClean="0"/>
              <a:t>Haasteet</a:t>
            </a:r>
            <a:endParaRPr lang="en-US" sz="3100" dirty="0"/>
          </a:p>
        </p:txBody>
      </p:sp>
      <p:sp>
        <p:nvSpPr>
          <p:cNvPr id="3" name="Content Placeholder 2"/>
          <p:cNvSpPr>
            <a:spLocks noGrp="1"/>
          </p:cNvSpPr>
          <p:nvPr>
            <p:ph idx="1"/>
          </p:nvPr>
        </p:nvSpPr>
        <p:spPr>
          <a:xfrm>
            <a:off x="838200" y="2264735"/>
            <a:ext cx="10515600" cy="3912228"/>
          </a:xfrm>
        </p:spPr>
        <p:txBody>
          <a:bodyPr>
            <a:normAutofit lnSpcReduction="10000"/>
          </a:bodyPr>
          <a:lstStyle/>
          <a:p>
            <a:r>
              <a:rPr lang="en-US" dirty="0" err="1" smtClean="0">
                <a:latin typeface="+mj-lt"/>
              </a:rPr>
              <a:t>Onnistunutta</a:t>
            </a:r>
            <a:r>
              <a:rPr lang="en-US" dirty="0" smtClean="0">
                <a:latin typeface="+mj-lt"/>
              </a:rPr>
              <a:t> </a:t>
            </a:r>
            <a:r>
              <a:rPr lang="en-US" dirty="0" err="1" smtClean="0">
                <a:latin typeface="+mj-lt"/>
              </a:rPr>
              <a:t>suojausta</a:t>
            </a:r>
            <a:r>
              <a:rPr lang="en-US" dirty="0" smtClean="0">
                <a:latin typeface="+mj-lt"/>
              </a:rPr>
              <a:t> </a:t>
            </a:r>
            <a:r>
              <a:rPr lang="en-US" dirty="0" err="1" smtClean="0">
                <a:latin typeface="+mj-lt"/>
              </a:rPr>
              <a:t>ei</a:t>
            </a:r>
            <a:r>
              <a:rPr lang="en-US" dirty="0" smtClean="0">
                <a:latin typeface="+mj-lt"/>
              </a:rPr>
              <a:t> </a:t>
            </a:r>
            <a:r>
              <a:rPr lang="en-US" dirty="0" err="1" smtClean="0">
                <a:latin typeface="+mj-lt"/>
              </a:rPr>
              <a:t>voida</a:t>
            </a:r>
            <a:r>
              <a:rPr lang="en-US" dirty="0" smtClean="0">
                <a:latin typeface="+mj-lt"/>
              </a:rPr>
              <a:t> </a:t>
            </a:r>
            <a:r>
              <a:rPr lang="en-US" dirty="0" err="1" smtClean="0">
                <a:latin typeface="+mj-lt"/>
              </a:rPr>
              <a:t>tehdä</a:t>
            </a:r>
            <a:r>
              <a:rPr lang="en-US" dirty="0" smtClean="0">
                <a:latin typeface="+mj-lt"/>
              </a:rPr>
              <a:t> </a:t>
            </a:r>
            <a:r>
              <a:rPr lang="en-US" dirty="0" err="1" smtClean="0">
                <a:latin typeface="+mj-lt"/>
              </a:rPr>
              <a:t>ilman</a:t>
            </a:r>
            <a:r>
              <a:rPr lang="en-US" dirty="0" smtClean="0">
                <a:latin typeface="+mj-lt"/>
              </a:rPr>
              <a:t> </a:t>
            </a:r>
            <a:r>
              <a:rPr lang="en-US" dirty="0" err="1" smtClean="0">
                <a:latin typeface="+mj-lt"/>
              </a:rPr>
              <a:t>tasapainoa</a:t>
            </a:r>
            <a:r>
              <a:rPr lang="en-US" dirty="0" smtClean="0">
                <a:latin typeface="+mj-lt"/>
              </a:rPr>
              <a:t> </a:t>
            </a:r>
            <a:r>
              <a:rPr lang="en-US" dirty="0" err="1" smtClean="0">
                <a:latin typeface="+mj-lt"/>
              </a:rPr>
              <a:t>hydrogeenisten</a:t>
            </a:r>
            <a:r>
              <a:rPr lang="en-US" dirty="0" smtClean="0">
                <a:latin typeface="+mj-lt"/>
              </a:rPr>
              <a:t> </a:t>
            </a:r>
            <a:r>
              <a:rPr lang="en-US" dirty="0" err="1" smtClean="0">
                <a:latin typeface="+mj-lt"/>
              </a:rPr>
              <a:t>mittausten</a:t>
            </a:r>
            <a:r>
              <a:rPr lang="en-US" dirty="0" smtClean="0">
                <a:latin typeface="+mj-lt"/>
              </a:rPr>
              <a:t>, </a:t>
            </a:r>
            <a:r>
              <a:rPr lang="en-US" dirty="0" err="1" smtClean="0">
                <a:latin typeface="+mj-lt"/>
              </a:rPr>
              <a:t>yhteisen</a:t>
            </a:r>
            <a:r>
              <a:rPr lang="en-US" dirty="0" smtClean="0">
                <a:latin typeface="+mj-lt"/>
              </a:rPr>
              <a:t> </a:t>
            </a:r>
            <a:r>
              <a:rPr lang="en-US" dirty="0" err="1" smtClean="0">
                <a:latin typeface="+mj-lt"/>
              </a:rPr>
              <a:t>sitoutumisen</a:t>
            </a:r>
            <a:r>
              <a:rPr lang="en-US" dirty="0" smtClean="0">
                <a:latin typeface="+mj-lt"/>
              </a:rPr>
              <a:t> ja </a:t>
            </a:r>
            <a:r>
              <a:rPr lang="en-US" dirty="0" err="1" smtClean="0">
                <a:latin typeface="+mj-lt"/>
              </a:rPr>
              <a:t>taloudellisten</a:t>
            </a:r>
            <a:r>
              <a:rPr lang="en-US" dirty="0" smtClean="0">
                <a:latin typeface="+mj-lt"/>
              </a:rPr>
              <a:t> </a:t>
            </a:r>
            <a:r>
              <a:rPr lang="en-US" dirty="0" err="1" smtClean="0">
                <a:latin typeface="+mj-lt"/>
              </a:rPr>
              <a:t>erojen</a:t>
            </a:r>
            <a:r>
              <a:rPr lang="en-US" dirty="0" smtClean="0">
                <a:latin typeface="+mj-lt"/>
              </a:rPr>
              <a:t> </a:t>
            </a:r>
            <a:r>
              <a:rPr lang="en-US" dirty="0" err="1" smtClean="0">
                <a:latin typeface="+mj-lt"/>
              </a:rPr>
              <a:t>välillä</a:t>
            </a:r>
            <a:endParaRPr lang="en-US" dirty="0">
              <a:latin typeface="+mj-lt"/>
            </a:endParaRPr>
          </a:p>
          <a:p>
            <a:r>
              <a:rPr lang="en-US" dirty="0" err="1" smtClean="0">
                <a:latin typeface="+mj-lt"/>
              </a:rPr>
              <a:t>Ongelmien</a:t>
            </a:r>
            <a:r>
              <a:rPr lang="en-US" dirty="0" smtClean="0">
                <a:latin typeface="+mj-lt"/>
              </a:rPr>
              <a:t> </a:t>
            </a:r>
            <a:r>
              <a:rPr lang="en-US" dirty="0" err="1" smtClean="0">
                <a:latin typeface="+mj-lt"/>
              </a:rPr>
              <a:t>hallinnan</a:t>
            </a:r>
            <a:r>
              <a:rPr lang="en-US" dirty="0" smtClean="0">
                <a:latin typeface="+mj-lt"/>
              </a:rPr>
              <a:t> </a:t>
            </a:r>
            <a:r>
              <a:rPr lang="en-US" dirty="0" err="1" smtClean="0">
                <a:latin typeface="+mj-lt"/>
              </a:rPr>
              <a:t>tulisi</a:t>
            </a:r>
            <a:r>
              <a:rPr lang="en-US" dirty="0" smtClean="0">
                <a:latin typeface="+mj-lt"/>
              </a:rPr>
              <a:t> olla </a:t>
            </a:r>
            <a:r>
              <a:rPr lang="en-US" dirty="0" err="1" smtClean="0">
                <a:latin typeface="+mj-lt"/>
              </a:rPr>
              <a:t>taloudellista</a:t>
            </a:r>
            <a:r>
              <a:rPr lang="en-US" dirty="0" smtClean="0">
                <a:latin typeface="+mj-lt"/>
              </a:rPr>
              <a:t> ja </a:t>
            </a:r>
            <a:r>
              <a:rPr lang="en-US" dirty="0" err="1" smtClean="0">
                <a:latin typeface="+mj-lt"/>
              </a:rPr>
              <a:t>poliittisesti</a:t>
            </a:r>
            <a:r>
              <a:rPr lang="en-US" dirty="0" smtClean="0">
                <a:latin typeface="+mj-lt"/>
              </a:rPr>
              <a:t> </a:t>
            </a:r>
            <a:r>
              <a:rPr lang="en-US" dirty="0" err="1" smtClean="0">
                <a:latin typeface="+mj-lt"/>
              </a:rPr>
              <a:t>realistista</a:t>
            </a:r>
            <a:endParaRPr lang="en-US" dirty="0" smtClean="0">
              <a:latin typeface="+mj-lt"/>
            </a:endParaRPr>
          </a:p>
          <a:p>
            <a:r>
              <a:rPr lang="fi-FI" dirty="0" smtClean="0">
                <a:latin typeface="+mj-lt"/>
              </a:rPr>
              <a:t>Jotta on mahdollista suojella ja tallentaa Itämeri, tarvitaan myös humanistista näkökulmaa – Itämeri ja sen eri vaiheet ovat toimineet kotina ja tapana liikkua miljoonille ihmisille ennen meitä</a:t>
            </a:r>
            <a:endParaRPr lang="fi-FI" dirty="0" smtClean="0">
              <a:latin typeface="+mj-lt"/>
            </a:endParaRPr>
          </a:p>
          <a:p>
            <a:r>
              <a:rPr lang="fi-FI" dirty="0" smtClean="0">
                <a:latin typeface="+mj-lt"/>
              </a:rPr>
              <a:t>Itämeri on EU:n sisämeri, joka mahdollistaa yhteistyön ympäröivien valtioiden välillä</a:t>
            </a:r>
            <a:endParaRPr lang="fi-FI" dirty="0" smtClean="0">
              <a:latin typeface="+mj-lt"/>
            </a:endParaRPr>
          </a:p>
          <a:p>
            <a:endParaRPr lang="fi-FI" dirty="0"/>
          </a:p>
          <a:p>
            <a:endParaRPr lang="en-US" dirty="0" smtClean="0">
              <a:latin typeface="+mj-lt"/>
            </a:endParaRPr>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8159517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57201"/>
            <a:ext cx="8596668" cy="1606730"/>
          </a:xfrm>
        </p:spPr>
        <p:txBody>
          <a:bodyPr>
            <a:normAutofit/>
          </a:bodyPr>
          <a:lstStyle/>
          <a:p>
            <a:r>
              <a:rPr lang="fi-FI" b="1" u="sng" dirty="0" smtClean="0"/>
              <a:t>Ongelmien hallinta</a:t>
            </a:r>
            <a:r>
              <a:rPr lang="fi-FI" b="1" u="sng" dirty="0"/>
              <a:t/>
            </a:r>
            <a:br>
              <a:rPr lang="fi-FI" b="1" u="sng" dirty="0"/>
            </a:br>
            <a:r>
              <a:rPr lang="fi-FI" sz="2500" dirty="0" smtClean="0"/>
              <a:t>Itämeri</a:t>
            </a:r>
            <a:r>
              <a:rPr lang="fi-FI" sz="2500" dirty="0"/>
              <a:t/>
            </a:r>
            <a:br>
              <a:rPr lang="fi-FI" sz="2500" dirty="0"/>
            </a:br>
            <a:r>
              <a:rPr lang="fi-FI" sz="2500" dirty="0" smtClean="0"/>
              <a:t>Mistä aloitetaan?</a:t>
            </a:r>
            <a:endParaRPr lang="en-US" sz="2500" dirty="0"/>
          </a:p>
        </p:txBody>
      </p:sp>
      <p:sp>
        <p:nvSpPr>
          <p:cNvPr id="3" name="Content Placeholder 2"/>
          <p:cNvSpPr>
            <a:spLocks noGrp="1"/>
          </p:cNvSpPr>
          <p:nvPr>
            <p:ph idx="1"/>
          </p:nvPr>
        </p:nvSpPr>
        <p:spPr>
          <a:xfrm>
            <a:off x="677334" y="2160589"/>
            <a:ext cx="10325446" cy="4435083"/>
          </a:xfrm>
        </p:spPr>
        <p:txBody>
          <a:bodyPr>
            <a:normAutofit/>
          </a:bodyPr>
          <a:lstStyle/>
          <a:p>
            <a:r>
              <a:rPr lang="fi-FI" dirty="0" smtClean="0">
                <a:latin typeface="+mj-lt"/>
              </a:rPr>
              <a:t>Ympäristöteknologia, sovellukset, uusiutuva energia</a:t>
            </a:r>
            <a:endParaRPr lang="fi-FI" dirty="0" smtClean="0">
              <a:latin typeface="+mj-lt"/>
            </a:endParaRPr>
          </a:p>
          <a:p>
            <a:r>
              <a:rPr lang="en-US" dirty="0" err="1" smtClean="0">
                <a:latin typeface="+mj-lt"/>
              </a:rPr>
              <a:t>Seitsemän</a:t>
            </a:r>
            <a:r>
              <a:rPr lang="en-US" dirty="0" smtClean="0">
                <a:latin typeface="+mj-lt"/>
              </a:rPr>
              <a:t> </a:t>
            </a:r>
            <a:r>
              <a:rPr lang="en-US" dirty="0" err="1" smtClean="0">
                <a:latin typeface="+mj-lt"/>
              </a:rPr>
              <a:t>askelta</a:t>
            </a:r>
            <a:r>
              <a:rPr lang="en-US" dirty="0" smtClean="0">
                <a:latin typeface="+mj-lt"/>
              </a:rPr>
              <a:t> </a:t>
            </a:r>
            <a:r>
              <a:rPr lang="en-US" dirty="0" smtClean="0">
                <a:latin typeface="+mj-lt"/>
              </a:rPr>
              <a:t>WFF </a:t>
            </a:r>
            <a:r>
              <a:rPr lang="en-US" dirty="0" err="1" smtClean="0">
                <a:latin typeface="+mj-lt"/>
              </a:rPr>
              <a:t>mukaan</a:t>
            </a:r>
            <a:r>
              <a:rPr lang="en-US" dirty="0" smtClean="0">
                <a:latin typeface="+mj-lt"/>
              </a:rPr>
              <a:t>: </a:t>
            </a:r>
            <a:r>
              <a:rPr lang="en-US" b="1" dirty="0" smtClean="0">
                <a:latin typeface="+mj-lt"/>
              </a:rPr>
              <a:t>1) </a:t>
            </a:r>
            <a:r>
              <a:rPr lang="en-US" dirty="0" err="1" smtClean="0">
                <a:latin typeface="+mj-lt"/>
              </a:rPr>
              <a:t>Kieltää</a:t>
            </a:r>
            <a:r>
              <a:rPr lang="en-US" dirty="0" smtClean="0">
                <a:latin typeface="+mj-lt"/>
              </a:rPr>
              <a:t> </a:t>
            </a:r>
            <a:r>
              <a:rPr lang="en-US" dirty="0" err="1" smtClean="0">
                <a:latin typeface="+mj-lt"/>
              </a:rPr>
              <a:t>kaikki</a:t>
            </a:r>
            <a:r>
              <a:rPr lang="en-US" dirty="0" smtClean="0">
                <a:latin typeface="+mj-lt"/>
              </a:rPr>
              <a:t> </a:t>
            </a:r>
            <a:r>
              <a:rPr lang="en-US" dirty="0" err="1" smtClean="0">
                <a:latin typeface="+mj-lt"/>
              </a:rPr>
              <a:t>pesuaineet</a:t>
            </a:r>
            <a:r>
              <a:rPr lang="en-US" dirty="0" smtClean="0">
                <a:latin typeface="+mj-lt"/>
              </a:rPr>
              <a:t>, </a:t>
            </a:r>
            <a:r>
              <a:rPr lang="en-US" dirty="0" err="1" smtClean="0">
                <a:latin typeface="+mj-lt"/>
              </a:rPr>
              <a:t>jotka</a:t>
            </a:r>
            <a:r>
              <a:rPr lang="en-US" dirty="0" smtClean="0">
                <a:latin typeface="+mj-lt"/>
              </a:rPr>
              <a:t> </a:t>
            </a:r>
            <a:r>
              <a:rPr lang="en-US" dirty="0" err="1" smtClean="0">
                <a:latin typeface="+mj-lt"/>
              </a:rPr>
              <a:t>sisältävät</a:t>
            </a:r>
            <a:r>
              <a:rPr lang="en-US" dirty="0" smtClean="0">
                <a:latin typeface="+mj-lt"/>
              </a:rPr>
              <a:t> </a:t>
            </a:r>
            <a:r>
              <a:rPr lang="en-US" dirty="0" err="1" smtClean="0">
                <a:latin typeface="+mj-lt"/>
              </a:rPr>
              <a:t>fosfaattia</a:t>
            </a:r>
            <a:r>
              <a:rPr lang="en-US" dirty="0" smtClean="0">
                <a:latin typeface="+mj-lt"/>
              </a:rPr>
              <a:t> </a:t>
            </a:r>
            <a:r>
              <a:rPr lang="en-US" b="1" dirty="0" smtClean="0">
                <a:latin typeface="+mj-lt"/>
              </a:rPr>
              <a:t>2) </a:t>
            </a:r>
            <a:r>
              <a:rPr lang="en-US" dirty="0" smtClean="0">
                <a:latin typeface="+mj-lt"/>
              </a:rPr>
              <a:t>N ja P </a:t>
            </a:r>
            <a:r>
              <a:rPr lang="en-US" dirty="0" err="1" smtClean="0">
                <a:latin typeface="+mj-lt"/>
              </a:rPr>
              <a:t>mineraalilannoitteisiin</a:t>
            </a:r>
            <a:r>
              <a:rPr lang="en-US" dirty="0" smtClean="0">
                <a:latin typeface="+mj-lt"/>
              </a:rPr>
              <a:t> </a:t>
            </a:r>
            <a:r>
              <a:rPr lang="en-US" dirty="0" err="1" smtClean="0">
                <a:latin typeface="+mj-lt"/>
              </a:rPr>
              <a:t>kohdistuva</a:t>
            </a:r>
            <a:r>
              <a:rPr lang="en-US" dirty="0" smtClean="0">
                <a:latin typeface="+mj-lt"/>
              </a:rPr>
              <a:t> </a:t>
            </a:r>
            <a:r>
              <a:rPr lang="en-US" dirty="0" err="1" smtClean="0">
                <a:latin typeface="+mj-lt"/>
              </a:rPr>
              <a:t>vero</a:t>
            </a:r>
            <a:r>
              <a:rPr lang="en-US" dirty="0" smtClean="0">
                <a:latin typeface="+mj-lt"/>
              </a:rPr>
              <a:t> </a:t>
            </a:r>
            <a:r>
              <a:rPr lang="en-US" b="1" dirty="0" smtClean="0">
                <a:latin typeface="+mj-lt"/>
              </a:rPr>
              <a:t>3</a:t>
            </a:r>
            <a:r>
              <a:rPr lang="en-US" b="1" dirty="0" smtClean="0">
                <a:latin typeface="+mj-lt"/>
              </a:rPr>
              <a:t>) </a:t>
            </a:r>
            <a:r>
              <a:rPr lang="en-US" dirty="0" err="1" smtClean="0">
                <a:latin typeface="+mj-lt"/>
              </a:rPr>
              <a:t>kieltää</a:t>
            </a:r>
            <a:r>
              <a:rPr lang="en-US" dirty="0" smtClean="0">
                <a:latin typeface="+mj-lt"/>
              </a:rPr>
              <a:t> </a:t>
            </a:r>
            <a:r>
              <a:rPr lang="en-US" dirty="0" err="1" smtClean="0">
                <a:latin typeface="+mj-lt"/>
              </a:rPr>
              <a:t>ankeriaan</a:t>
            </a:r>
            <a:r>
              <a:rPr lang="en-US" dirty="0" smtClean="0">
                <a:latin typeface="+mj-lt"/>
              </a:rPr>
              <a:t> </a:t>
            </a:r>
            <a:r>
              <a:rPr lang="en-US" dirty="0" err="1" smtClean="0">
                <a:latin typeface="+mj-lt"/>
              </a:rPr>
              <a:t>kalastus</a:t>
            </a:r>
            <a:r>
              <a:rPr lang="en-US" dirty="0" smtClean="0">
                <a:latin typeface="+mj-lt"/>
              </a:rPr>
              <a:t> </a:t>
            </a:r>
            <a:r>
              <a:rPr lang="en-US" dirty="0" err="1" smtClean="0">
                <a:latin typeface="+mj-lt"/>
              </a:rPr>
              <a:t>kunnes</a:t>
            </a:r>
            <a:r>
              <a:rPr lang="en-US" dirty="0" smtClean="0">
                <a:latin typeface="+mj-lt"/>
              </a:rPr>
              <a:t> </a:t>
            </a:r>
            <a:r>
              <a:rPr lang="en-US" dirty="0" err="1" smtClean="0">
                <a:latin typeface="+mj-lt"/>
              </a:rPr>
              <a:t>sato</a:t>
            </a:r>
            <a:r>
              <a:rPr lang="en-US" dirty="0" smtClean="0">
                <a:latin typeface="+mj-lt"/>
              </a:rPr>
              <a:t> </a:t>
            </a:r>
            <a:r>
              <a:rPr lang="en-US" dirty="0" err="1" smtClean="0">
                <a:latin typeface="+mj-lt"/>
              </a:rPr>
              <a:t>otetaan</a:t>
            </a:r>
            <a:r>
              <a:rPr lang="en-US" dirty="0" smtClean="0">
                <a:latin typeface="+mj-lt"/>
              </a:rPr>
              <a:t> </a:t>
            </a:r>
            <a:r>
              <a:rPr lang="en-US" dirty="0" err="1" smtClean="0">
                <a:latin typeface="+mj-lt"/>
              </a:rPr>
              <a:t>talteen</a:t>
            </a:r>
            <a:r>
              <a:rPr lang="en-US" dirty="0" smtClean="0">
                <a:latin typeface="+mj-lt"/>
              </a:rPr>
              <a:t> ja </a:t>
            </a:r>
            <a:r>
              <a:rPr lang="en-US" dirty="0" err="1" smtClean="0">
                <a:latin typeface="+mj-lt"/>
              </a:rPr>
              <a:t>palautetaan</a:t>
            </a:r>
            <a:r>
              <a:rPr lang="en-US" dirty="0" smtClean="0">
                <a:latin typeface="+mj-lt"/>
              </a:rPr>
              <a:t> Pitkin </a:t>
            </a:r>
            <a:r>
              <a:rPr lang="en-US" dirty="0" err="1" smtClean="0">
                <a:latin typeface="+mj-lt"/>
              </a:rPr>
              <a:t>sisämaan</a:t>
            </a:r>
            <a:r>
              <a:rPr lang="en-US" dirty="0" smtClean="0">
                <a:latin typeface="+mj-lt"/>
              </a:rPr>
              <a:t> </a:t>
            </a:r>
            <a:r>
              <a:rPr lang="en-US" dirty="0" err="1" smtClean="0">
                <a:latin typeface="+mj-lt"/>
              </a:rPr>
              <a:t>muuttoreittejä</a:t>
            </a:r>
            <a:r>
              <a:rPr lang="en-US" dirty="0" smtClean="0">
                <a:latin typeface="+mj-lt"/>
              </a:rPr>
              <a:t> </a:t>
            </a:r>
            <a:r>
              <a:rPr lang="en-US" b="1" dirty="0" smtClean="0">
                <a:latin typeface="+mj-lt"/>
              </a:rPr>
              <a:t>4</a:t>
            </a:r>
            <a:r>
              <a:rPr lang="en-US" b="1" dirty="0" smtClean="0">
                <a:latin typeface="+mj-lt"/>
              </a:rPr>
              <a:t>) </a:t>
            </a:r>
            <a:r>
              <a:rPr lang="en-US" dirty="0" err="1" smtClean="0">
                <a:latin typeface="+mj-lt"/>
              </a:rPr>
              <a:t>ratifioidaan</a:t>
            </a:r>
            <a:r>
              <a:rPr lang="en-US" dirty="0" smtClean="0">
                <a:latin typeface="+mj-lt"/>
              </a:rPr>
              <a:t> </a:t>
            </a:r>
            <a:r>
              <a:rPr lang="en-US" dirty="0" err="1" smtClean="0">
                <a:latin typeface="+mj-lt"/>
              </a:rPr>
              <a:t>painolastivesiyleissopimus</a:t>
            </a:r>
            <a:r>
              <a:rPr lang="en-US" dirty="0" smtClean="0">
                <a:latin typeface="+mj-lt"/>
              </a:rPr>
              <a:t> </a:t>
            </a:r>
            <a:r>
              <a:rPr lang="en-US" b="1" dirty="0" smtClean="0">
                <a:latin typeface="+mj-lt"/>
              </a:rPr>
              <a:t>5</a:t>
            </a:r>
            <a:r>
              <a:rPr lang="en-US" b="1" dirty="0" smtClean="0">
                <a:latin typeface="+mj-lt"/>
              </a:rPr>
              <a:t>) </a:t>
            </a:r>
            <a:r>
              <a:rPr lang="en-US" dirty="0" err="1" smtClean="0">
                <a:latin typeface="+mj-lt"/>
              </a:rPr>
              <a:t>siivota</a:t>
            </a:r>
            <a:r>
              <a:rPr lang="en-US" dirty="0" smtClean="0">
                <a:latin typeface="+mj-lt"/>
              </a:rPr>
              <a:t> </a:t>
            </a:r>
            <a:r>
              <a:rPr lang="en-US" dirty="0" err="1" smtClean="0">
                <a:latin typeface="+mj-lt"/>
              </a:rPr>
              <a:t>loput</a:t>
            </a:r>
            <a:r>
              <a:rPr lang="en-US" dirty="0" smtClean="0">
                <a:latin typeface="+mj-lt"/>
              </a:rPr>
              <a:t> </a:t>
            </a:r>
            <a:r>
              <a:rPr lang="en-US" dirty="0" err="1" smtClean="0">
                <a:latin typeface="+mj-lt"/>
              </a:rPr>
              <a:t>Helcom</a:t>
            </a:r>
            <a:r>
              <a:rPr lang="en-US" dirty="0" smtClean="0">
                <a:latin typeface="+mj-lt"/>
              </a:rPr>
              <a:t> </a:t>
            </a:r>
            <a:r>
              <a:rPr lang="en-US" dirty="0" err="1" smtClean="0">
                <a:latin typeface="+mj-lt"/>
              </a:rPr>
              <a:t>kuormittajat</a:t>
            </a:r>
            <a:r>
              <a:rPr lang="en-US" dirty="0" smtClean="0">
                <a:latin typeface="+mj-lt"/>
              </a:rPr>
              <a:t> </a:t>
            </a:r>
            <a:r>
              <a:rPr lang="en-US" b="1" dirty="0" smtClean="0">
                <a:latin typeface="+mj-lt"/>
              </a:rPr>
              <a:t>6</a:t>
            </a:r>
            <a:r>
              <a:rPr lang="en-US" b="1" dirty="0" smtClean="0">
                <a:latin typeface="+mj-lt"/>
              </a:rPr>
              <a:t>) </a:t>
            </a:r>
            <a:r>
              <a:rPr lang="en-US" dirty="0" err="1" smtClean="0">
                <a:latin typeface="+mj-lt"/>
              </a:rPr>
              <a:t>tarjota</a:t>
            </a:r>
            <a:r>
              <a:rPr lang="en-US" dirty="0" smtClean="0">
                <a:latin typeface="+mj-lt"/>
              </a:rPr>
              <a:t> </a:t>
            </a:r>
            <a:r>
              <a:rPr lang="en-US" dirty="0" err="1" smtClean="0">
                <a:latin typeface="+mj-lt"/>
              </a:rPr>
              <a:t>riittävästi</a:t>
            </a:r>
            <a:r>
              <a:rPr lang="en-US" dirty="0" smtClean="0">
                <a:latin typeface="+mj-lt"/>
              </a:rPr>
              <a:t> </a:t>
            </a:r>
            <a:r>
              <a:rPr lang="en-US" dirty="0" err="1" smtClean="0">
                <a:latin typeface="+mj-lt"/>
              </a:rPr>
              <a:t>risteilyaluksen</a:t>
            </a:r>
            <a:r>
              <a:rPr lang="en-US" dirty="0" smtClean="0">
                <a:latin typeface="+mj-lt"/>
              </a:rPr>
              <a:t> </a:t>
            </a:r>
            <a:r>
              <a:rPr lang="en-US" dirty="0" err="1" smtClean="0">
                <a:latin typeface="+mj-lt"/>
              </a:rPr>
              <a:t>jäteveden</a:t>
            </a:r>
            <a:r>
              <a:rPr lang="en-US" dirty="0" smtClean="0">
                <a:latin typeface="+mj-lt"/>
              </a:rPr>
              <a:t> </a:t>
            </a:r>
            <a:r>
              <a:rPr lang="en-US" dirty="0" err="1" smtClean="0">
                <a:latin typeface="+mj-lt"/>
              </a:rPr>
              <a:t>vastaanottolaitteita</a:t>
            </a:r>
            <a:r>
              <a:rPr lang="en-US" dirty="0" smtClean="0">
                <a:latin typeface="+mj-lt"/>
              </a:rPr>
              <a:t> satamissa</a:t>
            </a:r>
            <a:r>
              <a:rPr lang="en-US" b="1" dirty="0" smtClean="0">
                <a:latin typeface="+mj-lt"/>
              </a:rPr>
              <a:t>7</a:t>
            </a:r>
            <a:r>
              <a:rPr lang="en-US" b="1" dirty="0" smtClean="0">
                <a:latin typeface="+mj-lt"/>
              </a:rPr>
              <a:t>) </a:t>
            </a:r>
            <a:r>
              <a:rPr lang="en-US" dirty="0" err="1" smtClean="0">
                <a:latin typeface="+mj-lt"/>
              </a:rPr>
              <a:t>perustaa</a:t>
            </a:r>
            <a:r>
              <a:rPr lang="en-US" dirty="0" smtClean="0">
                <a:latin typeface="+mj-lt"/>
              </a:rPr>
              <a:t> </a:t>
            </a:r>
            <a:r>
              <a:rPr lang="en-US" dirty="0" err="1" smtClean="0">
                <a:latin typeface="+mj-lt"/>
              </a:rPr>
              <a:t>verkosto</a:t>
            </a:r>
            <a:r>
              <a:rPr lang="en-US" dirty="0" smtClean="0">
                <a:latin typeface="+mj-lt"/>
              </a:rPr>
              <a:t> </a:t>
            </a:r>
            <a:r>
              <a:rPr lang="en-US" dirty="0" err="1" smtClean="0">
                <a:latin typeface="+mj-lt"/>
              </a:rPr>
              <a:t>suojelluille</a:t>
            </a:r>
            <a:r>
              <a:rPr lang="en-US" dirty="0" smtClean="0">
                <a:latin typeface="+mj-lt"/>
              </a:rPr>
              <a:t> </a:t>
            </a:r>
            <a:r>
              <a:rPr lang="en-US" dirty="0" err="1" smtClean="0">
                <a:latin typeface="+mj-lt"/>
              </a:rPr>
              <a:t>merialueille</a:t>
            </a:r>
            <a:endParaRPr lang="en-US" dirty="0">
              <a:latin typeface="+mj-lt"/>
            </a:endParaRPr>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3971526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err="1" smtClean="0"/>
              <a:t>Tavoitteet</a:t>
            </a:r>
            <a:endParaRPr lang="en-US" b="1" u="sng" dirty="0"/>
          </a:p>
        </p:txBody>
      </p:sp>
      <p:sp>
        <p:nvSpPr>
          <p:cNvPr id="3" name="Content Placeholder 2"/>
          <p:cNvSpPr>
            <a:spLocks noGrp="1"/>
          </p:cNvSpPr>
          <p:nvPr>
            <p:ph idx="1"/>
          </p:nvPr>
        </p:nvSpPr>
        <p:spPr/>
        <p:txBody>
          <a:bodyPr/>
          <a:lstStyle/>
          <a:p>
            <a:r>
              <a:rPr lang="fi-FI" dirty="0" smtClean="0"/>
              <a:t>Moduulin pääteemat ovat ongelmien hallinta ja ilmastonmuutoksen välttäminen</a:t>
            </a:r>
            <a:endParaRPr lang="en-US" dirty="0" smtClean="0"/>
          </a:p>
          <a:p>
            <a:r>
              <a:rPr lang="en-US" dirty="0" err="1" smtClean="0"/>
              <a:t>Tilanne</a:t>
            </a:r>
            <a:r>
              <a:rPr lang="en-US" dirty="0" smtClean="0"/>
              <a:t> </a:t>
            </a:r>
            <a:r>
              <a:rPr lang="en-US" dirty="0" err="1" smtClean="0"/>
              <a:t>Välimeren</a:t>
            </a:r>
            <a:r>
              <a:rPr lang="en-US" dirty="0" smtClean="0"/>
              <a:t> ja </a:t>
            </a:r>
            <a:r>
              <a:rPr lang="en-US" dirty="0" err="1" smtClean="0"/>
              <a:t>Itämeren</a:t>
            </a:r>
            <a:r>
              <a:rPr lang="en-US" dirty="0" smtClean="0"/>
              <a:t> </a:t>
            </a:r>
            <a:r>
              <a:rPr lang="en-US" dirty="0" err="1" smtClean="0"/>
              <a:t>alueilla</a:t>
            </a:r>
            <a:endParaRPr lang="en-US" dirty="0" smtClean="0"/>
          </a:p>
          <a:p>
            <a:r>
              <a:rPr lang="en-US" dirty="0" err="1" smtClean="0"/>
              <a:t>Erilaiset</a:t>
            </a:r>
            <a:r>
              <a:rPr lang="en-US" dirty="0" smtClean="0"/>
              <a:t> </a:t>
            </a:r>
            <a:r>
              <a:rPr lang="en-US" dirty="0" err="1" smtClean="0"/>
              <a:t>ratkaisut</a:t>
            </a:r>
            <a:r>
              <a:rPr lang="en-US" dirty="0" smtClean="0"/>
              <a:t> </a:t>
            </a:r>
            <a:r>
              <a:rPr lang="en-US" dirty="0" err="1" smtClean="0"/>
              <a:t>ongelmiin</a:t>
            </a:r>
            <a:r>
              <a:rPr lang="en-US" dirty="0" smtClean="0"/>
              <a:t> ja </a:t>
            </a:r>
            <a:r>
              <a:rPr lang="en-US" dirty="0" err="1" smtClean="0"/>
              <a:t>kulttuurin</a:t>
            </a:r>
            <a:r>
              <a:rPr lang="en-US" dirty="0" smtClean="0"/>
              <a:t> ja </a:t>
            </a:r>
            <a:r>
              <a:rPr lang="en-US" dirty="0" err="1" smtClean="0"/>
              <a:t>ympäristön</a:t>
            </a:r>
            <a:r>
              <a:rPr lang="en-US" dirty="0" smtClean="0"/>
              <a:t> </a:t>
            </a:r>
            <a:r>
              <a:rPr lang="en-US" dirty="0" err="1" smtClean="0"/>
              <a:t>tunteminen</a:t>
            </a:r>
            <a:r>
              <a:rPr lang="en-US" dirty="0" smtClean="0"/>
              <a:t> </a:t>
            </a:r>
            <a:r>
              <a:rPr lang="en-US" dirty="0" err="1" smtClean="0"/>
              <a:t>tutkimusalueella</a:t>
            </a:r>
            <a:endParaRPr lang="en-US" dirty="0" smtClean="0"/>
          </a:p>
          <a:p>
            <a:r>
              <a:rPr lang="en-US" dirty="0" err="1" smtClean="0"/>
              <a:t>Kuinka</a:t>
            </a:r>
            <a:r>
              <a:rPr lang="en-US" dirty="0" smtClean="0"/>
              <a:t> </a:t>
            </a:r>
            <a:r>
              <a:rPr lang="en-US" dirty="0" err="1" smtClean="0"/>
              <a:t>esittää</a:t>
            </a:r>
            <a:r>
              <a:rPr lang="en-US" dirty="0" smtClean="0"/>
              <a:t> ja </a:t>
            </a:r>
            <a:r>
              <a:rPr lang="en-US" dirty="0" err="1" smtClean="0"/>
              <a:t>argumentoida</a:t>
            </a:r>
            <a:r>
              <a:rPr lang="en-US" dirty="0" smtClean="0"/>
              <a:t> </a:t>
            </a:r>
            <a:r>
              <a:rPr lang="en-US" dirty="0" err="1" smtClean="0"/>
              <a:t>havaintoja</a:t>
            </a:r>
            <a:endParaRPr lang="en-US"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1834336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856" y="41714"/>
            <a:ext cx="10366829" cy="883103"/>
          </a:xfrm>
        </p:spPr>
        <p:txBody>
          <a:bodyPr>
            <a:normAutofit fontScale="90000"/>
          </a:bodyPr>
          <a:lstStyle/>
          <a:p>
            <a:r>
              <a:rPr lang="fi-FI" b="1" u="sng" dirty="0" smtClean="0"/>
              <a:t>Ongelmien hallinta</a:t>
            </a:r>
            <a:r>
              <a:rPr lang="fi-FI" b="1" u="sng" dirty="0"/>
              <a:t/>
            </a:r>
            <a:br>
              <a:rPr lang="fi-FI" b="1" u="sng" dirty="0"/>
            </a:br>
            <a:r>
              <a:rPr lang="fi-FI" sz="3600" dirty="0" smtClean="0"/>
              <a:t>Itämeri, kansainvälinen yhteistyö</a:t>
            </a:r>
            <a:r>
              <a:rPr lang="fi-FI" dirty="0" smtClean="0"/>
              <a:t>	</a:t>
            </a:r>
            <a:endParaRPr lang="en-US" dirty="0"/>
          </a:p>
        </p:txBody>
      </p:sp>
      <p:sp>
        <p:nvSpPr>
          <p:cNvPr id="3" name="Content Placeholder 2"/>
          <p:cNvSpPr>
            <a:spLocks noGrp="1"/>
          </p:cNvSpPr>
          <p:nvPr>
            <p:ph idx="1"/>
          </p:nvPr>
        </p:nvSpPr>
        <p:spPr>
          <a:xfrm>
            <a:off x="838200" y="1378858"/>
            <a:ext cx="10515600" cy="4798106"/>
          </a:xfrm>
        </p:spPr>
        <p:txBody>
          <a:bodyPr>
            <a:noAutofit/>
          </a:bodyPr>
          <a:lstStyle/>
          <a:p>
            <a:r>
              <a:rPr lang="en-US" sz="1600" dirty="0" smtClean="0"/>
              <a:t>Baltic </a:t>
            </a:r>
            <a:r>
              <a:rPr lang="en-US" sz="1600" dirty="0"/>
              <a:t>Sea Parliamentary Conference (BSPC)</a:t>
            </a:r>
          </a:p>
          <a:p>
            <a:r>
              <a:rPr lang="en-US" sz="1600" dirty="0" smtClean="0"/>
              <a:t>Baltic </a:t>
            </a:r>
            <a:r>
              <a:rPr lang="en-US" sz="1600" dirty="0"/>
              <a:t>21 - An Agenda for the Baltic Sea Region</a:t>
            </a:r>
          </a:p>
          <a:p>
            <a:r>
              <a:rPr lang="en-US" sz="1600" dirty="0" smtClean="0"/>
              <a:t>Baltic </a:t>
            </a:r>
            <a:r>
              <a:rPr lang="en-US" sz="1600" dirty="0"/>
              <a:t>Farmers' Forum on Environment (BFFE)</a:t>
            </a:r>
          </a:p>
          <a:p>
            <a:r>
              <a:rPr lang="en-US" sz="1600" dirty="0" smtClean="0"/>
              <a:t>Baltic </a:t>
            </a:r>
            <a:r>
              <a:rPr lang="en-US" sz="1600" dirty="0"/>
              <a:t>Operational Oceanographic System – BOOS</a:t>
            </a:r>
          </a:p>
          <a:p>
            <a:r>
              <a:rPr lang="en-US" sz="1600" dirty="0" smtClean="0"/>
              <a:t>Baltic </a:t>
            </a:r>
            <a:r>
              <a:rPr lang="en-US" sz="1600" dirty="0"/>
              <a:t>Ports </a:t>
            </a:r>
            <a:r>
              <a:rPr lang="en-US" sz="1600" dirty="0" err="1"/>
              <a:t>Organisation</a:t>
            </a:r>
            <a:r>
              <a:rPr lang="en-US" sz="1600" dirty="0"/>
              <a:t> (BPO)</a:t>
            </a:r>
          </a:p>
          <a:p>
            <a:r>
              <a:rPr lang="en-US" sz="1600" dirty="0" smtClean="0"/>
              <a:t>Baltic </a:t>
            </a:r>
            <a:r>
              <a:rPr lang="en-US" sz="1600" dirty="0"/>
              <a:t>Sea Forum (BSF)</a:t>
            </a:r>
          </a:p>
          <a:p>
            <a:r>
              <a:rPr lang="en-US" sz="1600" dirty="0" smtClean="0"/>
              <a:t>Baltic </a:t>
            </a:r>
            <a:r>
              <a:rPr lang="en-US" sz="1600" dirty="0"/>
              <a:t>and International Maritime Council (BIMCO)</a:t>
            </a:r>
          </a:p>
          <a:p>
            <a:r>
              <a:rPr lang="en-US" sz="1600" dirty="0" smtClean="0"/>
              <a:t>BONUS </a:t>
            </a:r>
            <a:r>
              <a:rPr lang="en-US" sz="1600" dirty="0"/>
              <a:t>Baltic Organizations' Network for Funding Science (BONUS EEIG)</a:t>
            </a:r>
          </a:p>
          <a:p>
            <a:r>
              <a:rPr lang="en-US" sz="1600" dirty="0" smtClean="0"/>
              <a:t>Coalition </a:t>
            </a:r>
            <a:r>
              <a:rPr lang="en-US" sz="1600" dirty="0"/>
              <a:t>Clean Baltic (CCB)</a:t>
            </a:r>
          </a:p>
          <a:p>
            <a:r>
              <a:rPr lang="en-US" sz="1600" dirty="0" smtClean="0"/>
              <a:t>Conference </a:t>
            </a:r>
            <a:r>
              <a:rPr lang="en-US" sz="1600" dirty="0"/>
              <a:t>of Peripheral Maritime Regions of Europe - Baltic </a:t>
            </a:r>
            <a:r>
              <a:rPr lang="en-US" sz="1600" dirty="0" smtClean="0"/>
              <a:t>Sea Commission </a:t>
            </a:r>
            <a:r>
              <a:rPr lang="en-US" sz="1600" dirty="0"/>
              <a:t>(CPMR)</a:t>
            </a:r>
          </a:p>
          <a:p>
            <a:r>
              <a:rPr lang="en-US" sz="1600" dirty="0" smtClean="0"/>
              <a:t>Helsinki Commission (HELCOM)</a:t>
            </a:r>
            <a:endParaRPr lang="en-US" sz="1600" dirty="0"/>
          </a:p>
          <a:p>
            <a:r>
              <a:rPr lang="en-US" sz="1600" dirty="0" smtClean="0"/>
              <a:t>Union </a:t>
            </a:r>
            <a:r>
              <a:rPr lang="en-US" sz="1600" dirty="0"/>
              <a:t>of the Baltic Cities (UBC)</a:t>
            </a:r>
          </a:p>
          <a:p>
            <a:r>
              <a:rPr lang="en-US" sz="1600" b="1" dirty="0" smtClean="0"/>
              <a:t>EU </a:t>
            </a:r>
            <a:r>
              <a:rPr lang="en-US" sz="1600" dirty="0"/>
              <a:t>Strategy for the Baltic Sea Region</a:t>
            </a:r>
          </a:p>
          <a:p>
            <a:r>
              <a:rPr lang="en-US" sz="1600" dirty="0" smtClean="0"/>
              <a:t>Scientific </a:t>
            </a:r>
            <a:r>
              <a:rPr lang="en-US" sz="1600" dirty="0"/>
              <a:t>cooperation: ICES; ESF Marine Board; Joint Programming; </a:t>
            </a:r>
            <a:r>
              <a:rPr lang="en-US" sz="1600" dirty="0" smtClean="0"/>
              <a:t>EU R&amp;D</a:t>
            </a:r>
            <a:endParaRPr lang="en-US" sz="1600"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7994" y="5549341"/>
            <a:ext cx="624048" cy="1185430"/>
          </a:xfrm>
          <a:prstGeom prst="rect">
            <a:avLst/>
          </a:prstGeom>
        </p:spPr>
      </p:pic>
    </p:spTree>
    <p:extLst>
      <p:ext uri="{BB962C8B-B14F-4D97-AF65-F5344CB8AC3E}">
        <p14:creationId xmlns:p14="http://schemas.microsoft.com/office/powerpoint/2010/main" val="42253984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16859"/>
            <a:ext cx="8596668" cy="1513541"/>
          </a:xfrm>
        </p:spPr>
        <p:txBody>
          <a:bodyPr>
            <a:normAutofit/>
          </a:bodyPr>
          <a:lstStyle/>
          <a:p>
            <a:r>
              <a:rPr lang="fi-FI" b="1" u="sng" dirty="0" smtClean="0"/>
              <a:t>Ongelmien hallinta</a:t>
            </a:r>
            <a:r>
              <a:rPr lang="fi-FI" b="1" u="sng" dirty="0" smtClean="0"/>
              <a:t/>
            </a:r>
            <a:br>
              <a:rPr lang="fi-FI" b="1" u="sng" dirty="0" smtClean="0"/>
            </a:br>
            <a:r>
              <a:rPr lang="fi-FI" sz="2800" dirty="0" smtClean="0"/>
              <a:t>Itämeri</a:t>
            </a:r>
            <a:r>
              <a:rPr lang="fi-FI" sz="2800" dirty="0" smtClean="0"/>
              <a:t/>
            </a:r>
            <a:br>
              <a:rPr lang="fi-FI" sz="2800" dirty="0" smtClean="0"/>
            </a:br>
            <a:r>
              <a:rPr lang="fi-FI" sz="2800" dirty="0" smtClean="0"/>
              <a:t>Mitä on tehty?</a:t>
            </a:r>
            <a:endParaRPr lang="fi-FI" b="1" u="sng" dirty="0"/>
          </a:p>
        </p:txBody>
      </p:sp>
      <p:sp>
        <p:nvSpPr>
          <p:cNvPr id="3" name="Content Placeholder 2"/>
          <p:cNvSpPr>
            <a:spLocks noGrp="1"/>
          </p:cNvSpPr>
          <p:nvPr>
            <p:ph idx="1"/>
          </p:nvPr>
        </p:nvSpPr>
        <p:spPr>
          <a:xfrm>
            <a:off x="838200" y="2186609"/>
            <a:ext cx="10022633" cy="3645791"/>
          </a:xfrm>
        </p:spPr>
        <p:txBody>
          <a:bodyPr>
            <a:normAutofit fontScale="92500" lnSpcReduction="20000"/>
          </a:bodyPr>
          <a:lstStyle/>
          <a:p>
            <a:pPr marL="0" indent="0">
              <a:buNone/>
            </a:pPr>
            <a:r>
              <a:rPr lang="fi-FI" dirty="0" smtClean="0">
                <a:latin typeface="+mj-lt"/>
              </a:rPr>
              <a:t>Paljon työtä on tehty ja heikentyminen hidastunut</a:t>
            </a:r>
            <a:endParaRPr lang="fi-FI" dirty="0" smtClean="0">
              <a:latin typeface="+mj-lt"/>
            </a:endParaRPr>
          </a:p>
          <a:p>
            <a:r>
              <a:rPr lang="fi-FI" dirty="0" err="1" smtClean="0">
                <a:latin typeface="+mj-lt"/>
              </a:rPr>
              <a:t>The</a:t>
            </a:r>
            <a:r>
              <a:rPr lang="fi-FI" dirty="0" smtClean="0">
                <a:latin typeface="+mj-lt"/>
              </a:rPr>
              <a:t> Baltic </a:t>
            </a:r>
            <a:r>
              <a:rPr lang="fi-FI" dirty="0" err="1" smtClean="0">
                <a:latin typeface="+mj-lt"/>
              </a:rPr>
              <a:t>Marine</a:t>
            </a:r>
            <a:r>
              <a:rPr lang="fi-FI" dirty="0" smtClean="0">
                <a:latin typeface="+mj-lt"/>
              </a:rPr>
              <a:t> Environment </a:t>
            </a:r>
            <a:r>
              <a:rPr lang="fi-FI" dirty="0" err="1" smtClean="0">
                <a:latin typeface="+mj-lt"/>
              </a:rPr>
              <a:t>Protection</a:t>
            </a:r>
            <a:r>
              <a:rPr lang="fi-FI" dirty="0" smtClean="0">
                <a:latin typeface="+mj-lt"/>
              </a:rPr>
              <a:t> Commission (HELCOM </a:t>
            </a:r>
            <a:r>
              <a:rPr lang="fi-FI" dirty="0" smtClean="0">
                <a:latin typeface="+mj-lt"/>
              </a:rPr>
              <a:t>vuodesta </a:t>
            </a:r>
            <a:r>
              <a:rPr lang="fi-FI" dirty="0" smtClean="0">
                <a:latin typeface="+mj-lt"/>
              </a:rPr>
              <a:t>1974)</a:t>
            </a:r>
          </a:p>
          <a:p>
            <a:r>
              <a:rPr lang="en-US" dirty="0" smtClean="0">
                <a:latin typeface="+mj-lt"/>
              </a:rPr>
              <a:t>Council </a:t>
            </a:r>
            <a:r>
              <a:rPr lang="en-US" dirty="0" smtClean="0">
                <a:latin typeface="+mj-lt"/>
              </a:rPr>
              <a:t>of the Baltic Sea States (</a:t>
            </a:r>
            <a:r>
              <a:rPr lang="fi-FI" dirty="0" smtClean="0">
                <a:latin typeface="+mj-lt"/>
              </a:rPr>
              <a:t>CBSS)</a:t>
            </a:r>
          </a:p>
          <a:p>
            <a:r>
              <a:rPr lang="en-US" dirty="0" smtClean="0">
                <a:latin typeface="+mj-lt"/>
              </a:rPr>
              <a:t>International </a:t>
            </a:r>
            <a:r>
              <a:rPr lang="en-US" dirty="0">
                <a:latin typeface="+mj-lt"/>
              </a:rPr>
              <a:t>Maritime </a:t>
            </a:r>
            <a:r>
              <a:rPr lang="en-US" dirty="0" err="1" smtClean="0">
                <a:latin typeface="+mj-lt"/>
              </a:rPr>
              <a:t>Organisation</a:t>
            </a:r>
            <a:r>
              <a:rPr lang="en-US" dirty="0">
                <a:latin typeface="+mj-lt"/>
              </a:rPr>
              <a:t> </a:t>
            </a:r>
            <a:r>
              <a:rPr lang="en-US" dirty="0" smtClean="0">
                <a:latin typeface="+mj-lt"/>
              </a:rPr>
              <a:t>(IMO)</a:t>
            </a:r>
            <a:endParaRPr lang="fi-FI" dirty="0" smtClean="0">
              <a:latin typeface="+mj-lt"/>
            </a:endParaRPr>
          </a:p>
          <a:p>
            <a:r>
              <a:rPr lang="fi-FI" dirty="0" smtClean="0">
                <a:latin typeface="+mj-lt"/>
              </a:rPr>
              <a:t>EU </a:t>
            </a:r>
            <a:r>
              <a:rPr lang="fi-FI" dirty="0" err="1" smtClean="0">
                <a:latin typeface="+mj-lt"/>
              </a:rPr>
              <a:t>Strategies</a:t>
            </a:r>
            <a:r>
              <a:rPr lang="fi-FI" dirty="0" smtClean="0">
                <a:latin typeface="+mj-lt"/>
              </a:rPr>
              <a:t> for </a:t>
            </a:r>
            <a:r>
              <a:rPr lang="fi-FI" dirty="0" err="1" smtClean="0">
                <a:latin typeface="+mj-lt"/>
              </a:rPr>
              <a:t>the</a:t>
            </a:r>
            <a:r>
              <a:rPr lang="fi-FI" dirty="0" smtClean="0">
                <a:latin typeface="+mj-lt"/>
              </a:rPr>
              <a:t> Baltic </a:t>
            </a:r>
            <a:r>
              <a:rPr lang="fi-FI" dirty="0" err="1" smtClean="0">
                <a:latin typeface="+mj-lt"/>
              </a:rPr>
              <a:t>Sea</a:t>
            </a:r>
            <a:r>
              <a:rPr lang="fi-FI" dirty="0" smtClean="0">
                <a:latin typeface="+mj-lt"/>
              </a:rPr>
              <a:t> </a:t>
            </a:r>
            <a:r>
              <a:rPr lang="fi-FI" dirty="0" err="1" smtClean="0">
                <a:latin typeface="+mj-lt"/>
              </a:rPr>
              <a:t>Region</a:t>
            </a:r>
            <a:r>
              <a:rPr lang="fi-FI" dirty="0" smtClean="0">
                <a:latin typeface="+mj-lt"/>
              </a:rPr>
              <a:t> (EUSBSR </a:t>
            </a:r>
            <a:r>
              <a:rPr lang="fi-FI" dirty="0" err="1" smtClean="0">
                <a:latin typeface="+mj-lt"/>
              </a:rPr>
              <a:t>macro</a:t>
            </a:r>
            <a:r>
              <a:rPr lang="fi-FI" dirty="0" smtClean="0">
                <a:latin typeface="+mj-lt"/>
              </a:rPr>
              <a:t> </a:t>
            </a:r>
            <a:r>
              <a:rPr lang="fi-FI" dirty="0" err="1" smtClean="0">
                <a:latin typeface="+mj-lt"/>
              </a:rPr>
              <a:t>area</a:t>
            </a:r>
            <a:r>
              <a:rPr lang="fi-FI" dirty="0" smtClean="0">
                <a:latin typeface="+mj-lt"/>
              </a:rPr>
              <a:t> </a:t>
            </a:r>
            <a:r>
              <a:rPr lang="fi-FI" dirty="0" err="1" smtClean="0">
                <a:latin typeface="+mj-lt"/>
              </a:rPr>
              <a:t>strategy</a:t>
            </a:r>
            <a:r>
              <a:rPr lang="fi-FI" dirty="0" smtClean="0">
                <a:latin typeface="+mj-lt"/>
              </a:rPr>
              <a:t>)</a:t>
            </a:r>
          </a:p>
          <a:p>
            <a:r>
              <a:rPr lang="fi-FI" dirty="0" err="1" smtClean="0">
                <a:latin typeface="+mj-lt"/>
              </a:rPr>
              <a:t>BalticSTERN</a:t>
            </a:r>
            <a:r>
              <a:rPr lang="fi-FI" dirty="0" smtClean="0">
                <a:latin typeface="+mj-lt"/>
              </a:rPr>
              <a:t>- </a:t>
            </a:r>
            <a:r>
              <a:rPr lang="fi-FI" dirty="0" err="1" smtClean="0">
                <a:latin typeface="+mj-lt"/>
              </a:rPr>
              <a:t>international</a:t>
            </a:r>
            <a:r>
              <a:rPr lang="fi-FI" dirty="0" smtClean="0">
                <a:latin typeface="+mj-lt"/>
              </a:rPr>
              <a:t> </a:t>
            </a:r>
            <a:r>
              <a:rPr lang="fi-FI" dirty="0" err="1" smtClean="0">
                <a:latin typeface="+mj-lt"/>
              </a:rPr>
              <a:t>research</a:t>
            </a:r>
            <a:r>
              <a:rPr lang="fi-FI" dirty="0" smtClean="0">
                <a:latin typeface="+mj-lt"/>
              </a:rPr>
              <a:t> </a:t>
            </a:r>
            <a:r>
              <a:rPr lang="fi-FI" dirty="0" err="1" smtClean="0">
                <a:latin typeface="+mj-lt"/>
              </a:rPr>
              <a:t>network</a:t>
            </a:r>
            <a:endParaRPr lang="fi-FI" dirty="0" smtClean="0">
              <a:latin typeface="+mj-lt"/>
            </a:endParaRPr>
          </a:p>
          <a:p>
            <a:r>
              <a:rPr lang="fi-FI" dirty="0" err="1" smtClean="0">
                <a:latin typeface="+mj-lt"/>
              </a:rPr>
              <a:t>Surveillance</a:t>
            </a:r>
            <a:r>
              <a:rPr lang="fi-FI" dirty="0" smtClean="0">
                <a:latin typeface="+mj-lt"/>
              </a:rPr>
              <a:t> </a:t>
            </a:r>
            <a:r>
              <a:rPr lang="fi-FI" dirty="0" err="1" smtClean="0">
                <a:latin typeface="+mj-lt"/>
              </a:rPr>
              <a:t>flight</a:t>
            </a:r>
            <a:r>
              <a:rPr lang="fi-FI" dirty="0" smtClean="0">
                <a:latin typeface="+mj-lt"/>
              </a:rPr>
              <a:t> </a:t>
            </a:r>
            <a:r>
              <a:rPr lang="fi-FI" dirty="0" err="1" smtClean="0">
                <a:latin typeface="+mj-lt"/>
              </a:rPr>
              <a:t>supervise</a:t>
            </a:r>
            <a:r>
              <a:rPr lang="fi-FI" dirty="0" smtClean="0">
                <a:latin typeface="+mj-lt"/>
              </a:rPr>
              <a:t> </a:t>
            </a:r>
            <a:r>
              <a:rPr lang="fi-FI" dirty="0" err="1" smtClean="0">
                <a:latin typeface="+mj-lt"/>
              </a:rPr>
              <a:t>oil</a:t>
            </a:r>
            <a:r>
              <a:rPr lang="fi-FI" dirty="0" smtClean="0">
                <a:latin typeface="+mj-lt"/>
              </a:rPr>
              <a:t> </a:t>
            </a:r>
            <a:r>
              <a:rPr lang="fi-FI" dirty="0" err="1" smtClean="0">
                <a:latin typeface="+mj-lt"/>
              </a:rPr>
              <a:t>spills</a:t>
            </a:r>
            <a:r>
              <a:rPr lang="fi-FI" dirty="0" smtClean="0">
                <a:latin typeface="+mj-lt"/>
              </a:rPr>
              <a:t> </a:t>
            </a:r>
            <a:r>
              <a:rPr lang="fi-FI" dirty="0" err="1" smtClean="0">
                <a:latin typeface="+mj-lt"/>
              </a:rPr>
              <a:t>from</a:t>
            </a:r>
            <a:r>
              <a:rPr lang="fi-FI" dirty="0" smtClean="0">
                <a:latin typeface="+mj-lt"/>
              </a:rPr>
              <a:t> </a:t>
            </a:r>
            <a:r>
              <a:rPr lang="fi-FI" dirty="0" err="1" smtClean="0">
                <a:latin typeface="+mj-lt"/>
              </a:rPr>
              <a:t>ships</a:t>
            </a:r>
            <a:endParaRPr lang="fi-FI" dirty="0" smtClean="0">
              <a:latin typeface="+mj-lt"/>
            </a:endParaRPr>
          </a:p>
          <a:p>
            <a:pPr lvl="1"/>
            <a:r>
              <a:rPr lang="fi-FI" dirty="0" err="1" smtClean="0">
                <a:latin typeface="+mj-lt"/>
              </a:rPr>
              <a:t>Detect</a:t>
            </a:r>
            <a:r>
              <a:rPr lang="fi-FI" dirty="0" smtClean="0">
                <a:latin typeface="+mj-lt"/>
              </a:rPr>
              <a:t> </a:t>
            </a:r>
            <a:r>
              <a:rPr lang="fi-FI" dirty="0" err="1" smtClean="0">
                <a:latin typeface="+mj-lt"/>
              </a:rPr>
              <a:t>spills</a:t>
            </a:r>
            <a:r>
              <a:rPr lang="fi-FI" dirty="0" smtClean="0">
                <a:latin typeface="+mj-lt"/>
              </a:rPr>
              <a:t>, </a:t>
            </a:r>
            <a:r>
              <a:rPr lang="fi-FI" dirty="0" err="1" smtClean="0">
                <a:latin typeface="+mj-lt"/>
              </a:rPr>
              <a:t>identify</a:t>
            </a:r>
            <a:r>
              <a:rPr lang="fi-FI" dirty="0" smtClean="0">
                <a:latin typeface="+mj-lt"/>
              </a:rPr>
              <a:t> of a </a:t>
            </a:r>
            <a:r>
              <a:rPr lang="fi-FI" dirty="0" err="1" smtClean="0">
                <a:latin typeface="+mj-lt"/>
              </a:rPr>
              <a:t>polluter</a:t>
            </a:r>
            <a:r>
              <a:rPr lang="fi-FI" dirty="0" smtClean="0">
                <a:latin typeface="+mj-lt"/>
              </a:rPr>
              <a:t> </a:t>
            </a:r>
          </a:p>
          <a:p>
            <a:endParaRPr lang="fi-FI"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6021" y="6137201"/>
            <a:ext cx="945600" cy="75874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3777554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16859"/>
            <a:ext cx="8596668" cy="1513541"/>
          </a:xfrm>
        </p:spPr>
        <p:txBody>
          <a:bodyPr>
            <a:normAutofit/>
          </a:bodyPr>
          <a:lstStyle/>
          <a:p>
            <a:r>
              <a:rPr lang="fi-FI" b="1" u="sng" dirty="0" smtClean="0"/>
              <a:t>Ongelmien hallinta</a:t>
            </a:r>
            <a:r>
              <a:rPr lang="fi-FI" b="1" u="sng" dirty="0" smtClean="0"/>
              <a:t/>
            </a:r>
            <a:br>
              <a:rPr lang="fi-FI" b="1" u="sng" dirty="0" smtClean="0"/>
            </a:br>
            <a:r>
              <a:rPr lang="fi-FI" sz="2800" dirty="0" smtClean="0"/>
              <a:t>Itämeri</a:t>
            </a:r>
            <a:r>
              <a:rPr lang="fi-FI" sz="2800" dirty="0" smtClean="0"/>
              <a:t/>
            </a:r>
            <a:br>
              <a:rPr lang="fi-FI" sz="2800" dirty="0" smtClean="0"/>
            </a:br>
            <a:r>
              <a:rPr lang="fi-FI" sz="2800" dirty="0" smtClean="0"/>
              <a:t>HELCOM</a:t>
            </a:r>
            <a:endParaRPr lang="fi-FI" b="1" u="sng" dirty="0"/>
          </a:p>
        </p:txBody>
      </p:sp>
      <p:sp>
        <p:nvSpPr>
          <p:cNvPr id="3" name="Content Placeholder 2"/>
          <p:cNvSpPr>
            <a:spLocks noGrp="1"/>
          </p:cNvSpPr>
          <p:nvPr>
            <p:ph idx="1"/>
          </p:nvPr>
        </p:nvSpPr>
        <p:spPr>
          <a:xfrm>
            <a:off x="838200" y="2061555"/>
            <a:ext cx="10022633" cy="3770845"/>
          </a:xfrm>
        </p:spPr>
        <p:txBody>
          <a:bodyPr>
            <a:normAutofit/>
          </a:bodyPr>
          <a:lstStyle/>
          <a:p>
            <a:pPr marL="0" indent="0" algn="just">
              <a:buNone/>
            </a:pPr>
            <a:r>
              <a:rPr lang="en-US" dirty="0" err="1" smtClean="0">
                <a:latin typeface="+mj-lt"/>
              </a:rPr>
              <a:t>Itämeren</a:t>
            </a:r>
            <a:r>
              <a:rPr lang="en-US" dirty="0" smtClean="0">
                <a:latin typeface="+mj-lt"/>
              </a:rPr>
              <a:t> </a:t>
            </a:r>
            <a:r>
              <a:rPr lang="en-US" dirty="0" err="1" smtClean="0">
                <a:latin typeface="+mj-lt"/>
              </a:rPr>
              <a:t>suojelukomissio</a:t>
            </a:r>
            <a:r>
              <a:rPr lang="en-US" dirty="0" smtClean="0">
                <a:latin typeface="+mj-lt"/>
              </a:rPr>
              <a:t> (The Baltic Marine Environment Protection </a:t>
            </a:r>
            <a:r>
              <a:rPr lang="en-US" dirty="0" err="1" smtClean="0">
                <a:latin typeface="+mj-lt"/>
              </a:rPr>
              <a:t>Comission</a:t>
            </a:r>
            <a:r>
              <a:rPr lang="en-US" dirty="0" smtClean="0">
                <a:latin typeface="+mj-lt"/>
              </a:rPr>
              <a:t>, HELCOM) on </a:t>
            </a:r>
            <a:r>
              <a:rPr lang="en-US" dirty="0" err="1" smtClean="0">
                <a:latin typeface="+mj-lt"/>
              </a:rPr>
              <a:t>hallitusten</a:t>
            </a:r>
            <a:r>
              <a:rPr lang="en-US" dirty="0" smtClean="0">
                <a:latin typeface="+mj-lt"/>
              </a:rPr>
              <a:t> </a:t>
            </a:r>
            <a:r>
              <a:rPr lang="en-US" dirty="0" err="1" smtClean="0">
                <a:latin typeface="+mj-lt"/>
              </a:rPr>
              <a:t>välinen</a:t>
            </a:r>
            <a:r>
              <a:rPr lang="en-US" dirty="0" smtClean="0">
                <a:latin typeface="+mj-lt"/>
              </a:rPr>
              <a:t> </a:t>
            </a:r>
            <a:r>
              <a:rPr lang="en-US" dirty="0" err="1" smtClean="0">
                <a:latin typeface="+mj-lt"/>
              </a:rPr>
              <a:t>organisaatio</a:t>
            </a:r>
            <a:r>
              <a:rPr lang="en-US" dirty="0" smtClean="0">
                <a:latin typeface="+mj-lt"/>
              </a:rPr>
              <a:t>, </a:t>
            </a:r>
            <a:r>
              <a:rPr lang="en-US" dirty="0" err="1" smtClean="0">
                <a:latin typeface="+mj-lt"/>
              </a:rPr>
              <a:t>johon</a:t>
            </a:r>
            <a:r>
              <a:rPr lang="en-US" dirty="0" smtClean="0">
                <a:latin typeface="+mj-lt"/>
              </a:rPr>
              <a:t> </a:t>
            </a:r>
            <a:r>
              <a:rPr lang="en-US" dirty="0" err="1" smtClean="0">
                <a:latin typeface="+mj-lt"/>
              </a:rPr>
              <a:t>kuuluvat</a:t>
            </a:r>
            <a:r>
              <a:rPr lang="en-US" dirty="0" smtClean="0">
                <a:latin typeface="+mj-lt"/>
              </a:rPr>
              <a:t> </a:t>
            </a:r>
            <a:r>
              <a:rPr lang="en-US" dirty="0" err="1" smtClean="0">
                <a:latin typeface="+mj-lt"/>
              </a:rPr>
              <a:t>yhdeksän</a:t>
            </a:r>
            <a:r>
              <a:rPr lang="en-US" dirty="0" smtClean="0">
                <a:latin typeface="+mj-lt"/>
              </a:rPr>
              <a:t> </a:t>
            </a:r>
            <a:r>
              <a:rPr lang="en-US" dirty="0" err="1" smtClean="0">
                <a:latin typeface="+mj-lt"/>
              </a:rPr>
              <a:t>Itämeren</a:t>
            </a:r>
            <a:r>
              <a:rPr lang="en-US" dirty="0" smtClean="0">
                <a:latin typeface="+mj-lt"/>
              </a:rPr>
              <a:t> </a:t>
            </a:r>
            <a:r>
              <a:rPr lang="en-US" dirty="0" err="1" smtClean="0">
                <a:latin typeface="+mj-lt"/>
              </a:rPr>
              <a:t>rannikkovaltiota</a:t>
            </a:r>
            <a:r>
              <a:rPr lang="en-US" dirty="0" smtClean="0">
                <a:latin typeface="+mj-lt"/>
              </a:rPr>
              <a:t>. </a:t>
            </a:r>
            <a:r>
              <a:rPr lang="en-US" dirty="0" err="1" smtClean="0">
                <a:latin typeface="+mj-lt"/>
              </a:rPr>
              <a:t>Euroopan</a:t>
            </a:r>
            <a:r>
              <a:rPr lang="en-US" dirty="0" smtClean="0">
                <a:latin typeface="+mj-lt"/>
              </a:rPr>
              <a:t> </a:t>
            </a:r>
            <a:r>
              <a:rPr lang="en-US" dirty="0" err="1" smtClean="0">
                <a:latin typeface="+mj-lt"/>
              </a:rPr>
              <a:t>unioni</a:t>
            </a:r>
            <a:r>
              <a:rPr lang="en-US" dirty="0" smtClean="0">
                <a:latin typeface="+mj-lt"/>
              </a:rPr>
              <a:t> </a:t>
            </a:r>
            <a:r>
              <a:rPr lang="en-US" dirty="0" err="1" smtClean="0">
                <a:latin typeface="+mj-lt"/>
              </a:rPr>
              <a:t>pyrkii</a:t>
            </a:r>
            <a:r>
              <a:rPr lang="en-US" dirty="0" smtClean="0">
                <a:latin typeface="+mj-lt"/>
              </a:rPr>
              <a:t> </a:t>
            </a:r>
            <a:r>
              <a:rPr lang="en-US" dirty="0" err="1" smtClean="0">
                <a:latin typeface="+mj-lt"/>
              </a:rPr>
              <a:t>suojaamaan</a:t>
            </a:r>
            <a:r>
              <a:rPr lang="en-US" dirty="0" smtClean="0">
                <a:latin typeface="+mj-lt"/>
              </a:rPr>
              <a:t> </a:t>
            </a:r>
            <a:r>
              <a:rPr lang="en-US" dirty="0" err="1" smtClean="0">
                <a:latin typeface="+mj-lt"/>
              </a:rPr>
              <a:t>Itämeren</a:t>
            </a:r>
            <a:r>
              <a:rPr lang="en-US" dirty="0" smtClean="0">
                <a:latin typeface="+mj-lt"/>
              </a:rPr>
              <a:t> </a:t>
            </a:r>
            <a:r>
              <a:rPr lang="en-US" dirty="0" err="1" smtClean="0">
                <a:latin typeface="+mj-lt"/>
              </a:rPr>
              <a:t>meriympäristöä</a:t>
            </a:r>
            <a:r>
              <a:rPr lang="en-US" dirty="0" smtClean="0">
                <a:latin typeface="+mj-lt"/>
              </a:rPr>
              <a:t> </a:t>
            </a:r>
            <a:r>
              <a:rPr lang="en-US" dirty="0" err="1" smtClean="0">
                <a:latin typeface="+mj-lt"/>
              </a:rPr>
              <a:t>kaikilta</a:t>
            </a:r>
            <a:r>
              <a:rPr lang="en-US" dirty="0" smtClean="0">
                <a:latin typeface="+mj-lt"/>
              </a:rPr>
              <a:t> </a:t>
            </a:r>
            <a:r>
              <a:rPr lang="en-US" dirty="0" err="1" smtClean="0">
                <a:latin typeface="+mj-lt"/>
              </a:rPr>
              <a:t>pilaantumisen</a:t>
            </a:r>
            <a:r>
              <a:rPr lang="en-US" dirty="0" smtClean="0">
                <a:latin typeface="+mj-lt"/>
              </a:rPr>
              <a:t> </a:t>
            </a:r>
            <a:r>
              <a:rPr lang="en-US" dirty="0" err="1" smtClean="0">
                <a:latin typeface="+mj-lt"/>
              </a:rPr>
              <a:t>lähteiltä</a:t>
            </a:r>
            <a:r>
              <a:rPr lang="en-US" dirty="0" smtClean="0">
                <a:latin typeface="+mj-lt"/>
              </a:rPr>
              <a:t> ja </a:t>
            </a:r>
            <a:r>
              <a:rPr lang="en-US" dirty="0" err="1" smtClean="0">
                <a:latin typeface="+mj-lt"/>
              </a:rPr>
              <a:t>varmistamaan</a:t>
            </a:r>
            <a:r>
              <a:rPr lang="en-US" dirty="0" smtClean="0">
                <a:latin typeface="+mj-lt"/>
              </a:rPr>
              <a:t> </a:t>
            </a:r>
            <a:r>
              <a:rPr lang="en-US" dirty="0" err="1" smtClean="0">
                <a:latin typeface="+mj-lt"/>
              </a:rPr>
              <a:t>merenkulun</a:t>
            </a:r>
            <a:r>
              <a:rPr lang="en-US" dirty="0" smtClean="0">
                <a:latin typeface="+mj-lt"/>
              </a:rPr>
              <a:t> </a:t>
            </a:r>
            <a:r>
              <a:rPr lang="en-US" dirty="0" err="1" smtClean="0">
                <a:latin typeface="+mj-lt"/>
              </a:rPr>
              <a:t>turvallisella</a:t>
            </a:r>
            <a:r>
              <a:rPr lang="en-US" dirty="0" smtClean="0">
                <a:latin typeface="+mj-lt"/>
              </a:rPr>
              <a:t> </a:t>
            </a:r>
            <a:r>
              <a:rPr lang="en-US" dirty="0" err="1" smtClean="0">
                <a:latin typeface="+mj-lt"/>
              </a:rPr>
              <a:t>alueella</a:t>
            </a:r>
            <a:r>
              <a:rPr lang="en-US" dirty="0" smtClean="0">
                <a:latin typeface="+mj-lt"/>
              </a:rPr>
              <a:t>. </a:t>
            </a:r>
            <a:r>
              <a:rPr lang="en-US" dirty="0" err="1" smtClean="0">
                <a:latin typeface="+mj-lt"/>
              </a:rPr>
              <a:t>Vuodesta</a:t>
            </a:r>
            <a:r>
              <a:rPr lang="en-US" dirty="0" smtClean="0">
                <a:latin typeface="+mj-lt"/>
              </a:rPr>
              <a:t> 1974 HELCOM on </a:t>
            </a:r>
            <a:r>
              <a:rPr lang="en-US" dirty="0" err="1" smtClean="0">
                <a:latin typeface="+mj-lt"/>
              </a:rPr>
              <a:t>ollut</a:t>
            </a:r>
            <a:r>
              <a:rPr lang="en-US" dirty="0" smtClean="0">
                <a:latin typeface="+mj-lt"/>
              </a:rPr>
              <a:t> </a:t>
            </a:r>
            <a:r>
              <a:rPr lang="en-US" dirty="0" err="1" smtClean="0">
                <a:latin typeface="+mj-lt"/>
              </a:rPr>
              <a:t>hallintoelin</a:t>
            </a:r>
            <a:r>
              <a:rPr lang="en-US" dirty="0" smtClean="0">
                <a:latin typeface="+mj-lt"/>
              </a:rPr>
              <a:t> “</a:t>
            </a:r>
            <a:r>
              <a:rPr lang="en-US" dirty="0" err="1" smtClean="0">
                <a:latin typeface="+mj-lt"/>
              </a:rPr>
              <a:t>yleissopimuksen</a:t>
            </a:r>
            <a:r>
              <a:rPr lang="en-US" dirty="0" smtClean="0">
                <a:latin typeface="+mj-lt"/>
              </a:rPr>
              <a:t> </a:t>
            </a:r>
            <a:r>
              <a:rPr lang="en-US" dirty="0" err="1" smtClean="0">
                <a:latin typeface="+mj-lt"/>
              </a:rPr>
              <a:t>suojeluun</a:t>
            </a:r>
            <a:r>
              <a:rPr lang="en-US" dirty="0" smtClean="0">
                <a:latin typeface="+mj-lt"/>
              </a:rPr>
              <a:t> </a:t>
            </a:r>
            <a:r>
              <a:rPr lang="en-US" dirty="0" err="1" smtClean="0">
                <a:latin typeface="+mj-lt"/>
              </a:rPr>
              <a:t>Itämeren</a:t>
            </a:r>
            <a:r>
              <a:rPr lang="en-US" dirty="0" smtClean="0">
                <a:latin typeface="+mj-lt"/>
              </a:rPr>
              <a:t> </a:t>
            </a:r>
            <a:r>
              <a:rPr lang="en-US" dirty="0" err="1" smtClean="0">
                <a:latin typeface="+mj-lt"/>
              </a:rPr>
              <a:t>merellisen</a:t>
            </a:r>
            <a:r>
              <a:rPr lang="en-US" dirty="0" smtClean="0">
                <a:latin typeface="+mj-lt"/>
              </a:rPr>
              <a:t> </a:t>
            </a:r>
            <a:r>
              <a:rPr lang="en-US" dirty="0" err="1" smtClean="0">
                <a:latin typeface="+mj-lt"/>
              </a:rPr>
              <a:t>ympäristön</a:t>
            </a:r>
            <a:r>
              <a:rPr lang="en-US" dirty="0" smtClean="0">
                <a:latin typeface="+mj-lt"/>
              </a:rPr>
              <a:t> </a:t>
            </a:r>
            <a:r>
              <a:rPr lang="en-US" dirty="0" err="1" smtClean="0">
                <a:latin typeface="+mj-lt"/>
              </a:rPr>
              <a:t>alueella</a:t>
            </a:r>
            <a:r>
              <a:rPr lang="en-US" dirty="0" smtClean="0">
                <a:latin typeface="+mj-lt"/>
              </a:rPr>
              <a:t>”. </a:t>
            </a:r>
            <a:r>
              <a:rPr lang="en-US" dirty="0" err="1" smtClean="0">
                <a:latin typeface="+mj-lt"/>
              </a:rPr>
              <a:t>Tämä</a:t>
            </a:r>
            <a:r>
              <a:rPr lang="en-US" dirty="0" smtClean="0">
                <a:latin typeface="+mj-lt"/>
              </a:rPr>
              <a:t> </a:t>
            </a:r>
            <a:r>
              <a:rPr lang="en-US" dirty="0" err="1" smtClean="0">
                <a:latin typeface="+mj-lt"/>
              </a:rPr>
              <a:t>tunnetaan</a:t>
            </a:r>
            <a:r>
              <a:rPr lang="en-US" dirty="0" smtClean="0">
                <a:latin typeface="+mj-lt"/>
              </a:rPr>
              <a:t> </a:t>
            </a:r>
            <a:r>
              <a:rPr lang="en-US" dirty="0" err="1" smtClean="0">
                <a:latin typeface="+mj-lt"/>
              </a:rPr>
              <a:t>paremmin</a:t>
            </a:r>
            <a:r>
              <a:rPr lang="en-US" dirty="0" smtClean="0">
                <a:latin typeface="+mj-lt"/>
              </a:rPr>
              <a:t> </a:t>
            </a:r>
            <a:r>
              <a:rPr lang="en-US" dirty="0" err="1" smtClean="0">
                <a:latin typeface="+mj-lt"/>
              </a:rPr>
              <a:t>Helsingin</a:t>
            </a:r>
            <a:r>
              <a:rPr lang="en-US" dirty="0" smtClean="0">
                <a:latin typeface="+mj-lt"/>
              </a:rPr>
              <a:t> </a:t>
            </a:r>
            <a:r>
              <a:rPr lang="en-US" dirty="0" err="1" smtClean="0">
                <a:latin typeface="+mj-lt"/>
              </a:rPr>
              <a:t>sopimuksena</a:t>
            </a:r>
            <a:r>
              <a:rPr lang="en-US" dirty="0" smtClean="0">
                <a:latin typeface="+mj-lt"/>
              </a:rPr>
              <a:t>.</a:t>
            </a:r>
            <a:endParaRPr lang="en-US" dirty="0" smtClean="0">
              <a:latin typeface="+mj-lt"/>
            </a:endParaRPr>
          </a:p>
          <a:p>
            <a:pPr marL="0" indent="0">
              <a:buNone/>
            </a:pPr>
            <a:r>
              <a:rPr lang="fi-FI" sz="1800" dirty="0" smtClean="0"/>
              <a:t>(HELCOM)</a:t>
            </a:r>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6021" y="6137201"/>
            <a:ext cx="945600" cy="75874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4356184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smtClean="0"/>
              <a:t>Ilmastonmuutoksen välttäminen</a:t>
            </a:r>
            <a:r>
              <a:rPr lang="fi-FI" sz="2800" dirty="0" smtClean="0"/>
              <a:t/>
            </a:r>
            <a:br>
              <a:rPr lang="fi-FI" sz="2800" dirty="0" smtClean="0"/>
            </a:br>
            <a:r>
              <a:rPr lang="fi-FI" sz="2800" dirty="0" smtClean="0"/>
              <a:t>Yleiskatsaus</a:t>
            </a:r>
            <a:endParaRPr lang="en-US" b="1" u="sng" dirty="0"/>
          </a:p>
        </p:txBody>
      </p:sp>
      <p:sp>
        <p:nvSpPr>
          <p:cNvPr id="3" name="Content Placeholder 2"/>
          <p:cNvSpPr>
            <a:spLocks noGrp="1"/>
          </p:cNvSpPr>
          <p:nvPr>
            <p:ph idx="1"/>
          </p:nvPr>
        </p:nvSpPr>
        <p:spPr/>
        <p:txBody>
          <a:bodyPr>
            <a:normAutofit/>
          </a:bodyPr>
          <a:lstStyle/>
          <a:p>
            <a:pPr marL="0" indent="0">
              <a:buNone/>
            </a:pPr>
            <a:r>
              <a:rPr lang="fi-FI" dirty="0" smtClean="0"/>
              <a:t>”</a:t>
            </a:r>
            <a:r>
              <a:rPr lang="fi-FI" i="1" dirty="0" err="1" smtClean="0">
                <a:latin typeface="+mj-lt"/>
              </a:rPr>
              <a:t>Climate</a:t>
            </a:r>
            <a:r>
              <a:rPr lang="fi-FI" i="1" dirty="0" smtClean="0">
                <a:latin typeface="+mj-lt"/>
              </a:rPr>
              <a:t> </a:t>
            </a:r>
            <a:r>
              <a:rPr lang="fi-FI" i="1" dirty="0" err="1" smtClean="0">
                <a:latin typeface="+mj-lt"/>
              </a:rPr>
              <a:t>change</a:t>
            </a:r>
            <a:r>
              <a:rPr lang="fi-FI" i="1" dirty="0" smtClean="0">
                <a:latin typeface="+mj-lt"/>
              </a:rPr>
              <a:t> is </a:t>
            </a:r>
            <a:r>
              <a:rPr lang="fi-FI" i="1" dirty="0" err="1" smtClean="0">
                <a:latin typeface="+mj-lt"/>
              </a:rPr>
              <a:t>natural</a:t>
            </a:r>
            <a:r>
              <a:rPr lang="fi-FI" i="1" dirty="0" smtClean="0">
                <a:latin typeface="+mj-lt"/>
              </a:rPr>
              <a:t> </a:t>
            </a:r>
            <a:r>
              <a:rPr lang="fi-FI" i="1" dirty="0" err="1" smtClean="0">
                <a:latin typeface="+mj-lt"/>
              </a:rPr>
              <a:t>term</a:t>
            </a:r>
            <a:r>
              <a:rPr lang="fi-FI" i="1" dirty="0" smtClean="0">
                <a:latin typeface="+mj-lt"/>
              </a:rPr>
              <a:t> </a:t>
            </a:r>
            <a:r>
              <a:rPr lang="fi-FI" i="1" dirty="0" err="1" smtClean="0">
                <a:latin typeface="+mj-lt"/>
              </a:rPr>
              <a:t>because</a:t>
            </a:r>
            <a:r>
              <a:rPr lang="fi-FI" i="1" dirty="0" smtClean="0">
                <a:latin typeface="+mj-lt"/>
              </a:rPr>
              <a:t> </a:t>
            </a:r>
            <a:r>
              <a:rPr lang="fi-FI" i="1" dirty="0" err="1" smtClean="0">
                <a:latin typeface="+mj-lt"/>
              </a:rPr>
              <a:t>changes</a:t>
            </a:r>
            <a:r>
              <a:rPr lang="fi-FI" i="1" dirty="0" smtClean="0">
                <a:latin typeface="+mj-lt"/>
              </a:rPr>
              <a:t> in </a:t>
            </a:r>
            <a:r>
              <a:rPr lang="fi-FI" i="1" dirty="0" err="1" smtClean="0">
                <a:latin typeface="+mj-lt"/>
              </a:rPr>
              <a:t>climate</a:t>
            </a:r>
            <a:r>
              <a:rPr lang="fi-FI" i="1" dirty="0" smtClean="0">
                <a:latin typeface="+mj-lt"/>
              </a:rPr>
              <a:t> </a:t>
            </a:r>
            <a:r>
              <a:rPr lang="fi-FI" i="1" dirty="0" err="1" smtClean="0">
                <a:latin typeface="+mj-lt"/>
              </a:rPr>
              <a:t>may</a:t>
            </a:r>
            <a:r>
              <a:rPr lang="fi-FI" i="1" dirty="0" smtClean="0">
                <a:latin typeface="+mj-lt"/>
              </a:rPr>
              <a:t> </a:t>
            </a:r>
            <a:r>
              <a:rPr lang="fi-FI" i="1" dirty="0" err="1" smtClean="0">
                <a:latin typeface="+mj-lt"/>
              </a:rPr>
              <a:t>result</a:t>
            </a:r>
            <a:r>
              <a:rPr lang="fi-FI" i="1" dirty="0" smtClean="0">
                <a:latin typeface="+mj-lt"/>
              </a:rPr>
              <a:t> </a:t>
            </a:r>
            <a:r>
              <a:rPr lang="fi-FI" i="1" dirty="0" err="1" smtClean="0">
                <a:latin typeface="+mj-lt"/>
              </a:rPr>
              <a:t>from</a:t>
            </a:r>
            <a:r>
              <a:rPr lang="fi-FI" i="1" dirty="0" smtClean="0">
                <a:latin typeface="+mj-lt"/>
              </a:rPr>
              <a:t> </a:t>
            </a:r>
            <a:r>
              <a:rPr lang="fi-FI" i="1" dirty="0" err="1" smtClean="0">
                <a:latin typeface="+mj-lt"/>
              </a:rPr>
              <a:t>internal</a:t>
            </a:r>
            <a:r>
              <a:rPr lang="fi-FI" i="1" dirty="0" smtClean="0">
                <a:latin typeface="+mj-lt"/>
              </a:rPr>
              <a:t> </a:t>
            </a:r>
            <a:r>
              <a:rPr lang="fi-FI" i="1" dirty="0" err="1" smtClean="0">
                <a:latin typeface="+mj-lt"/>
              </a:rPr>
              <a:t>dynamics</a:t>
            </a:r>
            <a:r>
              <a:rPr lang="fi-FI" i="1" dirty="0" smtClean="0">
                <a:latin typeface="+mj-lt"/>
              </a:rPr>
              <a:t>, </a:t>
            </a:r>
            <a:r>
              <a:rPr lang="fi-FI" i="1" dirty="0" err="1" smtClean="0">
                <a:latin typeface="+mj-lt"/>
              </a:rPr>
              <a:t>natural</a:t>
            </a:r>
            <a:r>
              <a:rPr lang="fi-FI" i="1" dirty="0" smtClean="0">
                <a:latin typeface="+mj-lt"/>
              </a:rPr>
              <a:t> </a:t>
            </a:r>
            <a:r>
              <a:rPr lang="fi-FI" i="1" dirty="0" err="1" smtClean="0">
                <a:latin typeface="+mj-lt"/>
              </a:rPr>
              <a:t>external</a:t>
            </a:r>
            <a:r>
              <a:rPr lang="fi-FI" i="1" dirty="0" smtClean="0">
                <a:latin typeface="+mj-lt"/>
              </a:rPr>
              <a:t> </a:t>
            </a:r>
            <a:r>
              <a:rPr lang="fi-FI" i="1" dirty="0" err="1" smtClean="0">
                <a:latin typeface="+mj-lt"/>
              </a:rPr>
              <a:t>factors</a:t>
            </a:r>
            <a:r>
              <a:rPr lang="fi-FI" i="1" dirty="0" smtClean="0">
                <a:latin typeface="+mj-lt"/>
              </a:rPr>
              <a:t>, </a:t>
            </a:r>
            <a:r>
              <a:rPr lang="fi-FI" i="1" dirty="0" err="1" smtClean="0">
                <a:latin typeface="+mj-lt"/>
              </a:rPr>
              <a:t>or</a:t>
            </a:r>
            <a:r>
              <a:rPr lang="fi-FI" i="1" dirty="0" smtClean="0">
                <a:latin typeface="+mj-lt"/>
              </a:rPr>
              <a:t> </a:t>
            </a:r>
            <a:r>
              <a:rPr lang="fi-FI" i="1" dirty="0" err="1" smtClean="0">
                <a:latin typeface="+mj-lt"/>
              </a:rPr>
              <a:t>antropogenic</a:t>
            </a:r>
            <a:r>
              <a:rPr lang="fi-FI" i="1" dirty="0" smtClean="0">
                <a:latin typeface="+mj-lt"/>
              </a:rPr>
              <a:t> </a:t>
            </a:r>
            <a:r>
              <a:rPr lang="fi-FI" i="1" dirty="0" err="1" smtClean="0">
                <a:latin typeface="+mj-lt"/>
              </a:rPr>
              <a:t>pressuress</a:t>
            </a:r>
            <a:r>
              <a:rPr lang="fi-FI" dirty="0" smtClean="0">
                <a:latin typeface="+mj-lt"/>
              </a:rPr>
              <a:t>” (HELCOM 2013</a:t>
            </a:r>
            <a:r>
              <a:rPr lang="fi-FI" dirty="0" smtClean="0">
                <a:latin typeface="+mj-lt"/>
              </a:rPr>
              <a:t>)</a:t>
            </a:r>
          </a:p>
          <a:p>
            <a:pPr marL="0" indent="0">
              <a:buNone/>
            </a:pPr>
            <a:endParaRPr lang="en-US" dirty="0" smtClean="0">
              <a:latin typeface="+mj-lt"/>
            </a:endParaRPr>
          </a:p>
          <a:p>
            <a:pPr marL="0" indent="0">
              <a:buNone/>
            </a:pPr>
            <a:r>
              <a:rPr lang="en-US" dirty="0" smtClean="0">
                <a:latin typeface="+mj-lt"/>
              </a:rPr>
              <a:t>“</a:t>
            </a:r>
            <a:r>
              <a:rPr lang="en-US" i="1" dirty="0" smtClean="0">
                <a:latin typeface="+mj-lt"/>
              </a:rPr>
              <a:t>The </a:t>
            </a:r>
            <a:r>
              <a:rPr lang="en-US" i="1" dirty="0">
                <a:latin typeface="+mj-lt"/>
              </a:rPr>
              <a:t>term “climate change” does </a:t>
            </a:r>
            <a:r>
              <a:rPr lang="en-US" i="1" dirty="0" smtClean="0">
                <a:latin typeface="+mj-lt"/>
              </a:rPr>
              <a:t>not refer </a:t>
            </a:r>
            <a:r>
              <a:rPr lang="en-US" i="1" dirty="0">
                <a:latin typeface="+mj-lt"/>
              </a:rPr>
              <a:t>only to anthropogenic climate change, but </a:t>
            </a:r>
            <a:r>
              <a:rPr lang="en-US" i="1" dirty="0" smtClean="0">
                <a:latin typeface="+mj-lt"/>
              </a:rPr>
              <a:t>is a </a:t>
            </a:r>
            <a:r>
              <a:rPr lang="en-US" i="1" dirty="0">
                <a:latin typeface="+mj-lt"/>
              </a:rPr>
              <a:t>broader term, including changes due to </a:t>
            </a:r>
            <a:r>
              <a:rPr lang="en-US" i="1" dirty="0" smtClean="0">
                <a:latin typeface="+mj-lt"/>
              </a:rPr>
              <a:t>internal dynamics </a:t>
            </a:r>
            <a:r>
              <a:rPr lang="en-US" i="1" dirty="0">
                <a:latin typeface="+mj-lt"/>
              </a:rPr>
              <a:t>and natural external </a:t>
            </a:r>
            <a:r>
              <a:rPr lang="en-US" i="1" dirty="0" smtClean="0">
                <a:latin typeface="+mj-lt"/>
              </a:rPr>
              <a:t>actors</a:t>
            </a:r>
            <a:r>
              <a:rPr lang="en-US" i="1" dirty="0">
                <a:latin typeface="+mj-lt"/>
              </a:rPr>
              <a:t>, as well </a:t>
            </a:r>
            <a:r>
              <a:rPr lang="en-US" i="1" dirty="0" smtClean="0">
                <a:latin typeface="+mj-lt"/>
              </a:rPr>
              <a:t>as anthropogenic pressures</a:t>
            </a:r>
            <a:r>
              <a:rPr lang="en-US" dirty="0" smtClean="0">
                <a:latin typeface="+mj-lt"/>
              </a:rPr>
              <a:t>” (HELCOM)</a:t>
            </a:r>
            <a:endParaRPr lang="fi-FI" dirty="0">
              <a:latin typeface="+mj-lt"/>
            </a:endParaRPr>
          </a:p>
          <a:p>
            <a:pPr marL="0" indent="0">
              <a:buNone/>
            </a:pPr>
            <a:endParaRPr lang="fi-FI" dirty="0">
              <a:latin typeface="+mj-lt"/>
            </a:endParaRPr>
          </a:p>
          <a:p>
            <a:pPr marL="0" indent="0">
              <a:buNone/>
            </a:pPr>
            <a:endParaRPr lang="en-US"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4377899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0688"/>
            <a:ext cx="10515600" cy="1499616"/>
          </a:xfrm>
        </p:spPr>
        <p:txBody>
          <a:bodyPr>
            <a:normAutofit/>
          </a:bodyPr>
          <a:lstStyle/>
          <a:p>
            <a:r>
              <a:rPr lang="fi-FI" b="1" u="sng" dirty="0" smtClean="0"/>
              <a:t>Ilmastonmuutoksen välttäminen</a:t>
            </a:r>
            <a:r>
              <a:rPr lang="fi-FI" sz="4000" dirty="0" smtClean="0"/>
              <a:t/>
            </a:r>
            <a:br>
              <a:rPr lang="fi-FI" sz="4000" dirty="0" smtClean="0"/>
            </a:br>
            <a:r>
              <a:rPr lang="fi-FI" sz="2800" dirty="0" smtClean="0"/>
              <a:t>Kuinka se vaikuttaa? Välimeri</a:t>
            </a:r>
            <a:endParaRPr lang="en-US" sz="2800" b="1" u="sng" dirty="0"/>
          </a:p>
        </p:txBody>
      </p:sp>
      <p:sp>
        <p:nvSpPr>
          <p:cNvPr id="3" name="Content Placeholder 2"/>
          <p:cNvSpPr>
            <a:spLocks noGrp="1"/>
          </p:cNvSpPr>
          <p:nvPr>
            <p:ph idx="1"/>
          </p:nvPr>
        </p:nvSpPr>
        <p:spPr>
          <a:xfrm>
            <a:off x="838200" y="1731264"/>
            <a:ext cx="10515600" cy="4645152"/>
          </a:xfrm>
        </p:spPr>
        <p:txBody>
          <a:bodyPr>
            <a:normAutofit/>
          </a:bodyPr>
          <a:lstStyle/>
          <a:p>
            <a:pPr marL="0" indent="0"/>
            <a:r>
              <a:rPr lang="en-US" dirty="0" err="1" smtClean="0">
                <a:latin typeface="+mj-lt"/>
              </a:rPr>
              <a:t>Äärimmäiset</a:t>
            </a:r>
            <a:r>
              <a:rPr lang="en-US" dirty="0" smtClean="0">
                <a:latin typeface="+mj-lt"/>
              </a:rPr>
              <a:t> </a:t>
            </a:r>
            <a:r>
              <a:rPr lang="en-US" dirty="0" err="1" smtClean="0">
                <a:latin typeface="+mj-lt"/>
              </a:rPr>
              <a:t>ilmiöt</a:t>
            </a:r>
            <a:r>
              <a:rPr lang="en-US" dirty="0" smtClean="0">
                <a:latin typeface="+mj-lt"/>
              </a:rPr>
              <a:t> (</a:t>
            </a:r>
            <a:r>
              <a:rPr lang="en-US" dirty="0" err="1" smtClean="0">
                <a:latin typeface="+mj-lt"/>
              </a:rPr>
              <a:t>myrskyt</a:t>
            </a:r>
            <a:r>
              <a:rPr lang="en-US" dirty="0" smtClean="0">
                <a:latin typeface="+mj-lt"/>
              </a:rPr>
              <a:t>, </a:t>
            </a:r>
            <a:r>
              <a:rPr lang="en-US" dirty="0" err="1" smtClean="0">
                <a:latin typeface="+mj-lt"/>
              </a:rPr>
              <a:t>tulvat</a:t>
            </a:r>
            <a:r>
              <a:rPr lang="en-US" dirty="0" smtClean="0">
                <a:latin typeface="+mj-lt"/>
              </a:rPr>
              <a:t>, </a:t>
            </a:r>
            <a:r>
              <a:rPr lang="en-US" dirty="0" err="1" smtClean="0">
                <a:latin typeface="+mj-lt"/>
              </a:rPr>
              <a:t>termiset</a:t>
            </a:r>
            <a:r>
              <a:rPr lang="en-US" dirty="0" smtClean="0">
                <a:latin typeface="+mj-lt"/>
              </a:rPr>
              <a:t> </a:t>
            </a:r>
            <a:r>
              <a:rPr lang="en-US" dirty="0" err="1" smtClean="0">
                <a:latin typeface="+mj-lt"/>
              </a:rPr>
              <a:t>poikkeamat</a:t>
            </a:r>
            <a:r>
              <a:rPr lang="en-US" dirty="0" smtClean="0">
                <a:latin typeface="+mj-lt"/>
              </a:rPr>
              <a:t>)</a:t>
            </a:r>
            <a:endParaRPr lang="en-US" dirty="0" smtClean="0"/>
          </a:p>
          <a:p>
            <a:pPr marL="457200" lvl="1" indent="0"/>
            <a:r>
              <a:rPr lang="en-US" dirty="0" err="1" smtClean="0"/>
              <a:t>Massiivinen</a:t>
            </a:r>
            <a:r>
              <a:rPr lang="en-US" dirty="0" smtClean="0"/>
              <a:t> </a:t>
            </a:r>
            <a:r>
              <a:rPr lang="en-US" dirty="0" err="1" smtClean="0"/>
              <a:t>ympäristöjen</a:t>
            </a:r>
            <a:r>
              <a:rPr lang="en-US" dirty="0" smtClean="0"/>
              <a:t> </a:t>
            </a:r>
            <a:r>
              <a:rPr lang="en-US" dirty="0" err="1" smtClean="0"/>
              <a:t>tuhoutuminen</a:t>
            </a:r>
            <a:endParaRPr lang="en-US" dirty="0" smtClean="0"/>
          </a:p>
          <a:p>
            <a:pPr marL="457200" lvl="1" indent="0"/>
            <a:r>
              <a:rPr lang="en-US" dirty="0" err="1" smtClean="0"/>
              <a:t>Niukka</a:t>
            </a:r>
            <a:r>
              <a:rPr lang="en-US" dirty="0" smtClean="0"/>
              <a:t> </a:t>
            </a:r>
            <a:r>
              <a:rPr lang="en-US" dirty="0" err="1" smtClean="0"/>
              <a:t>kotoperäisten</a:t>
            </a:r>
            <a:r>
              <a:rPr lang="en-US" dirty="0" smtClean="0"/>
              <a:t> </a:t>
            </a:r>
            <a:r>
              <a:rPr lang="en-US" dirty="0" err="1" smtClean="0"/>
              <a:t>lajien</a:t>
            </a:r>
            <a:r>
              <a:rPr lang="en-US" dirty="0" smtClean="0"/>
              <a:t> </a:t>
            </a:r>
            <a:r>
              <a:rPr lang="en-US" dirty="0" err="1" smtClean="0"/>
              <a:t>kuolleisuus</a:t>
            </a:r>
            <a:endParaRPr lang="en-US" dirty="0" smtClean="0"/>
          </a:p>
          <a:p>
            <a:pPr marL="457200" lvl="1" indent="0"/>
            <a:r>
              <a:rPr lang="fi-FI" dirty="0" smtClean="0"/>
              <a:t>Stressistä johtuvat epidemiat</a:t>
            </a:r>
            <a:endParaRPr lang="fi-FI" dirty="0" smtClean="0"/>
          </a:p>
          <a:p>
            <a:pPr marL="0" indent="0"/>
            <a:r>
              <a:rPr lang="en-US" dirty="0" err="1" smtClean="0">
                <a:latin typeface="+mj-lt"/>
              </a:rPr>
              <a:t>Merenpinnan</a:t>
            </a:r>
            <a:r>
              <a:rPr lang="en-US" dirty="0" smtClean="0">
                <a:latin typeface="+mj-lt"/>
              </a:rPr>
              <a:t> </a:t>
            </a:r>
            <a:r>
              <a:rPr lang="en-US" dirty="0" err="1" smtClean="0">
                <a:latin typeface="+mj-lt"/>
              </a:rPr>
              <a:t>nousu</a:t>
            </a:r>
            <a:endParaRPr lang="en-US" dirty="0" smtClean="0">
              <a:latin typeface="+mj-lt"/>
            </a:endParaRPr>
          </a:p>
          <a:p>
            <a:pPr marL="0" indent="0"/>
            <a:r>
              <a:rPr lang="en-US" dirty="0" err="1" smtClean="0">
                <a:latin typeface="+mj-lt"/>
              </a:rPr>
              <a:t>Lämpötilan</a:t>
            </a:r>
            <a:r>
              <a:rPr lang="en-US" dirty="0" smtClean="0">
                <a:latin typeface="+mj-lt"/>
              </a:rPr>
              <a:t> </a:t>
            </a:r>
            <a:r>
              <a:rPr lang="en-US" dirty="0" err="1" smtClean="0">
                <a:latin typeface="+mj-lt"/>
              </a:rPr>
              <a:t>nousu</a:t>
            </a:r>
            <a:r>
              <a:rPr lang="en-US" dirty="0" smtClean="0">
                <a:latin typeface="+mj-lt"/>
              </a:rPr>
              <a:t> </a:t>
            </a:r>
            <a:r>
              <a:rPr lang="en-US" dirty="0" smtClean="0">
                <a:latin typeface="+mj-lt"/>
                <a:sym typeface="Wingdings" pitchFamily="2" charset="2"/>
              </a:rPr>
              <a:t> </a:t>
            </a:r>
            <a:r>
              <a:rPr lang="en-US" dirty="0" err="1" smtClean="0"/>
              <a:t>Muuttoliike</a:t>
            </a:r>
            <a:r>
              <a:rPr lang="en-US" dirty="0" smtClean="0"/>
              <a:t> </a:t>
            </a:r>
            <a:r>
              <a:rPr lang="en-US" dirty="0" err="1" smtClean="0"/>
              <a:t>kohti</a:t>
            </a:r>
            <a:r>
              <a:rPr lang="en-US" dirty="0" smtClean="0"/>
              <a:t> </a:t>
            </a:r>
            <a:r>
              <a:rPr lang="en-US" dirty="0" err="1" smtClean="0"/>
              <a:t>pohjoista</a:t>
            </a:r>
            <a:endParaRPr lang="en-US" dirty="0" smtClean="0"/>
          </a:p>
          <a:p>
            <a:pPr marL="457200" lvl="1" indent="0"/>
            <a:r>
              <a:rPr lang="en-US" dirty="0" err="1" smtClean="0"/>
              <a:t>Merikilpikonnat</a:t>
            </a:r>
            <a:endParaRPr lang="en-US" dirty="0" smtClean="0"/>
          </a:p>
          <a:p>
            <a:pPr marL="457200" lvl="1" indent="0"/>
            <a:r>
              <a:rPr lang="en-US" dirty="0" err="1"/>
              <a:t>Selkärangattomat</a:t>
            </a:r>
            <a:r>
              <a:rPr lang="en-US" dirty="0"/>
              <a:t> </a:t>
            </a:r>
          </a:p>
          <a:p>
            <a:pPr marL="457200" lvl="1" indent="0"/>
            <a:r>
              <a:rPr lang="en-US" dirty="0" err="1"/>
              <a:t>Kalat</a:t>
            </a:r>
            <a:endParaRPr lang="en-US" dirty="0"/>
          </a:p>
          <a:p>
            <a:pPr marL="457200" lvl="1" indent="0"/>
            <a:r>
              <a:rPr lang="en-US" dirty="0" err="1"/>
              <a:t>Tulokaslajit</a:t>
            </a:r>
            <a:endParaRPr lang="en-US" dirty="0"/>
          </a:p>
          <a:p>
            <a:pPr marL="457200" lvl="1" indent="0"/>
            <a:r>
              <a:rPr lang="en-US" dirty="0" err="1"/>
              <a:t>Linnut</a:t>
            </a:r>
            <a:endParaRPr lang="en-US" dirty="0"/>
          </a:p>
          <a:p>
            <a:pPr marL="457200" lvl="1" indent="0">
              <a:buNone/>
            </a:pPr>
            <a:endParaRPr lang="en-US" dirty="0" smtClean="0"/>
          </a:p>
          <a:p>
            <a:pPr marL="457200" lvl="1" indent="0">
              <a:buNone/>
            </a:pPr>
            <a:endParaRPr lang="en-US" sz="2800" dirty="0" smtClean="0"/>
          </a:p>
        </p:txBody>
      </p:sp>
      <p:pic>
        <p:nvPicPr>
          <p:cNvPr id="4" name="Picture 3"/>
          <p:cNvPicPr>
            <a:picLocks noChangeAspect="1"/>
          </p:cNvPicPr>
          <p:nvPr/>
        </p:nvPicPr>
        <p:blipFill>
          <a:blip r:embed="rId2"/>
          <a:stretch>
            <a:fillRect/>
          </a:stretch>
        </p:blipFill>
        <p:spPr>
          <a:xfrm>
            <a:off x="203959" y="6246058"/>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39229" y="6288253"/>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2" y="6138000"/>
            <a:ext cx="897313" cy="7200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3005002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6"/>
            <a:ext cx="10515600" cy="1258956"/>
          </a:xfrm>
        </p:spPr>
        <p:txBody>
          <a:bodyPr>
            <a:normAutofit/>
          </a:bodyPr>
          <a:lstStyle/>
          <a:p>
            <a:r>
              <a:rPr lang="fi-FI" b="1" u="sng" dirty="0"/>
              <a:t>Ilmastonmuutoksen välttäminen</a:t>
            </a:r>
            <a:r>
              <a:rPr lang="fi-FI" sz="4000" dirty="0"/>
              <a:t/>
            </a:r>
            <a:br>
              <a:rPr lang="fi-FI" sz="4000" dirty="0"/>
            </a:br>
            <a:r>
              <a:rPr lang="fi-FI" sz="2800" dirty="0"/>
              <a:t>Kuinka se vaikuttaa? Välimeri</a:t>
            </a:r>
            <a:endParaRPr lang="en-US" sz="2800" dirty="0"/>
          </a:p>
        </p:txBody>
      </p:sp>
      <p:sp>
        <p:nvSpPr>
          <p:cNvPr id="3" name="Content Placeholder 2"/>
          <p:cNvSpPr>
            <a:spLocks noGrp="1"/>
          </p:cNvSpPr>
          <p:nvPr>
            <p:ph idx="1"/>
          </p:nvPr>
        </p:nvSpPr>
        <p:spPr>
          <a:xfrm>
            <a:off x="838200" y="1709531"/>
            <a:ext cx="10515600" cy="4449558"/>
          </a:xfrm>
        </p:spPr>
        <p:txBody>
          <a:bodyPr/>
          <a:lstStyle/>
          <a:p>
            <a:pPr marL="0" indent="0">
              <a:buNone/>
            </a:pPr>
            <a:r>
              <a:rPr lang="en-US" sz="3200" b="1" dirty="0" err="1" smtClean="0">
                <a:latin typeface="+mj-lt"/>
              </a:rPr>
              <a:t>Uhanalaiset</a:t>
            </a:r>
            <a:r>
              <a:rPr lang="en-US" sz="3200" b="1" dirty="0" smtClean="0">
                <a:latin typeface="+mj-lt"/>
              </a:rPr>
              <a:t> </a:t>
            </a:r>
            <a:r>
              <a:rPr lang="en-US" sz="3200" b="1" dirty="0" err="1" smtClean="0">
                <a:latin typeface="+mj-lt"/>
              </a:rPr>
              <a:t>rannikko</a:t>
            </a:r>
            <a:r>
              <a:rPr lang="en-US" sz="3200" b="1" dirty="0" smtClean="0">
                <a:latin typeface="+mj-lt"/>
              </a:rPr>
              <a:t>- ja </a:t>
            </a:r>
            <a:r>
              <a:rPr lang="en-US" sz="3200" b="1" dirty="0" err="1" smtClean="0">
                <a:latin typeface="+mj-lt"/>
              </a:rPr>
              <a:t>merialueiden</a:t>
            </a:r>
            <a:r>
              <a:rPr lang="en-US" sz="3200" b="1" dirty="0" smtClean="0">
                <a:latin typeface="+mj-lt"/>
              </a:rPr>
              <a:t> </a:t>
            </a:r>
            <a:r>
              <a:rPr lang="en-US" sz="3200" b="1" dirty="0" err="1" smtClean="0">
                <a:latin typeface="+mj-lt"/>
              </a:rPr>
              <a:t>luontotyypit</a:t>
            </a:r>
            <a:endParaRPr lang="en-US" sz="3200" b="1" dirty="0" smtClean="0">
              <a:latin typeface="+mj-lt"/>
            </a:endParaRPr>
          </a:p>
          <a:p>
            <a:pPr marL="0" indent="0">
              <a:buNone/>
            </a:pPr>
            <a:endParaRPr lang="en-US" sz="900" b="1" dirty="0" smtClean="0"/>
          </a:p>
          <a:p>
            <a:pPr marL="0" indent="0"/>
            <a:r>
              <a:rPr lang="en-US" b="1" dirty="0" err="1" smtClean="0"/>
              <a:t>Kosteikko</a:t>
            </a:r>
            <a:endParaRPr lang="en-US" b="1" dirty="0"/>
          </a:p>
          <a:p>
            <a:pPr marL="0" indent="0"/>
            <a:r>
              <a:rPr lang="en-US" b="1" dirty="0" err="1" smtClean="0"/>
              <a:t>Meriruoho</a:t>
            </a:r>
            <a:r>
              <a:rPr lang="en-US" b="1" dirty="0" smtClean="0"/>
              <a:t> </a:t>
            </a:r>
          </a:p>
          <a:p>
            <a:pPr marL="0" indent="0"/>
            <a:r>
              <a:rPr lang="en-US" b="1" dirty="0" err="1" smtClean="0"/>
              <a:t>Kalkkipitoiset</a:t>
            </a:r>
            <a:r>
              <a:rPr lang="en-US" b="1" dirty="0" smtClean="0"/>
              <a:t> </a:t>
            </a:r>
            <a:r>
              <a:rPr lang="en-US" b="1" dirty="0" err="1" smtClean="0"/>
              <a:t>muodostumat</a:t>
            </a:r>
            <a:r>
              <a:rPr lang="en-US" b="1" dirty="0" smtClean="0"/>
              <a:t> </a:t>
            </a:r>
          </a:p>
          <a:p>
            <a:pPr marL="0" indent="0"/>
            <a:r>
              <a:rPr lang="en-US" b="1" dirty="0" smtClean="0"/>
              <a:t>Pelagic </a:t>
            </a:r>
            <a:r>
              <a:rPr lang="en-US" b="1" dirty="0" err="1" smtClean="0"/>
              <a:t>vedet</a:t>
            </a:r>
            <a:r>
              <a:rPr lang="en-US" b="1" dirty="0" smtClean="0"/>
              <a:t>, </a:t>
            </a:r>
            <a:r>
              <a:rPr lang="en-US" b="1" dirty="0" err="1" smtClean="0"/>
              <a:t>planktoniset</a:t>
            </a:r>
            <a:r>
              <a:rPr lang="en-US" b="1" dirty="0" smtClean="0"/>
              <a:t> </a:t>
            </a:r>
            <a:r>
              <a:rPr lang="en-US" b="1" dirty="0" err="1" smtClean="0"/>
              <a:t>hapsut</a:t>
            </a:r>
            <a:endParaRPr lang="fi-FI" dirty="0" smtClean="0">
              <a:latin typeface="+mj-lt"/>
            </a:endParaRPr>
          </a:p>
        </p:txBody>
      </p:sp>
      <p:pic>
        <p:nvPicPr>
          <p:cNvPr id="4" name="Picture 3"/>
          <p:cNvPicPr>
            <a:picLocks noChangeAspect="1"/>
          </p:cNvPicPr>
          <p:nvPr/>
        </p:nvPicPr>
        <p:blipFill>
          <a:blip r:embed="rId2"/>
          <a:stretch>
            <a:fillRect/>
          </a:stretch>
        </p:blipFill>
        <p:spPr>
          <a:xfrm>
            <a:off x="203959" y="6246058"/>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39229" y="6288253"/>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3005002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04544"/>
          </a:xfrm>
        </p:spPr>
        <p:txBody>
          <a:bodyPr>
            <a:normAutofit/>
          </a:bodyPr>
          <a:lstStyle/>
          <a:p>
            <a:r>
              <a:rPr lang="fi-FI" b="1" u="sng" dirty="0"/>
              <a:t>Ilmastonmuutoksen välttäminen</a:t>
            </a:r>
            <a:r>
              <a:rPr lang="fi-FI" sz="4000" dirty="0"/>
              <a:t/>
            </a:r>
            <a:br>
              <a:rPr lang="fi-FI" sz="4000" dirty="0"/>
            </a:br>
            <a:r>
              <a:rPr lang="fi-FI" sz="2800" dirty="0"/>
              <a:t>Kuinka se vaikuttaa? Välimeri</a:t>
            </a:r>
            <a:endParaRPr lang="en-US" sz="2800" dirty="0"/>
          </a:p>
        </p:txBody>
      </p:sp>
      <p:sp>
        <p:nvSpPr>
          <p:cNvPr id="3" name="Content Placeholder 2"/>
          <p:cNvSpPr>
            <a:spLocks noGrp="1"/>
          </p:cNvSpPr>
          <p:nvPr>
            <p:ph idx="1"/>
          </p:nvPr>
        </p:nvSpPr>
        <p:spPr>
          <a:xfrm>
            <a:off x="826008" y="1391478"/>
            <a:ext cx="10515600" cy="5045898"/>
          </a:xfrm>
        </p:spPr>
        <p:txBody>
          <a:bodyPr>
            <a:normAutofit/>
          </a:bodyPr>
          <a:lstStyle/>
          <a:p>
            <a:pPr marL="0" indent="0">
              <a:buNone/>
            </a:pPr>
            <a:r>
              <a:rPr lang="en-US" sz="3200" b="1" dirty="0" err="1"/>
              <a:t>Uhanalaiset</a:t>
            </a:r>
            <a:r>
              <a:rPr lang="en-US" sz="3200" b="1" dirty="0"/>
              <a:t> </a:t>
            </a:r>
            <a:r>
              <a:rPr lang="en-US" sz="3200" b="1" dirty="0" err="1"/>
              <a:t>rannikko</a:t>
            </a:r>
            <a:r>
              <a:rPr lang="en-US" sz="3200" b="1" dirty="0"/>
              <a:t>- ja </a:t>
            </a:r>
            <a:r>
              <a:rPr lang="en-US" sz="3200" b="1" dirty="0" err="1"/>
              <a:t>merialueiden</a:t>
            </a:r>
            <a:r>
              <a:rPr lang="en-US" sz="3200" b="1" dirty="0"/>
              <a:t> </a:t>
            </a:r>
            <a:r>
              <a:rPr lang="en-US" sz="3200" b="1" dirty="0" err="1"/>
              <a:t>luontotyypit</a:t>
            </a:r>
            <a:endParaRPr lang="en-US" sz="3200" b="1" dirty="0"/>
          </a:p>
          <a:p>
            <a:pPr marL="0" indent="0"/>
            <a:r>
              <a:rPr lang="en-US" b="1" dirty="0" err="1" smtClean="0"/>
              <a:t>Eristetyt</a:t>
            </a:r>
            <a:r>
              <a:rPr lang="en-US" b="1" dirty="0" smtClean="0"/>
              <a:t> </a:t>
            </a:r>
            <a:r>
              <a:rPr lang="en-US" b="1" dirty="0" err="1" smtClean="0"/>
              <a:t>populaatiot</a:t>
            </a:r>
            <a:endParaRPr lang="en-US" b="1" dirty="0" smtClean="0"/>
          </a:p>
          <a:p>
            <a:pPr marL="457200" lvl="1" indent="0"/>
            <a:r>
              <a:rPr lang="en-US" dirty="0" err="1" smtClean="0"/>
              <a:t>Suljettu</a:t>
            </a:r>
            <a:r>
              <a:rPr lang="en-US" dirty="0" smtClean="0"/>
              <a:t> </a:t>
            </a:r>
            <a:r>
              <a:rPr lang="en-US" dirty="0" err="1" smtClean="0"/>
              <a:t>meri</a:t>
            </a:r>
            <a:endParaRPr lang="en-US" dirty="0" smtClean="0"/>
          </a:p>
          <a:p>
            <a:pPr marL="457200" lvl="1" indent="0"/>
            <a:r>
              <a:rPr lang="en-US" dirty="0" err="1" smtClean="0"/>
              <a:t>Ei</a:t>
            </a:r>
            <a:r>
              <a:rPr lang="en-US" dirty="0" smtClean="0"/>
              <a:t> </a:t>
            </a:r>
            <a:r>
              <a:rPr lang="en-US" dirty="0" err="1" smtClean="0"/>
              <a:t>muuttoliikkeen</a:t>
            </a:r>
            <a:r>
              <a:rPr lang="en-US" dirty="0" smtClean="0"/>
              <a:t> </a:t>
            </a:r>
            <a:r>
              <a:rPr lang="en-US" dirty="0" err="1" smtClean="0"/>
              <a:t>tiellä</a:t>
            </a:r>
            <a:endParaRPr lang="fi-FI" dirty="0" smtClean="0">
              <a:latin typeface="+mj-lt"/>
            </a:endParaRPr>
          </a:p>
          <a:p>
            <a:pPr marL="0" indent="0"/>
            <a:r>
              <a:rPr lang="en-US" b="1" dirty="0" err="1" smtClean="0"/>
              <a:t>Uudet</a:t>
            </a:r>
            <a:r>
              <a:rPr lang="en-US" b="1" dirty="0" smtClean="0"/>
              <a:t>, </a:t>
            </a:r>
            <a:r>
              <a:rPr lang="en-US" b="1" dirty="0" err="1" smtClean="0"/>
              <a:t>lämpimämmän</a:t>
            </a:r>
            <a:r>
              <a:rPr lang="en-US" b="1" dirty="0" smtClean="0"/>
              <a:t> </a:t>
            </a:r>
            <a:r>
              <a:rPr lang="en-US" b="1" dirty="0" err="1" smtClean="0"/>
              <a:t>veden</a:t>
            </a:r>
            <a:r>
              <a:rPr lang="en-US" b="1" dirty="0" smtClean="0"/>
              <a:t> </a:t>
            </a:r>
            <a:r>
              <a:rPr lang="en-US" b="1" dirty="0" err="1" smtClean="0"/>
              <a:t>lajit</a:t>
            </a:r>
            <a:endParaRPr lang="en-US" b="1" dirty="0" smtClean="0"/>
          </a:p>
          <a:p>
            <a:pPr marL="457200" lvl="1" indent="0"/>
            <a:r>
              <a:rPr lang="en-US" dirty="0" err="1" smtClean="0"/>
              <a:t>Paikallisen</a:t>
            </a:r>
            <a:r>
              <a:rPr lang="en-US" dirty="0" smtClean="0"/>
              <a:t> </a:t>
            </a:r>
            <a:r>
              <a:rPr lang="en-US" dirty="0" err="1" smtClean="0"/>
              <a:t>väestön</a:t>
            </a:r>
            <a:r>
              <a:rPr lang="en-US" dirty="0" smtClean="0"/>
              <a:t> </a:t>
            </a:r>
            <a:r>
              <a:rPr lang="en-US" dirty="0" err="1" smtClean="0"/>
              <a:t>häviäminen</a:t>
            </a:r>
            <a:endParaRPr lang="en-US" dirty="0" smtClean="0"/>
          </a:p>
          <a:p>
            <a:pPr marL="457200" lvl="1" indent="0"/>
            <a:r>
              <a:rPr lang="en-US" dirty="0" err="1" smtClean="0"/>
              <a:t>Tautien</a:t>
            </a:r>
            <a:r>
              <a:rPr lang="en-US" dirty="0" smtClean="0"/>
              <a:t> </a:t>
            </a:r>
            <a:r>
              <a:rPr lang="en-US" dirty="0" err="1" smtClean="0"/>
              <a:t>leviäminen</a:t>
            </a:r>
            <a:endParaRPr lang="en-US" dirty="0" smtClean="0"/>
          </a:p>
          <a:p>
            <a:pPr marL="457200" lvl="1" indent="0"/>
            <a:r>
              <a:rPr lang="en-US" dirty="0" err="1" smtClean="0"/>
              <a:t>Suora</a:t>
            </a:r>
            <a:r>
              <a:rPr lang="en-US" dirty="0" smtClean="0"/>
              <a:t> </a:t>
            </a:r>
            <a:r>
              <a:rPr lang="en-US" dirty="0" err="1" smtClean="0"/>
              <a:t>saalistus</a:t>
            </a:r>
            <a:endParaRPr lang="en-US" dirty="0" smtClean="0"/>
          </a:p>
          <a:p>
            <a:pPr marL="0" indent="0"/>
            <a:r>
              <a:rPr lang="en-US" b="1" dirty="0" err="1" smtClean="0"/>
              <a:t>Korkea</a:t>
            </a:r>
            <a:r>
              <a:rPr lang="en-US" b="1" dirty="0" smtClean="0"/>
              <a:t> </a:t>
            </a:r>
            <a:r>
              <a:rPr lang="en-US" b="1" dirty="0" err="1" smtClean="0"/>
              <a:t>lajien</a:t>
            </a:r>
            <a:r>
              <a:rPr lang="en-US" b="1" dirty="0" smtClean="0"/>
              <a:t> </a:t>
            </a:r>
            <a:r>
              <a:rPr lang="en-US" b="1" dirty="0" err="1" smtClean="0"/>
              <a:t>biologinen</a:t>
            </a:r>
            <a:r>
              <a:rPr lang="en-US" b="1" dirty="0" smtClean="0"/>
              <a:t> </a:t>
            </a:r>
            <a:r>
              <a:rPr lang="en-US" b="1" dirty="0" err="1" smtClean="0"/>
              <a:t>monimuotoisuus</a:t>
            </a:r>
            <a:r>
              <a:rPr lang="en-US" b="1" dirty="0" smtClean="0"/>
              <a:t> </a:t>
            </a:r>
            <a:r>
              <a:rPr lang="en-US" dirty="0" smtClean="0"/>
              <a:t>vs</a:t>
            </a:r>
            <a:r>
              <a:rPr lang="en-US" dirty="0" smtClean="0"/>
              <a:t>. </a:t>
            </a:r>
            <a:r>
              <a:rPr lang="en-US" b="1" dirty="0" err="1" smtClean="0"/>
              <a:t>pienet</a:t>
            </a:r>
            <a:r>
              <a:rPr lang="en-US" b="1" dirty="0" smtClean="0"/>
              <a:t> </a:t>
            </a:r>
            <a:r>
              <a:rPr lang="en-US" b="1" dirty="0" err="1" smtClean="0"/>
              <a:t>populaatiot</a:t>
            </a:r>
            <a:r>
              <a:rPr lang="en-US" b="1" dirty="0" smtClean="0"/>
              <a:t> </a:t>
            </a:r>
            <a:r>
              <a:rPr lang="en-US" dirty="0" smtClean="0">
                <a:sym typeface="Wingdings" pitchFamily="2" charset="2"/>
              </a:rPr>
              <a:t></a:t>
            </a:r>
            <a:r>
              <a:rPr lang="en-US" dirty="0" smtClean="0"/>
              <a:t> </a:t>
            </a:r>
            <a:r>
              <a:rPr lang="en-US" dirty="0" err="1" smtClean="0"/>
              <a:t>korkea</a:t>
            </a:r>
            <a:r>
              <a:rPr lang="en-US" dirty="0" smtClean="0"/>
              <a:t>, </a:t>
            </a:r>
            <a:r>
              <a:rPr lang="en-US" dirty="0" err="1" smtClean="0"/>
              <a:t>mutta</a:t>
            </a:r>
            <a:r>
              <a:rPr lang="en-US" dirty="0" smtClean="0"/>
              <a:t> </a:t>
            </a:r>
            <a:r>
              <a:rPr lang="en-US" dirty="0" err="1" smtClean="0"/>
              <a:t>kapea</a:t>
            </a:r>
            <a:r>
              <a:rPr lang="en-US" dirty="0" smtClean="0"/>
              <a:t> </a:t>
            </a:r>
            <a:r>
              <a:rPr lang="en-US" dirty="0" err="1" smtClean="0"/>
              <a:t>erikoistuminen</a:t>
            </a:r>
            <a:r>
              <a:rPr lang="en-US" dirty="0" smtClean="0"/>
              <a:t> =&gt; </a:t>
            </a:r>
            <a:endParaRPr lang="en-US" dirty="0" smtClean="0"/>
          </a:p>
          <a:p>
            <a:pPr marL="457200" lvl="1" indent="0">
              <a:buNone/>
            </a:pPr>
            <a:endParaRPr lang="en-US" dirty="0" smtClean="0"/>
          </a:p>
        </p:txBody>
      </p:sp>
      <p:pic>
        <p:nvPicPr>
          <p:cNvPr id="4" name="Picture 3"/>
          <p:cNvPicPr>
            <a:picLocks noChangeAspect="1"/>
          </p:cNvPicPr>
          <p:nvPr/>
        </p:nvPicPr>
        <p:blipFill>
          <a:blip r:embed="rId2"/>
          <a:stretch>
            <a:fillRect/>
          </a:stretch>
        </p:blipFill>
        <p:spPr>
          <a:xfrm>
            <a:off x="203959" y="6246058"/>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39229" y="6288253"/>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8507" y="6099255"/>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51058" y="5832226"/>
            <a:ext cx="540000" cy="1025774"/>
          </a:xfrm>
          <a:prstGeom prst="rect">
            <a:avLst/>
          </a:prstGeom>
        </p:spPr>
      </p:pic>
    </p:spTree>
    <p:extLst>
      <p:ext uri="{BB962C8B-B14F-4D97-AF65-F5344CB8AC3E}">
        <p14:creationId xmlns:p14="http://schemas.microsoft.com/office/powerpoint/2010/main" val="23005002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96831"/>
          </a:xfrm>
        </p:spPr>
        <p:txBody>
          <a:bodyPr>
            <a:normAutofit/>
          </a:bodyPr>
          <a:lstStyle/>
          <a:p>
            <a:r>
              <a:rPr lang="fi-FI" b="1" u="sng" dirty="0"/>
              <a:t>Ilmastonmuutoksen välttäminen</a:t>
            </a:r>
            <a:r>
              <a:rPr lang="fi-FI" sz="4000" dirty="0"/>
              <a:t/>
            </a:r>
            <a:br>
              <a:rPr lang="fi-FI" sz="4000" dirty="0"/>
            </a:br>
            <a:r>
              <a:rPr lang="fi-FI" sz="2800" dirty="0"/>
              <a:t>Kuinka se vaikuttaa? </a:t>
            </a:r>
            <a:r>
              <a:rPr lang="fi-FI" sz="2800" dirty="0" smtClean="0"/>
              <a:t>Itämeri</a:t>
            </a:r>
            <a:endParaRPr lang="en-US" sz="4000" b="1" u="sng" dirty="0"/>
          </a:p>
        </p:txBody>
      </p:sp>
      <p:sp>
        <p:nvSpPr>
          <p:cNvPr id="3" name="Content Placeholder 2"/>
          <p:cNvSpPr>
            <a:spLocks noGrp="1"/>
          </p:cNvSpPr>
          <p:nvPr>
            <p:ph idx="1"/>
          </p:nvPr>
        </p:nvSpPr>
        <p:spPr>
          <a:xfrm>
            <a:off x="838200" y="1761956"/>
            <a:ext cx="10515600" cy="4415007"/>
          </a:xfrm>
        </p:spPr>
        <p:txBody>
          <a:bodyPr>
            <a:normAutofit/>
          </a:bodyPr>
          <a:lstStyle/>
          <a:p>
            <a:r>
              <a:rPr lang="fi-FI" dirty="0" smtClean="0">
                <a:latin typeface="+mj-lt"/>
              </a:rPr>
              <a:t>Suuria eroja pohjoisen ja etelän, lännen ja idän alueilla Itämerellä</a:t>
            </a:r>
            <a:endParaRPr lang="fi-FI" dirty="0" smtClean="0">
              <a:latin typeface="+mj-lt"/>
            </a:endParaRPr>
          </a:p>
          <a:p>
            <a:r>
              <a:rPr lang="fi-FI" dirty="0" smtClean="0">
                <a:latin typeface="+mj-lt"/>
              </a:rPr>
              <a:t>Kauden </a:t>
            </a:r>
            <a:r>
              <a:rPr lang="en-US" dirty="0" smtClean="0">
                <a:latin typeface="+mj-lt"/>
              </a:rPr>
              <a:t>1861-2000 </a:t>
            </a:r>
            <a:r>
              <a:rPr lang="fi-FI" dirty="0" smtClean="0">
                <a:latin typeface="+mj-lt"/>
              </a:rPr>
              <a:t>keskilämpötilan kehitys näyttää kasvua </a:t>
            </a:r>
            <a:r>
              <a:rPr lang="en-US" dirty="0" smtClean="0">
                <a:latin typeface="+mj-lt"/>
              </a:rPr>
              <a:t>0.11 </a:t>
            </a:r>
            <a:r>
              <a:rPr lang="en-US" dirty="0">
                <a:latin typeface="+mj-lt"/>
              </a:rPr>
              <a:t>°C </a:t>
            </a:r>
            <a:r>
              <a:rPr lang="en-US" dirty="0" err="1" smtClean="0">
                <a:latin typeface="+mj-lt"/>
              </a:rPr>
              <a:t>vuosikymmentäkohti</a:t>
            </a:r>
            <a:r>
              <a:rPr lang="en-US" dirty="0" smtClean="0">
                <a:latin typeface="+mj-lt"/>
              </a:rPr>
              <a:t> </a:t>
            </a:r>
            <a:r>
              <a:rPr lang="en-US" dirty="0" err="1" smtClean="0">
                <a:latin typeface="+mj-lt"/>
              </a:rPr>
              <a:t>pohjoiseen</a:t>
            </a:r>
            <a:r>
              <a:rPr lang="en-US" dirty="0" smtClean="0">
                <a:latin typeface="+mj-lt"/>
              </a:rPr>
              <a:t> </a:t>
            </a:r>
            <a:r>
              <a:rPr lang="en-US" dirty="0">
                <a:latin typeface="+mj-lt"/>
              </a:rPr>
              <a:t>60°N </a:t>
            </a:r>
            <a:r>
              <a:rPr lang="en-US" dirty="0" smtClean="0">
                <a:latin typeface="+mj-lt"/>
              </a:rPr>
              <a:t>ja 0.08 </a:t>
            </a:r>
            <a:r>
              <a:rPr lang="en-US" dirty="0">
                <a:latin typeface="+mj-lt"/>
              </a:rPr>
              <a:t>°C </a:t>
            </a:r>
            <a:r>
              <a:rPr lang="en-US" dirty="0" err="1" smtClean="0">
                <a:latin typeface="+mj-lt"/>
              </a:rPr>
              <a:t>etelään</a:t>
            </a:r>
            <a:r>
              <a:rPr lang="en-US" dirty="0" smtClean="0">
                <a:latin typeface="+mj-lt"/>
              </a:rPr>
              <a:t> </a:t>
            </a:r>
            <a:r>
              <a:rPr lang="en-US" dirty="0" err="1" smtClean="0">
                <a:latin typeface="+mj-lt"/>
              </a:rPr>
              <a:t>linja</a:t>
            </a:r>
            <a:r>
              <a:rPr lang="en-US" dirty="0" err="1" smtClean="0">
                <a:latin typeface="+mj-lt"/>
              </a:rPr>
              <a:t>n</a:t>
            </a:r>
            <a:r>
              <a:rPr lang="en-US" dirty="0" smtClean="0">
                <a:latin typeface="+mj-lt"/>
              </a:rPr>
              <a:t> </a:t>
            </a:r>
            <a:r>
              <a:rPr lang="en-US" dirty="0" smtClean="0">
                <a:latin typeface="+mj-lt"/>
              </a:rPr>
              <a:t>60°N</a:t>
            </a:r>
            <a:r>
              <a:rPr lang="en-US" dirty="0" smtClean="0">
                <a:latin typeface="+mj-lt"/>
              </a:rPr>
              <a:t>	 </a:t>
            </a:r>
            <a:r>
              <a:rPr lang="en-US" dirty="0" err="1" smtClean="0">
                <a:latin typeface="+mj-lt"/>
              </a:rPr>
              <a:t>pintavedet</a:t>
            </a:r>
            <a:r>
              <a:rPr lang="en-US" dirty="0" smtClean="0">
                <a:latin typeface="+mj-lt"/>
              </a:rPr>
              <a:t> </a:t>
            </a:r>
            <a:r>
              <a:rPr lang="en-US" dirty="0" err="1" smtClean="0">
                <a:latin typeface="+mj-lt"/>
              </a:rPr>
              <a:t>ovat</a:t>
            </a:r>
            <a:r>
              <a:rPr lang="en-US" dirty="0" smtClean="0">
                <a:latin typeface="+mj-lt"/>
              </a:rPr>
              <a:t> </a:t>
            </a:r>
            <a:r>
              <a:rPr lang="en-US" dirty="0" err="1" smtClean="0">
                <a:latin typeface="+mj-lt"/>
              </a:rPr>
              <a:t>lämmenneet</a:t>
            </a:r>
            <a:endParaRPr lang="en-US" dirty="0" smtClean="0">
              <a:latin typeface="+mj-lt"/>
            </a:endParaRPr>
          </a:p>
          <a:p>
            <a:r>
              <a:rPr lang="en-US" dirty="0" err="1" smtClean="0">
                <a:latin typeface="+mj-lt"/>
              </a:rPr>
              <a:t>Päivittäinen</a:t>
            </a:r>
            <a:r>
              <a:rPr lang="en-US" dirty="0" smtClean="0">
                <a:latin typeface="+mj-lt"/>
              </a:rPr>
              <a:t> </a:t>
            </a:r>
            <a:r>
              <a:rPr lang="en-US" dirty="0" err="1" smtClean="0">
                <a:latin typeface="+mj-lt"/>
              </a:rPr>
              <a:t>lämpötilasykli</a:t>
            </a:r>
            <a:r>
              <a:rPr lang="en-US" dirty="0" smtClean="0">
                <a:latin typeface="+mj-lt"/>
              </a:rPr>
              <a:t> on </a:t>
            </a:r>
            <a:r>
              <a:rPr lang="en-US" dirty="0" err="1" smtClean="0">
                <a:latin typeface="+mj-lt"/>
              </a:rPr>
              <a:t>myös</a:t>
            </a:r>
            <a:r>
              <a:rPr lang="en-US" dirty="0" smtClean="0">
                <a:latin typeface="+mj-lt"/>
              </a:rPr>
              <a:t> </a:t>
            </a:r>
            <a:r>
              <a:rPr lang="en-US" dirty="0" err="1" smtClean="0">
                <a:latin typeface="+mj-lt"/>
              </a:rPr>
              <a:t>muuttumassa</a:t>
            </a:r>
            <a:r>
              <a:rPr lang="en-US" dirty="0" smtClean="0">
                <a:latin typeface="+mj-lt"/>
              </a:rPr>
              <a:t> ja on </a:t>
            </a:r>
            <a:r>
              <a:rPr lang="en-US" dirty="0" err="1" smtClean="0">
                <a:latin typeface="+mj-lt"/>
              </a:rPr>
              <a:t>näkynyt</a:t>
            </a:r>
            <a:r>
              <a:rPr lang="en-US" dirty="0" smtClean="0">
                <a:latin typeface="+mj-lt"/>
              </a:rPr>
              <a:t> </a:t>
            </a:r>
            <a:r>
              <a:rPr lang="en-US" dirty="0" err="1" smtClean="0">
                <a:latin typeface="+mj-lt"/>
              </a:rPr>
              <a:t>lämpötilan</a:t>
            </a:r>
            <a:r>
              <a:rPr lang="en-US" dirty="0" smtClean="0">
                <a:latin typeface="+mj-lt"/>
              </a:rPr>
              <a:t> </a:t>
            </a:r>
            <a:r>
              <a:rPr lang="en-US" dirty="0" err="1" smtClean="0">
                <a:latin typeface="+mj-lt"/>
              </a:rPr>
              <a:t>ääripäiden</a:t>
            </a:r>
            <a:r>
              <a:rPr lang="en-US" dirty="0" smtClean="0">
                <a:latin typeface="+mj-lt"/>
              </a:rPr>
              <a:t> </a:t>
            </a:r>
            <a:r>
              <a:rPr lang="en-US" dirty="0" err="1" smtClean="0">
                <a:latin typeface="+mj-lt"/>
              </a:rPr>
              <a:t>kohdalla</a:t>
            </a:r>
            <a:r>
              <a:rPr lang="en-US" dirty="0" smtClean="0">
                <a:latin typeface="+mj-lt"/>
              </a:rPr>
              <a:t> </a:t>
            </a:r>
            <a:r>
              <a:rPr lang="en-US" dirty="0" err="1" smtClean="0">
                <a:latin typeface="+mj-lt"/>
              </a:rPr>
              <a:t>kasvua</a:t>
            </a:r>
            <a:endParaRPr lang="en-US" dirty="0" smtClean="0">
              <a:latin typeface="+mj-lt"/>
            </a:endParaRPr>
          </a:p>
          <a:p>
            <a:r>
              <a:rPr lang="en-US" dirty="0" err="1" smtClean="0">
                <a:latin typeface="+mj-lt"/>
              </a:rPr>
              <a:t>Muutokset</a:t>
            </a:r>
            <a:r>
              <a:rPr lang="en-US" dirty="0" smtClean="0">
                <a:latin typeface="+mj-lt"/>
              </a:rPr>
              <a:t> </a:t>
            </a:r>
            <a:r>
              <a:rPr lang="en-US" dirty="0" err="1" smtClean="0">
                <a:latin typeface="+mj-lt"/>
              </a:rPr>
              <a:t>vuodenajoissa</a:t>
            </a:r>
            <a:r>
              <a:rPr lang="en-US" dirty="0" smtClean="0">
                <a:latin typeface="+mj-lt"/>
              </a:rPr>
              <a:t>: </a:t>
            </a:r>
            <a:r>
              <a:rPr lang="en-US" dirty="0" err="1" smtClean="0">
                <a:latin typeface="+mj-lt"/>
              </a:rPr>
              <a:t>kasvukauden</a:t>
            </a:r>
            <a:r>
              <a:rPr lang="en-US" dirty="0" smtClean="0">
                <a:latin typeface="+mj-lt"/>
              </a:rPr>
              <a:t> </a:t>
            </a:r>
            <a:r>
              <a:rPr lang="en-US" dirty="0" err="1" smtClean="0">
                <a:latin typeface="+mj-lt"/>
              </a:rPr>
              <a:t>pituus</a:t>
            </a:r>
            <a:r>
              <a:rPr lang="en-US" dirty="0" smtClean="0">
                <a:latin typeface="+mj-lt"/>
              </a:rPr>
              <a:t> on </a:t>
            </a:r>
            <a:r>
              <a:rPr lang="en-US" dirty="0" err="1" smtClean="0">
                <a:latin typeface="+mj-lt"/>
              </a:rPr>
              <a:t>lisääntynyt</a:t>
            </a:r>
            <a:r>
              <a:rPr lang="en-US" dirty="0" smtClean="0">
                <a:latin typeface="+mj-lt"/>
              </a:rPr>
              <a:t>, kun </a:t>
            </a:r>
            <a:r>
              <a:rPr lang="en-US" dirty="0" err="1" smtClean="0">
                <a:latin typeface="+mj-lt"/>
              </a:rPr>
              <a:t>taas</a:t>
            </a:r>
            <a:r>
              <a:rPr lang="en-US" dirty="0" smtClean="0">
                <a:latin typeface="+mj-lt"/>
              </a:rPr>
              <a:t> </a:t>
            </a:r>
            <a:r>
              <a:rPr lang="en-US" dirty="0" err="1" smtClean="0">
                <a:latin typeface="+mj-lt"/>
              </a:rPr>
              <a:t>kylmän</a:t>
            </a:r>
            <a:r>
              <a:rPr lang="en-US" dirty="0" smtClean="0">
                <a:latin typeface="+mj-lt"/>
              </a:rPr>
              <a:t> </a:t>
            </a:r>
            <a:r>
              <a:rPr lang="en-US" dirty="0" err="1" smtClean="0">
                <a:latin typeface="+mj-lt"/>
              </a:rPr>
              <a:t>vuodenajan</a:t>
            </a:r>
            <a:r>
              <a:rPr lang="en-US" dirty="0" smtClean="0">
                <a:latin typeface="+mj-lt"/>
              </a:rPr>
              <a:t> </a:t>
            </a:r>
            <a:r>
              <a:rPr lang="en-US" dirty="0" err="1" smtClean="0">
                <a:latin typeface="+mj-lt"/>
              </a:rPr>
              <a:t>pituu</a:t>
            </a:r>
            <a:r>
              <a:rPr lang="en-US" dirty="0" err="1" smtClean="0">
                <a:latin typeface="+mj-lt"/>
              </a:rPr>
              <a:t>s</a:t>
            </a:r>
            <a:r>
              <a:rPr lang="en-US" dirty="0" smtClean="0">
                <a:latin typeface="+mj-lt"/>
              </a:rPr>
              <a:t> on </a:t>
            </a:r>
            <a:r>
              <a:rPr lang="en-US" dirty="0" err="1" smtClean="0">
                <a:latin typeface="+mj-lt"/>
              </a:rPr>
              <a:t>vähentynyt</a:t>
            </a:r>
            <a:endParaRPr lang="en-US" dirty="0">
              <a:latin typeface="+mj-lt"/>
            </a:endParaRPr>
          </a:p>
          <a:p>
            <a:pPr marL="0" indent="0">
              <a:buNone/>
            </a:pPr>
            <a:r>
              <a:rPr lang="en-US" dirty="0" smtClean="0">
                <a:latin typeface="+mj-lt"/>
              </a:rPr>
              <a:t>(</a:t>
            </a:r>
            <a:r>
              <a:rPr lang="en-US" dirty="0" smtClean="0">
                <a:latin typeface="+mj-lt"/>
              </a:rPr>
              <a:t>HELCOM)</a:t>
            </a:r>
            <a:endParaRPr lang="en-US"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cxnSp>
        <p:nvCxnSpPr>
          <p:cNvPr id="10" name="Straight Arrow Connector 9"/>
          <p:cNvCxnSpPr/>
          <p:nvPr/>
        </p:nvCxnSpPr>
        <p:spPr>
          <a:xfrm>
            <a:off x="1069464" y="4939208"/>
            <a:ext cx="6379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8153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80053"/>
          </a:xfrm>
        </p:spPr>
        <p:txBody>
          <a:bodyPr>
            <a:normAutofit/>
          </a:bodyPr>
          <a:lstStyle/>
          <a:p>
            <a:r>
              <a:rPr lang="fi-FI" b="1" u="sng" dirty="0"/>
              <a:t>Ilmastonmuutoksen välttäminen</a:t>
            </a:r>
            <a:r>
              <a:rPr lang="fi-FI" sz="4000" dirty="0"/>
              <a:t/>
            </a:r>
            <a:br>
              <a:rPr lang="fi-FI" sz="4000" dirty="0"/>
            </a:br>
            <a:r>
              <a:rPr lang="fi-FI" sz="2800" dirty="0"/>
              <a:t>Kuinka se vaikuttaa? Itämeri</a:t>
            </a:r>
            <a:endParaRPr lang="en-US" sz="4000" b="1" u="sng" dirty="0"/>
          </a:p>
        </p:txBody>
      </p:sp>
      <p:sp>
        <p:nvSpPr>
          <p:cNvPr id="3" name="Content Placeholder 2"/>
          <p:cNvSpPr>
            <a:spLocks noGrp="1"/>
          </p:cNvSpPr>
          <p:nvPr>
            <p:ph idx="1"/>
          </p:nvPr>
        </p:nvSpPr>
        <p:spPr>
          <a:xfrm>
            <a:off x="838200" y="1945178"/>
            <a:ext cx="10515600" cy="4231785"/>
          </a:xfrm>
        </p:spPr>
        <p:txBody>
          <a:bodyPr/>
          <a:lstStyle/>
          <a:p>
            <a:r>
              <a:rPr lang="fi-FI" dirty="0" smtClean="0">
                <a:latin typeface="+mj-lt"/>
              </a:rPr>
              <a:t>Laajamittaiset muutokset – myrskyjen ja voimakkaiden tuulien vaikutus ekosysteemiin</a:t>
            </a:r>
            <a:endParaRPr lang="fi-FI" dirty="0" smtClean="0">
              <a:latin typeface="+mj-lt"/>
            </a:endParaRPr>
          </a:p>
          <a:p>
            <a:r>
              <a:rPr lang="fi-FI" dirty="0" smtClean="0">
                <a:latin typeface="+mj-lt"/>
              </a:rPr>
              <a:t>Kasvava sademäärä – lisää veden juoksutuspintaa – lisää ravinnepäästöjä</a:t>
            </a:r>
            <a:endParaRPr lang="fi-FI" dirty="0" smtClean="0">
              <a:latin typeface="+mj-lt"/>
            </a:endParaRPr>
          </a:p>
          <a:p>
            <a:r>
              <a:rPr lang="fi-FI" dirty="0" smtClean="0">
                <a:latin typeface="+mj-lt"/>
              </a:rPr>
              <a:t>Tulevaisuuden muutokset biokemiallisessa syklissä</a:t>
            </a:r>
            <a:endParaRPr lang="fi-FI" dirty="0" smtClean="0">
              <a:latin typeface="+mj-lt"/>
            </a:endParaRPr>
          </a:p>
          <a:p>
            <a:r>
              <a:rPr lang="fi-FI" dirty="0" smtClean="0">
                <a:latin typeface="+mj-lt"/>
              </a:rPr>
              <a:t>Lisääntyvät alueiden </a:t>
            </a:r>
            <a:r>
              <a:rPr lang="fi-FI" dirty="0" err="1" smtClean="0">
                <a:latin typeface="+mj-lt"/>
              </a:rPr>
              <a:t>anoxia</a:t>
            </a:r>
            <a:r>
              <a:rPr lang="fi-FI" dirty="0" smtClean="0">
                <a:latin typeface="+mj-lt"/>
              </a:rPr>
              <a:t> ja </a:t>
            </a:r>
            <a:r>
              <a:rPr lang="fi-FI" dirty="0" err="1" smtClean="0">
                <a:latin typeface="+mj-lt"/>
              </a:rPr>
              <a:t>hypoksia</a:t>
            </a:r>
            <a:endParaRPr lang="fi-FI" dirty="0" smtClean="0">
              <a:latin typeface="+mj-lt"/>
            </a:endParaRPr>
          </a:p>
          <a:p>
            <a:r>
              <a:rPr lang="fi-FI" dirty="0" smtClean="0">
                <a:latin typeface="+mj-lt"/>
              </a:rPr>
              <a:t>Muutokset suolapitoisuudessa</a:t>
            </a:r>
            <a:endParaRPr lang="en-US"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11508584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80053"/>
          </a:xfrm>
        </p:spPr>
        <p:txBody>
          <a:bodyPr>
            <a:normAutofit/>
          </a:bodyPr>
          <a:lstStyle/>
          <a:p>
            <a:r>
              <a:rPr lang="fi-FI" b="1" u="sng" dirty="0"/>
              <a:t>Ilmastonmuutoksen välttäminen</a:t>
            </a:r>
            <a:r>
              <a:rPr lang="fi-FI" sz="4000" dirty="0"/>
              <a:t/>
            </a:r>
            <a:br>
              <a:rPr lang="fi-FI" sz="4000" dirty="0"/>
            </a:br>
            <a:r>
              <a:rPr lang="fi-FI" sz="2800" dirty="0"/>
              <a:t>Kuinka se vaikuttaa? Itämeri</a:t>
            </a:r>
            <a:endParaRPr lang="en-US" sz="4000" b="1" u="sng" dirty="0"/>
          </a:p>
        </p:txBody>
      </p:sp>
      <p:sp>
        <p:nvSpPr>
          <p:cNvPr id="3" name="Content Placeholder 2"/>
          <p:cNvSpPr>
            <a:spLocks noGrp="1"/>
          </p:cNvSpPr>
          <p:nvPr>
            <p:ph idx="1"/>
          </p:nvPr>
        </p:nvSpPr>
        <p:spPr>
          <a:xfrm>
            <a:off x="838200" y="1945178"/>
            <a:ext cx="10515600" cy="4231785"/>
          </a:xfrm>
        </p:spPr>
        <p:txBody>
          <a:bodyPr>
            <a:normAutofit/>
          </a:bodyPr>
          <a:lstStyle/>
          <a:p>
            <a:r>
              <a:rPr lang="en-US" dirty="0" err="1" smtClean="0">
                <a:latin typeface="+mj-lt"/>
              </a:rPr>
              <a:t>Kokoonpanomuutokset</a:t>
            </a:r>
            <a:r>
              <a:rPr lang="en-US" dirty="0" smtClean="0">
                <a:latin typeface="+mj-lt"/>
              </a:rPr>
              <a:t> </a:t>
            </a:r>
            <a:r>
              <a:rPr lang="en-US" dirty="0" err="1" smtClean="0">
                <a:latin typeface="+mj-lt"/>
              </a:rPr>
              <a:t>kevätkukinnoissa</a:t>
            </a:r>
            <a:r>
              <a:rPr lang="en-US" dirty="0" smtClean="0">
                <a:latin typeface="+mj-lt"/>
              </a:rPr>
              <a:t> – </a:t>
            </a:r>
            <a:r>
              <a:rPr lang="en-US" dirty="0" err="1" smtClean="0">
                <a:latin typeface="+mj-lt"/>
              </a:rPr>
              <a:t>vaikuttaa</a:t>
            </a:r>
            <a:r>
              <a:rPr lang="en-US" dirty="0" smtClean="0">
                <a:latin typeface="+mj-lt"/>
              </a:rPr>
              <a:t> </a:t>
            </a:r>
            <a:r>
              <a:rPr lang="en-US" dirty="0" err="1" smtClean="0">
                <a:latin typeface="+mj-lt"/>
              </a:rPr>
              <a:t>pohjaeliöstöön</a:t>
            </a:r>
            <a:r>
              <a:rPr lang="en-US" dirty="0" smtClean="0">
                <a:latin typeface="+mj-lt"/>
              </a:rPr>
              <a:t> ja </a:t>
            </a:r>
            <a:r>
              <a:rPr lang="en-US" dirty="0" err="1" smtClean="0">
                <a:latin typeface="+mj-lt"/>
              </a:rPr>
              <a:t>eläinplanktoneihin</a:t>
            </a:r>
            <a:r>
              <a:rPr lang="en-US" dirty="0" smtClean="0">
                <a:latin typeface="+mj-lt"/>
              </a:rPr>
              <a:t> – </a:t>
            </a:r>
            <a:r>
              <a:rPr lang="en-US" dirty="0" err="1" smtClean="0">
                <a:latin typeface="+mj-lt"/>
              </a:rPr>
              <a:t>mahdolliset</a:t>
            </a:r>
            <a:r>
              <a:rPr lang="en-US" dirty="0" smtClean="0">
                <a:latin typeface="+mj-lt"/>
              </a:rPr>
              <a:t> </a:t>
            </a:r>
            <a:r>
              <a:rPr lang="en-US" dirty="0" err="1" smtClean="0">
                <a:latin typeface="+mj-lt"/>
              </a:rPr>
              <a:t>haitalliset</a:t>
            </a:r>
            <a:r>
              <a:rPr lang="en-US" dirty="0" smtClean="0">
                <a:latin typeface="+mj-lt"/>
              </a:rPr>
              <a:t> </a:t>
            </a:r>
            <a:r>
              <a:rPr lang="en-US" dirty="0" err="1" smtClean="0">
                <a:latin typeface="+mj-lt"/>
              </a:rPr>
              <a:t>ravinnon</a:t>
            </a:r>
            <a:r>
              <a:rPr lang="en-US" dirty="0" smtClean="0">
                <a:latin typeface="+mj-lt"/>
              </a:rPr>
              <a:t> </a:t>
            </a:r>
            <a:r>
              <a:rPr lang="en-US" dirty="0" err="1" smtClean="0">
                <a:latin typeface="+mj-lt"/>
              </a:rPr>
              <a:t>olosuhteet</a:t>
            </a:r>
            <a:r>
              <a:rPr lang="en-US" dirty="0" smtClean="0">
                <a:latin typeface="+mj-lt"/>
              </a:rPr>
              <a:t> ja </a:t>
            </a:r>
            <a:r>
              <a:rPr lang="en-US" dirty="0" err="1" smtClean="0">
                <a:latin typeface="+mj-lt"/>
              </a:rPr>
              <a:t>planktonia</a:t>
            </a:r>
            <a:r>
              <a:rPr lang="en-US" dirty="0" smtClean="0">
                <a:latin typeface="+mj-lt"/>
              </a:rPr>
              <a:t> </a:t>
            </a:r>
            <a:r>
              <a:rPr lang="en-US" dirty="0" err="1" smtClean="0">
                <a:latin typeface="+mj-lt"/>
              </a:rPr>
              <a:t>syövien</a:t>
            </a:r>
            <a:r>
              <a:rPr lang="en-US" dirty="0" smtClean="0">
                <a:latin typeface="+mj-lt"/>
              </a:rPr>
              <a:t> </a:t>
            </a:r>
            <a:r>
              <a:rPr lang="en-US" dirty="0" err="1" smtClean="0">
                <a:latin typeface="+mj-lt"/>
              </a:rPr>
              <a:t>kalojen</a:t>
            </a:r>
            <a:r>
              <a:rPr lang="en-US" dirty="0" smtClean="0">
                <a:latin typeface="+mj-lt"/>
              </a:rPr>
              <a:t> </a:t>
            </a:r>
            <a:r>
              <a:rPr lang="en-US" dirty="0" err="1" smtClean="0">
                <a:latin typeface="+mj-lt"/>
              </a:rPr>
              <a:t>kasvuun</a:t>
            </a:r>
            <a:endParaRPr lang="en-US" dirty="0">
              <a:latin typeface="+mj-lt"/>
            </a:endParaRPr>
          </a:p>
          <a:p>
            <a:r>
              <a:rPr lang="en-US" dirty="0" err="1" smtClean="0">
                <a:latin typeface="+mj-lt"/>
              </a:rPr>
              <a:t>Muutokset</a:t>
            </a:r>
            <a:r>
              <a:rPr lang="en-US" dirty="0" smtClean="0">
                <a:latin typeface="+mj-lt"/>
              </a:rPr>
              <a:t> </a:t>
            </a:r>
            <a:r>
              <a:rPr lang="en-US" dirty="0" err="1" smtClean="0">
                <a:latin typeface="+mj-lt"/>
              </a:rPr>
              <a:t>kasvi</a:t>
            </a:r>
            <a:r>
              <a:rPr lang="en-US" dirty="0" smtClean="0">
                <a:latin typeface="+mj-lt"/>
              </a:rPr>
              <a:t>- ja </a:t>
            </a:r>
            <a:r>
              <a:rPr lang="en-US" dirty="0" err="1" smtClean="0">
                <a:latin typeface="+mj-lt"/>
              </a:rPr>
              <a:t>eläinplanktonin</a:t>
            </a:r>
            <a:r>
              <a:rPr lang="en-US" dirty="0" smtClean="0">
                <a:latin typeface="+mj-lt"/>
              </a:rPr>
              <a:t> </a:t>
            </a:r>
            <a:r>
              <a:rPr lang="en-US" dirty="0" err="1" smtClean="0">
                <a:latin typeface="+mj-lt"/>
              </a:rPr>
              <a:t>peräkkäisessa</a:t>
            </a:r>
            <a:r>
              <a:rPr lang="en-US" dirty="0" smtClean="0">
                <a:latin typeface="+mj-lt"/>
              </a:rPr>
              <a:t> </a:t>
            </a:r>
            <a:r>
              <a:rPr lang="en-US" dirty="0" err="1" smtClean="0">
                <a:latin typeface="+mj-lt"/>
              </a:rPr>
              <a:t>vuodenaikoihin</a:t>
            </a:r>
            <a:r>
              <a:rPr lang="en-US" dirty="0" smtClean="0">
                <a:latin typeface="+mj-lt"/>
              </a:rPr>
              <a:t> </a:t>
            </a:r>
            <a:r>
              <a:rPr lang="en-US" dirty="0" err="1" smtClean="0">
                <a:latin typeface="+mj-lt"/>
              </a:rPr>
              <a:t>liittyvässä</a:t>
            </a:r>
            <a:r>
              <a:rPr lang="en-US" dirty="0" smtClean="0">
                <a:latin typeface="+mj-lt"/>
              </a:rPr>
              <a:t> </a:t>
            </a:r>
            <a:r>
              <a:rPr lang="en-US" dirty="0" err="1" smtClean="0">
                <a:latin typeface="+mj-lt"/>
              </a:rPr>
              <a:t>selviytymisessä</a:t>
            </a:r>
            <a:r>
              <a:rPr lang="en-US" dirty="0" smtClean="0">
                <a:latin typeface="+mj-lt"/>
              </a:rPr>
              <a:t>, </a:t>
            </a:r>
            <a:r>
              <a:rPr lang="en-US" dirty="0" err="1" smtClean="0">
                <a:latin typeface="+mj-lt"/>
              </a:rPr>
              <a:t>mahdollisen</a:t>
            </a:r>
            <a:r>
              <a:rPr lang="en-US" dirty="0" smtClean="0">
                <a:latin typeface="+mj-lt"/>
              </a:rPr>
              <a:t> </a:t>
            </a:r>
            <a:r>
              <a:rPr lang="en-US" dirty="0" err="1" smtClean="0">
                <a:latin typeface="+mj-lt"/>
              </a:rPr>
              <a:t>epäsuhdan</a:t>
            </a:r>
            <a:r>
              <a:rPr lang="en-US" dirty="0" smtClean="0">
                <a:latin typeface="+mj-lt"/>
              </a:rPr>
              <a:t> </a:t>
            </a:r>
            <a:r>
              <a:rPr lang="en-US" dirty="0" err="1" smtClean="0">
                <a:latin typeface="+mj-lt"/>
              </a:rPr>
              <a:t>kasvu</a:t>
            </a:r>
            <a:r>
              <a:rPr lang="en-US" dirty="0" smtClean="0">
                <a:latin typeface="+mj-lt"/>
              </a:rPr>
              <a:t> </a:t>
            </a:r>
            <a:r>
              <a:rPr lang="en-US" dirty="0" err="1" smtClean="0">
                <a:latin typeface="+mj-lt"/>
              </a:rPr>
              <a:t>näiden</a:t>
            </a:r>
            <a:r>
              <a:rPr lang="en-US" dirty="0" smtClean="0">
                <a:latin typeface="+mj-lt"/>
              </a:rPr>
              <a:t> </a:t>
            </a:r>
            <a:r>
              <a:rPr lang="en-US" dirty="0" err="1" smtClean="0">
                <a:latin typeface="+mj-lt"/>
              </a:rPr>
              <a:t>ryhmien</a:t>
            </a:r>
            <a:r>
              <a:rPr lang="en-US" dirty="0" smtClean="0">
                <a:latin typeface="+mj-lt"/>
              </a:rPr>
              <a:t> </a:t>
            </a:r>
            <a:r>
              <a:rPr lang="en-US" dirty="0" err="1" smtClean="0">
                <a:latin typeface="+mj-lt"/>
              </a:rPr>
              <a:t>välillä</a:t>
            </a:r>
            <a:r>
              <a:rPr lang="en-US" dirty="0" smtClean="0">
                <a:latin typeface="+mj-lt"/>
              </a:rPr>
              <a:t> </a:t>
            </a:r>
            <a:r>
              <a:rPr lang="en-US" dirty="0" err="1" smtClean="0">
                <a:latin typeface="+mj-lt"/>
              </a:rPr>
              <a:t>keväällä</a:t>
            </a:r>
            <a:endParaRPr lang="en-US" dirty="0">
              <a:latin typeface="+mj-lt"/>
            </a:endParaRPr>
          </a:p>
          <a:p>
            <a:r>
              <a:rPr lang="en-US" dirty="0" err="1" smtClean="0">
                <a:latin typeface="+mj-lt"/>
              </a:rPr>
              <a:t>Kevätkukinnan</a:t>
            </a:r>
            <a:r>
              <a:rPr lang="en-US" dirty="0" smtClean="0">
                <a:latin typeface="+mj-lt"/>
              </a:rPr>
              <a:t> </a:t>
            </a:r>
            <a:r>
              <a:rPr lang="en-US" dirty="0" err="1" smtClean="0">
                <a:latin typeface="+mj-lt"/>
              </a:rPr>
              <a:t>kokoonpanon</a:t>
            </a:r>
            <a:r>
              <a:rPr lang="en-US" dirty="0" smtClean="0">
                <a:latin typeface="+mj-lt"/>
              </a:rPr>
              <a:t> </a:t>
            </a:r>
            <a:r>
              <a:rPr lang="en-US" dirty="0" err="1" smtClean="0">
                <a:latin typeface="+mj-lt"/>
              </a:rPr>
              <a:t>muutokset</a:t>
            </a:r>
            <a:r>
              <a:rPr lang="en-US" dirty="0" smtClean="0">
                <a:latin typeface="+mj-lt"/>
              </a:rPr>
              <a:t> - </a:t>
            </a:r>
            <a:r>
              <a:rPr lang="en-US" dirty="0" err="1" smtClean="0">
                <a:latin typeface="+mj-lt"/>
              </a:rPr>
              <a:t>pohjaeliöstö</a:t>
            </a:r>
            <a:endParaRPr lang="fi-FI" dirty="0" smtClean="0">
              <a:latin typeface="+mj-lt"/>
            </a:endParaRPr>
          </a:p>
          <a:p>
            <a:r>
              <a:rPr lang="fi-FI" dirty="0" smtClean="0">
                <a:latin typeface="+mj-lt"/>
              </a:rPr>
              <a:t>Joillain muutoksilla mahdolliset hyvät vaikutukset vesikasvillisuuteen</a:t>
            </a:r>
            <a:endParaRPr lang="fi-FI" dirty="0" smtClean="0">
              <a:latin typeface="+mj-lt"/>
            </a:endParaRPr>
          </a:p>
          <a:p>
            <a:pPr marL="0" indent="0">
              <a:buNone/>
            </a:pPr>
            <a:r>
              <a:rPr lang="fi-FI" dirty="0" smtClean="0">
                <a:latin typeface="+mj-lt"/>
              </a:rPr>
              <a:t>(HELCOM)</a:t>
            </a:r>
            <a:endParaRPr lang="en-US"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4234283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smtClean="0"/>
              <a:t>Ongelmien hallinta</a:t>
            </a:r>
            <a:endParaRPr lang="en-US" dirty="0"/>
          </a:p>
        </p:txBody>
      </p:sp>
      <p:sp>
        <p:nvSpPr>
          <p:cNvPr id="3" name="Content Placeholder 2"/>
          <p:cNvSpPr>
            <a:spLocks noGrp="1"/>
          </p:cNvSpPr>
          <p:nvPr>
            <p:ph idx="1"/>
          </p:nvPr>
        </p:nvSpPr>
        <p:spPr/>
        <p:txBody>
          <a:bodyPr/>
          <a:lstStyle/>
          <a:p>
            <a:r>
              <a:rPr lang="fi-FI" dirty="0" smtClean="0"/>
              <a:t>Etsi useita ratkaisuvaihtoehtoja</a:t>
            </a:r>
          </a:p>
          <a:p>
            <a:pPr lvl="1"/>
            <a:r>
              <a:rPr lang="fi-FI" dirty="0" smtClean="0"/>
              <a:t>Talouden </a:t>
            </a:r>
            <a:r>
              <a:rPr lang="fi-FI" dirty="0" err="1" smtClean="0"/>
              <a:t>dematerialisiointi</a:t>
            </a:r>
            <a:r>
              <a:rPr lang="fi-FI" dirty="0" smtClean="0"/>
              <a:t>, resurssien kierrätys, hiilen poistaminen energiavirroista</a:t>
            </a:r>
            <a:endParaRPr lang="fi-FI" dirty="0"/>
          </a:p>
          <a:p>
            <a:r>
              <a:rPr lang="fi-FI" dirty="0" smtClean="0"/>
              <a:t>Etsi halvempia menetelmiä</a:t>
            </a:r>
            <a:endParaRPr lang="fi-FI" dirty="0"/>
          </a:p>
          <a:p>
            <a:r>
              <a:rPr lang="fi-FI" dirty="0" smtClean="0"/>
              <a:t>Tietoisuuden lisääminen</a:t>
            </a:r>
            <a:endParaRPr lang="fi-FI" dirty="0"/>
          </a:p>
          <a:p>
            <a:pPr lvl="1"/>
            <a:r>
              <a:rPr lang="en-US" dirty="0" err="1" smtClean="0"/>
              <a:t>Ympäristöongelmien</a:t>
            </a:r>
            <a:r>
              <a:rPr lang="en-US" dirty="0" smtClean="0"/>
              <a:t> </a:t>
            </a:r>
            <a:r>
              <a:rPr lang="en-US" dirty="0" err="1" smtClean="0"/>
              <a:t>lisääntyessä</a:t>
            </a:r>
            <a:r>
              <a:rPr lang="en-US" dirty="0" smtClean="0"/>
              <a:t> </a:t>
            </a:r>
            <a:r>
              <a:rPr lang="en-US" dirty="0" err="1" smtClean="0"/>
              <a:t>yleisön</a:t>
            </a:r>
            <a:r>
              <a:rPr lang="en-US" dirty="0" smtClean="0"/>
              <a:t> </a:t>
            </a:r>
            <a:r>
              <a:rPr lang="en-US" dirty="0" err="1" smtClean="0"/>
              <a:t>tietoisuus</a:t>
            </a:r>
            <a:r>
              <a:rPr lang="en-US" dirty="0" smtClean="0"/>
              <a:t> </a:t>
            </a:r>
            <a:r>
              <a:rPr lang="en-US" dirty="0" err="1" smtClean="0"/>
              <a:t>ongelmista</a:t>
            </a:r>
            <a:r>
              <a:rPr lang="en-US" dirty="0" smtClean="0"/>
              <a:t> on </a:t>
            </a:r>
            <a:r>
              <a:rPr lang="en-US" dirty="0" err="1" smtClean="0"/>
              <a:t>noussut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Θέση εικόνας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7815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80053"/>
          </a:xfrm>
        </p:spPr>
        <p:txBody>
          <a:bodyPr>
            <a:normAutofit/>
          </a:bodyPr>
          <a:lstStyle/>
          <a:p>
            <a:r>
              <a:rPr lang="fi-FI" b="1" u="sng" dirty="0"/>
              <a:t>Ilmastonmuutoksen välttäminen</a:t>
            </a:r>
            <a:r>
              <a:rPr lang="fi-FI" sz="4000" dirty="0"/>
              <a:t/>
            </a:r>
            <a:br>
              <a:rPr lang="fi-FI" sz="4000" dirty="0"/>
            </a:br>
            <a:r>
              <a:rPr lang="fi-FI" sz="2800" dirty="0"/>
              <a:t>Kuinka se vaikuttaa? </a:t>
            </a:r>
            <a:r>
              <a:rPr lang="fi-FI" sz="2800" dirty="0" smtClean="0"/>
              <a:t>Itämeri</a:t>
            </a:r>
            <a:endParaRPr lang="en-US" sz="4000" b="1" u="sng" dirty="0"/>
          </a:p>
        </p:txBody>
      </p:sp>
      <p:sp>
        <p:nvSpPr>
          <p:cNvPr id="3" name="Content Placeholder 2"/>
          <p:cNvSpPr>
            <a:spLocks noGrp="1"/>
          </p:cNvSpPr>
          <p:nvPr>
            <p:ph idx="1"/>
          </p:nvPr>
        </p:nvSpPr>
        <p:spPr>
          <a:xfrm>
            <a:off x="838200" y="1945178"/>
            <a:ext cx="10515600" cy="4231785"/>
          </a:xfrm>
        </p:spPr>
        <p:txBody>
          <a:bodyPr>
            <a:normAutofit fontScale="92500" lnSpcReduction="10000"/>
          </a:bodyPr>
          <a:lstStyle/>
          <a:p>
            <a:r>
              <a:rPr lang="en-US" dirty="0" err="1" smtClean="0">
                <a:latin typeface="+mj-lt"/>
              </a:rPr>
              <a:t>Ihmisen</a:t>
            </a:r>
            <a:r>
              <a:rPr lang="en-US" dirty="0" smtClean="0">
                <a:latin typeface="+mj-lt"/>
              </a:rPr>
              <a:t> </a:t>
            </a:r>
            <a:r>
              <a:rPr lang="en-US" dirty="0" err="1" smtClean="0">
                <a:latin typeface="+mj-lt"/>
              </a:rPr>
              <a:t>paineita</a:t>
            </a:r>
            <a:r>
              <a:rPr lang="en-US" dirty="0" smtClean="0">
                <a:latin typeface="+mj-lt"/>
              </a:rPr>
              <a:t> </a:t>
            </a:r>
            <a:r>
              <a:rPr lang="en-US" dirty="0" err="1" smtClean="0">
                <a:latin typeface="+mj-lt"/>
              </a:rPr>
              <a:t>tulisi</a:t>
            </a:r>
            <a:r>
              <a:rPr lang="en-US" dirty="0" smtClean="0">
                <a:latin typeface="+mj-lt"/>
              </a:rPr>
              <a:t> </a:t>
            </a:r>
            <a:r>
              <a:rPr lang="en-US" dirty="0" err="1" smtClean="0">
                <a:latin typeface="+mj-lt"/>
              </a:rPr>
              <a:t>pienentää</a:t>
            </a:r>
            <a:r>
              <a:rPr lang="en-US" dirty="0" smtClean="0">
                <a:latin typeface="+mj-lt"/>
              </a:rPr>
              <a:t>, </a:t>
            </a:r>
            <a:r>
              <a:rPr lang="en-US" dirty="0" err="1" smtClean="0">
                <a:latin typeface="+mj-lt"/>
              </a:rPr>
              <a:t>jotta</a:t>
            </a:r>
            <a:r>
              <a:rPr lang="en-US" dirty="0" smtClean="0">
                <a:latin typeface="+mj-lt"/>
              </a:rPr>
              <a:t> </a:t>
            </a:r>
            <a:r>
              <a:rPr lang="en-US" dirty="0" err="1" smtClean="0">
                <a:latin typeface="+mj-lt"/>
              </a:rPr>
              <a:t>voidaan</a:t>
            </a:r>
            <a:r>
              <a:rPr lang="en-US" dirty="0" smtClean="0">
                <a:latin typeface="+mj-lt"/>
              </a:rPr>
              <a:t> </a:t>
            </a:r>
            <a:r>
              <a:rPr lang="en-US" dirty="0" err="1" smtClean="0">
                <a:latin typeface="+mj-lt"/>
              </a:rPr>
              <a:t>lieventää</a:t>
            </a:r>
            <a:r>
              <a:rPr lang="en-US" dirty="0" smtClean="0">
                <a:latin typeface="+mj-lt"/>
              </a:rPr>
              <a:t> </a:t>
            </a:r>
            <a:r>
              <a:rPr lang="en-US" dirty="0" err="1" smtClean="0">
                <a:latin typeface="+mj-lt"/>
              </a:rPr>
              <a:t>vaikutuksia</a:t>
            </a:r>
            <a:r>
              <a:rPr lang="en-US" dirty="0" smtClean="0">
                <a:latin typeface="+mj-lt"/>
              </a:rPr>
              <a:t> </a:t>
            </a:r>
            <a:r>
              <a:rPr lang="en-US" dirty="0" err="1" smtClean="0">
                <a:latin typeface="+mj-lt"/>
              </a:rPr>
              <a:t>luonnon</a:t>
            </a:r>
            <a:r>
              <a:rPr lang="en-US" dirty="0" smtClean="0">
                <a:latin typeface="+mj-lt"/>
              </a:rPr>
              <a:t> </a:t>
            </a:r>
            <a:r>
              <a:rPr lang="en-US" dirty="0" err="1" smtClean="0">
                <a:latin typeface="+mj-lt"/>
              </a:rPr>
              <a:t>monimuotoisuuteen</a:t>
            </a:r>
            <a:endParaRPr lang="en-US" dirty="0" smtClean="0">
              <a:latin typeface="+mj-lt"/>
            </a:endParaRPr>
          </a:p>
          <a:p>
            <a:r>
              <a:rPr lang="en-US" dirty="0" err="1" smtClean="0">
                <a:latin typeface="+mj-lt"/>
              </a:rPr>
              <a:t>Suunnittele</a:t>
            </a:r>
            <a:r>
              <a:rPr lang="en-US" dirty="0" smtClean="0">
                <a:latin typeface="+mj-lt"/>
              </a:rPr>
              <a:t> </a:t>
            </a:r>
            <a:r>
              <a:rPr lang="en-US" dirty="0" err="1" smtClean="0">
                <a:latin typeface="+mj-lt"/>
              </a:rPr>
              <a:t>ravinteiden</a:t>
            </a:r>
            <a:r>
              <a:rPr lang="en-US" dirty="0" smtClean="0">
                <a:latin typeface="+mj-lt"/>
              </a:rPr>
              <a:t> </a:t>
            </a:r>
            <a:r>
              <a:rPr lang="en-US" dirty="0" err="1" smtClean="0">
                <a:latin typeface="+mj-lt"/>
              </a:rPr>
              <a:t>vähentämisen</a:t>
            </a:r>
            <a:r>
              <a:rPr lang="en-US" dirty="0" smtClean="0">
                <a:latin typeface="+mj-lt"/>
              </a:rPr>
              <a:t> </a:t>
            </a:r>
            <a:r>
              <a:rPr lang="en-US" dirty="0" err="1" smtClean="0">
                <a:latin typeface="+mj-lt"/>
              </a:rPr>
              <a:t>toimenpiteet</a:t>
            </a:r>
            <a:r>
              <a:rPr lang="en-US" dirty="0" smtClean="0">
                <a:latin typeface="+mj-lt"/>
              </a:rPr>
              <a:t>, </a:t>
            </a:r>
            <a:r>
              <a:rPr lang="en-US" dirty="0" err="1" smtClean="0">
                <a:latin typeface="+mj-lt"/>
              </a:rPr>
              <a:t>maankäytön</a:t>
            </a:r>
            <a:r>
              <a:rPr lang="en-US" dirty="0" smtClean="0">
                <a:latin typeface="+mj-lt"/>
              </a:rPr>
              <a:t> </a:t>
            </a:r>
            <a:r>
              <a:rPr lang="en-US" dirty="0" err="1" smtClean="0">
                <a:latin typeface="+mj-lt"/>
              </a:rPr>
              <a:t>muutokset</a:t>
            </a:r>
            <a:r>
              <a:rPr lang="en-US" dirty="0" smtClean="0">
                <a:latin typeface="+mj-lt"/>
              </a:rPr>
              <a:t> ja </a:t>
            </a:r>
            <a:r>
              <a:rPr lang="en-US" dirty="0" err="1" smtClean="0">
                <a:latin typeface="+mj-lt"/>
              </a:rPr>
              <a:t>maatalous</a:t>
            </a:r>
            <a:endParaRPr lang="en-US" dirty="0" smtClean="0">
              <a:latin typeface="+mj-lt"/>
            </a:endParaRPr>
          </a:p>
          <a:p>
            <a:r>
              <a:rPr lang="fi-FI" dirty="0" smtClean="0">
                <a:latin typeface="+mj-lt"/>
              </a:rPr>
              <a:t>Ekologisesti yhtenäinen suojelualueiden verkosto</a:t>
            </a:r>
            <a:endParaRPr lang="fi-FI" dirty="0">
              <a:latin typeface="+mj-lt"/>
            </a:endParaRPr>
          </a:p>
          <a:p>
            <a:r>
              <a:rPr lang="fi-FI" dirty="0" smtClean="0">
                <a:latin typeface="+mj-lt"/>
              </a:rPr>
              <a:t>Paremmat tiedot</a:t>
            </a:r>
            <a:endParaRPr lang="fi-FI" dirty="0" smtClean="0">
              <a:latin typeface="+mj-lt"/>
            </a:endParaRPr>
          </a:p>
          <a:p>
            <a:pPr lvl="1"/>
            <a:r>
              <a:rPr lang="fi-FI" dirty="0" smtClean="0">
                <a:latin typeface="+mj-lt"/>
              </a:rPr>
              <a:t>Monitorointi ja mittaaminen</a:t>
            </a:r>
            <a:endParaRPr lang="fi-FI" dirty="0" smtClean="0">
              <a:latin typeface="+mj-lt"/>
            </a:endParaRPr>
          </a:p>
          <a:p>
            <a:pPr lvl="1"/>
            <a:r>
              <a:rPr lang="fi-FI" dirty="0" smtClean="0">
                <a:latin typeface="+mj-lt"/>
              </a:rPr>
              <a:t>Datan assimilaatio</a:t>
            </a:r>
            <a:endParaRPr lang="fi-FI" dirty="0" smtClean="0">
              <a:latin typeface="+mj-lt"/>
            </a:endParaRPr>
          </a:p>
          <a:p>
            <a:pPr lvl="1"/>
            <a:r>
              <a:rPr lang="fi-FI" dirty="0" smtClean="0">
                <a:latin typeface="+mj-lt"/>
              </a:rPr>
              <a:t>Tutkimus</a:t>
            </a:r>
            <a:endParaRPr lang="fi-FI" dirty="0" smtClean="0">
              <a:latin typeface="+mj-lt"/>
            </a:endParaRPr>
          </a:p>
          <a:p>
            <a:pPr lvl="1"/>
            <a:r>
              <a:rPr lang="fi-FI" dirty="0" smtClean="0">
                <a:latin typeface="+mj-lt"/>
              </a:rPr>
              <a:t>Viestintäsuunnitelma</a:t>
            </a:r>
            <a:endParaRPr lang="fi-FI" dirty="0" smtClean="0">
              <a:latin typeface="+mj-lt"/>
            </a:endParaRPr>
          </a:p>
          <a:p>
            <a:pPr marL="0" indent="0">
              <a:buNone/>
            </a:pPr>
            <a:r>
              <a:rPr lang="fi-FI" sz="1800" dirty="0" smtClean="0">
                <a:latin typeface="+mj-lt"/>
              </a:rPr>
              <a:t>(HELCOM)</a:t>
            </a:r>
            <a:endParaRPr lang="en-US" sz="1800" dirty="0" smtClean="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8228284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80053"/>
          </a:xfrm>
        </p:spPr>
        <p:txBody>
          <a:bodyPr>
            <a:normAutofit/>
          </a:bodyPr>
          <a:lstStyle/>
          <a:p>
            <a:r>
              <a:rPr lang="fi-FI" b="1" u="sng" dirty="0" smtClean="0"/>
              <a:t>Argumentin esittäminen</a:t>
            </a:r>
            <a:r>
              <a:rPr lang="fi-FI" sz="2800" dirty="0" smtClean="0"/>
              <a:t/>
            </a:r>
            <a:br>
              <a:rPr lang="fi-FI" sz="2800" dirty="0" smtClean="0"/>
            </a:br>
            <a:r>
              <a:rPr lang="fi-FI" sz="2800" dirty="0" smtClean="0"/>
              <a:t>Perusaskeleet</a:t>
            </a:r>
            <a:endParaRPr lang="en-US" sz="4000" b="1" u="sng" dirty="0"/>
          </a:p>
        </p:txBody>
      </p:sp>
      <p:sp>
        <p:nvSpPr>
          <p:cNvPr id="3" name="Content Placeholder 2"/>
          <p:cNvSpPr>
            <a:spLocks noGrp="1"/>
          </p:cNvSpPr>
          <p:nvPr>
            <p:ph idx="1"/>
          </p:nvPr>
        </p:nvSpPr>
        <p:spPr>
          <a:xfrm>
            <a:off x="838199" y="1669774"/>
            <a:ext cx="10965031" cy="4507189"/>
          </a:xfrm>
        </p:spPr>
        <p:txBody>
          <a:bodyPr>
            <a:normAutofit lnSpcReduction="10000"/>
          </a:bodyPr>
          <a:lstStyle/>
          <a:p>
            <a:pPr marL="0" indent="0" fontAlgn="t">
              <a:buNone/>
            </a:pPr>
            <a:r>
              <a:rPr lang="en-US" b="1" dirty="0" smtClean="0"/>
              <a:t>1) </a:t>
            </a:r>
            <a:r>
              <a:rPr lang="en-US" b="1" dirty="0" err="1" smtClean="0"/>
              <a:t>Esittele</a:t>
            </a:r>
            <a:r>
              <a:rPr lang="en-US" b="1" dirty="0" smtClean="0"/>
              <a:t> </a:t>
            </a:r>
            <a:r>
              <a:rPr lang="en-US" b="1" dirty="0" err="1" smtClean="0"/>
              <a:t>argumentti</a:t>
            </a:r>
            <a:r>
              <a:rPr lang="en-US" b="1" dirty="0" smtClean="0"/>
              <a:t> </a:t>
            </a:r>
            <a:r>
              <a:rPr lang="en-US" b="1" dirty="0" err="1" smtClean="0"/>
              <a:t>lukijalle</a:t>
            </a:r>
            <a:endParaRPr lang="en-US" b="1" dirty="0"/>
          </a:p>
          <a:p>
            <a:pPr marL="0" indent="0" fontAlgn="t">
              <a:buNone/>
            </a:pPr>
            <a:r>
              <a:rPr lang="en-US" dirty="0" smtClean="0"/>
              <a:t>	</a:t>
            </a:r>
            <a:r>
              <a:rPr lang="en-US" dirty="0" err="1" smtClean="0"/>
              <a:t>esim</a:t>
            </a:r>
            <a:r>
              <a:rPr lang="en-US" dirty="0" smtClean="0"/>
              <a:t>. </a:t>
            </a:r>
            <a:r>
              <a:rPr lang="en-US" dirty="0" err="1" smtClean="0"/>
              <a:t>Miksi</a:t>
            </a:r>
            <a:r>
              <a:rPr lang="en-US" dirty="0" smtClean="0"/>
              <a:t> se on </a:t>
            </a:r>
            <a:r>
              <a:rPr lang="en-US" dirty="0" err="1" smtClean="0"/>
              <a:t>erityisen</a:t>
            </a:r>
            <a:r>
              <a:rPr lang="en-US" dirty="0" smtClean="0"/>
              <a:t> </a:t>
            </a:r>
            <a:r>
              <a:rPr lang="en-US" dirty="0" err="1" smtClean="0"/>
              <a:t>tärkeä</a:t>
            </a:r>
            <a:r>
              <a:rPr lang="en-US" dirty="0" smtClean="0"/>
              <a:t> </a:t>
            </a:r>
            <a:r>
              <a:rPr lang="en-US" dirty="0" err="1" smtClean="0"/>
              <a:t>aihe</a:t>
            </a:r>
            <a:r>
              <a:rPr lang="en-US" dirty="0" smtClean="0"/>
              <a:t> </a:t>
            </a:r>
            <a:r>
              <a:rPr lang="en-US" dirty="0" err="1" smtClean="0"/>
              <a:t>nykyään</a:t>
            </a:r>
            <a:r>
              <a:rPr lang="en-US" dirty="0" smtClean="0"/>
              <a:t> tai </a:t>
            </a:r>
            <a:r>
              <a:rPr lang="en-US" dirty="0" err="1" smtClean="0"/>
              <a:t>viittaa</a:t>
            </a:r>
            <a:r>
              <a:rPr lang="en-US" dirty="0" smtClean="0"/>
              <a:t> </a:t>
            </a:r>
            <a:r>
              <a:rPr lang="en-US" dirty="0" err="1" smtClean="0"/>
              <a:t>suoraan</a:t>
            </a:r>
            <a:r>
              <a:rPr lang="en-US" dirty="0" smtClean="0"/>
              <a:t> </a:t>
            </a:r>
            <a:r>
              <a:rPr lang="en-US" dirty="0" err="1" smtClean="0"/>
              <a:t>kommenteihin</a:t>
            </a:r>
            <a:r>
              <a:rPr lang="en-US" dirty="0" smtClean="0"/>
              <a:t>, </a:t>
            </a:r>
            <a:r>
              <a:rPr lang="en-US" dirty="0" err="1" smtClean="0"/>
              <a:t>jotk</a:t>
            </a:r>
            <a:r>
              <a:rPr lang="en-US" dirty="0" err="1" smtClean="0"/>
              <a:t>a</a:t>
            </a:r>
            <a:r>
              <a:rPr lang="en-US" dirty="0" smtClean="0"/>
              <a:t> </a:t>
            </a:r>
            <a:r>
              <a:rPr lang="en-US" dirty="0" err="1" smtClean="0"/>
              <a:t>ovat</a:t>
            </a:r>
            <a:r>
              <a:rPr lang="en-US" dirty="0" smtClean="0"/>
              <a:t> </a:t>
            </a:r>
            <a:r>
              <a:rPr lang="en-US" dirty="0" err="1" smtClean="0"/>
              <a:t>olleet</a:t>
            </a:r>
            <a:r>
              <a:rPr lang="en-US" dirty="0" smtClean="0"/>
              <a:t> </a:t>
            </a:r>
            <a:r>
              <a:rPr lang="en-US" dirty="0" err="1" smtClean="0"/>
              <a:t>juuri</a:t>
            </a:r>
            <a:r>
              <a:rPr lang="en-US" dirty="0" smtClean="0"/>
              <a:t> </a:t>
            </a:r>
            <a:r>
              <a:rPr lang="en-US" dirty="0" err="1" smtClean="0"/>
              <a:t>äsken</a:t>
            </a:r>
            <a:r>
              <a:rPr lang="en-US" dirty="0" smtClean="0"/>
              <a:t> </a:t>
            </a:r>
            <a:r>
              <a:rPr lang="en-US" dirty="0" err="1" smtClean="0"/>
              <a:t>keskustelussa</a:t>
            </a:r>
            <a:endParaRPr lang="en-US" dirty="0"/>
          </a:p>
          <a:p>
            <a:pPr marL="0" indent="0" fontAlgn="t">
              <a:buNone/>
            </a:pPr>
            <a:r>
              <a:rPr lang="en-US" b="1" dirty="0" smtClean="0"/>
              <a:t>2) </a:t>
            </a:r>
            <a:r>
              <a:rPr lang="en-US" b="1" dirty="0" err="1" smtClean="0"/>
              <a:t>Syyt</a:t>
            </a:r>
            <a:r>
              <a:rPr lang="en-US" b="1" dirty="0" smtClean="0"/>
              <a:t> </a:t>
            </a:r>
            <a:r>
              <a:rPr lang="en-US" b="1" dirty="0" err="1" smtClean="0"/>
              <a:t>argumenttia</a:t>
            </a:r>
            <a:r>
              <a:rPr lang="en-US" b="1" dirty="0" smtClean="0"/>
              <a:t> </a:t>
            </a:r>
            <a:r>
              <a:rPr lang="en-US" b="1" dirty="0" err="1" smtClean="0"/>
              <a:t>vastaan</a:t>
            </a:r>
            <a:endParaRPr lang="en-US" b="1" dirty="0"/>
          </a:p>
          <a:p>
            <a:pPr marL="0" indent="0" fontAlgn="t">
              <a:buNone/>
            </a:pPr>
            <a:r>
              <a:rPr lang="en-US" dirty="0" smtClean="0"/>
              <a:t>	</a:t>
            </a:r>
            <a:r>
              <a:rPr lang="en-US" dirty="0" err="1" smtClean="0"/>
              <a:t>Mainitse</a:t>
            </a:r>
            <a:r>
              <a:rPr lang="en-US" dirty="0" smtClean="0"/>
              <a:t> </a:t>
            </a:r>
            <a:r>
              <a:rPr lang="en-US" dirty="0" err="1" smtClean="0"/>
              <a:t>asema</a:t>
            </a:r>
            <a:r>
              <a:rPr lang="en-US" dirty="0" smtClean="0"/>
              <a:t>, </a:t>
            </a:r>
            <a:r>
              <a:rPr lang="en-US" dirty="0" err="1" smtClean="0"/>
              <a:t>todisteet</a:t>
            </a:r>
            <a:r>
              <a:rPr lang="en-US" dirty="0" smtClean="0"/>
              <a:t> ja </a:t>
            </a:r>
            <a:r>
              <a:rPr lang="en-US" dirty="0" err="1" smtClean="0"/>
              <a:t>syyt</a:t>
            </a:r>
            <a:endParaRPr lang="en-US" dirty="0"/>
          </a:p>
          <a:p>
            <a:pPr marL="0" indent="0" fontAlgn="t">
              <a:buNone/>
            </a:pPr>
            <a:r>
              <a:rPr lang="en-US" b="1" dirty="0" smtClean="0"/>
              <a:t>3) </a:t>
            </a:r>
            <a:r>
              <a:rPr lang="en-US" b="1" dirty="0" err="1" smtClean="0"/>
              <a:t>Syyt</a:t>
            </a:r>
            <a:r>
              <a:rPr lang="en-US" b="1" dirty="0" smtClean="0"/>
              <a:t> </a:t>
            </a:r>
            <a:r>
              <a:rPr lang="en-US" b="1" dirty="0" err="1" smtClean="0"/>
              <a:t>hyvään</a:t>
            </a:r>
            <a:r>
              <a:rPr lang="en-US" b="1" dirty="0" smtClean="0"/>
              <a:t> </a:t>
            </a:r>
            <a:r>
              <a:rPr lang="en-US" b="1" dirty="0" err="1" smtClean="0"/>
              <a:t>argumenttiin</a:t>
            </a:r>
            <a:endParaRPr lang="en-US" b="1" dirty="0"/>
          </a:p>
          <a:p>
            <a:pPr marL="0" indent="0" fontAlgn="t">
              <a:buNone/>
            </a:pPr>
            <a:r>
              <a:rPr lang="en-US" dirty="0" smtClean="0"/>
              <a:t>	</a:t>
            </a:r>
            <a:r>
              <a:rPr lang="en-US" dirty="0" err="1"/>
              <a:t>Mainitse</a:t>
            </a:r>
            <a:r>
              <a:rPr lang="en-US" dirty="0"/>
              <a:t> </a:t>
            </a:r>
            <a:r>
              <a:rPr lang="en-US" dirty="0" err="1"/>
              <a:t>asema</a:t>
            </a:r>
            <a:r>
              <a:rPr lang="en-US" dirty="0"/>
              <a:t>, </a:t>
            </a:r>
            <a:r>
              <a:rPr lang="en-US" dirty="0" err="1"/>
              <a:t>todisteet</a:t>
            </a:r>
            <a:r>
              <a:rPr lang="en-US" dirty="0"/>
              <a:t> ja </a:t>
            </a:r>
            <a:r>
              <a:rPr lang="en-US" dirty="0" err="1"/>
              <a:t>syyt</a:t>
            </a:r>
            <a:endParaRPr lang="en-US" dirty="0"/>
          </a:p>
          <a:p>
            <a:pPr marL="0" indent="0" fontAlgn="t">
              <a:buNone/>
            </a:pPr>
            <a:r>
              <a:rPr lang="en-US" b="1" dirty="0" smtClean="0"/>
              <a:t>4</a:t>
            </a:r>
            <a:r>
              <a:rPr lang="en-US" b="1" dirty="0" smtClean="0"/>
              <a:t>) </a:t>
            </a:r>
            <a:r>
              <a:rPr lang="en-US" b="1" dirty="0" err="1" smtClean="0"/>
              <a:t>Kahden</a:t>
            </a:r>
            <a:r>
              <a:rPr lang="en-US" b="1" dirty="0" smtClean="0"/>
              <a:t> </a:t>
            </a:r>
            <a:r>
              <a:rPr lang="en-US" b="1" dirty="0" err="1" smtClean="0"/>
              <a:t>puolen</a:t>
            </a:r>
            <a:r>
              <a:rPr lang="en-US" b="1" dirty="0" smtClean="0"/>
              <a:t> </a:t>
            </a:r>
            <a:r>
              <a:rPr lang="en-US" b="1" dirty="0" err="1" smtClean="0"/>
              <a:t>kuvailun</a:t>
            </a:r>
            <a:r>
              <a:rPr lang="en-US" b="1" dirty="0" smtClean="0"/>
              <a:t> </a:t>
            </a:r>
            <a:r>
              <a:rPr lang="en-US" b="1" dirty="0" err="1" smtClean="0"/>
              <a:t>jälkeen</a:t>
            </a:r>
            <a:r>
              <a:rPr lang="en-US" b="1" dirty="0" smtClean="0"/>
              <a:t> </a:t>
            </a:r>
            <a:r>
              <a:rPr lang="en-US" dirty="0"/>
              <a:t/>
            </a:r>
            <a:br>
              <a:rPr lang="en-US" dirty="0"/>
            </a:br>
            <a:r>
              <a:rPr lang="en-US" dirty="0" smtClean="0"/>
              <a:t>	</a:t>
            </a:r>
            <a:r>
              <a:rPr lang="en-US" dirty="0" err="1" smtClean="0"/>
              <a:t>aseta</a:t>
            </a:r>
            <a:r>
              <a:rPr lang="en-US" dirty="0" smtClean="0"/>
              <a:t> </a:t>
            </a:r>
            <a:r>
              <a:rPr lang="en-US" dirty="0" err="1" smtClean="0"/>
              <a:t>oma</a:t>
            </a:r>
            <a:r>
              <a:rPr lang="en-US" dirty="0" smtClean="0"/>
              <a:t> </a:t>
            </a:r>
            <a:r>
              <a:rPr lang="en-US" dirty="0" err="1" smtClean="0"/>
              <a:t>mielipide</a:t>
            </a:r>
            <a:r>
              <a:rPr lang="en-US" dirty="0" smtClean="0"/>
              <a:t> ja </a:t>
            </a:r>
            <a:r>
              <a:rPr lang="en-US" dirty="0" err="1" smtClean="0"/>
              <a:t>perustele</a:t>
            </a:r>
            <a:r>
              <a:rPr lang="en-US" dirty="0" smtClean="0"/>
              <a:t> </a:t>
            </a:r>
            <a:r>
              <a:rPr lang="en-US" dirty="0" err="1" smtClean="0"/>
              <a:t>kantasi</a:t>
            </a:r>
            <a:r>
              <a:rPr lang="en-US" dirty="0" smtClean="0"/>
              <a:t>.</a:t>
            </a:r>
            <a:endParaRPr lang="en-US" dirty="0"/>
          </a:p>
          <a:p>
            <a:pPr marL="0" indent="0" algn="r">
              <a:buNone/>
            </a:pPr>
            <a:r>
              <a:rPr lang="fi-FI" sz="1500" dirty="0">
                <a:latin typeface="+mj-lt"/>
              </a:rPr>
              <a:t>(http://</a:t>
            </a:r>
            <a:r>
              <a:rPr lang="fi-FI" sz="1500" dirty="0" smtClean="0">
                <a:latin typeface="+mj-lt"/>
              </a:rPr>
              <a:t>www.uefap.com/writing/function/argue.htm)</a:t>
            </a:r>
            <a:endParaRPr lang="en-US" sz="1500"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17625958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2278"/>
            <a:ext cx="10515600" cy="1060174"/>
          </a:xfrm>
        </p:spPr>
        <p:txBody>
          <a:bodyPr/>
          <a:lstStyle/>
          <a:p>
            <a:r>
              <a:rPr lang="fi-FI" b="1" u="sng" dirty="0" smtClean="0"/>
              <a:t>Lähteet</a:t>
            </a:r>
            <a:endParaRPr lang="fi-FI" b="1" u="sng" dirty="0"/>
          </a:p>
        </p:txBody>
      </p:sp>
      <p:sp>
        <p:nvSpPr>
          <p:cNvPr id="3" name="Content Placeholder 2"/>
          <p:cNvSpPr>
            <a:spLocks noGrp="1"/>
          </p:cNvSpPr>
          <p:nvPr>
            <p:ph idx="1"/>
          </p:nvPr>
        </p:nvSpPr>
        <p:spPr>
          <a:xfrm>
            <a:off x="838200" y="1603513"/>
            <a:ext cx="10515600" cy="4837044"/>
          </a:xfrm>
        </p:spPr>
        <p:txBody>
          <a:bodyPr>
            <a:normAutofit/>
          </a:bodyPr>
          <a:lstStyle/>
          <a:p>
            <a:r>
              <a:rPr lang="fi-FI" sz="2000" dirty="0" smtClean="0">
                <a:latin typeface="+mj-lt"/>
              </a:rPr>
              <a:t>Backer, H., J-M. Leppänen, A. C. </a:t>
            </a:r>
            <a:r>
              <a:rPr lang="fi-FI" sz="2000" dirty="0" err="1" smtClean="0">
                <a:latin typeface="+mj-lt"/>
              </a:rPr>
              <a:t>Brusendorff</a:t>
            </a:r>
            <a:r>
              <a:rPr lang="fi-FI" sz="2000" dirty="0" smtClean="0">
                <a:latin typeface="+mj-lt"/>
              </a:rPr>
              <a:t>, K. Forsius,</a:t>
            </a:r>
            <a:r>
              <a:rPr lang="fi-FI" sz="2000" dirty="0">
                <a:latin typeface="+mj-lt"/>
              </a:rPr>
              <a:t> </a:t>
            </a:r>
            <a:r>
              <a:rPr lang="fi-FI" sz="2000" dirty="0" smtClean="0">
                <a:latin typeface="+mj-lt"/>
              </a:rPr>
              <a:t>M. </a:t>
            </a:r>
            <a:r>
              <a:rPr lang="fi-FI" sz="2000" dirty="0" err="1" smtClean="0">
                <a:latin typeface="+mj-lt"/>
              </a:rPr>
              <a:t>Stankiewicz</a:t>
            </a:r>
            <a:r>
              <a:rPr lang="fi-FI" sz="2000" dirty="0" smtClean="0">
                <a:latin typeface="+mj-lt"/>
              </a:rPr>
              <a:t>, J. Mehtonen, M. Pyhälä, M. Laamanen, H. </a:t>
            </a:r>
            <a:r>
              <a:rPr lang="fi-FI" sz="2000" dirty="0" err="1" smtClean="0">
                <a:latin typeface="+mj-lt"/>
              </a:rPr>
              <a:t>Paulomäki</a:t>
            </a:r>
            <a:r>
              <a:rPr lang="fi-FI" sz="2000" dirty="0" smtClean="0">
                <a:latin typeface="+mj-lt"/>
              </a:rPr>
              <a:t>,</a:t>
            </a:r>
            <a:r>
              <a:rPr lang="fi-FI" sz="2000" dirty="0">
                <a:latin typeface="+mj-lt"/>
              </a:rPr>
              <a:t> </a:t>
            </a:r>
            <a:r>
              <a:rPr lang="fi-FI" sz="2000" dirty="0" smtClean="0">
                <a:latin typeface="+mj-lt"/>
              </a:rPr>
              <a:t>N. </a:t>
            </a:r>
            <a:r>
              <a:rPr lang="fi-FI" sz="2000" dirty="0" err="1" smtClean="0">
                <a:latin typeface="+mj-lt"/>
              </a:rPr>
              <a:t>Vlasov</a:t>
            </a:r>
            <a:r>
              <a:rPr lang="fi-FI" sz="2000" dirty="0" smtClean="0">
                <a:latin typeface="+mj-lt"/>
              </a:rPr>
              <a:t> &amp; T. Haaranen (2010). </a:t>
            </a:r>
            <a:r>
              <a:rPr lang="en-US" sz="2000" dirty="0" smtClean="0">
                <a:latin typeface="+mj-lt"/>
              </a:rPr>
              <a:t>HELCOM </a:t>
            </a:r>
            <a:r>
              <a:rPr lang="en-US" sz="2000" dirty="0">
                <a:latin typeface="+mj-lt"/>
              </a:rPr>
              <a:t>Baltic Sea Action Plan – A regional </a:t>
            </a:r>
            <a:r>
              <a:rPr lang="en-US" sz="2000" dirty="0" err="1">
                <a:latin typeface="+mj-lt"/>
              </a:rPr>
              <a:t>programme</a:t>
            </a:r>
            <a:r>
              <a:rPr lang="en-US" sz="2000" dirty="0">
                <a:latin typeface="+mj-lt"/>
              </a:rPr>
              <a:t> of </a:t>
            </a:r>
            <a:r>
              <a:rPr lang="en-US" sz="2000" dirty="0" smtClean="0">
                <a:latin typeface="+mj-lt"/>
              </a:rPr>
              <a:t>measures for </a:t>
            </a:r>
            <a:r>
              <a:rPr lang="en-US" sz="2000" dirty="0">
                <a:latin typeface="+mj-lt"/>
              </a:rPr>
              <a:t>the marine environment based on the Ecosystem </a:t>
            </a:r>
            <a:r>
              <a:rPr lang="en-US" sz="2000" dirty="0" smtClean="0">
                <a:latin typeface="+mj-lt"/>
              </a:rPr>
              <a:t>Approach. Marine Pollution Bulletin 60, 642-649.</a:t>
            </a:r>
            <a:endParaRPr lang="fi-FI" sz="2000" dirty="0" smtClean="0">
              <a:latin typeface="+mj-lt"/>
            </a:endParaRPr>
          </a:p>
          <a:p>
            <a:r>
              <a:rPr lang="en-US" sz="2000" dirty="0" err="1">
                <a:latin typeface="+mj-lt"/>
              </a:rPr>
              <a:t>Blenckner</a:t>
            </a:r>
            <a:r>
              <a:rPr lang="en-US" sz="2000" dirty="0">
                <a:latin typeface="+mj-lt"/>
              </a:rPr>
              <a:t>, T., </a:t>
            </a:r>
            <a:r>
              <a:rPr lang="en-US" sz="2000" dirty="0" smtClean="0">
                <a:latin typeface="+mj-lt"/>
              </a:rPr>
              <a:t>R. </a:t>
            </a:r>
            <a:r>
              <a:rPr lang="en-US" sz="2000" dirty="0" err="1" smtClean="0">
                <a:latin typeface="+mj-lt"/>
              </a:rPr>
              <a:t>Döring</a:t>
            </a:r>
            <a:r>
              <a:rPr lang="en-US" sz="2000" dirty="0" smtClean="0">
                <a:latin typeface="+mj-lt"/>
              </a:rPr>
              <a:t>, M. </a:t>
            </a:r>
            <a:r>
              <a:rPr lang="en-US" sz="2000" dirty="0" err="1" smtClean="0">
                <a:latin typeface="+mj-lt"/>
              </a:rPr>
              <a:t>Ebeling</a:t>
            </a:r>
            <a:r>
              <a:rPr lang="en-US" sz="2000" dirty="0" smtClean="0">
                <a:latin typeface="+mj-lt"/>
              </a:rPr>
              <a:t>, A. Hoff, M. </a:t>
            </a:r>
            <a:r>
              <a:rPr lang="en-US" sz="2000" dirty="0" err="1" smtClean="0">
                <a:latin typeface="+mj-lt"/>
              </a:rPr>
              <a:t>Tomczak</a:t>
            </a:r>
            <a:r>
              <a:rPr lang="en-US" sz="2000" dirty="0">
                <a:latin typeface="+mj-lt"/>
              </a:rPr>
              <a:t>,</a:t>
            </a:r>
            <a:r>
              <a:rPr lang="en-US" sz="2000" dirty="0" smtClean="0">
                <a:latin typeface="+mj-lt"/>
              </a:rPr>
              <a:t> J. Andersen, E. </a:t>
            </a:r>
            <a:r>
              <a:rPr lang="en-US" sz="2000" dirty="0" err="1" smtClean="0">
                <a:latin typeface="+mj-lt"/>
              </a:rPr>
              <a:t>Kuzebski</a:t>
            </a:r>
            <a:r>
              <a:rPr lang="en-US" sz="2000" dirty="0" smtClean="0">
                <a:latin typeface="+mj-lt"/>
              </a:rPr>
              <a:t>, J. </a:t>
            </a:r>
            <a:r>
              <a:rPr lang="en-US" sz="2000" dirty="0" err="1" smtClean="0">
                <a:latin typeface="+mj-lt"/>
              </a:rPr>
              <a:t>Kjellstrand</a:t>
            </a:r>
            <a:r>
              <a:rPr lang="en-US" sz="2000" dirty="0" smtClean="0">
                <a:latin typeface="+mj-lt"/>
              </a:rPr>
              <a:t>, J. Lees, A. </a:t>
            </a:r>
            <a:r>
              <a:rPr lang="en-US" sz="2000" dirty="0" err="1" smtClean="0">
                <a:latin typeface="+mj-lt"/>
              </a:rPr>
              <a:t>Motova</a:t>
            </a:r>
            <a:r>
              <a:rPr lang="en-US" sz="2000" dirty="0" smtClean="0">
                <a:latin typeface="+mj-lt"/>
              </a:rPr>
              <a:t>, M. </a:t>
            </a:r>
            <a:r>
              <a:rPr lang="fi-FI" sz="2000" dirty="0" err="1" smtClean="0">
                <a:latin typeface="+mj-lt"/>
              </a:rPr>
              <a:t>Vetemaa</a:t>
            </a:r>
            <a:r>
              <a:rPr lang="fi-FI" sz="2000" dirty="0" smtClean="0">
                <a:latin typeface="+mj-lt"/>
              </a:rPr>
              <a:t> &amp; J. Virtanen  (2011). </a:t>
            </a:r>
            <a:r>
              <a:rPr lang="en-US" sz="2000" i="1" dirty="0" err="1" smtClean="0">
                <a:latin typeface="+mj-lt"/>
              </a:rPr>
              <a:t>FishSTERN</a:t>
            </a:r>
            <a:r>
              <a:rPr lang="en-US" sz="2000" i="1" dirty="0" smtClean="0">
                <a:latin typeface="+mj-lt"/>
              </a:rPr>
              <a:t>, A </a:t>
            </a:r>
            <a:r>
              <a:rPr lang="en-US" sz="2000" i="1" dirty="0">
                <a:latin typeface="+mj-lt"/>
              </a:rPr>
              <a:t>first attempt at an </a:t>
            </a:r>
            <a:r>
              <a:rPr lang="en-US" sz="2000" i="1" dirty="0" smtClean="0">
                <a:latin typeface="+mj-lt"/>
              </a:rPr>
              <a:t>ecological-economic evaluation </a:t>
            </a:r>
            <a:r>
              <a:rPr lang="en-US" sz="2000" i="1" dirty="0">
                <a:latin typeface="+mj-lt"/>
              </a:rPr>
              <a:t>of fishery management </a:t>
            </a:r>
            <a:r>
              <a:rPr lang="en-US" sz="2000" i="1" dirty="0" smtClean="0">
                <a:latin typeface="+mj-lt"/>
              </a:rPr>
              <a:t>scenarios in </a:t>
            </a:r>
            <a:r>
              <a:rPr lang="en-US" sz="2000" i="1" dirty="0">
                <a:latin typeface="+mj-lt"/>
              </a:rPr>
              <a:t>the Baltic Sea </a:t>
            </a:r>
            <a:r>
              <a:rPr lang="en-US" sz="2000" i="1" dirty="0" smtClean="0">
                <a:latin typeface="+mj-lt"/>
              </a:rPr>
              <a:t>region</a:t>
            </a:r>
            <a:r>
              <a:rPr lang="en-US" sz="2000" dirty="0" smtClean="0">
                <a:latin typeface="+mj-lt"/>
              </a:rPr>
              <a:t>. Report 6428. </a:t>
            </a:r>
            <a:r>
              <a:rPr lang="en-US" sz="2000" dirty="0">
                <a:latin typeface="+mj-lt"/>
              </a:rPr>
              <a:t>The Swedish Environmental Protection </a:t>
            </a:r>
            <a:r>
              <a:rPr lang="en-US" sz="2000" dirty="0" smtClean="0">
                <a:latin typeface="+mj-lt"/>
              </a:rPr>
              <a:t>Agency.</a:t>
            </a:r>
          </a:p>
          <a:p>
            <a:r>
              <a:rPr lang="fi-FI" sz="2000" dirty="0" smtClean="0">
                <a:latin typeface="+mj-lt"/>
              </a:rPr>
              <a:t>Cebrian, D., (2008). </a:t>
            </a:r>
            <a:r>
              <a:rPr lang="en-US" sz="2000" dirty="0" smtClean="0">
                <a:latin typeface="+mj-lt"/>
              </a:rPr>
              <a:t>Changing climate, changing biodiversity in South-East Europe. Belgrade. Serbia. </a:t>
            </a:r>
            <a:r>
              <a:rPr lang="en-US" sz="2000" dirty="0" smtClean="0">
                <a:latin typeface="+mj-lt"/>
                <a:hlinkClick r:id="rId2"/>
              </a:rPr>
              <a:t>http://www.ecnc.org/uploads/documents/impacts-of-cc-on-the-bd-of-the-mediterranean-sea-d.pdf</a:t>
            </a:r>
            <a:r>
              <a:rPr lang="en-US" sz="2000" dirty="0" smtClean="0">
                <a:latin typeface="+mj-lt"/>
              </a:rPr>
              <a:t> (last visit 6/5/2016).</a:t>
            </a:r>
            <a:endParaRPr lang="fi-FI" sz="2000" dirty="0" smtClean="0">
              <a:latin typeface="+mj-lt"/>
            </a:endParaRPr>
          </a:p>
          <a:p>
            <a:r>
              <a:rPr lang="fi-FI" sz="2000" dirty="0" smtClean="0">
                <a:latin typeface="+mj-lt"/>
              </a:rPr>
              <a:t>EEA, (2006). </a:t>
            </a:r>
            <a:r>
              <a:rPr lang="en-US" sz="2000" dirty="0" smtClean="0">
                <a:latin typeface="+mj-lt"/>
              </a:rPr>
              <a:t>Priority issues in the Mediterranean environment. EEA Report No 4/2006.</a:t>
            </a:r>
            <a:endParaRPr lang="fi-FI" sz="2000" dirty="0" smtClean="0">
              <a:latin typeface="+mj-lt"/>
            </a:endParaRPr>
          </a:p>
          <a:p>
            <a:pPr marL="0" indent="0">
              <a:buNone/>
            </a:pPr>
            <a:endParaRPr lang="fi-FI" sz="1600" dirty="0"/>
          </a:p>
        </p:txBody>
      </p:sp>
      <p:pic>
        <p:nvPicPr>
          <p:cNvPr id="4"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65528" y="5832226"/>
            <a:ext cx="540000" cy="1025774"/>
          </a:xfrm>
          <a:prstGeom prst="rect">
            <a:avLst/>
          </a:prstGeom>
        </p:spPr>
      </p:pic>
    </p:spTree>
    <p:extLst>
      <p:ext uri="{BB962C8B-B14F-4D97-AF65-F5344CB8AC3E}">
        <p14:creationId xmlns:p14="http://schemas.microsoft.com/office/powerpoint/2010/main" val="7744957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5530"/>
            <a:ext cx="10515600" cy="1020418"/>
          </a:xfrm>
        </p:spPr>
        <p:txBody>
          <a:bodyPr/>
          <a:lstStyle/>
          <a:p>
            <a:r>
              <a:rPr lang="fi-FI" b="1" u="sng" dirty="0" smtClean="0"/>
              <a:t>Lähteet</a:t>
            </a:r>
            <a:endParaRPr lang="fi-FI" b="1" u="sng" dirty="0"/>
          </a:p>
        </p:txBody>
      </p:sp>
      <p:sp>
        <p:nvSpPr>
          <p:cNvPr id="3" name="Content Placeholder 2"/>
          <p:cNvSpPr>
            <a:spLocks noGrp="1"/>
          </p:cNvSpPr>
          <p:nvPr>
            <p:ph idx="1"/>
          </p:nvPr>
        </p:nvSpPr>
        <p:spPr>
          <a:xfrm>
            <a:off x="838200" y="1205948"/>
            <a:ext cx="10515600" cy="5353878"/>
          </a:xfrm>
        </p:spPr>
        <p:txBody>
          <a:bodyPr>
            <a:normAutofit/>
          </a:bodyPr>
          <a:lstStyle/>
          <a:p>
            <a:r>
              <a:rPr lang="fi-FI" sz="2000" dirty="0" smtClean="0">
                <a:latin typeface="+mj-lt"/>
              </a:rPr>
              <a:t>Fonselius, S. &amp; J. Valderrama (2003). One hundred years of hydrographic measurements in the Baltic Sea. Journal of Sea Research 49, 229-241</a:t>
            </a:r>
          </a:p>
          <a:p>
            <a:r>
              <a:rPr lang="fi-FI" sz="2000" dirty="0" smtClean="0">
                <a:latin typeface="+mj-lt"/>
              </a:rPr>
              <a:t>Gren, I-M., T. Söderqvist &amp; F. Wulff (1997). Nutrient Reductions to the Baltic Sea: Ecology, Costs and Benefits. Journal of Environmental Management 51, 123-143.</a:t>
            </a:r>
          </a:p>
          <a:p>
            <a:r>
              <a:rPr lang="en-US" sz="2000" dirty="0" smtClean="0">
                <a:latin typeface="+mj-lt"/>
              </a:rPr>
              <a:t>HELCOM, 2013 Climate change in the Baltic Sea Area: HELCOM thematic assessment in 2013. </a:t>
            </a:r>
            <a:r>
              <a:rPr lang="en-US" sz="2000" dirty="0" err="1" smtClean="0">
                <a:latin typeface="+mj-lt"/>
              </a:rPr>
              <a:t>Balt</a:t>
            </a:r>
            <a:r>
              <a:rPr lang="en-US" sz="2000" dirty="0" smtClean="0">
                <a:latin typeface="+mj-lt"/>
              </a:rPr>
              <a:t>. Sea Environ. Proc. No. 137.</a:t>
            </a:r>
            <a:endParaRPr lang="fi-FI" sz="2000" dirty="0" smtClean="0">
              <a:latin typeface="+mj-lt"/>
            </a:endParaRPr>
          </a:p>
          <a:p>
            <a:r>
              <a:rPr lang="fi-FI" sz="2000" dirty="0" smtClean="0">
                <a:latin typeface="+mj-lt"/>
              </a:rPr>
              <a:t>Laamanen Mari, FINMARINET results in the Baltic context. FINMARINET </a:t>
            </a:r>
            <a:r>
              <a:rPr lang="fi-FI" sz="2000" dirty="0" err="1" smtClean="0">
                <a:latin typeface="+mj-lt"/>
              </a:rPr>
              <a:t>final</a:t>
            </a:r>
            <a:r>
              <a:rPr lang="fi-FI" sz="2000" dirty="0" smtClean="0">
                <a:latin typeface="+mj-lt"/>
              </a:rPr>
              <a:t> </a:t>
            </a:r>
            <a:r>
              <a:rPr lang="fi-FI" sz="2000" dirty="0" err="1" smtClean="0">
                <a:latin typeface="+mj-lt"/>
              </a:rPr>
              <a:t>conference</a:t>
            </a:r>
            <a:r>
              <a:rPr lang="fi-FI" sz="2000" dirty="0" smtClean="0">
                <a:latin typeface="+mj-lt"/>
              </a:rPr>
              <a:t> 10th </a:t>
            </a:r>
            <a:r>
              <a:rPr lang="fi-FI" sz="2000" dirty="0" err="1" smtClean="0">
                <a:latin typeface="+mj-lt"/>
              </a:rPr>
              <a:t>April</a:t>
            </a:r>
            <a:r>
              <a:rPr lang="fi-FI" sz="2000" dirty="0" smtClean="0">
                <a:latin typeface="+mj-lt"/>
              </a:rPr>
              <a:t> 2013. HELCOM.</a:t>
            </a:r>
          </a:p>
          <a:p>
            <a:r>
              <a:rPr lang="fi-FI" sz="2000" dirty="0" smtClean="0">
                <a:latin typeface="+mj-lt"/>
              </a:rPr>
              <a:t>MIRA, (2012). </a:t>
            </a:r>
            <a:r>
              <a:rPr lang="en-US" sz="2000" dirty="0" smtClean="0">
                <a:latin typeface="+mj-lt"/>
              </a:rPr>
              <a:t> Report on the Mediterranean Sea Pollution Situation addressed be the HORIZON 2020 Program of the ENPI, and Challenges in the Research Domain. FP7 </a:t>
            </a:r>
            <a:r>
              <a:rPr lang="en-US" sz="2000" dirty="0" err="1" smtClean="0">
                <a:latin typeface="+mj-lt"/>
              </a:rPr>
              <a:t>INCO.Net</a:t>
            </a:r>
            <a:r>
              <a:rPr lang="en-US" sz="2000" dirty="0" smtClean="0">
                <a:latin typeface="+mj-lt"/>
              </a:rPr>
              <a:t> MIRA PROJECT WP 7. </a:t>
            </a:r>
            <a:endParaRPr lang="fi-FI" sz="2000" dirty="0" smtClean="0">
              <a:latin typeface="+mj-lt"/>
            </a:endParaRPr>
          </a:p>
          <a:p>
            <a:r>
              <a:rPr lang="fi-FI" sz="2000" dirty="0" smtClean="0">
                <a:latin typeface="+mj-lt"/>
              </a:rPr>
              <a:t>Pipitone, C., T. V., Fernandez, F., Badalamenti, G., D’ Anna (2014). </a:t>
            </a:r>
            <a:r>
              <a:rPr lang="en-US" sz="2000" dirty="0" smtClean="0">
                <a:latin typeface="+mj-lt"/>
              </a:rPr>
              <a:t>Spatial Management of Fisheries in the Mediterranean Sea: Problematic Issues and a Few Success Stories. Advances in Marine Biology</a:t>
            </a:r>
            <a:r>
              <a:rPr lang="en-US" sz="2000" i="1" dirty="0" smtClean="0">
                <a:latin typeface="+mj-lt"/>
              </a:rPr>
              <a:t> </a:t>
            </a:r>
            <a:r>
              <a:rPr lang="en-US" sz="2000" dirty="0" smtClean="0">
                <a:latin typeface="+mj-lt"/>
              </a:rPr>
              <a:t>69: 372 – 402.</a:t>
            </a:r>
            <a:endParaRPr lang="fi-FI" sz="2000" i="1" dirty="0" smtClean="0">
              <a:latin typeface="+mj-lt"/>
            </a:endParaRPr>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13405717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2278"/>
            <a:ext cx="10515600" cy="1086679"/>
          </a:xfrm>
        </p:spPr>
        <p:txBody>
          <a:bodyPr/>
          <a:lstStyle/>
          <a:p>
            <a:r>
              <a:rPr lang="fi-FI" b="1" u="sng" dirty="0" smtClean="0"/>
              <a:t>Lähteet</a:t>
            </a:r>
            <a:endParaRPr lang="fi-FI" b="1" u="sng" dirty="0"/>
          </a:p>
        </p:txBody>
      </p:sp>
      <p:sp>
        <p:nvSpPr>
          <p:cNvPr id="3" name="Content Placeholder 2"/>
          <p:cNvSpPr>
            <a:spLocks noGrp="1"/>
          </p:cNvSpPr>
          <p:nvPr>
            <p:ph idx="1"/>
          </p:nvPr>
        </p:nvSpPr>
        <p:spPr>
          <a:xfrm>
            <a:off x="838200" y="1577009"/>
            <a:ext cx="10515600" cy="4863548"/>
          </a:xfrm>
        </p:spPr>
        <p:txBody>
          <a:bodyPr>
            <a:normAutofit/>
          </a:bodyPr>
          <a:lstStyle/>
          <a:p>
            <a:r>
              <a:rPr lang="fi-FI" sz="2000" dirty="0" smtClean="0">
                <a:latin typeface="+mj-lt"/>
              </a:rPr>
              <a:t>Rydén Lars. Steps to a sustainable baltic Sea region. </a:t>
            </a:r>
            <a:r>
              <a:rPr lang="sv-SE" altLang="en-US" sz="2000" dirty="0" smtClean="0">
                <a:latin typeface="+mj-lt"/>
              </a:rPr>
              <a:t>Baltic University. Programme Uppsala University. </a:t>
            </a:r>
            <a:r>
              <a:rPr lang="sv-SE" altLang="en-US" sz="2000" i="1" dirty="0" smtClean="0">
                <a:latin typeface="+mj-lt"/>
              </a:rPr>
              <a:t>www.balticuniv.uu.se</a:t>
            </a:r>
            <a:endParaRPr lang="fi-FI" sz="2000" i="1" dirty="0" smtClean="0">
              <a:latin typeface="+mj-lt"/>
            </a:endParaRPr>
          </a:p>
          <a:p>
            <a:r>
              <a:rPr lang="fi-FI" sz="2000" dirty="0" smtClean="0">
                <a:latin typeface="+mj-lt"/>
              </a:rPr>
              <a:t>Rönnberg, C. &amp; E. Bonsdorff (2004). Baltic Sea eutrophication: area-specific ecological consequences. Hydrobiologia 514: 227-241.</a:t>
            </a:r>
          </a:p>
          <a:p>
            <a:r>
              <a:rPr lang="fi-FI" sz="2000" dirty="0" smtClean="0">
                <a:latin typeface="+mj-lt"/>
              </a:rPr>
              <a:t>WWF. </a:t>
            </a:r>
            <a:r>
              <a:rPr lang="fi-FI" sz="2000" i="1" dirty="0" smtClean="0">
                <a:latin typeface="+mj-lt"/>
              </a:rPr>
              <a:t>Seven steps to save the Baltic Sea. </a:t>
            </a:r>
            <a:r>
              <a:rPr lang="fi-FI" sz="2000" dirty="0" smtClean="0">
                <a:latin typeface="+mj-lt"/>
              </a:rPr>
              <a:t>http://wwf.panda.org/wwf_news/?188541/Seven-steps-to-save-the-Baltic-Sea.</a:t>
            </a:r>
            <a:endParaRPr lang="en-US" sz="2000" dirty="0" smtClean="0">
              <a:latin typeface="+mj-lt"/>
            </a:endParaRPr>
          </a:p>
          <a:p>
            <a:endParaRPr lang="fi-FI" sz="1200" dirty="0" smtClean="0"/>
          </a:p>
          <a:p>
            <a:pPr marL="0" indent="0">
              <a:buNone/>
            </a:pPr>
            <a:endParaRPr lang="fi-FI" sz="1600"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5528" y="5832226"/>
            <a:ext cx="540000" cy="1025774"/>
          </a:xfrm>
          <a:prstGeom prst="rect">
            <a:avLst/>
          </a:prstGeom>
        </p:spPr>
      </p:pic>
    </p:spTree>
    <p:extLst>
      <p:ext uri="{BB962C8B-B14F-4D97-AF65-F5344CB8AC3E}">
        <p14:creationId xmlns:p14="http://schemas.microsoft.com/office/powerpoint/2010/main" val="774495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smtClean="0"/>
              <a:t>Ongelmien hallinta</a:t>
            </a:r>
            <a:endParaRPr lang="en-US" dirty="0"/>
          </a:p>
        </p:txBody>
      </p:sp>
      <p:sp>
        <p:nvSpPr>
          <p:cNvPr id="3" name="Content Placeholder 2"/>
          <p:cNvSpPr>
            <a:spLocks noGrp="1"/>
          </p:cNvSpPr>
          <p:nvPr>
            <p:ph idx="1"/>
          </p:nvPr>
        </p:nvSpPr>
        <p:spPr/>
        <p:txBody>
          <a:bodyPr/>
          <a:lstStyle/>
          <a:p>
            <a:pPr marL="0" indent="0">
              <a:buNone/>
            </a:pPr>
            <a:r>
              <a:rPr lang="fi-FI" dirty="0" smtClean="0"/>
              <a:t>Kuinka lähestyä?</a:t>
            </a:r>
          </a:p>
          <a:p>
            <a:pPr marL="514350" indent="-514350">
              <a:buAutoNum type="arabicParenR"/>
            </a:pPr>
            <a:r>
              <a:rPr lang="fi-FI" dirty="0" smtClean="0"/>
              <a:t>Perus (materiaali tai energiavirrat)</a:t>
            </a:r>
          </a:p>
          <a:p>
            <a:pPr marL="514350" indent="-514350">
              <a:buAutoNum type="arabicParenR"/>
            </a:pPr>
            <a:r>
              <a:rPr lang="fi-FI" dirty="0" smtClean="0"/>
              <a:t>Sektorit (teollisuus, maatalous ym.)</a:t>
            </a:r>
          </a:p>
          <a:p>
            <a:pPr marL="514350" indent="-514350">
              <a:buAutoNum type="arabicParenR"/>
            </a:pPr>
            <a:r>
              <a:rPr lang="fi-FI" dirty="0" smtClean="0"/>
              <a:t>Yhteiskunnallinen kehys (oikeudellinen kehys, hallinto)</a:t>
            </a:r>
          </a:p>
          <a:p>
            <a:pPr marL="514350" indent="-514350">
              <a:buAutoNum type="arabicParenR"/>
            </a:pPr>
            <a:r>
              <a:rPr lang="fi-FI" dirty="0" smtClean="0"/>
              <a:t>Henkilökohtainen (elämäntapa, etiikka)</a:t>
            </a:r>
          </a:p>
          <a:p>
            <a:pPr marL="0" indent="0">
              <a:buNone/>
            </a:pPr>
            <a:r>
              <a:rPr lang="fi-FI" dirty="0" smtClean="0"/>
              <a:t>(Lars </a:t>
            </a:r>
            <a:r>
              <a:rPr lang="fi-FI" dirty="0" err="1" smtClean="0"/>
              <a:t>Rydén</a:t>
            </a:r>
            <a:r>
              <a:rPr lang="fi-FI" dirty="0" smtClean="0"/>
              <a:t>)</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Θέση εικόνας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3900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Ongelmien hallinta</a:t>
            </a:r>
            <a:br>
              <a:rPr lang="fi-FI" b="1" u="sng" dirty="0" smtClean="0"/>
            </a:br>
            <a:r>
              <a:rPr lang="fi-FI" sz="2800" dirty="0" smtClean="0"/>
              <a:t>Välimeri</a:t>
            </a:r>
            <a:br>
              <a:rPr lang="fi-FI" sz="2800" dirty="0" smtClean="0"/>
            </a:br>
            <a:r>
              <a:rPr lang="fi-FI" sz="2800" dirty="0" smtClean="0"/>
              <a:t>Yleiskatsaus</a:t>
            </a:r>
            <a:endParaRPr lang="fi-FI" b="1" u="sng" dirty="0"/>
          </a:p>
        </p:txBody>
      </p:sp>
      <p:sp>
        <p:nvSpPr>
          <p:cNvPr id="3" name="Content Placeholder 2"/>
          <p:cNvSpPr>
            <a:spLocks noGrp="1"/>
          </p:cNvSpPr>
          <p:nvPr>
            <p:ph idx="1"/>
          </p:nvPr>
        </p:nvSpPr>
        <p:spPr>
          <a:xfrm>
            <a:off x="596348" y="1669774"/>
            <a:ext cx="7169426" cy="5188226"/>
          </a:xfrm>
        </p:spPr>
        <p:txBody>
          <a:bodyPr>
            <a:normAutofit lnSpcReduction="10000"/>
          </a:bodyPr>
          <a:lstStyle/>
          <a:p>
            <a:pPr marL="0" indent="0"/>
            <a:r>
              <a:rPr lang="en-US" sz="3200" dirty="0" err="1" smtClean="0"/>
              <a:t>Suurin</a:t>
            </a:r>
            <a:r>
              <a:rPr lang="en-US" sz="3200" dirty="0" smtClean="0"/>
              <a:t> </a:t>
            </a:r>
            <a:r>
              <a:rPr lang="en-US" sz="3200" dirty="0" err="1" smtClean="0"/>
              <a:t>puolisuljettu</a:t>
            </a:r>
            <a:r>
              <a:rPr lang="en-US" sz="3200" dirty="0" smtClean="0"/>
              <a:t> </a:t>
            </a:r>
            <a:r>
              <a:rPr lang="en-US" sz="3200" dirty="0" err="1" smtClean="0"/>
              <a:t>meri</a:t>
            </a:r>
            <a:r>
              <a:rPr lang="en-US" sz="3200" dirty="0" smtClean="0"/>
              <a:t> </a:t>
            </a:r>
            <a:r>
              <a:rPr lang="en-US" sz="3200" dirty="0" err="1" smtClean="0"/>
              <a:t>Euroopassa</a:t>
            </a:r>
            <a:endParaRPr lang="en-US" dirty="0" smtClean="0"/>
          </a:p>
          <a:p>
            <a:pPr marL="0" indent="0"/>
            <a:r>
              <a:rPr lang="en-US" dirty="0" smtClean="0"/>
              <a:t> </a:t>
            </a:r>
            <a:r>
              <a:rPr lang="en-US" dirty="0" err="1" smtClean="0"/>
              <a:t>Ympärillä</a:t>
            </a:r>
            <a:r>
              <a:rPr lang="en-US" dirty="0" smtClean="0"/>
              <a:t> 22 </a:t>
            </a:r>
            <a:r>
              <a:rPr lang="en-US" dirty="0" err="1" smtClean="0"/>
              <a:t>maata</a:t>
            </a:r>
            <a:endParaRPr lang="en-US" dirty="0" smtClean="0"/>
          </a:p>
          <a:p>
            <a:pPr marL="0" indent="0"/>
            <a:r>
              <a:rPr lang="en-US" dirty="0" smtClean="0"/>
              <a:t> </a:t>
            </a:r>
            <a:r>
              <a:rPr lang="en-US" dirty="0" err="1" smtClean="0"/>
              <a:t>Rantaviiva</a:t>
            </a:r>
            <a:r>
              <a:rPr lang="en-US" dirty="0" smtClean="0"/>
              <a:t> 46 000 km</a:t>
            </a:r>
          </a:p>
          <a:p>
            <a:r>
              <a:rPr lang="en-US" dirty="0" smtClean="0"/>
              <a:t>480 </a:t>
            </a:r>
            <a:r>
              <a:rPr lang="en-US" dirty="0" err="1" smtClean="0"/>
              <a:t>miljoonaa</a:t>
            </a:r>
            <a:r>
              <a:rPr lang="en-US" dirty="0" smtClean="0"/>
              <a:t> </a:t>
            </a:r>
            <a:r>
              <a:rPr lang="en-US" dirty="0" err="1" smtClean="0"/>
              <a:t>ihmistä</a:t>
            </a:r>
            <a:r>
              <a:rPr lang="en-US" dirty="0" smtClean="0"/>
              <a:t> </a:t>
            </a:r>
            <a:r>
              <a:rPr lang="en-US" dirty="0" err="1" smtClean="0"/>
              <a:t>elää</a:t>
            </a:r>
            <a:r>
              <a:rPr lang="en-US" dirty="0" smtClean="0"/>
              <a:t> </a:t>
            </a:r>
            <a:r>
              <a:rPr lang="en-US" dirty="0" err="1" smtClean="0"/>
              <a:t>kolmessa</a:t>
            </a:r>
            <a:r>
              <a:rPr lang="en-US" dirty="0" smtClean="0"/>
              <a:t> </a:t>
            </a:r>
            <a:r>
              <a:rPr lang="en-US" dirty="0" err="1" smtClean="0"/>
              <a:t>maanosassa</a:t>
            </a:r>
            <a:r>
              <a:rPr lang="en-US" dirty="0" smtClean="0"/>
              <a:t>: </a:t>
            </a:r>
            <a:r>
              <a:rPr lang="en-US" dirty="0" err="1" smtClean="0"/>
              <a:t>Afrikka</a:t>
            </a:r>
            <a:r>
              <a:rPr lang="en-US" dirty="0" smtClean="0"/>
              <a:t>, </a:t>
            </a:r>
            <a:r>
              <a:rPr lang="en-US" dirty="0" err="1" smtClean="0"/>
              <a:t>Aasia</a:t>
            </a:r>
            <a:r>
              <a:rPr lang="en-US" dirty="0" smtClean="0"/>
              <a:t> ja </a:t>
            </a:r>
            <a:r>
              <a:rPr lang="en-US" dirty="0" err="1" smtClean="0"/>
              <a:t>Eurooppa</a:t>
            </a:r>
            <a:endParaRPr lang="en-US" dirty="0" smtClean="0"/>
          </a:p>
          <a:p>
            <a:r>
              <a:rPr lang="en-US" dirty="0" err="1" smtClean="0"/>
              <a:t>Yksi</a:t>
            </a:r>
            <a:r>
              <a:rPr lang="en-US" dirty="0" smtClean="0"/>
              <a:t> mailman </a:t>
            </a:r>
            <a:r>
              <a:rPr lang="en-US" dirty="0" err="1" smtClean="0"/>
              <a:t>vilkkaimmista</a:t>
            </a:r>
            <a:r>
              <a:rPr lang="en-US" dirty="0" smtClean="0"/>
              <a:t> </a:t>
            </a:r>
            <a:r>
              <a:rPr lang="en-US" dirty="0" err="1" smtClean="0"/>
              <a:t>laivareiteistä</a:t>
            </a:r>
            <a:r>
              <a:rPr lang="en-US" dirty="0" smtClean="0"/>
              <a:t> </a:t>
            </a:r>
            <a:r>
              <a:rPr lang="en-US" dirty="0" err="1" smtClean="0"/>
              <a:t>kuljettaa</a:t>
            </a:r>
            <a:r>
              <a:rPr lang="en-US" dirty="0" smtClean="0"/>
              <a:t> </a:t>
            </a:r>
            <a:r>
              <a:rPr lang="en-US" dirty="0" err="1" smtClean="0"/>
              <a:t>noin</a:t>
            </a:r>
            <a:r>
              <a:rPr lang="en-US" dirty="0" smtClean="0"/>
              <a:t> </a:t>
            </a:r>
            <a:r>
              <a:rPr lang="en-US" dirty="0" err="1" smtClean="0"/>
              <a:t>kolmasosan</a:t>
            </a:r>
            <a:r>
              <a:rPr lang="en-US" dirty="0" smtClean="0"/>
              <a:t> </a:t>
            </a:r>
            <a:r>
              <a:rPr lang="en-US" dirty="0" err="1" smtClean="0"/>
              <a:t>koko</a:t>
            </a:r>
            <a:r>
              <a:rPr lang="en-US" dirty="0" smtClean="0"/>
              <a:t> mailman </a:t>
            </a:r>
            <a:r>
              <a:rPr lang="en-US" dirty="0" err="1" smtClean="0"/>
              <a:t>kauppalaivastosta</a:t>
            </a:r>
            <a:r>
              <a:rPr lang="en-US" dirty="0" smtClean="0"/>
              <a:t> </a:t>
            </a:r>
            <a:r>
              <a:rPr lang="en-US" dirty="0" err="1" smtClean="0"/>
              <a:t>vuosittain</a:t>
            </a:r>
            <a:endParaRPr lang="en-US" dirty="0" smtClean="0"/>
          </a:p>
          <a:p>
            <a:r>
              <a:rPr lang="en-US" dirty="0" err="1" smtClean="0"/>
              <a:t>Kolmasosa</a:t>
            </a:r>
            <a:r>
              <a:rPr lang="en-US" dirty="0" smtClean="0"/>
              <a:t> </a:t>
            </a:r>
            <a:r>
              <a:rPr lang="en-US" dirty="0" err="1" smtClean="0"/>
              <a:t>Välimeren</a:t>
            </a:r>
            <a:r>
              <a:rPr lang="en-US" dirty="0" smtClean="0"/>
              <a:t> </a:t>
            </a:r>
            <a:r>
              <a:rPr lang="en-US" dirty="0" err="1" smtClean="0"/>
              <a:t>väestöstä</a:t>
            </a:r>
            <a:r>
              <a:rPr lang="en-US" dirty="0" smtClean="0"/>
              <a:t> on </a:t>
            </a:r>
            <a:r>
              <a:rPr lang="en-US" dirty="0" err="1" smtClean="0"/>
              <a:t>keskittynyt</a:t>
            </a:r>
            <a:r>
              <a:rPr lang="en-US" dirty="0" smtClean="0"/>
              <a:t> </a:t>
            </a:r>
            <a:r>
              <a:rPr lang="en-US" dirty="0" err="1" smtClean="0"/>
              <a:t>rannikkoalueille</a:t>
            </a:r>
            <a:r>
              <a:rPr lang="en-US" dirty="0" smtClean="0"/>
              <a:t>													(SOER 2015)</a:t>
            </a:r>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5770" y="5832226"/>
            <a:ext cx="540000" cy="1025774"/>
          </a:xfrm>
          <a:prstGeom prst="rect">
            <a:avLst/>
          </a:prstGeom>
        </p:spPr>
      </p:pic>
      <p:pic>
        <p:nvPicPr>
          <p:cNvPr id="8" name="Picture 7" descr="meditmap.jpg"/>
          <p:cNvPicPr>
            <a:picLocks noChangeAspect="1"/>
          </p:cNvPicPr>
          <p:nvPr/>
        </p:nvPicPr>
        <p:blipFill>
          <a:blip r:embed="rId6"/>
          <a:stretch>
            <a:fillRect/>
          </a:stretch>
        </p:blipFill>
        <p:spPr>
          <a:xfrm>
            <a:off x="7804305" y="1607684"/>
            <a:ext cx="4387695" cy="4050993"/>
          </a:xfrm>
          <a:prstGeom prst="rect">
            <a:avLst/>
          </a:prstGeom>
        </p:spPr>
      </p:pic>
      <p:sp>
        <p:nvSpPr>
          <p:cNvPr id="9" name="Rectangle 8"/>
          <p:cNvSpPr/>
          <p:nvPr/>
        </p:nvSpPr>
        <p:spPr>
          <a:xfrm>
            <a:off x="7800533" y="5695986"/>
            <a:ext cx="2510624" cy="261610"/>
          </a:xfrm>
          <a:prstGeom prst="rect">
            <a:avLst/>
          </a:prstGeom>
        </p:spPr>
        <p:txBody>
          <a:bodyPr wrap="none">
            <a:spAutoFit/>
          </a:bodyPr>
          <a:lstStyle/>
          <a:p>
            <a:r>
              <a:rPr lang="en-US" sz="1100" dirty="0" smtClean="0">
                <a:hlinkClick r:id="rId7"/>
              </a:rPr>
              <a:t>http://www.viavilla.com/k/d615196903</a:t>
            </a:r>
            <a:r>
              <a:rPr lang="en-US" sz="1100" dirty="0" smtClean="0"/>
              <a:t> </a:t>
            </a:r>
            <a:endParaRPr lang="el-GR" sz="1100" dirty="0"/>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9028"/>
            <a:ext cx="10515600" cy="1590260"/>
          </a:xfrm>
        </p:spPr>
        <p:txBody>
          <a:bodyPr>
            <a:normAutofit/>
          </a:bodyPr>
          <a:lstStyle/>
          <a:p>
            <a:r>
              <a:rPr lang="fi-FI" b="1" u="sng" dirty="0"/>
              <a:t>Ongelmien hallinta</a:t>
            </a:r>
            <a:br>
              <a:rPr lang="fi-FI" b="1" u="sng" dirty="0"/>
            </a:br>
            <a:r>
              <a:rPr lang="fi-FI" sz="2800" dirty="0"/>
              <a:t>Välimeri</a:t>
            </a:r>
            <a:r>
              <a:rPr lang="fi-FI" sz="2800" dirty="0" smtClean="0"/>
              <a:t/>
            </a:r>
            <a:br>
              <a:rPr lang="fi-FI" sz="2800" dirty="0" smtClean="0"/>
            </a:br>
            <a:r>
              <a:rPr lang="fi-FI" sz="2800" dirty="0" smtClean="0"/>
              <a:t>Mikä aiheuttaa ongelmia?</a:t>
            </a:r>
            <a:endParaRPr lang="fi-FI" b="1" u="sng" dirty="0"/>
          </a:p>
        </p:txBody>
      </p:sp>
      <p:sp>
        <p:nvSpPr>
          <p:cNvPr id="3" name="Content Placeholder 2"/>
          <p:cNvSpPr>
            <a:spLocks noGrp="1"/>
          </p:cNvSpPr>
          <p:nvPr>
            <p:ph idx="1"/>
          </p:nvPr>
        </p:nvSpPr>
        <p:spPr>
          <a:xfrm>
            <a:off x="993912" y="1855303"/>
            <a:ext cx="10455965" cy="4321659"/>
          </a:xfrm>
        </p:spPr>
        <p:txBody>
          <a:bodyPr>
            <a:normAutofit/>
          </a:bodyPr>
          <a:lstStyle/>
          <a:p>
            <a:pPr marL="0" indent="0"/>
            <a:r>
              <a:rPr lang="en-US" dirty="0"/>
              <a:t> </a:t>
            </a:r>
            <a:r>
              <a:rPr lang="en-US" dirty="0" err="1" smtClean="0"/>
              <a:t>Ympäristön</a:t>
            </a:r>
            <a:r>
              <a:rPr lang="en-US" dirty="0" smtClean="0"/>
              <a:t> </a:t>
            </a:r>
            <a:r>
              <a:rPr lang="en-US" dirty="0" err="1" smtClean="0"/>
              <a:t>paineet</a:t>
            </a:r>
            <a:r>
              <a:rPr lang="en-US" dirty="0" smtClean="0"/>
              <a:t> (</a:t>
            </a:r>
            <a:r>
              <a:rPr lang="en-US" dirty="0" err="1" smtClean="0"/>
              <a:t>väestönkasvu</a:t>
            </a:r>
            <a:r>
              <a:rPr lang="en-US" dirty="0" smtClean="0"/>
              <a:t>, </a:t>
            </a:r>
            <a:r>
              <a:rPr lang="en-US" dirty="0" err="1" smtClean="0"/>
              <a:t>kasvu</a:t>
            </a:r>
            <a:r>
              <a:rPr lang="en-US" dirty="0" smtClean="0"/>
              <a:t> </a:t>
            </a:r>
            <a:r>
              <a:rPr lang="en-US" dirty="0" err="1" smtClean="0"/>
              <a:t>rannikon</a:t>
            </a:r>
            <a:r>
              <a:rPr lang="en-US" dirty="0" smtClean="0"/>
              <a:t> </a:t>
            </a:r>
            <a:r>
              <a:rPr lang="en-US" dirty="0" err="1" smtClean="0"/>
              <a:t>kaupunkien</a:t>
            </a:r>
            <a:r>
              <a:rPr lang="en-US" dirty="0" smtClean="0"/>
              <a:t> </a:t>
            </a:r>
            <a:r>
              <a:rPr lang="en-US" dirty="0" err="1" smtClean="0"/>
              <a:t>solmukohdissa</a:t>
            </a:r>
            <a:r>
              <a:rPr lang="en-US" dirty="0" smtClean="0"/>
              <a:t>, </a:t>
            </a:r>
            <a:r>
              <a:rPr lang="en-US" dirty="0" err="1" smtClean="0"/>
              <a:t>matkailu</a:t>
            </a:r>
            <a:r>
              <a:rPr lang="en-US" dirty="0" smtClean="0"/>
              <a:t>, </a:t>
            </a:r>
            <a:r>
              <a:rPr lang="en-US" dirty="0" err="1" smtClean="0"/>
              <a:t>merenkulku</a:t>
            </a:r>
            <a:r>
              <a:rPr lang="en-US" dirty="0" smtClean="0"/>
              <a:t>, </a:t>
            </a:r>
            <a:r>
              <a:rPr lang="en-US" dirty="0" err="1" smtClean="0"/>
              <a:t>kalastus</a:t>
            </a:r>
            <a:r>
              <a:rPr lang="en-US" dirty="0" smtClean="0"/>
              <a:t>)</a:t>
            </a:r>
          </a:p>
          <a:p>
            <a:pPr marL="457200" lvl="1" indent="0"/>
            <a:r>
              <a:rPr lang="en-US" dirty="0" err="1" smtClean="0"/>
              <a:t>Lisääntynyt</a:t>
            </a:r>
            <a:r>
              <a:rPr lang="en-US" dirty="0" smtClean="0"/>
              <a:t> </a:t>
            </a:r>
            <a:r>
              <a:rPr lang="en-US" dirty="0" err="1" smtClean="0"/>
              <a:t>veden</a:t>
            </a:r>
            <a:r>
              <a:rPr lang="en-US" dirty="0" smtClean="0"/>
              <a:t> </a:t>
            </a:r>
            <a:r>
              <a:rPr lang="en-US" dirty="0" err="1" smtClean="0"/>
              <a:t>kysyntä</a:t>
            </a:r>
            <a:endParaRPr lang="en-US" dirty="0" smtClean="0"/>
          </a:p>
          <a:p>
            <a:pPr marL="457200" lvl="1" indent="0"/>
            <a:r>
              <a:rPr lang="en-US" dirty="0" err="1" smtClean="0"/>
              <a:t>Lisääntynyt</a:t>
            </a:r>
            <a:r>
              <a:rPr lang="en-US" dirty="0" smtClean="0"/>
              <a:t> </a:t>
            </a:r>
            <a:r>
              <a:rPr lang="en-US" dirty="0" err="1" smtClean="0"/>
              <a:t>energian</a:t>
            </a:r>
            <a:r>
              <a:rPr lang="en-US" dirty="0" smtClean="0"/>
              <a:t> </a:t>
            </a:r>
            <a:r>
              <a:rPr lang="en-US" dirty="0" err="1" smtClean="0"/>
              <a:t>kysyntä</a:t>
            </a:r>
            <a:endParaRPr lang="en-US" dirty="0" smtClean="0"/>
          </a:p>
          <a:p>
            <a:pPr marL="457200" lvl="1" indent="0"/>
            <a:r>
              <a:rPr lang="en-US" dirty="0" err="1" smtClean="0"/>
              <a:t>Ilma</a:t>
            </a:r>
            <a:endParaRPr lang="en-US" dirty="0" smtClean="0"/>
          </a:p>
          <a:p>
            <a:pPr marL="457200" lvl="1" indent="0"/>
            <a:r>
              <a:rPr lang="en-US" dirty="0" err="1" smtClean="0"/>
              <a:t>Veden</a:t>
            </a:r>
            <a:r>
              <a:rPr lang="en-US" dirty="0" smtClean="0"/>
              <a:t> </a:t>
            </a:r>
            <a:r>
              <a:rPr lang="en-US" dirty="0" err="1" smtClean="0"/>
              <a:t>saastuminen</a:t>
            </a:r>
            <a:endParaRPr lang="en-US" dirty="0" smtClean="0"/>
          </a:p>
          <a:p>
            <a:pPr marL="457200" lvl="1" indent="0"/>
            <a:r>
              <a:rPr lang="en-US" dirty="0" err="1" smtClean="0"/>
              <a:t>Jätteen</a:t>
            </a:r>
            <a:r>
              <a:rPr lang="en-US" dirty="0" smtClean="0"/>
              <a:t> </a:t>
            </a:r>
            <a:r>
              <a:rPr lang="en-US" dirty="0" err="1" smtClean="0"/>
              <a:t>tuottaminen</a:t>
            </a:r>
            <a:endParaRPr lang="en-US" dirty="0" smtClean="0"/>
          </a:p>
          <a:p>
            <a:pPr marL="457200" lvl="1" indent="0"/>
            <a:r>
              <a:rPr lang="en-US" dirty="0" err="1" smtClean="0"/>
              <a:t>Maankäyttö</a:t>
            </a:r>
            <a:endParaRPr lang="en-US" dirty="0" smtClean="0"/>
          </a:p>
          <a:p>
            <a:pPr marL="457200" lvl="1" indent="0"/>
            <a:r>
              <a:rPr lang="en-US" dirty="0" err="1" smtClean="0"/>
              <a:t>Elinympäristöjen</a:t>
            </a:r>
            <a:r>
              <a:rPr lang="en-US" dirty="0" smtClean="0"/>
              <a:t> </a:t>
            </a:r>
            <a:r>
              <a:rPr lang="en-US" dirty="0" err="1" smtClean="0"/>
              <a:t>huonontuminen</a:t>
            </a:r>
            <a:r>
              <a:rPr lang="en-US" dirty="0" smtClean="0"/>
              <a:t>, </a:t>
            </a:r>
            <a:r>
              <a:rPr lang="en-US" dirty="0" err="1" smtClean="0"/>
              <a:t>maisemat</a:t>
            </a:r>
            <a:r>
              <a:rPr lang="en-US" dirty="0" smtClean="0"/>
              <a:t> ja </a:t>
            </a:r>
            <a:r>
              <a:rPr lang="en-US" dirty="0" err="1" smtClean="0"/>
              <a:t>rannikot</a:t>
            </a:r>
            <a:endParaRPr lang="en-US" dirty="0" smtClean="0"/>
          </a:p>
          <a:p>
            <a:pPr marL="0" indent="0">
              <a:buNone/>
            </a:pPr>
            <a:endParaRPr lang="en-US"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pic>
        <p:nvPicPr>
          <p:cNvPr id="8" name="Picture 7" descr="meditmap.jpg"/>
          <p:cNvPicPr>
            <a:picLocks noChangeAspect="1"/>
          </p:cNvPicPr>
          <p:nvPr/>
        </p:nvPicPr>
        <p:blipFill>
          <a:blip r:embed="rId6"/>
          <a:stretch>
            <a:fillRect/>
          </a:stretch>
        </p:blipFill>
        <p:spPr>
          <a:xfrm>
            <a:off x="8116154" y="2479660"/>
            <a:ext cx="3833994" cy="2510592"/>
          </a:xfrm>
          <a:prstGeom prst="rect">
            <a:avLst/>
          </a:prstGeom>
        </p:spPr>
      </p:pic>
      <p:sp>
        <p:nvSpPr>
          <p:cNvPr id="9" name="Rectangle 8"/>
          <p:cNvSpPr/>
          <p:nvPr/>
        </p:nvSpPr>
        <p:spPr>
          <a:xfrm>
            <a:off x="8635419" y="5338176"/>
            <a:ext cx="2510624" cy="261610"/>
          </a:xfrm>
          <a:prstGeom prst="rect">
            <a:avLst/>
          </a:prstGeom>
        </p:spPr>
        <p:txBody>
          <a:bodyPr wrap="none">
            <a:spAutoFit/>
          </a:bodyPr>
          <a:lstStyle/>
          <a:p>
            <a:r>
              <a:rPr lang="en-US" sz="1100" dirty="0" smtClean="0">
                <a:hlinkClick r:id="rId7"/>
              </a:rPr>
              <a:t>http://www.viavilla.com/k/d615196903</a:t>
            </a:r>
            <a:r>
              <a:rPr lang="en-US" sz="1100" dirty="0" smtClean="0"/>
              <a:t> </a:t>
            </a:r>
            <a:endParaRPr lang="el-GR" sz="1100" dirty="0"/>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828801"/>
          </a:xfrm>
        </p:spPr>
        <p:txBody>
          <a:bodyPr>
            <a:normAutofit/>
          </a:bodyPr>
          <a:lstStyle/>
          <a:p>
            <a:r>
              <a:rPr lang="fi-FI" b="1" u="sng" dirty="0"/>
              <a:t>Ongelmien hallinta</a:t>
            </a:r>
            <a:br>
              <a:rPr lang="fi-FI" b="1" u="sng" dirty="0"/>
            </a:br>
            <a:r>
              <a:rPr lang="fi-FI" sz="2800" dirty="0"/>
              <a:t>Välimeri</a:t>
            </a:r>
            <a:r>
              <a:rPr lang="fi-FI" sz="2800" dirty="0" smtClean="0"/>
              <a:t/>
            </a:r>
            <a:br>
              <a:rPr lang="fi-FI" sz="2800" dirty="0" smtClean="0"/>
            </a:br>
            <a:r>
              <a:rPr lang="en-US" sz="2800" dirty="0" err="1" smtClean="0"/>
              <a:t>Ongelmat</a:t>
            </a:r>
            <a:r>
              <a:rPr lang="en-US" sz="2800" dirty="0" smtClean="0"/>
              <a:t> / </a:t>
            </a:r>
            <a:r>
              <a:rPr lang="en-US" sz="2800" dirty="0" err="1" smtClean="0"/>
              <a:t>Kysymykset</a:t>
            </a:r>
            <a:endParaRPr lang="fi-FI" sz="28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838200" y="2226365"/>
            <a:ext cx="10515600" cy="3950596"/>
          </a:xfrm>
        </p:spPr>
        <p:txBody>
          <a:bodyPr/>
          <a:lstStyle/>
          <a:p>
            <a:r>
              <a:rPr lang="en-US" dirty="0" err="1" smtClean="0"/>
              <a:t>Saastuminen</a:t>
            </a:r>
            <a:r>
              <a:rPr lang="en-US" dirty="0" smtClean="0"/>
              <a:t> </a:t>
            </a:r>
            <a:r>
              <a:rPr lang="en-US" dirty="0" err="1" smtClean="0"/>
              <a:t>kattaa</a:t>
            </a:r>
            <a:r>
              <a:rPr lang="en-US" dirty="0" smtClean="0"/>
              <a:t> </a:t>
            </a:r>
            <a:r>
              <a:rPr lang="en-US" dirty="0" err="1" smtClean="0"/>
              <a:t>erilaisia</a:t>
            </a:r>
            <a:r>
              <a:rPr lang="en-US" dirty="0" smtClean="0"/>
              <a:t> </a:t>
            </a:r>
            <a:r>
              <a:rPr lang="en-US" dirty="0" err="1" smtClean="0"/>
              <a:t>aktiviteetteja</a:t>
            </a:r>
            <a:r>
              <a:rPr lang="en-US" dirty="0" smtClean="0"/>
              <a:t> </a:t>
            </a:r>
            <a:r>
              <a:rPr lang="en-US" dirty="0" err="1" smtClean="0"/>
              <a:t>kuten</a:t>
            </a:r>
            <a:r>
              <a:rPr lang="en-US" dirty="0" smtClean="0"/>
              <a:t> </a:t>
            </a:r>
            <a:r>
              <a:rPr lang="en-US" dirty="0" err="1" smtClean="0"/>
              <a:t>maalla</a:t>
            </a:r>
            <a:r>
              <a:rPr lang="en-US" dirty="0" smtClean="0"/>
              <a:t> </a:t>
            </a:r>
            <a:r>
              <a:rPr lang="en-US" dirty="0" err="1" smtClean="0"/>
              <a:t>toteutettava</a:t>
            </a:r>
            <a:r>
              <a:rPr lang="en-US" dirty="0" smtClean="0"/>
              <a:t> </a:t>
            </a:r>
            <a:r>
              <a:rPr lang="en-US" dirty="0" err="1" smtClean="0"/>
              <a:t>toiminta</a:t>
            </a:r>
            <a:r>
              <a:rPr lang="en-US" dirty="0" smtClean="0"/>
              <a:t> </a:t>
            </a:r>
            <a:r>
              <a:rPr lang="en-US" dirty="0" err="1" smtClean="0"/>
              <a:t>merikuljetuksista</a:t>
            </a:r>
            <a:r>
              <a:rPr lang="en-US" dirty="0" smtClean="0"/>
              <a:t> </a:t>
            </a:r>
            <a:r>
              <a:rPr lang="en-US" dirty="0" err="1" smtClean="0"/>
              <a:t>merenpohjan</a:t>
            </a:r>
            <a:r>
              <a:rPr lang="en-US" dirty="0" smtClean="0"/>
              <a:t> </a:t>
            </a:r>
            <a:r>
              <a:rPr lang="en-US" dirty="0" err="1" smtClean="0"/>
              <a:t>hyödyntämiseen</a:t>
            </a:r>
            <a:endParaRPr lang="en-US" dirty="0" smtClean="0"/>
          </a:p>
          <a:p>
            <a:r>
              <a:rPr lang="en-US" dirty="0" err="1" smtClean="0"/>
              <a:t>Luonnon</a:t>
            </a:r>
            <a:r>
              <a:rPr lang="en-US" dirty="0" smtClean="0"/>
              <a:t> </a:t>
            </a:r>
            <a:r>
              <a:rPr lang="en-US" dirty="0" err="1" smtClean="0"/>
              <a:t>monimuotoisuuden</a:t>
            </a:r>
            <a:r>
              <a:rPr lang="en-US" dirty="0" smtClean="0"/>
              <a:t> </a:t>
            </a:r>
            <a:r>
              <a:rPr lang="en-US" dirty="0" err="1" smtClean="0"/>
              <a:t>säilyttäminen</a:t>
            </a:r>
            <a:endParaRPr lang="en-US" dirty="0" smtClean="0"/>
          </a:p>
          <a:p>
            <a:r>
              <a:rPr lang="en-US" dirty="0" err="1" smtClean="0"/>
              <a:t>Kestävä</a:t>
            </a:r>
            <a:r>
              <a:rPr lang="en-US" dirty="0" smtClean="0"/>
              <a:t> </a:t>
            </a:r>
            <a:r>
              <a:rPr lang="en-US" dirty="0" err="1" smtClean="0"/>
              <a:t>kalavarojen</a:t>
            </a:r>
            <a:r>
              <a:rPr lang="en-US" dirty="0" smtClean="0"/>
              <a:t> </a:t>
            </a:r>
            <a:r>
              <a:rPr lang="en-US" dirty="0" err="1" smtClean="0"/>
              <a:t>hyödyntäminen</a:t>
            </a:r>
            <a:endParaRPr lang="en-US" dirty="0" smtClean="0"/>
          </a:p>
          <a:p>
            <a:pPr>
              <a:buNone/>
            </a:pPr>
            <a:r>
              <a:rPr lang="en-US" dirty="0" smtClean="0"/>
              <a:t>									(EEA Report, 2006)</a:t>
            </a:r>
          </a:p>
        </p:txBody>
      </p:sp>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78226"/>
          </a:xfrm>
        </p:spPr>
        <p:txBody>
          <a:bodyPr>
            <a:normAutofit/>
          </a:bodyPr>
          <a:lstStyle/>
          <a:p>
            <a:r>
              <a:rPr lang="fi-FI" b="1" u="sng" dirty="0" smtClean="0"/>
              <a:t>Ongelmien hallinta</a:t>
            </a:r>
            <a:br>
              <a:rPr lang="fi-FI" b="1" u="sng" dirty="0" smtClean="0"/>
            </a:br>
            <a:r>
              <a:rPr lang="fi-FI" sz="2800" dirty="0" smtClean="0"/>
              <a:t>Välimeri / Kalastuksenhoito</a:t>
            </a:r>
            <a:endParaRPr lang="fi-FI" b="1" u="sng" dirty="0"/>
          </a:p>
        </p:txBody>
      </p:sp>
      <p:sp>
        <p:nvSpPr>
          <p:cNvPr id="3" name="Content Placeholder 2"/>
          <p:cNvSpPr>
            <a:spLocks noGrp="1"/>
          </p:cNvSpPr>
          <p:nvPr>
            <p:ph idx="1"/>
          </p:nvPr>
        </p:nvSpPr>
        <p:spPr>
          <a:xfrm>
            <a:off x="887896" y="1470990"/>
            <a:ext cx="10561982" cy="5221357"/>
          </a:xfrm>
        </p:spPr>
        <p:txBody>
          <a:bodyPr>
            <a:normAutofit lnSpcReduction="10000"/>
          </a:bodyPr>
          <a:lstStyle/>
          <a:p>
            <a:pPr marL="0" indent="0">
              <a:buNone/>
            </a:pPr>
            <a:r>
              <a:rPr lang="en-US" dirty="0" err="1" smtClean="0"/>
              <a:t>Kalastuksen</a:t>
            </a:r>
            <a:r>
              <a:rPr lang="en-US" dirty="0" smtClean="0"/>
              <a:t> </a:t>
            </a:r>
            <a:r>
              <a:rPr lang="en-US" dirty="0" err="1" smtClean="0"/>
              <a:t>toimenpiteet</a:t>
            </a:r>
            <a:r>
              <a:rPr lang="en-US" dirty="0" smtClean="0"/>
              <a:t> / </a:t>
            </a:r>
            <a:r>
              <a:rPr lang="en-US" dirty="0" err="1" smtClean="0"/>
              <a:t>puitteet</a:t>
            </a:r>
            <a:r>
              <a:rPr lang="en-US" dirty="0" smtClean="0"/>
              <a:t>:</a:t>
            </a:r>
          </a:p>
          <a:p>
            <a:r>
              <a:rPr lang="en-US" dirty="0" err="1" smtClean="0"/>
              <a:t>Yhdistyneiden</a:t>
            </a:r>
            <a:r>
              <a:rPr lang="en-US" dirty="0" smtClean="0"/>
              <a:t> </a:t>
            </a:r>
            <a:r>
              <a:rPr lang="en-US" dirty="0" err="1" smtClean="0"/>
              <a:t>kansakuntien</a:t>
            </a:r>
            <a:r>
              <a:rPr lang="en-US" dirty="0" smtClean="0"/>
              <a:t> </a:t>
            </a:r>
            <a:r>
              <a:rPr lang="en-US" dirty="0" err="1" smtClean="0"/>
              <a:t>yleissopimus</a:t>
            </a:r>
            <a:r>
              <a:rPr lang="en-US" dirty="0" smtClean="0"/>
              <a:t> </a:t>
            </a:r>
            <a:r>
              <a:rPr lang="en-US" dirty="0" err="1" smtClean="0"/>
              <a:t>merioikeudesta</a:t>
            </a:r>
            <a:r>
              <a:rPr lang="en-US" dirty="0" smtClean="0"/>
              <a:t> (UNCLOS)</a:t>
            </a:r>
          </a:p>
          <a:p>
            <a:pPr lvl="1"/>
            <a:r>
              <a:rPr lang="en-US" dirty="0" err="1" smtClean="0"/>
              <a:t>Elintarvike</a:t>
            </a:r>
            <a:r>
              <a:rPr lang="en-US" dirty="0" smtClean="0"/>
              <a:t>- ja </a:t>
            </a:r>
            <a:r>
              <a:rPr lang="en-US" dirty="0" err="1" smtClean="0"/>
              <a:t>maatalousjärjestö</a:t>
            </a:r>
            <a:r>
              <a:rPr lang="en-US" dirty="0" smtClean="0"/>
              <a:t> (FAO)</a:t>
            </a:r>
          </a:p>
          <a:p>
            <a:pPr lvl="2"/>
            <a:r>
              <a:rPr lang="en-US" dirty="0" err="1" smtClean="0"/>
              <a:t>Yleinen</a:t>
            </a:r>
            <a:r>
              <a:rPr lang="en-US" dirty="0" smtClean="0"/>
              <a:t> </a:t>
            </a:r>
            <a:r>
              <a:rPr lang="en-US" dirty="0" err="1" smtClean="0"/>
              <a:t>Välimeren</a:t>
            </a:r>
            <a:r>
              <a:rPr lang="en-US" dirty="0" smtClean="0"/>
              <a:t> </a:t>
            </a:r>
            <a:r>
              <a:rPr lang="en-US" dirty="0" err="1" smtClean="0"/>
              <a:t>kalastuskomissio</a:t>
            </a:r>
            <a:r>
              <a:rPr lang="en-US" dirty="0" smtClean="0"/>
              <a:t> (GFCM)</a:t>
            </a:r>
          </a:p>
          <a:p>
            <a:pPr lvl="2"/>
            <a:r>
              <a:rPr lang="en-US" dirty="0" smtClean="0"/>
              <a:t>MPAs</a:t>
            </a:r>
          </a:p>
          <a:p>
            <a:pPr lvl="1"/>
            <a:r>
              <a:rPr lang="en-US" dirty="0" smtClean="0"/>
              <a:t>Regional Activity Center </a:t>
            </a:r>
            <a:r>
              <a:rPr lang="en-US" dirty="0" err="1" smtClean="0"/>
              <a:t>erityisille</a:t>
            </a:r>
            <a:r>
              <a:rPr lang="en-US" dirty="0" smtClean="0"/>
              <a:t> </a:t>
            </a:r>
            <a:r>
              <a:rPr lang="en-US" dirty="0" err="1" smtClean="0"/>
              <a:t>suojelualueille</a:t>
            </a:r>
            <a:r>
              <a:rPr lang="en-US" dirty="0" smtClean="0"/>
              <a:t> (RAC-SPA) (Tunis, 1985)</a:t>
            </a:r>
          </a:p>
          <a:p>
            <a:r>
              <a:rPr lang="en-US" dirty="0" err="1" smtClean="0"/>
              <a:t>Yleissopimus</a:t>
            </a:r>
            <a:r>
              <a:rPr lang="en-US" dirty="0" smtClean="0"/>
              <a:t> </a:t>
            </a:r>
            <a:r>
              <a:rPr lang="en-US" dirty="0" err="1" smtClean="0"/>
              <a:t>biologisesta</a:t>
            </a:r>
            <a:r>
              <a:rPr lang="en-US" dirty="0" smtClean="0"/>
              <a:t> </a:t>
            </a:r>
            <a:r>
              <a:rPr lang="en-US" dirty="0" err="1" smtClean="0"/>
              <a:t>monimuotoisuudesta</a:t>
            </a:r>
            <a:r>
              <a:rPr lang="en-US" dirty="0" smtClean="0"/>
              <a:t> (CBD)</a:t>
            </a:r>
          </a:p>
          <a:p>
            <a:r>
              <a:rPr lang="en-US" dirty="0" smtClean="0"/>
              <a:t>EU</a:t>
            </a:r>
          </a:p>
          <a:p>
            <a:pPr lvl="1"/>
            <a:r>
              <a:rPr lang="en-US" dirty="0" err="1" smtClean="0"/>
              <a:t>Meristrategiapuitedirektiivi</a:t>
            </a:r>
            <a:r>
              <a:rPr lang="en-US" dirty="0" smtClean="0"/>
              <a:t> (2008/56/EC)</a:t>
            </a:r>
          </a:p>
          <a:p>
            <a:pPr lvl="1"/>
            <a:r>
              <a:rPr lang="en-US" dirty="0" err="1" smtClean="0"/>
              <a:t>Yhteinen</a:t>
            </a:r>
            <a:r>
              <a:rPr lang="en-US" dirty="0" smtClean="0"/>
              <a:t> </a:t>
            </a:r>
            <a:r>
              <a:rPr lang="en-US" dirty="0" err="1" smtClean="0"/>
              <a:t>kalastuspolitiikka</a:t>
            </a:r>
            <a:r>
              <a:rPr lang="en-US" dirty="0" smtClean="0"/>
              <a:t> (CFP) (2371/2002/EC)</a:t>
            </a:r>
          </a:p>
          <a:p>
            <a:pPr lvl="1"/>
            <a:r>
              <a:rPr lang="en-US" dirty="0" err="1" smtClean="0"/>
              <a:t>Lainsäädäntö</a:t>
            </a:r>
            <a:r>
              <a:rPr lang="en-US" dirty="0" smtClean="0"/>
              <a:t> </a:t>
            </a:r>
            <a:r>
              <a:rPr lang="en-US" dirty="0" err="1" smtClean="0"/>
              <a:t>pienimmän</a:t>
            </a:r>
            <a:r>
              <a:rPr lang="en-US" dirty="0"/>
              <a:t> </a:t>
            </a:r>
            <a:r>
              <a:rPr lang="en-US" dirty="0" err="1" smtClean="0"/>
              <a:t>syvyyden</a:t>
            </a:r>
            <a:r>
              <a:rPr lang="en-US" dirty="0" smtClean="0"/>
              <a:t> ja </a:t>
            </a:r>
            <a:r>
              <a:rPr lang="en-US" dirty="0" err="1" smtClean="0"/>
              <a:t>etäisyyden</a:t>
            </a:r>
            <a:r>
              <a:rPr lang="en-US" dirty="0" smtClean="0"/>
              <a:t> </a:t>
            </a:r>
            <a:r>
              <a:rPr lang="en-US" dirty="0" err="1" smtClean="0"/>
              <a:t>säätelyyn</a:t>
            </a:r>
            <a:r>
              <a:rPr lang="en-US" dirty="0" smtClean="0"/>
              <a:t> offshore </a:t>
            </a:r>
            <a:r>
              <a:rPr lang="en-US" dirty="0" err="1" smtClean="0"/>
              <a:t>troolauksesta</a:t>
            </a:r>
            <a:r>
              <a:rPr lang="en-US" dirty="0" smtClean="0"/>
              <a:t> (EC Reg. 1967/2006)</a:t>
            </a:r>
          </a:p>
          <a:p>
            <a:pPr lvl="1">
              <a:buNone/>
            </a:pPr>
            <a:r>
              <a:rPr lang="en-US" dirty="0" smtClean="0"/>
              <a:t>									</a:t>
            </a:r>
            <a:r>
              <a:rPr lang="en-US" sz="2200" dirty="0" smtClean="0"/>
              <a:t>(</a:t>
            </a:r>
            <a:r>
              <a:rPr lang="en-US" sz="2200" dirty="0" err="1" smtClean="0"/>
              <a:t>Pipitone</a:t>
            </a:r>
            <a:r>
              <a:rPr lang="en-US" sz="2200" dirty="0" smtClean="0"/>
              <a:t> et al., 2014)</a:t>
            </a:r>
            <a:endParaRPr lang="en-US"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84549" y="5891787"/>
            <a:ext cx="540000" cy="1025774"/>
          </a:xfrm>
          <a:prstGeom prst="rect">
            <a:avLst/>
          </a:prstGeom>
        </p:spPr>
      </p:pic>
    </p:spTree>
    <p:extLst>
      <p:ext uri="{BB962C8B-B14F-4D97-AF65-F5344CB8AC3E}">
        <p14:creationId xmlns:p14="http://schemas.microsoft.com/office/powerpoint/2010/main" val="3002178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2927</TotalTime>
  <Words>2361</Words>
  <Application>Microsoft Office PowerPoint</Application>
  <PresentationFormat>Laajakuva</PresentationFormat>
  <Paragraphs>320</Paragraphs>
  <Slides>44</Slides>
  <Notes>1</Notes>
  <HiddenSlides>0</HiddenSlides>
  <MMClips>0</MMClips>
  <ScaleCrop>false</ScaleCrop>
  <HeadingPairs>
    <vt:vector size="6" baseType="variant">
      <vt:variant>
        <vt:lpstr>Käytetyt fontit</vt:lpstr>
      </vt:variant>
      <vt:variant>
        <vt:i4>4</vt:i4>
      </vt:variant>
      <vt:variant>
        <vt:lpstr>Teema</vt:lpstr>
      </vt:variant>
      <vt:variant>
        <vt:i4>1</vt:i4>
      </vt:variant>
      <vt:variant>
        <vt:lpstr>Dian otsikot</vt:lpstr>
      </vt:variant>
      <vt:variant>
        <vt:i4>44</vt:i4>
      </vt:variant>
    </vt:vector>
  </HeadingPairs>
  <TitlesOfParts>
    <vt:vector size="49" baseType="lpstr">
      <vt:lpstr>Arial</vt:lpstr>
      <vt:lpstr>Calibri</vt:lpstr>
      <vt:lpstr>Calibri Light</vt:lpstr>
      <vt:lpstr>Wingdings</vt:lpstr>
      <vt:lpstr>Office Theme</vt:lpstr>
      <vt:lpstr>Ongelmien hallinta ja ilmastonmuutoksen välttäminen</vt:lpstr>
      <vt:lpstr>Sisältö</vt:lpstr>
      <vt:lpstr>Tavoitteet</vt:lpstr>
      <vt:lpstr>Ongelmien hallinta</vt:lpstr>
      <vt:lpstr>Ongelmien hallinta</vt:lpstr>
      <vt:lpstr>Ongelmien hallinta Välimeri Yleiskatsaus</vt:lpstr>
      <vt:lpstr>Ongelmien hallinta Välimeri Mikä aiheuttaa ongelmia?</vt:lpstr>
      <vt:lpstr>Ongelmien hallinta Välimeri Ongelmat / Kysymykset</vt:lpstr>
      <vt:lpstr>Ongelmien hallinta Välimeri / Kalastuksenhoito</vt:lpstr>
      <vt:lpstr>Ongelmien hallinta Välimeri / MPAs</vt:lpstr>
      <vt:lpstr>Ongelmien hallinta Välimeri / MMAs</vt:lpstr>
      <vt:lpstr>Ongelmien hallinta Välimeri Tutkimusohjelma vierasaineista / SWOT-analyysi</vt:lpstr>
      <vt:lpstr>Ongelmien hallinta Välimeri Tutkimusohjelma vierasaineista / SWOT-analyysi</vt:lpstr>
      <vt:lpstr>Ongelmien hallinta Välimeri Tutkimusohjelma vierasaineista / SWOT-analyysi</vt:lpstr>
      <vt:lpstr>Ongelmien hallinta Välimeri Tutkimusohjelma vierasaineista / SWOT-analyysi</vt:lpstr>
      <vt:lpstr>Ongelmien hallinta Välimeri Lait ja säädökset</vt:lpstr>
      <vt:lpstr>Ongelmien hallinta Välimeri Tärkeimmät toimielimet</vt:lpstr>
      <vt:lpstr>Ongelmien hallinta Välimeri  Mitä on tehty?</vt:lpstr>
      <vt:lpstr>Ongelmien hallinta Välimeri  Mitä on tehty?</vt:lpstr>
      <vt:lpstr>Ongelmien hallinta Välimeri  Mitä on tehty?</vt:lpstr>
      <vt:lpstr>Ongelmien hallinta Välimeri Haasteet</vt:lpstr>
      <vt:lpstr>Ongelmien hallinta Välimeri Ehdotukset</vt:lpstr>
      <vt:lpstr>Ongelmien hallinta Itämeri Yleiskatsaus</vt:lpstr>
      <vt:lpstr>Ongelmien hallinta Itämeri Mikä on syiden takana?</vt:lpstr>
      <vt:lpstr>Ongelmien hallinta Itämeri</vt:lpstr>
      <vt:lpstr>Ongelmien hallinta Itämeri Ratkaisujen löydön historiaa</vt:lpstr>
      <vt:lpstr> Tarjoavatko suojelualueet hyvän suojan? Ovatko ihmisten paineet hallittu MPAssa? </vt:lpstr>
      <vt:lpstr>Ongelmien hallinta Itämeri Haasteet</vt:lpstr>
      <vt:lpstr>Ongelmien hallinta Itämeri Mistä aloitetaan?</vt:lpstr>
      <vt:lpstr>Ongelmien hallinta Itämeri, kansainvälinen yhteistyö </vt:lpstr>
      <vt:lpstr>Ongelmien hallinta Itämeri Mitä on tehty?</vt:lpstr>
      <vt:lpstr>Ongelmien hallinta Itämeri HELCOM</vt:lpstr>
      <vt:lpstr>Ilmastonmuutoksen välttäminen Yleiskatsaus</vt:lpstr>
      <vt:lpstr>Ilmastonmuutoksen välttäminen Kuinka se vaikuttaa? Välimeri</vt:lpstr>
      <vt:lpstr>Ilmastonmuutoksen välttäminen Kuinka se vaikuttaa? Välimeri</vt:lpstr>
      <vt:lpstr>Ilmastonmuutoksen välttäminen Kuinka se vaikuttaa? Välimeri</vt:lpstr>
      <vt:lpstr>Ilmastonmuutoksen välttäminen Kuinka se vaikuttaa? Itämeri</vt:lpstr>
      <vt:lpstr>Ilmastonmuutoksen välttäminen Kuinka se vaikuttaa? Itämeri</vt:lpstr>
      <vt:lpstr>Ilmastonmuutoksen välttäminen Kuinka se vaikuttaa? Itämeri</vt:lpstr>
      <vt:lpstr>Ilmastonmuutoksen välttäminen Kuinka se vaikuttaa? Itämeri</vt:lpstr>
      <vt:lpstr>Argumentin esittäminen Perusaskeleet</vt:lpstr>
      <vt:lpstr>Lähteet</vt:lpstr>
      <vt:lpstr>Lähteet</vt:lpstr>
      <vt:lpstr>Lähteet</vt:lpstr>
    </vt:vector>
  </TitlesOfParts>
  <Company>University of Helsinki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problems and avoiding climate change</dc:title>
  <dc:creator>Kivikko, Noora P</dc:creator>
  <cp:lastModifiedBy>Paavo Linnansaari</cp:lastModifiedBy>
  <cp:revision>95</cp:revision>
  <dcterms:created xsi:type="dcterms:W3CDTF">2015-05-28T12:53:24Z</dcterms:created>
  <dcterms:modified xsi:type="dcterms:W3CDTF">2016-08-02T20:54:48Z</dcterms:modified>
</cp:coreProperties>
</file>