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2" r:id="rId2"/>
    <p:sldId id="492" r:id="rId3"/>
    <p:sldId id="453" r:id="rId4"/>
    <p:sldId id="456" r:id="rId5"/>
    <p:sldId id="459" r:id="rId6"/>
    <p:sldId id="455" r:id="rId7"/>
    <p:sldId id="461" r:id="rId8"/>
    <p:sldId id="462" r:id="rId9"/>
    <p:sldId id="463" r:id="rId10"/>
    <p:sldId id="464" r:id="rId11"/>
    <p:sldId id="465" r:id="rId12"/>
    <p:sldId id="466" r:id="rId13"/>
    <p:sldId id="468" r:id="rId14"/>
    <p:sldId id="385" r:id="rId15"/>
    <p:sldId id="452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88" d="100"/>
          <a:sy n="88" d="100"/>
        </p:scale>
        <p:origin x="13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609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608039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3250051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larmarstal.d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ansformproject.e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</a:t>
            </a:r>
            <a:r>
              <a:rPr lang="en-GB" sz="2800" b="1" cap="small" dirty="0" smtClean="0">
                <a:solidFill>
                  <a:schemeClr val="bg2">
                    <a:lumMod val="50000"/>
                  </a:schemeClr>
                </a:solidFill>
              </a:rPr>
              <a:t>YMPÄRISTÖOHJELMA LAADUKKAASEEN YLIOPISTO-OPETUKSEEN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KURSSI III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YRITTÄJYYS – ÄLYKÄS ENERGIA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MODUULI 3</a:t>
            </a: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VIHREÄ YRITTÄJYYS APPLIKAATIOIDEN SEKTORILLA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DHC SYSTEEMIN ARKKITEHTUURI</a:t>
            </a:r>
          </a:p>
        </p:txBody>
      </p:sp>
      <p:pic>
        <p:nvPicPr>
          <p:cNvPr id="3074" name="Picture 2" descr="C:\Users\panagiotakopoulos\Desktop\dhc_schematic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5"/>
            <a:ext cx="9144000" cy="534572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DHC ALASYSTEEMIT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u="sng" dirty="0" err="1" smtClean="0"/>
              <a:t>Energian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tuotanto</a:t>
            </a:r>
            <a:r>
              <a:rPr lang="en-US" sz="2800" dirty="0" smtClean="0"/>
              <a:t>: heat plants or cogeneration plants (Combined Heat and Power - </a:t>
            </a:r>
            <a:r>
              <a:rPr lang="en-US" sz="2800" b="1" dirty="0" smtClean="0"/>
              <a:t>CHP</a:t>
            </a:r>
            <a:r>
              <a:rPr lang="en-US" sz="2800" dirty="0" smtClean="0"/>
              <a:t>).</a:t>
            </a:r>
          </a:p>
          <a:p>
            <a:pPr marL="893763" lvl="1" indent="-436563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US" dirty="0" smtClean="0"/>
              <a:t>CHP </a:t>
            </a:r>
            <a:r>
              <a:rPr lang="en-US" dirty="0" err="1" smtClean="0"/>
              <a:t>sähkö</a:t>
            </a:r>
            <a:r>
              <a:rPr lang="en-US" dirty="0" smtClean="0"/>
              <a:t> ja </a:t>
            </a:r>
            <a:r>
              <a:rPr lang="en-US" dirty="0" err="1" smtClean="0"/>
              <a:t>tarpeellinen</a:t>
            </a:r>
            <a:r>
              <a:rPr lang="en-US" dirty="0" smtClean="0"/>
              <a:t> </a:t>
            </a:r>
            <a:r>
              <a:rPr lang="en-US" dirty="0" err="1" smtClean="0"/>
              <a:t>lämpö</a:t>
            </a:r>
            <a:r>
              <a:rPr lang="en-US" dirty="0" smtClean="0"/>
              <a:t> on </a:t>
            </a:r>
            <a:r>
              <a:rPr lang="en-US" dirty="0" err="1" smtClean="0"/>
              <a:t>samanaikaisesti</a:t>
            </a:r>
            <a:r>
              <a:rPr lang="en-US" dirty="0" smtClean="0"/>
              <a:t> </a:t>
            </a:r>
            <a:r>
              <a:rPr lang="en-US" dirty="0" err="1" smtClean="0"/>
              <a:t>tuotettu</a:t>
            </a:r>
            <a:r>
              <a:rPr lang="en-US" dirty="0" smtClean="0"/>
              <a:t> </a:t>
            </a:r>
            <a:r>
              <a:rPr lang="en-US" dirty="0" err="1" smtClean="0"/>
              <a:t>hukkalämmöstä</a:t>
            </a:r>
            <a:endParaRPr lang="en-US" dirty="0" smtClean="0"/>
          </a:p>
          <a:p>
            <a:pPr marL="893763" lvl="1" indent="-436563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US" sz="2800" u="sng" dirty="0" err="1" smtClean="0"/>
              <a:t>Kuljetus</a:t>
            </a:r>
            <a:r>
              <a:rPr lang="en-US" sz="2800" u="sng" dirty="0" smtClean="0"/>
              <a:t> ja </a:t>
            </a:r>
            <a:r>
              <a:rPr lang="en-US" sz="2800" u="sng" dirty="0" err="1" smtClean="0"/>
              <a:t>johtolinjaston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distribuutio</a:t>
            </a:r>
            <a:r>
              <a:rPr lang="en-US" sz="2800" u="sng" dirty="0" smtClean="0"/>
              <a:t>: </a:t>
            </a:r>
            <a:r>
              <a:rPr lang="en-US" sz="2800" dirty="0" err="1" smtClean="0"/>
              <a:t>Thermaalisten</a:t>
            </a:r>
            <a:r>
              <a:rPr lang="en-US" sz="2800" dirty="0" smtClean="0"/>
              <a:t> </a:t>
            </a:r>
            <a:r>
              <a:rPr lang="en-US" sz="2800" dirty="0" err="1" smtClean="0"/>
              <a:t>alueiden</a:t>
            </a:r>
            <a:r>
              <a:rPr lang="en-US" sz="2800" dirty="0" smtClean="0"/>
              <a:t> </a:t>
            </a:r>
            <a:r>
              <a:rPr lang="en-US" sz="2800" dirty="0" err="1" smtClean="0"/>
              <a:t>lämpö</a:t>
            </a:r>
            <a:r>
              <a:rPr lang="en-US" sz="2800" dirty="0" smtClean="0"/>
              <a:t> </a:t>
            </a:r>
            <a:r>
              <a:rPr lang="en-US" sz="2800" dirty="0" err="1" smtClean="0"/>
              <a:t>siirretään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käyttäjille</a:t>
            </a:r>
            <a:r>
              <a:rPr lang="en-US" sz="2800" dirty="0" smtClean="0"/>
              <a:t> </a:t>
            </a:r>
            <a:r>
              <a:rPr lang="en-US" sz="2800" dirty="0" err="1" smtClean="0"/>
              <a:t>lämpöputkien</a:t>
            </a:r>
            <a:r>
              <a:rPr lang="en-US" sz="2800" dirty="0" smtClean="0"/>
              <a:t> </a:t>
            </a:r>
            <a:r>
              <a:rPr lang="en-US" sz="2800" dirty="0" err="1" smtClean="0"/>
              <a:t>kautta</a:t>
            </a:r>
            <a:endParaRPr lang="en-US" sz="2800" u="sng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u="sng" dirty="0" err="1" smtClean="0"/>
              <a:t>Käyttäjät</a:t>
            </a:r>
            <a:r>
              <a:rPr lang="en-US" sz="2800" dirty="0" smtClean="0"/>
              <a:t>: </a:t>
            </a:r>
            <a:r>
              <a:rPr lang="en-US" sz="2800" dirty="0" err="1" smtClean="0"/>
              <a:t>rakennukset</a:t>
            </a:r>
            <a:r>
              <a:rPr lang="en-US" sz="2800" dirty="0" smtClean="0"/>
              <a:t>, </a:t>
            </a:r>
            <a:r>
              <a:rPr lang="en-US" sz="2800" dirty="0" err="1" smtClean="0"/>
              <a:t>kaupat</a:t>
            </a:r>
            <a:r>
              <a:rPr lang="en-US" sz="2800" dirty="0" smtClean="0"/>
              <a:t>, </a:t>
            </a:r>
            <a:r>
              <a:rPr lang="en-US" sz="2800" dirty="0" err="1" smtClean="0"/>
              <a:t>teollisuus</a:t>
            </a:r>
            <a:r>
              <a:rPr lang="en-US" sz="2800" dirty="0" smtClean="0"/>
              <a:t>, </a:t>
            </a:r>
            <a:r>
              <a:rPr lang="en-US" sz="2800" dirty="0" err="1" smtClean="0"/>
              <a:t>toimistot</a:t>
            </a:r>
            <a:r>
              <a:rPr lang="en-US" sz="2800" dirty="0" smtClean="0"/>
              <a:t>, ja </a:t>
            </a:r>
            <a:r>
              <a:rPr lang="en-US" sz="2800" dirty="0" err="1" smtClean="0"/>
              <a:t>sairaalat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DHC HYÖDYT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jakaminen</a:t>
            </a:r>
            <a:r>
              <a:rPr lang="en-US" sz="2800" dirty="0" smtClean="0"/>
              <a:t> </a:t>
            </a:r>
            <a:r>
              <a:rPr lang="en-US" sz="2800" dirty="0" err="1" smtClean="0"/>
              <a:t>mahdollistaa</a:t>
            </a:r>
            <a:r>
              <a:rPr lang="en-US" sz="2800" dirty="0" smtClean="0"/>
              <a:t> </a:t>
            </a:r>
            <a:r>
              <a:rPr lang="en-US" sz="2800" dirty="0" err="1" smtClean="0"/>
              <a:t>siirtymisen</a:t>
            </a:r>
            <a:r>
              <a:rPr lang="en-US" sz="2800" dirty="0" smtClean="0"/>
              <a:t> </a:t>
            </a:r>
            <a:r>
              <a:rPr lang="en-US" sz="2800" dirty="0" err="1" smtClean="0"/>
              <a:t>pois</a:t>
            </a:r>
            <a:r>
              <a:rPr lang="en-US" sz="2800" dirty="0" smtClean="0"/>
              <a:t> </a:t>
            </a:r>
            <a:r>
              <a:rPr lang="en-US" sz="2800" dirty="0" err="1" smtClean="0"/>
              <a:t>fossiilisista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polttoaineista</a:t>
            </a:r>
            <a:r>
              <a:rPr lang="en-US" sz="2800" dirty="0" smtClean="0"/>
              <a:t> ja </a:t>
            </a:r>
            <a:r>
              <a:rPr lang="en-US" sz="2800" dirty="0" err="1" smtClean="0"/>
              <a:t>voi</a:t>
            </a:r>
            <a:r>
              <a:rPr lang="en-US" sz="2800" dirty="0" smtClean="0"/>
              <a:t> </a:t>
            </a:r>
            <a:r>
              <a:rPr lang="en-US" sz="2800" dirty="0" err="1" smtClean="0"/>
              <a:t>saada</a:t>
            </a:r>
            <a:r>
              <a:rPr lang="en-US" sz="2800" dirty="0" smtClean="0"/>
              <a:t> </a:t>
            </a:r>
            <a:r>
              <a:rPr lang="en-US" sz="2800" dirty="0" err="1" smtClean="0"/>
              <a:t>aikaan</a:t>
            </a:r>
            <a:r>
              <a:rPr lang="en-US" sz="2800" dirty="0" smtClean="0"/>
              <a:t> 30-50% </a:t>
            </a:r>
            <a:r>
              <a:rPr lang="en-US" sz="2800" dirty="0" err="1" smtClean="0"/>
              <a:t>energiankulutuksen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vähenemisen</a:t>
            </a:r>
            <a:r>
              <a:rPr lang="en-US" sz="2800" dirty="0" smtClean="0"/>
              <a:t> – GHG </a:t>
            </a:r>
            <a:r>
              <a:rPr lang="en-US" sz="2800" dirty="0" err="1" smtClean="0"/>
              <a:t>päästöjen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väheneminen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Sisäinen</a:t>
            </a:r>
            <a:r>
              <a:rPr lang="en-US" sz="2800" dirty="0" smtClean="0"/>
              <a:t> ja </a:t>
            </a:r>
            <a:r>
              <a:rPr lang="en-US" sz="2800" dirty="0" err="1" smtClean="0"/>
              <a:t>ulkoinen</a:t>
            </a:r>
            <a:r>
              <a:rPr lang="en-US" sz="2800" dirty="0" smtClean="0"/>
              <a:t> </a:t>
            </a:r>
            <a:r>
              <a:rPr lang="en-US" sz="2800" dirty="0" err="1" smtClean="0"/>
              <a:t>ilman</a:t>
            </a:r>
            <a:r>
              <a:rPr lang="en-US" sz="2800" dirty="0" smtClean="0"/>
              <a:t> </a:t>
            </a:r>
            <a:r>
              <a:rPr lang="en-US" sz="2800" dirty="0" err="1" smtClean="0"/>
              <a:t>saastumisen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väheneminen</a:t>
            </a:r>
            <a:r>
              <a:rPr lang="en-US" sz="2800" dirty="0" smtClean="0"/>
              <a:t> </a:t>
            </a:r>
            <a:r>
              <a:rPr lang="en-US" sz="2800" dirty="0" err="1" smtClean="0"/>
              <a:t>tuo</a:t>
            </a:r>
            <a:r>
              <a:rPr lang="en-US" sz="2800" dirty="0" smtClean="0"/>
              <a:t> </a:t>
            </a:r>
            <a:r>
              <a:rPr lang="en-US" sz="2800" dirty="0" err="1" smtClean="0"/>
              <a:t>terveysvaikutuksia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Parantaa</a:t>
            </a:r>
            <a:r>
              <a:rPr lang="en-US" sz="2800" dirty="0" smtClean="0"/>
              <a:t> </a:t>
            </a:r>
            <a:r>
              <a:rPr lang="en-US" sz="2800" dirty="0" err="1" smtClean="0"/>
              <a:t>operationaalista</a:t>
            </a:r>
            <a:r>
              <a:rPr lang="en-US" sz="2800" dirty="0" smtClean="0"/>
              <a:t> </a:t>
            </a:r>
            <a:r>
              <a:rPr lang="en-US" sz="2800" dirty="0" err="1" smtClean="0"/>
              <a:t>uusien</a:t>
            </a:r>
            <a:r>
              <a:rPr lang="en-US" sz="2800" dirty="0" smtClean="0"/>
              <a:t> </a:t>
            </a:r>
            <a:r>
              <a:rPr lang="en-US" sz="2800" dirty="0" err="1" smtClean="0"/>
              <a:t>rakennusten</a:t>
            </a:r>
            <a:r>
              <a:rPr lang="en-US" sz="2800" dirty="0" smtClean="0"/>
              <a:t> </a:t>
            </a:r>
            <a:r>
              <a:rPr lang="en-US" sz="2800" dirty="0" err="1" smtClean="0"/>
              <a:t>tehokkuutta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Mahdollistaa</a:t>
            </a:r>
            <a:r>
              <a:rPr lang="en-US" sz="2800" dirty="0" smtClean="0"/>
              <a:t> </a:t>
            </a:r>
            <a:r>
              <a:rPr lang="en-US" sz="2800" dirty="0" err="1" smtClean="0"/>
              <a:t>paikallisten</a:t>
            </a:r>
            <a:r>
              <a:rPr lang="en-US" sz="2800" dirty="0" smtClean="0"/>
              <a:t> ja </a:t>
            </a:r>
            <a:r>
              <a:rPr lang="en-US" sz="2800" dirty="0" err="1" smtClean="0"/>
              <a:t>uusiutuvien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energialähteiden</a:t>
            </a:r>
            <a:r>
              <a:rPr lang="en-US" sz="2800" dirty="0" smtClean="0"/>
              <a:t> </a:t>
            </a:r>
            <a:r>
              <a:rPr lang="en-US" sz="2800" dirty="0" err="1" smtClean="0"/>
              <a:t>kasvun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Korkeampi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polttoaineen</a:t>
            </a:r>
            <a:r>
              <a:rPr lang="en-US" sz="2800" dirty="0" smtClean="0"/>
              <a:t> </a:t>
            </a:r>
            <a:r>
              <a:rPr lang="en-US" sz="2800" dirty="0" err="1" smtClean="0"/>
              <a:t>saatavuus</a:t>
            </a:r>
            <a:r>
              <a:rPr lang="en-US" sz="2800" dirty="0" smtClean="0"/>
              <a:t> ja </a:t>
            </a:r>
            <a:r>
              <a:rPr lang="en-US" sz="2800" dirty="0" err="1" smtClean="0"/>
              <a:t>tehokkaammat</a:t>
            </a:r>
            <a:r>
              <a:rPr lang="en-US" sz="2800" dirty="0" smtClean="0"/>
              <a:t> </a:t>
            </a:r>
            <a:r>
              <a:rPr lang="en-US" sz="2800" dirty="0" err="1" smtClean="0"/>
              <a:t>lämmitysjärjestelmät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DHC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6" y="931844"/>
            <a:ext cx="5794929" cy="261145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Tarjonnan</a:t>
            </a:r>
            <a:r>
              <a:rPr lang="en-US" sz="2800" dirty="0" smtClean="0"/>
              <a:t> </a:t>
            </a:r>
            <a:r>
              <a:rPr lang="en-US" sz="2800" dirty="0" err="1" smtClean="0"/>
              <a:t>älykäs</a:t>
            </a:r>
            <a:r>
              <a:rPr lang="en-US" sz="2800" dirty="0" smtClean="0"/>
              <a:t> </a:t>
            </a:r>
            <a:r>
              <a:rPr lang="en-US" sz="2800" dirty="0" err="1" smtClean="0"/>
              <a:t>johtaminen</a:t>
            </a:r>
            <a:r>
              <a:rPr lang="en-US" sz="2800" dirty="0" smtClean="0"/>
              <a:t> </a:t>
            </a:r>
            <a:r>
              <a:rPr lang="en-US" sz="2800" dirty="0" err="1" smtClean="0"/>
              <a:t>riittävän</a:t>
            </a:r>
            <a:r>
              <a:rPr lang="en-US" sz="2800" dirty="0" smtClean="0"/>
              <a:t> </a:t>
            </a:r>
            <a:r>
              <a:rPr lang="en-US" sz="2800" dirty="0" err="1" smtClean="0"/>
              <a:t>kontrollimekanismien</a:t>
            </a:r>
            <a:r>
              <a:rPr lang="en-US" sz="2800" dirty="0" smtClean="0"/>
              <a:t> </a:t>
            </a:r>
            <a:r>
              <a:rPr lang="en-US" sz="2800" dirty="0" err="1" smtClean="0"/>
              <a:t>kera</a:t>
            </a:r>
            <a:endParaRPr lang="en-US" sz="2800" dirty="0" smtClean="0"/>
          </a:p>
          <a:p>
            <a:pPr marL="893763" lvl="1" indent="-4365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Lämmön</a:t>
            </a:r>
            <a:r>
              <a:rPr lang="en-US" dirty="0" smtClean="0"/>
              <a:t> </a:t>
            </a:r>
            <a:r>
              <a:rPr lang="en-US" dirty="0" err="1" smtClean="0"/>
              <a:t>säilyttäminen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334" y="3522338"/>
            <a:ext cx="5794929" cy="2928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Tasapaino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saatavan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lämmityksen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viilennyksen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ja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tarjonnan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välillä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Energian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säilyttäminen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i="0" kern="0" dirty="0" err="1" smtClean="0"/>
              <a:t>Teollisuuden</a:t>
            </a:r>
            <a:r>
              <a:rPr lang="en-US" sz="2800" i="0" kern="0" dirty="0" smtClean="0"/>
              <a:t> </a:t>
            </a:r>
            <a:r>
              <a:rPr lang="en-US" sz="2800" i="0" kern="0" dirty="0" err="1" smtClean="0"/>
              <a:t>hukkaenergia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i="0" kern="0" dirty="0" err="1" smtClean="0"/>
              <a:t>Lämpö</a:t>
            </a:r>
            <a:r>
              <a:rPr lang="en-US" sz="2800" i="0" kern="0" dirty="0" smtClean="0"/>
              <a:t> CHP </a:t>
            </a:r>
            <a:r>
              <a:rPr lang="en-US" sz="2800" i="0" kern="0" dirty="0" err="1" smtClean="0"/>
              <a:t>alueilta</a:t>
            </a:r>
            <a:endParaRPr lang="en-US" sz="2800" i="0" kern="0" dirty="0" smtClean="0"/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Aurinkoenergia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23" name="Picture 3" descr="C:\Users\panagiotakopoulos\Desktop\DH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8914" y="953897"/>
            <a:ext cx="3135086" cy="2563026"/>
          </a:xfrm>
          <a:prstGeom prst="rect">
            <a:avLst/>
          </a:prstGeom>
          <a:noFill/>
        </p:spPr>
      </p:pic>
      <p:pic>
        <p:nvPicPr>
          <p:cNvPr id="5124" name="Picture 4" descr="C:\Users\panagiotakopoulos\Desktop\DH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8672" y="3748035"/>
            <a:ext cx="3185327" cy="2665012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LÄHTEET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665708"/>
            <a:ext cx="8792308" cy="60114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buNone/>
            </a:pPr>
            <a:r>
              <a:rPr lang="en-US" sz="1600" dirty="0" smtClean="0"/>
              <a:t>World Health Organization (2012). Urban population growth. Available at http://www.who.int/gho/urban_health/situation_trends/urban_population_growth_text/en/. Last accessed 20 April 2015.</a:t>
            </a:r>
          </a:p>
          <a:p>
            <a:pPr marL="0" indent="0">
              <a:buNone/>
            </a:pPr>
            <a:r>
              <a:rPr lang="en-US" sz="1600" dirty="0" smtClean="0"/>
              <a:t>http://www.energyplan.eu/smartenergysystems/</a:t>
            </a:r>
          </a:p>
          <a:p>
            <a:pPr marL="0" indent="0">
              <a:buNone/>
            </a:pPr>
            <a:r>
              <a:rPr lang="en-US" sz="1600" dirty="0" err="1" smtClean="0"/>
              <a:t>Dincer</a:t>
            </a:r>
            <a:r>
              <a:rPr lang="en-US" sz="1600" dirty="0" smtClean="0"/>
              <a:t>, I. and Rosen, M. A. (2007). </a:t>
            </a:r>
            <a:r>
              <a:rPr lang="en-US" sz="1600" dirty="0" err="1" smtClean="0"/>
              <a:t>Exergy</a:t>
            </a:r>
            <a:r>
              <a:rPr lang="en-US" sz="1600" dirty="0" smtClean="0"/>
              <a:t>: energy, environment and sustainable development, Elsevier, Oxford, UK</a:t>
            </a:r>
          </a:p>
          <a:p>
            <a:pPr marL="0" indent="0">
              <a:buNone/>
            </a:pPr>
            <a:r>
              <a:rPr lang="en-US" sz="1600" dirty="0" smtClean="0"/>
              <a:t>Rosen, M.A., Le, M.N., and </a:t>
            </a:r>
            <a:r>
              <a:rPr lang="en-US" sz="1600" dirty="0" err="1" smtClean="0"/>
              <a:t>Dincer</a:t>
            </a:r>
            <a:r>
              <a:rPr lang="en-US" sz="1600" dirty="0" smtClean="0"/>
              <a:t>, I. (2005). Efficiency analysis of a cogeneration and district energy system. </a:t>
            </a:r>
            <a:r>
              <a:rPr lang="en-US" sz="1600" dirty="0" err="1" smtClean="0"/>
              <a:t>Appl</a:t>
            </a:r>
            <a:r>
              <a:rPr lang="en-US" sz="1600" dirty="0" smtClean="0"/>
              <a:t> Thermal Eng, 25, 147–159</a:t>
            </a:r>
          </a:p>
          <a:p>
            <a:pPr marL="0" indent="0">
              <a:buNone/>
            </a:pPr>
            <a:r>
              <a:rPr lang="en-US" sz="1600" dirty="0" err="1" smtClean="0"/>
              <a:t>Gustafsson</a:t>
            </a:r>
            <a:r>
              <a:rPr lang="en-US" sz="1600" dirty="0" smtClean="0"/>
              <a:t>, J., </a:t>
            </a:r>
            <a:r>
              <a:rPr lang="en-US" sz="1600" dirty="0" err="1" smtClean="0"/>
              <a:t>Delsing</a:t>
            </a:r>
            <a:r>
              <a:rPr lang="en-US" sz="1600" dirty="0" smtClean="0"/>
              <a:t>, J. , and Deventer, J. (2010). Improved district heating substation efficiency with a new control strategy </a:t>
            </a:r>
            <a:r>
              <a:rPr lang="en-US" sz="1600" dirty="0" err="1" smtClean="0"/>
              <a:t>Appl</a:t>
            </a:r>
            <a:r>
              <a:rPr lang="en-US" sz="1600" dirty="0" smtClean="0"/>
              <a:t> Energy, 87, 1996–2004</a:t>
            </a:r>
          </a:p>
          <a:p>
            <a:pPr marL="1588" indent="-1588" algn="just">
              <a:buNone/>
            </a:pPr>
            <a:endParaRPr lang="en-US" sz="16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043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smtClean="0">
                <a:solidFill>
                  <a:schemeClr val="bg2">
                    <a:lumMod val="50000"/>
                  </a:schemeClr>
                </a:solidFill>
              </a:rPr>
              <a:t>KUVAT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04824"/>
            <a:ext cx="9144000" cy="198957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None/>
            </a:pPr>
            <a:r>
              <a:rPr lang="en-US" sz="1600" dirty="0" smtClean="0"/>
              <a:t>http://www.ibm.com/smarterplanet/us/en/smarter_cities/overview/</a:t>
            </a:r>
          </a:p>
          <a:p>
            <a:pPr marL="0" indent="0" algn="just">
              <a:buNone/>
            </a:pPr>
            <a:r>
              <a:rPr lang="en-US" sz="1600" dirty="0" smtClean="0"/>
              <a:t>http://www.smart-cities.eu/</a:t>
            </a:r>
          </a:p>
          <a:p>
            <a:pPr marL="0" indent="0" algn="just">
              <a:buNone/>
            </a:pPr>
            <a:r>
              <a:rPr lang="en-US" sz="1600" dirty="0" smtClean="0"/>
              <a:t>http://www.tvilight.com/</a:t>
            </a:r>
          </a:p>
          <a:p>
            <a:pPr marL="0" indent="0" algn="just">
              <a:buNone/>
            </a:pPr>
            <a:r>
              <a:rPr lang="en-US" sz="1600" dirty="0" smtClean="0"/>
              <a:t>http://emsengineering.com/district_heating__cooling.html</a:t>
            </a:r>
          </a:p>
          <a:p>
            <a:pPr marL="0" indent="0" algn="just">
              <a:buNone/>
            </a:pPr>
            <a:r>
              <a:rPr lang="en-US" sz="1600" dirty="0" smtClean="0"/>
              <a:t>http://www.vitalenergi.co.uk/technologies/district-heating-cooling/</a:t>
            </a:r>
          </a:p>
          <a:p>
            <a:pPr marL="0" indent="0" algn="just">
              <a:buNone/>
            </a:pPr>
            <a:r>
              <a:rPr lang="en-US" sz="1600" dirty="0" smtClean="0">
                <a:hlinkClick r:id="rId2"/>
              </a:rPr>
              <a:t>http://www.solarmarstal.dk/</a:t>
            </a: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15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TOPIC 7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Älykkään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energian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kaupungit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KAUPUNGEISSA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4035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Nykyään</a:t>
            </a:r>
            <a:r>
              <a:rPr lang="en-US" sz="2800" dirty="0" smtClean="0"/>
              <a:t> </a:t>
            </a:r>
            <a:r>
              <a:rPr lang="en-US" sz="2800" dirty="0" err="1" smtClean="0"/>
              <a:t>yli</a:t>
            </a:r>
            <a:r>
              <a:rPr lang="en-US" sz="2800" dirty="0" smtClean="0"/>
              <a:t> </a:t>
            </a:r>
            <a:r>
              <a:rPr lang="en-US" sz="2800" dirty="0" err="1" smtClean="0"/>
              <a:t>puolet</a:t>
            </a:r>
            <a:r>
              <a:rPr lang="en-US" sz="2800" dirty="0"/>
              <a:t> </a:t>
            </a:r>
            <a:r>
              <a:rPr lang="en-US" sz="2800" dirty="0" err="1" smtClean="0"/>
              <a:t>ihmisistä</a:t>
            </a:r>
            <a:r>
              <a:rPr lang="en-US" sz="2800" dirty="0" smtClean="0"/>
              <a:t> </a:t>
            </a:r>
            <a:r>
              <a:rPr lang="en-US" sz="2800" dirty="0" err="1" smtClean="0"/>
              <a:t>elää</a:t>
            </a:r>
            <a:r>
              <a:rPr lang="en-US" sz="2800" dirty="0" smtClean="0"/>
              <a:t> </a:t>
            </a:r>
            <a:r>
              <a:rPr lang="en-US" sz="2800" dirty="0" err="1" smtClean="0"/>
              <a:t>maaseudulla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2030 </a:t>
            </a:r>
            <a:r>
              <a:rPr lang="en-US" sz="2800" dirty="0" err="1" smtClean="0"/>
              <a:t>mennessä</a:t>
            </a:r>
            <a:r>
              <a:rPr lang="en-US" sz="2800" dirty="0" smtClean="0"/>
              <a:t> 60% </a:t>
            </a:r>
            <a:r>
              <a:rPr lang="en-US" sz="2800" dirty="0" err="1" smtClean="0"/>
              <a:t>populaatiosta</a:t>
            </a:r>
            <a:r>
              <a:rPr lang="en-US" sz="2800" dirty="0" smtClean="0"/>
              <a:t> </a:t>
            </a:r>
            <a:r>
              <a:rPr lang="en-US" sz="2800" dirty="0" err="1" smtClean="0"/>
              <a:t>maailmanlaajuisesti</a:t>
            </a:r>
            <a:r>
              <a:rPr lang="en-US" sz="2800" dirty="0" smtClean="0"/>
              <a:t> </a:t>
            </a:r>
            <a:r>
              <a:rPr lang="en-US" sz="2800" dirty="0" err="1" smtClean="0"/>
              <a:t>elävät</a:t>
            </a:r>
            <a:r>
              <a:rPr lang="en-US" sz="2800" dirty="0" smtClean="0"/>
              <a:t> </a:t>
            </a:r>
            <a:r>
              <a:rPr lang="en-US" sz="2800" dirty="0" err="1" smtClean="0"/>
              <a:t>kaupungeissa</a:t>
            </a:r>
            <a:r>
              <a:rPr lang="en-US" sz="2800" dirty="0" smtClean="0"/>
              <a:t> – 2050 </a:t>
            </a:r>
            <a:r>
              <a:rPr lang="en-US" sz="2800" dirty="0" err="1" smtClean="0"/>
              <a:t>tämä</a:t>
            </a:r>
            <a:r>
              <a:rPr lang="en-US" sz="2800" dirty="0" smtClean="0"/>
              <a:t> </a:t>
            </a:r>
            <a:r>
              <a:rPr lang="en-US" sz="2800" dirty="0" err="1" smtClean="0"/>
              <a:t>osuus</a:t>
            </a:r>
            <a:r>
              <a:rPr lang="en-US" sz="2800" dirty="0" smtClean="0"/>
              <a:t> on 70%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Eun</a:t>
            </a:r>
            <a:r>
              <a:rPr lang="en-US" sz="2800" dirty="0" smtClean="0"/>
              <a:t> </a:t>
            </a:r>
            <a:r>
              <a:rPr lang="en-US" sz="2800" dirty="0" err="1" smtClean="0"/>
              <a:t>sisällä</a:t>
            </a:r>
            <a:r>
              <a:rPr lang="en-US" sz="2800" dirty="0" smtClean="0"/>
              <a:t> </a:t>
            </a:r>
            <a:r>
              <a:rPr lang="en-US" sz="2800" dirty="0" err="1" smtClean="0"/>
              <a:t>kaupungit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vastuussa</a:t>
            </a:r>
            <a:r>
              <a:rPr lang="en-US" sz="2800" dirty="0" smtClean="0"/>
              <a:t> 70%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kulutuksesta</a:t>
            </a:r>
            <a:r>
              <a:rPr lang="en-US" sz="2800" dirty="0" smtClean="0"/>
              <a:t>, </a:t>
            </a:r>
            <a:r>
              <a:rPr lang="en-US" sz="2800" dirty="0" err="1" smtClean="0"/>
              <a:t>mikä</a:t>
            </a:r>
            <a:r>
              <a:rPr lang="en-US" sz="2800" dirty="0" smtClean="0"/>
              <a:t> </a:t>
            </a:r>
            <a:r>
              <a:rPr lang="en-US" sz="2800" dirty="0" err="1" smtClean="0"/>
              <a:t>nousee</a:t>
            </a:r>
            <a:r>
              <a:rPr lang="en-US" sz="2800" dirty="0" smtClean="0"/>
              <a:t> 75% </a:t>
            </a:r>
            <a:r>
              <a:rPr lang="en-US" sz="2800" dirty="0" err="1" smtClean="0"/>
              <a:t>vuonna</a:t>
            </a:r>
            <a:r>
              <a:rPr lang="en-US" sz="2800" dirty="0" smtClean="0"/>
              <a:t> 2030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Kaupungit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vastuussa</a:t>
            </a:r>
            <a:r>
              <a:rPr lang="en-US" sz="2800" dirty="0" smtClean="0"/>
              <a:t> </a:t>
            </a:r>
            <a:r>
              <a:rPr lang="en-US" sz="2800" dirty="0" err="1" smtClean="0"/>
              <a:t>merkittävästä</a:t>
            </a:r>
            <a:r>
              <a:rPr lang="en-US" sz="2800" dirty="0" smtClean="0"/>
              <a:t> </a:t>
            </a:r>
            <a:r>
              <a:rPr lang="en-US" sz="2800" dirty="0" err="1" smtClean="0"/>
              <a:t>määrästä</a:t>
            </a:r>
            <a:r>
              <a:rPr lang="en-US" sz="2800" dirty="0" smtClean="0"/>
              <a:t> mailman </a:t>
            </a:r>
            <a:r>
              <a:rPr lang="en-US" sz="2800" dirty="0" err="1" smtClean="0"/>
              <a:t>kasvihuonekaasupäästöjä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Kaupungit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kompleksisia</a:t>
            </a:r>
            <a:r>
              <a:rPr lang="en-US" sz="2800" dirty="0" smtClean="0"/>
              <a:t> ja </a:t>
            </a:r>
            <a:r>
              <a:rPr lang="en-US" sz="2800" dirty="0" err="1" smtClean="0"/>
              <a:t>dynaamisia</a:t>
            </a:r>
            <a:r>
              <a:rPr lang="en-US" sz="2800" dirty="0" smtClean="0"/>
              <a:t> </a:t>
            </a:r>
            <a:r>
              <a:rPr lang="en-US" sz="2800" dirty="0" err="1" smtClean="0"/>
              <a:t>ekosysteemejä</a:t>
            </a:r>
            <a:r>
              <a:rPr lang="en-US" sz="2800" dirty="0" smtClean="0"/>
              <a:t>, </a:t>
            </a:r>
            <a:r>
              <a:rPr lang="en-US" sz="2800" dirty="0" err="1" smtClean="0"/>
              <a:t>joissa</a:t>
            </a:r>
            <a:r>
              <a:rPr lang="en-US" sz="2800" dirty="0" smtClean="0"/>
              <a:t> </a:t>
            </a:r>
            <a:r>
              <a:rPr lang="en-US" sz="2800" dirty="0" err="1" smtClean="0"/>
              <a:t>suurin</a:t>
            </a:r>
            <a:r>
              <a:rPr lang="en-US" sz="2800" dirty="0" smtClean="0"/>
              <a:t> </a:t>
            </a:r>
            <a:r>
              <a:rPr lang="en-US" sz="2800" dirty="0" err="1" smtClean="0"/>
              <a:t>osa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energiapalveluista</a:t>
            </a:r>
            <a:r>
              <a:rPr lang="en-US" sz="2800" dirty="0" smtClean="0"/>
              <a:t> on </a:t>
            </a:r>
            <a:r>
              <a:rPr lang="en-US" sz="2800" dirty="0" err="1" smtClean="0"/>
              <a:t>tarjottuna</a:t>
            </a:r>
            <a:endParaRPr lang="en-US" sz="2800" dirty="0" smtClean="0"/>
          </a:p>
          <a:p>
            <a:pPr marL="0" indent="0" algn="just">
              <a:buNone/>
            </a:pPr>
            <a:endParaRPr lang="en-US" sz="2800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HAASTEET JA MAHDOLLISUUDET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Painottaa</a:t>
            </a:r>
            <a:r>
              <a:rPr lang="en-US" sz="2800" dirty="0" smtClean="0"/>
              <a:t> </a:t>
            </a:r>
            <a:r>
              <a:rPr lang="en-US" sz="2800" dirty="0" err="1" smtClean="0"/>
              <a:t>kasvavaa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energiatarvetta</a:t>
            </a:r>
            <a:r>
              <a:rPr lang="en-US" sz="2800" dirty="0" smtClean="0"/>
              <a:t> </a:t>
            </a:r>
            <a:r>
              <a:rPr lang="en-US" sz="2800" dirty="0" err="1" smtClean="0"/>
              <a:t>maaseuduilla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Kasvihuonekaasupäästöjen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vähentäminen</a:t>
            </a:r>
            <a:r>
              <a:rPr lang="en-US" sz="2800" dirty="0" smtClean="0"/>
              <a:t> ja </a:t>
            </a:r>
            <a:r>
              <a:rPr lang="en-US" sz="2800" dirty="0" err="1" smtClean="0"/>
              <a:t>tulo</a:t>
            </a:r>
            <a:r>
              <a:rPr lang="en-US" sz="2800" dirty="0" smtClean="0"/>
              <a:t> </a:t>
            </a:r>
            <a:r>
              <a:rPr lang="en-US" sz="2800" dirty="0" err="1" smtClean="0"/>
              <a:t>ympäristöystävällisemmäksi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Fossiilisten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polttoaineiden</a:t>
            </a:r>
            <a:r>
              <a:rPr lang="en-US" sz="2800" dirty="0" smtClean="0"/>
              <a:t> </a:t>
            </a:r>
            <a:r>
              <a:rPr lang="en-US" sz="2800" dirty="0" err="1" smtClean="0"/>
              <a:t>käytön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vähentäminen</a:t>
            </a:r>
            <a:r>
              <a:rPr lang="en-US" sz="2800" dirty="0" smtClean="0"/>
              <a:t> </a:t>
            </a:r>
            <a:r>
              <a:rPr lang="en-US" sz="2800" dirty="0" err="1" smtClean="0"/>
              <a:t>turvallisuuden</a:t>
            </a:r>
            <a:r>
              <a:rPr lang="en-US" sz="2800" dirty="0" smtClean="0"/>
              <a:t> ja </a:t>
            </a:r>
            <a:r>
              <a:rPr lang="en-US" sz="2800" dirty="0" err="1" smtClean="0"/>
              <a:t>ympäristön</a:t>
            </a:r>
            <a:r>
              <a:rPr lang="en-US" sz="2800" dirty="0" smtClean="0"/>
              <a:t> </a:t>
            </a:r>
            <a:r>
              <a:rPr lang="en-US" sz="2800" dirty="0" err="1" smtClean="0"/>
              <a:t>takia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Edullisten</a:t>
            </a:r>
            <a:r>
              <a:rPr lang="en-US" sz="2800" dirty="0" smtClean="0"/>
              <a:t> </a:t>
            </a:r>
            <a:r>
              <a:rPr lang="en-US" sz="2800" dirty="0" err="1" smtClean="0"/>
              <a:t>ratkaisujen</a:t>
            </a:r>
            <a:r>
              <a:rPr lang="en-US" sz="2800" dirty="0" smtClean="0"/>
              <a:t> </a:t>
            </a:r>
            <a:r>
              <a:rPr lang="en-US" sz="2800" dirty="0" err="1" smtClean="0"/>
              <a:t>kehittäminen</a:t>
            </a:r>
            <a:r>
              <a:rPr lang="en-US" sz="2800" dirty="0" smtClean="0"/>
              <a:t> </a:t>
            </a:r>
            <a:r>
              <a:rPr lang="en-US" sz="2800" dirty="0" err="1" smtClean="0"/>
              <a:t>kestävyydelle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tarjonnan</a:t>
            </a:r>
            <a:r>
              <a:rPr lang="en-US" sz="2800" dirty="0" smtClean="0"/>
              <a:t> ja </a:t>
            </a:r>
            <a:r>
              <a:rPr lang="en-US" sz="2800" dirty="0" err="1" smtClean="0"/>
              <a:t>kysynnän</a:t>
            </a:r>
            <a:r>
              <a:rPr lang="en-US" sz="2800" dirty="0" smtClean="0"/>
              <a:t> </a:t>
            </a:r>
            <a:r>
              <a:rPr lang="en-US" sz="2800" dirty="0" err="1" smtClean="0"/>
              <a:t>välinen</a:t>
            </a:r>
            <a:r>
              <a:rPr lang="en-US" sz="2800" dirty="0" smtClean="0"/>
              <a:t> </a:t>
            </a:r>
            <a:r>
              <a:rPr lang="en-US" sz="2800" dirty="0" err="1" smtClean="0"/>
              <a:t>tasapaino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Paikallisten</a:t>
            </a:r>
            <a:r>
              <a:rPr lang="en-US" sz="2800" dirty="0" smtClean="0"/>
              <a:t> </a:t>
            </a:r>
            <a:r>
              <a:rPr lang="en-US" sz="2800" dirty="0" err="1" smtClean="0"/>
              <a:t>uusiutuvien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energialähteiden</a:t>
            </a:r>
            <a:r>
              <a:rPr lang="en-US" sz="2800" dirty="0" smtClean="0"/>
              <a:t> </a:t>
            </a:r>
            <a:r>
              <a:rPr lang="en-US" sz="2800" dirty="0" err="1" smtClean="0"/>
              <a:t>kasvu</a:t>
            </a:r>
            <a:endParaRPr lang="en-US" sz="2800" dirty="0" smtClean="0"/>
          </a:p>
          <a:p>
            <a:pPr lvl="1" algn="just">
              <a:spcBef>
                <a:spcPts val="0"/>
              </a:spcBef>
              <a:buNone/>
            </a:pPr>
            <a:r>
              <a:rPr lang="en-US" sz="3200" b="1" dirty="0" err="1" smtClean="0"/>
              <a:t>Älykkään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kaupungin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käsite</a:t>
            </a:r>
            <a:r>
              <a:rPr lang="en-US" sz="3200" b="1" dirty="0" smtClean="0"/>
              <a:t> on </a:t>
            </a:r>
            <a:r>
              <a:rPr lang="en-US" sz="3200" b="1" dirty="0" err="1" smtClean="0"/>
              <a:t>syntynyt</a:t>
            </a:r>
            <a:endParaRPr lang="en-US" sz="3200" b="1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043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KAUPUNKI</a:t>
            </a:r>
          </a:p>
        </p:txBody>
      </p:sp>
      <p:pic>
        <p:nvPicPr>
          <p:cNvPr id="1026" name="Picture 2" descr="C:\Users\panagiotakopoulos\Desktop\us__en_us__cities__smarter_cities_eco_chart__700x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2998"/>
            <a:ext cx="9144000" cy="5928527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KAUPUNGIN KÄSITE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800" dirty="0" err="1" smtClean="0"/>
              <a:t>Älykäs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kaupunki</a:t>
            </a:r>
            <a:r>
              <a:rPr lang="en-US" sz="2800" dirty="0" smtClean="0"/>
              <a:t> </a:t>
            </a:r>
            <a:r>
              <a:rPr lang="en-US" sz="2800" dirty="0" err="1" smtClean="0"/>
              <a:t>voidaan</a:t>
            </a:r>
            <a:r>
              <a:rPr lang="en-US" sz="2800" dirty="0" smtClean="0"/>
              <a:t> </a:t>
            </a:r>
            <a:r>
              <a:rPr lang="en-US" sz="2800" dirty="0" err="1" smtClean="0"/>
              <a:t>määritellä</a:t>
            </a:r>
            <a:r>
              <a:rPr lang="en-US" sz="2800" dirty="0" smtClean="0"/>
              <a:t> (</a:t>
            </a:r>
            <a:r>
              <a:rPr lang="en-US" sz="2800" dirty="0" smtClean="0">
                <a:hlinkClick r:id="rId2"/>
              </a:rPr>
              <a:t>www.</a:t>
            </a:r>
            <a:r>
              <a:rPr lang="en-US" sz="2800" b="1" dirty="0" smtClean="0">
                <a:hlinkClick r:id="rId2"/>
              </a:rPr>
              <a:t>transform</a:t>
            </a:r>
            <a:r>
              <a:rPr lang="en-US" sz="2800" dirty="0" smtClean="0">
                <a:hlinkClick r:id="rId2"/>
              </a:rPr>
              <a:t>project.</a:t>
            </a:r>
            <a:r>
              <a:rPr lang="en-US" sz="2800" b="1" dirty="0" smtClean="0">
                <a:hlinkClick r:id="rId2"/>
              </a:rPr>
              <a:t>eu</a:t>
            </a:r>
            <a:r>
              <a:rPr lang="en-US" sz="2800" dirty="0" smtClean="0"/>
              <a:t>)</a:t>
            </a:r>
          </a:p>
          <a:p>
            <a:pPr mar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800" dirty="0" smtClean="0"/>
              <a:t>“</a:t>
            </a:r>
            <a:r>
              <a:rPr lang="en-US" sz="2400" dirty="0" smtClean="0"/>
              <a:t>highly energy and resource efficient; increasingly powered by renewable energy sources; relies on integrated and resilient resource systems, as well as insight-driven and innovative approaches to strategic planning. The application of information, communication and technology are commonly a means to meet these objectives</a:t>
            </a:r>
            <a:r>
              <a:rPr lang="en-US" sz="2800" dirty="0" smtClean="0"/>
              <a:t>.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It provides its users with a </a:t>
            </a:r>
            <a:r>
              <a:rPr lang="en-US" sz="2400" dirty="0" err="1" smtClean="0"/>
              <a:t>liveable</a:t>
            </a:r>
            <a:r>
              <a:rPr lang="en-US" sz="2400" dirty="0" smtClean="0"/>
              <a:t>, affordable, climate-friendly and engaging environment that supports the needs and interests of its users and is based on a sustainable economy”</a:t>
            </a:r>
            <a:endParaRPr lang="en-US" sz="2400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KATUJEN VALAISTUS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Kamerat</a:t>
            </a:r>
            <a:r>
              <a:rPr lang="en-US" sz="2800" dirty="0" smtClean="0"/>
              <a:t> ja/tai </a:t>
            </a:r>
            <a:r>
              <a:rPr lang="en-US" sz="2800" dirty="0" err="1" smtClean="0"/>
              <a:t>sensorit</a:t>
            </a:r>
            <a:r>
              <a:rPr lang="en-US" sz="2800" dirty="0" smtClean="0"/>
              <a:t> </a:t>
            </a:r>
            <a:r>
              <a:rPr lang="en-US" sz="2800" dirty="0" err="1" smtClean="0"/>
              <a:t>mahdollistavat</a:t>
            </a:r>
            <a:r>
              <a:rPr lang="en-US" sz="2800" dirty="0" smtClean="0"/>
              <a:t> </a:t>
            </a:r>
            <a:r>
              <a:rPr lang="en-US" sz="2800" dirty="0" err="1" smtClean="0"/>
              <a:t>valojen</a:t>
            </a:r>
            <a:r>
              <a:rPr lang="en-US" sz="2800" dirty="0" smtClean="0"/>
              <a:t> </a:t>
            </a:r>
            <a:r>
              <a:rPr lang="en-US" sz="2800" dirty="0" err="1" smtClean="0"/>
              <a:t>käytön</a:t>
            </a:r>
            <a:r>
              <a:rPr lang="en-US" sz="2800" dirty="0" smtClean="0"/>
              <a:t>, </a:t>
            </a:r>
            <a:r>
              <a:rPr lang="en-US" sz="2800" dirty="0" err="1" smtClean="0"/>
              <a:t>jotka</a:t>
            </a:r>
            <a:r>
              <a:rPr lang="en-US" sz="2800" dirty="0" smtClean="0"/>
              <a:t> </a:t>
            </a:r>
            <a:r>
              <a:rPr lang="en-US" sz="2800" dirty="0" err="1" smtClean="0"/>
              <a:t>tunnistavat</a:t>
            </a:r>
            <a:r>
              <a:rPr lang="en-US" sz="2800" dirty="0" smtClean="0"/>
              <a:t> </a:t>
            </a:r>
            <a:r>
              <a:rPr lang="en-US" sz="2800" dirty="0" err="1" smtClean="0"/>
              <a:t>liikkeen</a:t>
            </a:r>
            <a:r>
              <a:rPr lang="en-US" sz="2800" dirty="0" smtClean="0"/>
              <a:t> ja </a:t>
            </a:r>
            <a:r>
              <a:rPr lang="en-US" sz="2800" dirty="0" err="1" smtClean="0"/>
              <a:t>aktiviotuvat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Valot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yhdistetty</a:t>
            </a:r>
            <a:r>
              <a:rPr lang="en-US" sz="2800" dirty="0" smtClean="0"/>
              <a:t> ja </a:t>
            </a:r>
            <a:r>
              <a:rPr lang="en-US" sz="2800" dirty="0" err="1" smtClean="0"/>
              <a:t>kommunikoivat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Monitorointi</a:t>
            </a:r>
            <a:r>
              <a:rPr lang="en-US" sz="2800" dirty="0" smtClean="0"/>
              <a:t> </a:t>
            </a:r>
            <a:r>
              <a:rPr lang="en-US" sz="2800" dirty="0" err="1" smtClean="0"/>
              <a:t>mahdollistaa</a:t>
            </a:r>
            <a:r>
              <a:rPr lang="en-US" sz="2800" dirty="0" smtClean="0"/>
              <a:t> </a:t>
            </a:r>
            <a:r>
              <a:rPr lang="en-US" sz="2800" dirty="0" err="1" smtClean="0"/>
              <a:t>tehokkaan</a:t>
            </a:r>
            <a:r>
              <a:rPr lang="en-US" sz="2800" dirty="0" smtClean="0"/>
              <a:t> </a:t>
            </a:r>
            <a:r>
              <a:rPr lang="en-US" sz="2800" dirty="0" err="1" smtClean="0"/>
              <a:t>kontrollin</a:t>
            </a:r>
            <a:r>
              <a:rPr lang="en-US" sz="2800" dirty="0" smtClean="0"/>
              <a:t> – </a:t>
            </a:r>
            <a:r>
              <a:rPr lang="en-US" sz="2800" dirty="0" err="1" smtClean="0"/>
              <a:t>varoitukset</a:t>
            </a:r>
            <a:r>
              <a:rPr lang="en-US" sz="2800" dirty="0" smtClean="0"/>
              <a:t>, </a:t>
            </a:r>
            <a:r>
              <a:rPr lang="en-US" sz="2800" dirty="0" err="1" smtClean="0"/>
              <a:t>sumennukset</a:t>
            </a:r>
            <a:r>
              <a:rPr lang="en-US" sz="2800" dirty="0" smtClean="0"/>
              <a:t>, </a:t>
            </a:r>
            <a:r>
              <a:rPr lang="en-US" sz="2800" dirty="0" err="1" smtClean="0"/>
              <a:t>kirkkauden</a:t>
            </a:r>
            <a:r>
              <a:rPr lang="en-US" sz="2800" dirty="0" smtClean="0"/>
              <a:t> </a:t>
            </a:r>
            <a:r>
              <a:rPr lang="en-US" sz="2800" dirty="0" err="1" smtClean="0"/>
              <a:t>ym</a:t>
            </a:r>
            <a:r>
              <a:rPr lang="en-US" sz="2800" dirty="0" smtClean="0"/>
              <a:t>.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Vähentynyt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energiatarve</a:t>
            </a:r>
            <a:r>
              <a:rPr lang="en-US" sz="2800" dirty="0" smtClean="0"/>
              <a:t> ja CO2 </a:t>
            </a:r>
            <a:r>
              <a:rPr lang="en-US" sz="2800" dirty="0" err="1" smtClean="0"/>
              <a:t>päästöt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Valosaasteen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vähentäminen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Pääasiallinen</a:t>
            </a:r>
            <a:r>
              <a:rPr lang="en-US" sz="2800" dirty="0" smtClean="0"/>
              <a:t> </a:t>
            </a:r>
            <a:r>
              <a:rPr lang="en-US" sz="2800" dirty="0" err="1" smtClean="0"/>
              <a:t>kustannusten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vähennys</a:t>
            </a:r>
            <a:r>
              <a:rPr lang="en-US" sz="2800" dirty="0" smtClean="0"/>
              <a:t> – </a:t>
            </a:r>
            <a:r>
              <a:rPr lang="en-US" sz="2800" dirty="0" err="1" smtClean="0"/>
              <a:t>valojen</a:t>
            </a:r>
            <a:r>
              <a:rPr lang="en-US" sz="2800" dirty="0" smtClean="0"/>
              <a:t> </a:t>
            </a:r>
            <a:r>
              <a:rPr lang="en-US" sz="2800" dirty="0" err="1" smtClean="0"/>
              <a:t>kestävyyttä</a:t>
            </a:r>
            <a:r>
              <a:rPr lang="en-US" sz="2800" dirty="0" smtClean="0"/>
              <a:t> </a:t>
            </a:r>
            <a:r>
              <a:rPr lang="en-US" sz="2800" dirty="0" err="1" smtClean="0"/>
              <a:t>nostetaan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KATUJEN VALAISTUS– MITEN SE TOIMII?</a:t>
            </a:r>
          </a:p>
        </p:txBody>
      </p:sp>
      <p:pic>
        <p:nvPicPr>
          <p:cNvPr id="2050" name="Picture 2" descr="C:\Users\panagiotakopoulos\Desktop\ligh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7172"/>
            <a:ext cx="9144000" cy="558391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PAIKALLINEN LÄMMITYS JA VIILENNYS (DHC)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964643"/>
            <a:ext cx="8792308" cy="546630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Lämmitys</a:t>
            </a:r>
            <a:r>
              <a:rPr lang="en-US" sz="2800" dirty="0" smtClean="0"/>
              <a:t> </a:t>
            </a:r>
            <a:r>
              <a:rPr lang="en-US" sz="2800" dirty="0" err="1" smtClean="0"/>
              <a:t>edustaa</a:t>
            </a:r>
            <a:r>
              <a:rPr lang="en-US" sz="2800" dirty="0" smtClean="0"/>
              <a:t> </a:t>
            </a:r>
            <a:r>
              <a:rPr lang="en-US" sz="2800" dirty="0" err="1" smtClean="0"/>
              <a:t>laajinta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energiakäyttöä</a:t>
            </a:r>
            <a:r>
              <a:rPr lang="en-US" sz="2800" dirty="0" smtClean="0"/>
              <a:t> </a:t>
            </a:r>
            <a:r>
              <a:rPr lang="en-US" sz="2800" dirty="0" err="1" smtClean="0"/>
              <a:t>Euroopassa</a:t>
            </a: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smtClean="0"/>
              <a:t>-  </a:t>
            </a:r>
            <a:r>
              <a:rPr lang="en-US" sz="2800" dirty="0" err="1" smtClean="0"/>
              <a:t>Noin</a:t>
            </a:r>
            <a:r>
              <a:rPr lang="en-US" sz="2800" dirty="0" smtClean="0"/>
              <a:t> 50% </a:t>
            </a:r>
            <a:r>
              <a:rPr lang="en-US" sz="2800" dirty="0" err="1" smtClean="0"/>
              <a:t>lopullisesta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kulutuksesta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Tuottaa</a:t>
            </a:r>
            <a:r>
              <a:rPr lang="en-US" sz="2800" dirty="0" smtClean="0"/>
              <a:t> </a:t>
            </a:r>
            <a:r>
              <a:rPr lang="en-US" sz="2800" dirty="0" err="1" smtClean="0"/>
              <a:t>kuuman</a:t>
            </a:r>
            <a:r>
              <a:rPr lang="en-US" sz="2800" dirty="0" smtClean="0"/>
              <a:t>/</a:t>
            </a:r>
            <a:r>
              <a:rPr lang="en-US" sz="2800" dirty="0" err="1" smtClean="0"/>
              <a:t>kylmän</a:t>
            </a:r>
            <a:r>
              <a:rPr lang="en-US" sz="2800" dirty="0" smtClean="0"/>
              <a:t> </a:t>
            </a:r>
            <a:r>
              <a:rPr lang="en-US" sz="2800" dirty="0" err="1" smtClean="0"/>
              <a:t>veden</a:t>
            </a:r>
            <a:r>
              <a:rPr lang="en-US" sz="2800" dirty="0" smtClean="0"/>
              <a:t> ja </a:t>
            </a:r>
            <a:r>
              <a:rPr lang="en-US" sz="2800" dirty="0" err="1" smtClean="0"/>
              <a:t>matalapaineisen</a:t>
            </a:r>
            <a:r>
              <a:rPr lang="en-US" sz="2800" dirty="0" smtClean="0"/>
              <a:t> </a:t>
            </a:r>
            <a:r>
              <a:rPr lang="en-US" sz="2800" dirty="0" err="1" smtClean="0"/>
              <a:t>kaasun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Potentiaaliset</a:t>
            </a:r>
            <a:r>
              <a:rPr lang="en-US" sz="2800" dirty="0" smtClean="0"/>
              <a:t> </a:t>
            </a:r>
            <a:r>
              <a:rPr lang="en-US" sz="2800" dirty="0" err="1" smtClean="0"/>
              <a:t>lähteet</a:t>
            </a:r>
            <a:r>
              <a:rPr lang="en-US" sz="2800" dirty="0" smtClean="0"/>
              <a:t>:</a:t>
            </a:r>
          </a:p>
          <a:p>
            <a:pPr marL="893763" lvl="1" indent="-441325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Combined Heat and Power (CHP) plants</a:t>
            </a:r>
          </a:p>
          <a:p>
            <a:pPr marL="893763" lvl="1" indent="-441325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biomass or biomass/coal co-firing</a:t>
            </a:r>
          </a:p>
          <a:p>
            <a:pPr marL="893763" lvl="1" indent="-441325"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 smtClean="0"/>
              <a:t>industrial waste heat</a:t>
            </a:r>
          </a:p>
        </p:txBody>
      </p:sp>
      <p:sp>
        <p:nvSpPr>
          <p:cNvPr id="6" name="5 - Ορθογώνιο"/>
          <p:cNvSpPr/>
          <p:nvPr/>
        </p:nvSpPr>
        <p:spPr>
          <a:xfrm>
            <a:off x="134095" y="2348630"/>
            <a:ext cx="581890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300" b="1" dirty="0" smtClean="0"/>
              <a:t>DHC</a:t>
            </a:r>
            <a:r>
              <a:rPr lang="en-US" sz="2300" dirty="0" smtClean="0"/>
              <a:t> on </a:t>
            </a:r>
            <a:r>
              <a:rPr lang="en-US" sz="2300" dirty="0" err="1" smtClean="0"/>
              <a:t>integratiivinen</a:t>
            </a:r>
            <a:r>
              <a:rPr lang="en-US" sz="2300" dirty="0" smtClean="0"/>
              <a:t> </a:t>
            </a:r>
            <a:r>
              <a:rPr lang="en-US" sz="2300" dirty="0" err="1" smtClean="0"/>
              <a:t>teknologia</a:t>
            </a:r>
            <a:r>
              <a:rPr lang="en-US" sz="2300" dirty="0" smtClean="0"/>
              <a:t>, </a:t>
            </a:r>
            <a:r>
              <a:rPr lang="en-US" sz="2300" dirty="0" err="1" smtClean="0"/>
              <a:t>joka</a:t>
            </a:r>
            <a:r>
              <a:rPr lang="en-US" sz="2300" dirty="0" smtClean="0"/>
              <a:t> </a:t>
            </a:r>
            <a:r>
              <a:rPr lang="en-US" sz="2300" dirty="0" err="1" smtClean="0"/>
              <a:t>hyödyntää</a:t>
            </a:r>
            <a:r>
              <a:rPr lang="en-US" sz="2300" dirty="0" smtClean="0"/>
              <a:t> </a:t>
            </a:r>
            <a:r>
              <a:rPr lang="en-US" sz="2300" dirty="0" err="1" smtClean="0"/>
              <a:t>useita</a:t>
            </a:r>
            <a:r>
              <a:rPr lang="en-US" sz="2300" dirty="0" smtClean="0"/>
              <a:t> </a:t>
            </a:r>
            <a:r>
              <a:rPr lang="en-US" sz="2300" dirty="0" err="1" smtClean="0"/>
              <a:t>ympäristöystävällisiä</a:t>
            </a:r>
            <a:r>
              <a:rPr lang="en-US" sz="2300" dirty="0" smtClean="0"/>
              <a:t> </a:t>
            </a:r>
            <a:r>
              <a:rPr lang="en-US" sz="2300" dirty="0" err="1" smtClean="0"/>
              <a:t>lähteitä</a:t>
            </a:r>
            <a:r>
              <a:rPr lang="en-US" sz="2300" dirty="0" smtClean="0"/>
              <a:t> </a:t>
            </a:r>
            <a:r>
              <a:rPr lang="en-US" sz="2300" dirty="0" err="1" smtClean="0"/>
              <a:t>lämmityksen</a:t>
            </a:r>
            <a:r>
              <a:rPr lang="en-US" sz="2300" dirty="0" smtClean="0"/>
              <a:t> ja </a:t>
            </a:r>
            <a:r>
              <a:rPr lang="en-US" sz="2300" dirty="0" err="1" smtClean="0"/>
              <a:t>viilennyksen</a:t>
            </a:r>
            <a:r>
              <a:rPr lang="en-US" sz="2300" dirty="0" smtClean="0"/>
              <a:t> </a:t>
            </a:r>
            <a:r>
              <a:rPr lang="en-US" sz="2300" dirty="0" err="1" smtClean="0"/>
              <a:t>osalta</a:t>
            </a:r>
            <a:r>
              <a:rPr lang="en-US" sz="2300" dirty="0"/>
              <a:t>.</a:t>
            </a:r>
            <a:endParaRPr lang="en-US" sz="2300" dirty="0" smtClean="0"/>
          </a:p>
        </p:txBody>
      </p:sp>
      <p:pic>
        <p:nvPicPr>
          <p:cNvPr id="4100" name="Picture 4" descr="C:\Users\panagiotakopoulos\Desktop\DH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1267" y="2059908"/>
            <a:ext cx="2852056" cy="1731606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24967</TotalTime>
  <Words>650</Words>
  <Application>Microsoft Office PowerPoint</Application>
  <PresentationFormat>On-screen Show (4:3)</PresentationFormat>
  <Paragraphs>100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 Unicode MS</vt:lpstr>
      <vt:lpstr>黑体</vt:lpstr>
      <vt:lpstr>Arial</vt:lpstr>
      <vt:lpstr>Calibri</vt:lpstr>
      <vt:lpstr>Wingdings</vt:lpstr>
      <vt:lpstr>61</vt:lpstr>
      <vt:lpstr>PowerPoint Presentation</vt:lpstr>
      <vt:lpstr>PowerPoint Presentation</vt:lpstr>
      <vt:lpstr>ENERGIA KAUPUNGEISSA</vt:lpstr>
      <vt:lpstr>HAASTEET JA MAHDOLLISUUDET</vt:lpstr>
      <vt:lpstr>ÄLYKÄS KAUPUNKI</vt:lpstr>
      <vt:lpstr>ÄLYKKÄÄN KAUPUNGIN KÄSITE</vt:lpstr>
      <vt:lpstr>ÄLYKÄS KATUJEN VALAISTUS</vt:lpstr>
      <vt:lpstr>ÄLYKÄS KATUJEN VALAISTUS– MITEN SE TOIMII?</vt:lpstr>
      <vt:lpstr>PAIKALLINEN LÄMMITYS JA VIILENNYS (DHC)</vt:lpstr>
      <vt:lpstr>DHC SYSTEEMIN ARKKITEHTUURI</vt:lpstr>
      <vt:lpstr>DHC ALASYSTEEMIT</vt:lpstr>
      <vt:lpstr>DHC HYÖDYT</vt:lpstr>
      <vt:lpstr>ÄLYKÄS DHC</vt:lpstr>
      <vt:lpstr>LÄHTEET</vt:lpstr>
      <vt:lpstr>KUVAT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Linnansaari, S Janna M</cp:lastModifiedBy>
  <cp:revision>1615</cp:revision>
  <dcterms:created xsi:type="dcterms:W3CDTF">2013-05-11T20:59:03Z</dcterms:created>
  <dcterms:modified xsi:type="dcterms:W3CDTF">2016-08-03T15:49:03Z</dcterms:modified>
</cp:coreProperties>
</file>