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72" r:id="rId2"/>
    <p:sldId id="485" r:id="rId3"/>
    <p:sldId id="401" r:id="rId4"/>
    <p:sldId id="413" r:id="rId5"/>
    <p:sldId id="414" r:id="rId6"/>
    <p:sldId id="412" r:id="rId7"/>
    <p:sldId id="396" r:id="rId8"/>
    <p:sldId id="416" r:id="rId9"/>
    <p:sldId id="417" r:id="rId10"/>
    <p:sldId id="439" r:id="rId11"/>
    <p:sldId id="440" r:id="rId12"/>
    <p:sldId id="441" r:id="rId13"/>
    <p:sldId id="450" r:id="rId14"/>
    <p:sldId id="443" r:id="rId15"/>
    <p:sldId id="442" r:id="rId16"/>
    <p:sldId id="438" r:id="rId17"/>
    <p:sldId id="444" r:id="rId18"/>
    <p:sldId id="445" r:id="rId19"/>
    <p:sldId id="449" r:id="rId20"/>
    <p:sldId id="446" r:id="rId21"/>
    <p:sldId id="447" r:id="rId22"/>
    <p:sldId id="448" r:id="rId23"/>
    <p:sldId id="482" r:id="rId24"/>
    <p:sldId id="385" r:id="rId25"/>
    <p:sldId id="452" r:id="rId2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1pPr>
    <a:lvl2pPr marL="4572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2pPr>
    <a:lvl3pPr marL="9144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3pPr>
    <a:lvl4pPr marL="13716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4pPr>
    <a:lvl5pPr marL="18288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CC"/>
    <a:srgbClr val="FF6699"/>
    <a:srgbClr val="993366"/>
    <a:srgbClr val="008000"/>
    <a:srgbClr val="996600"/>
    <a:srgbClr val="FF0066"/>
    <a:srgbClr val="000066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03" autoAdjust="0"/>
    <p:restoredTop sz="94342" autoAdjust="0"/>
  </p:normalViewPr>
  <p:slideViewPr>
    <p:cSldViewPr snapToGrid="0">
      <p:cViewPr varScale="1">
        <p:scale>
          <a:sx n="50" d="100"/>
          <a:sy n="50" d="100"/>
        </p:scale>
        <p:origin x="54" y="3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250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FBB910F5-59C0-4596-A203-39C879F43506}" type="datetime1">
              <a:rPr lang="en-US"/>
              <a:pPr>
                <a:defRPr/>
              </a:pPr>
              <a:t>8/3/2016</a:t>
            </a:fld>
            <a:endParaRPr lang="el-G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r>
              <a:rPr lang="el-GR"/>
              <a:t>9ο ΠΕΣΧΜ: Η Συμβολή της Χημικής Μηχανικής στην Αειφόρο Ανάπτυξη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AE53357A-67FC-4270-8BDA-067EF194E0C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260156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A4A11E4C-A8ED-4B91-BA17-D27C6A647462}" type="datetime1">
              <a:rPr lang="en-US"/>
              <a:pPr>
                <a:defRPr/>
              </a:pPr>
              <a:t>8/3/2016</a:t>
            </a:fld>
            <a:endParaRPr lang="en-US" altLang="zh-CN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pPr>
              <a:defRPr/>
            </a:pPr>
            <a:r>
              <a:rPr lang="en-US" altLang="zh-CN"/>
              <a:t>9ο ΠΕΣΧΜ: Η </a:t>
            </a:r>
            <a:r>
              <a:rPr lang="en-US" altLang="zh-CN" err="1"/>
              <a:t>Συμβολή</a:t>
            </a:r>
            <a:r>
              <a:rPr lang="en-US" altLang="zh-CN"/>
              <a:t> </a:t>
            </a:r>
            <a:r>
              <a:rPr lang="en-US" altLang="zh-CN" err="1"/>
              <a:t>της</a:t>
            </a:r>
            <a:r>
              <a:rPr lang="en-US" altLang="zh-CN"/>
              <a:t> </a:t>
            </a:r>
            <a:r>
              <a:rPr lang="en-US" altLang="zh-CN" err="1"/>
              <a:t>Χημικής</a:t>
            </a:r>
            <a:r>
              <a:rPr lang="en-US" altLang="zh-CN"/>
              <a:t> </a:t>
            </a:r>
            <a:r>
              <a:rPr lang="en-US" altLang="zh-CN" err="1"/>
              <a:t>Μηχανικής</a:t>
            </a:r>
            <a:r>
              <a:rPr lang="en-US" altLang="zh-CN"/>
              <a:t> </a:t>
            </a:r>
            <a:r>
              <a:rPr lang="en-US" altLang="zh-CN" err="1"/>
              <a:t>στην</a:t>
            </a:r>
            <a:r>
              <a:rPr lang="en-US" altLang="zh-CN"/>
              <a:t> </a:t>
            </a:r>
            <a:r>
              <a:rPr lang="en-US" altLang="zh-CN" err="1"/>
              <a:t>Αειφόρο</a:t>
            </a:r>
            <a:r>
              <a:rPr lang="en-US" altLang="zh-CN"/>
              <a:t> </a:t>
            </a:r>
            <a:r>
              <a:rPr lang="en-US" altLang="zh-CN" err="1"/>
              <a:t>Ανάπτυξη</a:t>
            </a:r>
            <a:endParaRPr lang="en-US" altLang="zh-CN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608A7537-9678-4B00-B4C2-DA4AFD08B26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870439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9ο ΠΕΣΧΜ: Η Συμβολή της Χημικής Μηχανικής στην Αειφόρο Ανάπτυξη</a:t>
            </a: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l-GR" altLang="el-GR" smtClean="0"/>
          </a:p>
        </p:txBody>
      </p:sp>
    </p:spTree>
    <p:extLst>
      <p:ext uri="{BB962C8B-B14F-4D97-AF65-F5344CB8AC3E}">
        <p14:creationId xmlns:p14="http://schemas.microsoft.com/office/powerpoint/2010/main" val="323536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websbook_227943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  <a:prstGeom prst="rect">
            <a:avLst/>
          </a:prstGeom>
        </p:spPr>
        <p:txBody>
          <a:bodyPr/>
          <a:lstStyle>
            <a:lvl1pPr algn="l">
              <a:buClr>
                <a:srgbClr val="FFFFFF"/>
              </a:buCl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 sz="3500" baseline="0"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693988" y="1600200"/>
            <a:ext cx="6326187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39750" y="1341438"/>
            <a:ext cx="3956050" cy="4784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3956050" cy="4784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altLang="zh-CN" noProof="0" dirty="0" smtClean="0"/>
              <a:t>Click icon to add picture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43213" y="404813"/>
            <a:ext cx="5832475" cy="692150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1298575"/>
            <a:ext cx="8207375" cy="48275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40513" y="260350"/>
            <a:ext cx="2057400" cy="5865813"/>
          </a:xfrm>
          <a:prstGeom prst="rect">
            <a:avLst/>
          </a:prstGeo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260350"/>
            <a:ext cx="6019800" cy="58658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3" descr="websbook_227943411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8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16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n"/>
        <a:defRPr sz="1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84213" y="782638"/>
            <a:ext cx="7772400" cy="1303337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r>
              <a:rPr lang="en-GB" sz="2800" b="1" cap="small" dirty="0">
                <a:solidFill>
                  <a:schemeClr val="bg2">
                    <a:lumMod val="50000"/>
                  </a:schemeClr>
                </a:solidFill>
              </a:rPr>
              <a:t>ÉPOQUE: </a:t>
            </a:r>
            <a:r>
              <a:rPr lang="en-GB" sz="2800" b="1" cap="small" dirty="0" smtClean="0">
                <a:solidFill>
                  <a:schemeClr val="bg2">
                    <a:lumMod val="50000"/>
                  </a:schemeClr>
                </a:solidFill>
              </a:rPr>
              <a:t>YMPÄRISTÖOHJELMA LAADUKKAASEEN YLIOPISTO-OPETUKSEEN</a:t>
            </a:r>
            <a:endParaRPr lang="el-GR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362" name="Text Box 15"/>
          <p:cNvSpPr txBox="1">
            <a:spLocks noChangeArrowheads="1"/>
          </p:cNvSpPr>
          <p:nvPr/>
        </p:nvSpPr>
        <p:spPr bwMode="auto">
          <a:xfrm>
            <a:off x="3870325" y="17192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 altLang="el-GR" i="0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758825" y="2080009"/>
            <a:ext cx="7924800" cy="4089679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r>
              <a:rPr lang="en-US" sz="2800" b="1" i="0" u="sng" cap="small" dirty="0" smtClean="0">
                <a:solidFill>
                  <a:schemeClr val="bg2">
                    <a:lumMod val="50000"/>
                  </a:schemeClr>
                </a:solidFill>
              </a:rPr>
              <a:t>KURSSI III</a:t>
            </a:r>
          </a:p>
          <a:p>
            <a:pPr algn="ctr">
              <a:defRPr/>
            </a:pPr>
            <a:r>
              <a:rPr lang="en-US" sz="2400" b="1" i="0" cap="small" dirty="0" smtClean="0">
                <a:solidFill>
                  <a:schemeClr val="bg2">
                    <a:lumMod val="50000"/>
                  </a:schemeClr>
                </a:solidFill>
              </a:rPr>
              <a:t>YRITTÄJYYS– ÄLYKÄS ENERGIA</a:t>
            </a:r>
            <a:endParaRPr lang="en-GB" sz="2400" b="1" i="0" cap="small" dirty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en-GB" sz="2800" b="1" u="sng" cap="small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en-GB" sz="2800" b="1" u="sng" cap="small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en-GB" sz="2800" b="1" i="0" u="sng" cap="small" dirty="0" smtClean="0">
                <a:solidFill>
                  <a:schemeClr val="bg2">
                    <a:lumMod val="50000"/>
                  </a:schemeClr>
                </a:solidFill>
              </a:rPr>
              <a:t>MODUULI 1</a:t>
            </a:r>
          </a:p>
          <a:p>
            <a:pPr algn="ctr">
              <a:defRPr/>
            </a:pPr>
            <a:r>
              <a:rPr lang="en-GB" sz="2400" b="1" i="0" cap="small" dirty="0" smtClean="0">
                <a:solidFill>
                  <a:schemeClr val="bg2">
                    <a:lumMod val="50000"/>
                  </a:schemeClr>
                </a:solidFill>
              </a:rPr>
              <a:t>ÄLYKÄS ENERGIA</a:t>
            </a:r>
            <a:endParaRPr lang="en-GB" sz="2400" b="1" i="0" cap="small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ÄLYKÄS SÄHKÖVERKKO</a:t>
            </a: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 TEKNOLOGIAN ALOILLA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168094"/>
            <a:ext cx="8792308" cy="502168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err="1" smtClean="0"/>
              <a:t>Laajan</a:t>
            </a:r>
            <a:r>
              <a:rPr lang="en-US" sz="2800" dirty="0" smtClean="0"/>
              <a:t> </a:t>
            </a:r>
            <a:r>
              <a:rPr lang="en-US" sz="2800" dirty="0" err="1" smtClean="0"/>
              <a:t>alueen</a:t>
            </a:r>
            <a:r>
              <a:rPr lang="en-US" sz="2800" dirty="0" smtClean="0"/>
              <a:t> </a:t>
            </a:r>
            <a:r>
              <a:rPr lang="en-US" sz="2800" dirty="0" err="1" smtClean="0"/>
              <a:t>seuranta</a:t>
            </a:r>
            <a:r>
              <a:rPr lang="en-US" sz="2800" dirty="0" smtClean="0"/>
              <a:t> ja </a:t>
            </a:r>
            <a:r>
              <a:rPr lang="en-US" sz="2800" dirty="0" err="1" smtClean="0"/>
              <a:t>valvonta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err="1" smtClean="0"/>
              <a:t>Uusiutuvan</a:t>
            </a:r>
            <a:r>
              <a:rPr lang="en-US" sz="2800" dirty="0" smtClean="0"/>
              <a:t> ja </a:t>
            </a:r>
            <a:r>
              <a:rPr lang="en-US" sz="2800" dirty="0" err="1" smtClean="0"/>
              <a:t>hajautetun</a:t>
            </a:r>
            <a:r>
              <a:rPr lang="en-US" sz="2800" dirty="0" smtClean="0"/>
              <a:t> </a:t>
            </a:r>
            <a:r>
              <a:rPr lang="en-US" sz="2800" dirty="0" err="1" smtClean="0"/>
              <a:t>sähköntuotannon</a:t>
            </a:r>
            <a:r>
              <a:rPr lang="en-US" sz="2800" dirty="0" smtClean="0"/>
              <a:t> </a:t>
            </a:r>
            <a:r>
              <a:rPr lang="en-US" sz="2800" dirty="0" err="1" smtClean="0"/>
              <a:t>integrointi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smtClean="0"/>
              <a:t>ICT </a:t>
            </a:r>
            <a:r>
              <a:rPr lang="en-US" sz="2800" dirty="0" err="1" smtClean="0"/>
              <a:t>integraatio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err="1" smtClean="0"/>
              <a:t>Vaihteiston</a:t>
            </a:r>
            <a:r>
              <a:rPr lang="en-US" sz="2800" dirty="0" smtClean="0"/>
              <a:t> </a:t>
            </a:r>
            <a:r>
              <a:rPr lang="en-US" sz="2800" dirty="0" err="1" smtClean="0"/>
              <a:t>lisälaitesovellukset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err="1" smtClean="0"/>
              <a:t>Sähköverkon</a:t>
            </a:r>
            <a:r>
              <a:rPr lang="en-US" sz="2800" dirty="0" smtClean="0"/>
              <a:t> </a:t>
            </a:r>
            <a:r>
              <a:rPr lang="en-US" sz="2800" dirty="0" err="1" smtClean="0"/>
              <a:t>hallinnan</a:t>
            </a:r>
            <a:r>
              <a:rPr lang="en-US" sz="2800" dirty="0" smtClean="0"/>
              <a:t> </a:t>
            </a:r>
            <a:r>
              <a:rPr lang="en-US" sz="2800" dirty="0" err="1" smtClean="0"/>
              <a:t>jakelu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err="1" smtClean="0"/>
              <a:t>Edistyneen</a:t>
            </a:r>
            <a:r>
              <a:rPr lang="en-US" sz="2800" dirty="0" smtClean="0"/>
              <a:t> </a:t>
            </a:r>
            <a:r>
              <a:rPr lang="en-US" sz="2800" dirty="0" err="1" smtClean="0"/>
              <a:t>mittauksen</a:t>
            </a:r>
            <a:r>
              <a:rPr lang="en-US" sz="2800" dirty="0" smtClean="0"/>
              <a:t> </a:t>
            </a:r>
            <a:r>
              <a:rPr lang="en-US" sz="2800" dirty="0" err="1" smtClean="0"/>
              <a:t>infrastruktuuri</a:t>
            </a:r>
            <a:r>
              <a:rPr lang="en-US" sz="2800" dirty="0" smtClean="0"/>
              <a:t> (AMI)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err="1" smtClean="0"/>
              <a:t>Infrastruktuurin</a:t>
            </a:r>
            <a:r>
              <a:rPr lang="en-US" sz="2800" dirty="0" smtClean="0"/>
              <a:t> </a:t>
            </a:r>
            <a:r>
              <a:rPr lang="en-US" sz="2800" dirty="0" err="1" smtClean="0"/>
              <a:t>veloitus</a:t>
            </a:r>
            <a:r>
              <a:rPr lang="en-US" sz="2800" dirty="0" smtClean="0"/>
              <a:t> (EV)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Customer-side systems (CS)</a:t>
            </a:r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10 # 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179560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</a:rPr>
              <a:t>TEKNOLOGINEN SÄÄTÖALUE ÄLYKKÄÄSSÄ SÄHKÖVERKOSSA</a:t>
            </a:r>
            <a:endParaRPr lang="en-US" sz="28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242" name="Picture 2" descr="C:\Users\panagiotakopoulos\Desktop\tech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65125"/>
            <a:ext cx="9144000" cy="5315578"/>
          </a:xfrm>
          <a:prstGeom prst="rect">
            <a:avLst/>
          </a:prstGeom>
          <a:noFill/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11 # 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LAAJA-ALAINEN SEURANTA JA KONTROLLI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168094"/>
            <a:ext cx="8792308" cy="502168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err="1" smtClean="0"/>
              <a:t>Sähköjärjestelmien</a:t>
            </a:r>
            <a:r>
              <a:rPr lang="en-US" sz="2800" dirty="0" smtClean="0"/>
              <a:t> </a:t>
            </a:r>
            <a:r>
              <a:rPr lang="en-US" sz="2800" dirty="0" err="1" smtClean="0"/>
              <a:t>osien</a:t>
            </a:r>
            <a:r>
              <a:rPr lang="en-US" sz="2800" dirty="0" smtClean="0"/>
              <a:t> ja </a:t>
            </a:r>
            <a:r>
              <a:rPr lang="en-US" sz="2800" dirty="0" err="1" smtClean="0"/>
              <a:t>suorituskyvyn</a:t>
            </a:r>
            <a:r>
              <a:rPr lang="en-US" sz="2800" dirty="0" smtClean="0"/>
              <a:t> </a:t>
            </a:r>
            <a:r>
              <a:rPr lang="en-US" sz="2800" dirty="0" err="1" smtClean="0"/>
              <a:t>r</a:t>
            </a:r>
            <a:r>
              <a:rPr lang="en-US" sz="2800" dirty="0" err="1" smtClean="0"/>
              <a:t>eaaliaikainen</a:t>
            </a:r>
            <a:r>
              <a:rPr lang="en-US" sz="2800" dirty="0" smtClean="0"/>
              <a:t> </a:t>
            </a:r>
            <a:r>
              <a:rPr lang="en-US" sz="2800" dirty="0" err="1" smtClean="0"/>
              <a:t>seuranta</a:t>
            </a:r>
            <a:r>
              <a:rPr lang="en-US" sz="2800" dirty="0" smtClean="0"/>
              <a:t> ja </a:t>
            </a:r>
            <a:r>
              <a:rPr lang="en-US" sz="2800" dirty="0" err="1" smtClean="0"/>
              <a:t>monitorointi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err="1" smtClean="0"/>
              <a:t>Kehittyneen</a:t>
            </a:r>
            <a:r>
              <a:rPr lang="en-US" sz="2800" dirty="0" smtClean="0"/>
              <a:t> </a:t>
            </a:r>
            <a:r>
              <a:rPr lang="en-US" sz="2800" dirty="0" err="1" smtClean="0"/>
              <a:t>järjestelmän</a:t>
            </a:r>
            <a:r>
              <a:rPr lang="en-US" sz="2800" dirty="0" smtClean="0"/>
              <a:t> </a:t>
            </a:r>
            <a:r>
              <a:rPr lang="en-US" sz="2800" dirty="0" err="1" smtClean="0"/>
              <a:t>toiminnan</a:t>
            </a:r>
            <a:r>
              <a:rPr lang="en-US" sz="2800" dirty="0" smtClean="0"/>
              <a:t> </a:t>
            </a:r>
            <a:r>
              <a:rPr lang="en-US" sz="2800" dirty="0" err="1" smtClean="0"/>
              <a:t>työkalut</a:t>
            </a:r>
            <a:r>
              <a:rPr lang="en-US" sz="2800" dirty="0" smtClean="0"/>
              <a:t> </a:t>
            </a:r>
            <a:r>
              <a:rPr lang="en-US" sz="2800" dirty="0" err="1" smtClean="0"/>
              <a:t>sähkökatkojen</a:t>
            </a:r>
            <a:r>
              <a:rPr lang="en-US" sz="2800" dirty="0" smtClean="0"/>
              <a:t> </a:t>
            </a:r>
            <a:r>
              <a:rPr lang="en-US" sz="2800" dirty="0" err="1" smtClean="0"/>
              <a:t>välttämiseen</a:t>
            </a:r>
            <a:r>
              <a:rPr lang="en-US" sz="2800" dirty="0" smtClean="0"/>
              <a:t> ja </a:t>
            </a:r>
            <a:r>
              <a:rPr lang="en-US" sz="2800" dirty="0" err="1" smtClean="0"/>
              <a:t>uusiutuvien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energialähteiden</a:t>
            </a:r>
            <a:r>
              <a:rPr lang="en-US" sz="2800" dirty="0" smtClean="0"/>
              <a:t> </a:t>
            </a:r>
            <a:r>
              <a:rPr lang="en-US" sz="2800" dirty="0" err="1" smtClean="0"/>
              <a:t>helpottamiseksi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US" sz="2800" dirty="0" err="1" smtClean="0"/>
              <a:t>Seurannan</a:t>
            </a:r>
            <a:r>
              <a:rPr lang="en-US" sz="2800" dirty="0" smtClean="0"/>
              <a:t> ja </a:t>
            </a:r>
            <a:r>
              <a:rPr lang="en-US" sz="2800" dirty="0" err="1" smtClean="0"/>
              <a:t>valvonnan</a:t>
            </a:r>
            <a:r>
              <a:rPr lang="en-US" sz="2800" dirty="0" smtClean="0"/>
              <a:t> </a:t>
            </a:r>
            <a:r>
              <a:rPr lang="en-US" sz="2800" dirty="0" err="1" smtClean="0"/>
              <a:t>teknologiat</a:t>
            </a:r>
            <a:r>
              <a:rPr lang="en-US" sz="2800" dirty="0" smtClean="0"/>
              <a:t> </a:t>
            </a:r>
            <a:r>
              <a:rPr lang="en-US" sz="2800" dirty="0" err="1" smtClean="0"/>
              <a:t>kehittyneen</a:t>
            </a:r>
            <a:r>
              <a:rPr lang="en-US" sz="2800" dirty="0" smtClean="0"/>
              <a:t> </a:t>
            </a:r>
            <a:r>
              <a:rPr lang="en-US" sz="2800" dirty="0" err="1" smtClean="0"/>
              <a:t>järjestelmän</a:t>
            </a:r>
            <a:r>
              <a:rPr lang="en-US" sz="2800" dirty="0" smtClean="0"/>
              <a:t> </a:t>
            </a:r>
            <a:r>
              <a:rPr lang="en-US" sz="2800" dirty="0" err="1" smtClean="0"/>
              <a:t>analyytikan</a:t>
            </a:r>
            <a:r>
              <a:rPr lang="en-US" sz="2800" dirty="0" smtClean="0"/>
              <a:t> </a:t>
            </a:r>
            <a:r>
              <a:rPr lang="en-US" sz="2800" dirty="0" err="1" smtClean="0"/>
              <a:t>ohella</a:t>
            </a:r>
            <a:r>
              <a:rPr lang="en-US" sz="2800" dirty="0" smtClean="0"/>
              <a:t>:</a:t>
            </a:r>
            <a:endParaRPr lang="en-US" sz="2800" dirty="0" smtClean="0"/>
          </a:p>
          <a:p>
            <a:pPr marL="712788" lvl="1" indent="-350838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400" dirty="0" err="1" smtClean="0"/>
              <a:t>Valvontatehtävä</a:t>
            </a:r>
            <a:r>
              <a:rPr lang="en-US" sz="2400" dirty="0" smtClean="0"/>
              <a:t> ja </a:t>
            </a:r>
            <a:r>
              <a:rPr lang="en-US" sz="2400" dirty="0" err="1" smtClean="0"/>
              <a:t>tiedonkeruu</a:t>
            </a:r>
            <a:r>
              <a:rPr lang="en-US" sz="2400" dirty="0" smtClean="0"/>
              <a:t> (SCADA)</a:t>
            </a:r>
            <a:endParaRPr lang="en-US" sz="2400" dirty="0" smtClean="0"/>
          </a:p>
          <a:p>
            <a:pPr marL="712788" lvl="1" indent="-350838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400" dirty="0" err="1" smtClean="0"/>
              <a:t>Laaja-alainen</a:t>
            </a:r>
            <a:r>
              <a:rPr lang="en-US" sz="2400" dirty="0" smtClean="0"/>
              <a:t> </a:t>
            </a:r>
            <a:r>
              <a:rPr lang="en-US" sz="2400" dirty="0" err="1" smtClean="0"/>
              <a:t>tilannetietoisuus</a:t>
            </a:r>
            <a:endParaRPr lang="en-US" sz="2400" dirty="0" smtClean="0"/>
          </a:p>
          <a:p>
            <a:pPr marL="712788" lvl="1" indent="-350838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400" dirty="0" err="1" smtClean="0"/>
              <a:t>Laaja-alainen</a:t>
            </a:r>
            <a:r>
              <a:rPr lang="en-US" sz="2400" dirty="0" smtClean="0"/>
              <a:t> </a:t>
            </a:r>
            <a:r>
              <a:rPr lang="en-US" sz="2400" dirty="0" err="1" smtClean="0"/>
              <a:t>monitorointi</a:t>
            </a:r>
            <a:endParaRPr lang="en-US" sz="2400" dirty="0" smtClean="0"/>
          </a:p>
          <a:p>
            <a:pPr marL="712788" lvl="1" indent="-350838" algn="just">
              <a:spcBef>
                <a:spcPts val="0"/>
              </a:spcBef>
              <a:spcAft>
                <a:spcPts val="1500"/>
              </a:spcAft>
              <a:buFont typeface="Wingdings" pitchFamily="2" charset="2"/>
              <a:buChar char="Ø"/>
            </a:pPr>
            <a:r>
              <a:rPr lang="en-US" sz="2400" dirty="0" err="1" smtClean="0"/>
              <a:t>Laaja-alainen</a:t>
            </a:r>
            <a:r>
              <a:rPr lang="en-US" sz="2400" dirty="0" smtClean="0"/>
              <a:t> </a:t>
            </a:r>
            <a:r>
              <a:rPr lang="en-US" sz="2400" dirty="0" err="1" smtClean="0"/>
              <a:t>adaptiivinen</a:t>
            </a:r>
            <a:r>
              <a:rPr lang="en-US" sz="2400" dirty="0" smtClean="0"/>
              <a:t> </a:t>
            </a:r>
            <a:r>
              <a:rPr lang="en-US" sz="2400" dirty="0" err="1" smtClean="0"/>
              <a:t>suojelu</a:t>
            </a:r>
            <a:r>
              <a:rPr lang="en-US" sz="2400" dirty="0" smtClean="0"/>
              <a:t>, </a:t>
            </a:r>
            <a:r>
              <a:rPr lang="en-US" sz="2400" dirty="0" err="1" smtClean="0"/>
              <a:t>kontrolli</a:t>
            </a:r>
            <a:r>
              <a:rPr lang="en-US" sz="2400" dirty="0" smtClean="0"/>
              <a:t> ja </a:t>
            </a:r>
            <a:r>
              <a:rPr lang="en-US" sz="2400" dirty="0" err="1" smtClean="0"/>
              <a:t>automaatio</a:t>
            </a:r>
            <a:endParaRPr lang="en-US" sz="24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12 # 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SÄHKÖVERKON VALVONTA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Picture 4" descr="C:\Users\panagiotakopoulos\Desktop\substas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155560"/>
            <a:ext cx="9144000" cy="5124659"/>
          </a:xfrm>
          <a:prstGeom prst="rect">
            <a:avLst/>
          </a:prstGeom>
          <a:noFill/>
        </p:spPr>
      </p:pic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13 # 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110527"/>
            <a:ext cx="9144000" cy="100484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UUSIUTUVAN JA HAJAUTETUN GENERAATION YHDENTYMINEN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168094"/>
            <a:ext cx="8792308" cy="502168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err="1" smtClean="0"/>
              <a:t>Haasteita</a:t>
            </a:r>
            <a:r>
              <a:rPr lang="en-US" sz="2800" dirty="0" smtClean="0"/>
              <a:t> </a:t>
            </a:r>
            <a:r>
              <a:rPr lang="en-US" sz="2800" dirty="0" err="1" smtClean="0"/>
              <a:t>lähetettävyyteen</a:t>
            </a:r>
            <a:r>
              <a:rPr lang="en-US" sz="2800" dirty="0" smtClean="0"/>
              <a:t> ja </a:t>
            </a:r>
            <a:r>
              <a:rPr lang="en-US" sz="2800" dirty="0" err="1" smtClean="0"/>
              <a:t>ohjattavuuteen</a:t>
            </a:r>
            <a:r>
              <a:rPr lang="en-US" sz="2800" dirty="0" smtClean="0"/>
              <a:t>  ja </a:t>
            </a:r>
            <a:r>
              <a:rPr lang="en-US" sz="2800" dirty="0" err="1" smtClean="0"/>
              <a:t>sähköjärjestelmän</a:t>
            </a:r>
            <a:r>
              <a:rPr lang="en-US" sz="2800" dirty="0" smtClean="0"/>
              <a:t> </a:t>
            </a:r>
            <a:r>
              <a:rPr lang="en-US" sz="2800" dirty="0" err="1" smtClean="0"/>
              <a:t>toimintaa</a:t>
            </a:r>
            <a:r>
              <a:rPr lang="en-US" sz="2800" dirty="0" smtClean="0"/>
              <a:t> </a:t>
            </a:r>
            <a:r>
              <a:rPr lang="en-US" sz="2800" dirty="0" err="1" smtClean="0"/>
              <a:t>varten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err="1" smtClean="0"/>
              <a:t>Energian</a:t>
            </a:r>
            <a:r>
              <a:rPr lang="en-US" sz="2800" dirty="0" smtClean="0"/>
              <a:t> </a:t>
            </a:r>
            <a:r>
              <a:rPr lang="en-US" sz="2800" dirty="0" err="1" smtClean="0"/>
              <a:t>varastointijärjestelmät</a:t>
            </a:r>
            <a:r>
              <a:rPr lang="en-US" sz="2800" dirty="0" smtClean="0"/>
              <a:t> </a:t>
            </a:r>
            <a:r>
              <a:rPr lang="en-US" sz="2800" dirty="0" err="1" smtClean="0"/>
              <a:t>voivat</a:t>
            </a:r>
            <a:r>
              <a:rPr lang="en-US" sz="2800" dirty="0" smtClean="0"/>
              <a:t> </a:t>
            </a:r>
            <a:r>
              <a:rPr lang="en-US" sz="2800" dirty="0" err="1" smtClean="0"/>
              <a:t>irrottaa</a:t>
            </a:r>
            <a:r>
              <a:rPr lang="en-US" sz="2800" dirty="0" smtClean="0"/>
              <a:t> </a:t>
            </a:r>
            <a:r>
              <a:rPr lang="en-US" sz="2800" dirty="0" err="1" smtClean="0"/>
              <a:t>tuotannon</a:t>
            </a:r>
            <a:r>
              <a:rPr lang="en-US" sz="2800" dirty="0" smtClean="0"/>
              <a:t> ja </a:t>
            </a:r>
            <a:r>
              <a:rPr lang="en-US" sz="2800" dirty="0" err="1" smtClean="0"/>
              <a:t>energian</a:t>
            </a:r>
            <a:r>
              <a:rPr lang="en-US" sz="2800" dirty="0" smtClean="0"/>
              <a:t> </a:t>
            </a:r>
            <a:r>
              <a:rPr lang="en-US" sz="2800" dirty="0" err="1" smtClean="0"/>
              <a:t>toimituksen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err="1" smtClean="0"/>
              <a:t>Generaation</a:t>
            </a:r>
            <a:r>
              <a:rPr lang="en-US" sz="2800" dirty="0" smtClean="0"/>
              <a:t> </a:t>
            </a:r>
            <a:r>
              <a:rPr lang="en-US" sz="2800" dirty="0" err="1" smtClean="0"/>
              <a:t>kontrollin</a:t>
            </a:r>
            <a:r>
              <a:rPr lang="en-US" sz="2800" dirty="0" smtClean="0"/>
              <a:t> </a:t>
            </a:r>
            <a:r>
              <a:rPr lang="en-US" sz="2800" dirty="0" err="1" smtClean="0"/>
              <a:t>automatisointi</a:t>
            </a:r>
            <a:r>
              <a:rPr lang="en-US" sz="2800" dirty="0" smtClean="0"/>
              <a:t> ja </a:t>
            </a:r>
            <a:r>
              <a:rPr lang="en-US" sz="2800" dirty="0" err="1" smtClean="0"/>
              <a:t>vaatimus</a:t>
            </a:r>
            <a:r>
              <a:rPr lang="en-US" sz="2800" dirty="0" smtClean="0"/>
              <a:t> </a:t>
            </a:r>
            <a:r>
              <a:rPr lang="en-US" sz="2800" dirty="0" err="1" smtClean="0"/>
              <a:t>varmistaa</a:t>
            </a:r>
            <a:r>
              <a:rPr lang="en-US" sz="2800" dirty="0" smtClean="0"/>
              <a:t> </a:t>
            </a:r>
            <a:r>
              <a:rPr lang="en-US" sz="2800" dirty="0" err="1" smtClean="0"/>
              <a:t>kysynnän</a:t>
            </a:r>
            <a:r>
              <a:rPr lang="en-US" sz="2800" dirty="0" smtClean="0"/>
              <a:t> ja </a:t>
            </a:r>
            <a:r>
              <a:rPr lang="en-US" sz="2800" dirty="0" err="1" smtClean="0"/>
              <a:t>tarjonnan</a:t>
            </a:r>
            <a:r>
              <a:rPr lang="en-US" sz="2800" dirty="0" smtClean="0"/>
              <a:t> </a:t>
            </a:r>
            <a:r>
              <a:rPr lang="en-US" sz="2800" dirty="0" err="1" smtClean="0"/>
              <a:t>tasapainottaminen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err="1" smtClean="0"/>
              <a:t>Virran</a:t>
            </a:r>
            <a:r>
              <a:rPr lang="en-US" sz="2800" dirty="0" smtClean="0"/>
              <a:t> </a:t>
            </a:r>
            <a:r>
              <a:rPr lang="en-US" sz="2800" dirty="0" err="1" smtClean="0"/>
              <a:t>k</a:t>
            </a:r>
            <a:r>
              <a:rPr lang="en-US" sz="2800" dirty="0" err="1" smtClean="0"/>
              <a:t>unnossapitovälineet</a:t>
            </a:r>
            <a:r>
              <a:rPr lang="en-US" sz="2800" dirty="0" smtClean="0"/>
              <a:t> </a:t>
            </a:r>
            <a:r>
              <a:rPr lang="en-US" sz="2800" dirty="0" err="1" smtClean="0"/>
              <a:t>voimaa</a:t>
            </a:r>
            <a:r>
              <a:rPr lang="en-US" sz="2800" dirty="0" smtClean="0"/>
              <a:t> ja </a:t>
            </a:r>
            <a:r>
              <a:rPr lang="en-US" sz="2800" dirty="0" err="1" smtClean="0"/>
              <a:t>sähköverkkoa</a:t>
            </a:r>
            <a:r>
              <a:rPr lang="en-US" sz="2800" dirty="0" smtClean="0"/>
              <a:t> </a:t>
            </a:r>
            <a:r>
              <a:rPr lang="en-US" sz="2800" dirty="0" err="1" smtClean="0"/>
              <a:t>varten</a:t>
            </a:r>
            <a:endParaRPr lang="en-US" sz="2800" dirty="0" smtClean="0"/>
          </a:p>
          <a:p>
            <a:pPr marL="0" indent="0" algn="just">
              <a:spcBef>
                <a:spcPts val="0"/>
              </a:spcBef>
              <a:spcAft>
                <a:spcPts val="1500"/>
              </a:spcAft>
              <a:buNone/>
            </a:pPr>
            <a:endParaRPr lang="en-US" sz="2800" dirty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14 # 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ICT </a:t>
            </a: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INTEGRAATIO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168094"/>
            <a:ext cx="8792308" cy="236892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smtClean="0"/>
              <a:t>Luo </a:t>
            </a:r>
            <a:r>
              <a:rPr lang="en-US" sz="2800" dirty="0" err="1" smtClean="0"/>
              <a:t>dynaamisen</a:t>
            </a:r>
            <a:r>
              <a:rPr lang="en-US" sz="2800" dirty="0" smtClean="0"/>
              <a:t>, </a:t>
            </a:r>
            <a:r>
              <a:rPr lang="en-US" sz="2800" dirty="0" err="1" smtClean="0"/>
              <a:t>nopean</a:t>
            </a:r>
            <a:r>
              <a:rPr lang="en-US" sz="2800" dirty="0" smtClean="0"/>
              <a:t> </a:t>
            </a:r>
            <a:r>
              <a:rPr lang="en-US" sz="2800" dirty="0" err="1" smtClean="0"/>
              <a:t>interaktiivisen</a:t>
            </a:r>
            <a:r>
              <a:rPr lang="en-US" sz="2800" dirty="0" smtClean="0"/>
              <a:t> </a:t>
            </a:r>
            <a:r>
              <a:rPr lang="en-US" sz="2800" dirty="0" err="1" smtClean="0"/>
              <a:t>infrastruktuurin</a:t>
            </a:r>
            <a:r>
              <a:rPr lang="en-US" sz="2800" dirty="0" smtClean="0"/>
              <a:t> </a:t>
            </a:r>
            <a:r>
              <a:rPr lang="en-US" sz="2800" dirty="0" err="1" smtClean="0"/>
              <a:t>reaaliaikaista</a:t>
            </a:r>
            <a:r>
              <a:rPr lang="en-US" sz="2800" dirty="0" smtClean="0"/>
              <a:t> </a:t>
            </a:r>
            <a:r>
              <a:rPr lang="en-US" sz="2800" dirty="0" err="1" smtClean="0"/>
              <a:t>tietoa</a:t>
            </a:r>
            <a:r>
              <a:rPr lang="en-US" sz="2800" dirty="0" smtClean="0"/>
              <a:t> ja </a:t>
            </a:r>
            <a:r>
              <a:rPr lang="en-US" sz="2800" dirty="0" err="1" smtClean="0"/>
              <a:t>sähköpörssiä</a:t>
            </a:r>
            <a:r>
              <a:rPr lang="en-US" sz="2800" dirty="0" smtClean="0"/>
              <a:t> </a:t>
            </a:r>
            <a:r>
              <a:rPr lang="en-US" sz="2800" dirty="0" err="1" smtClean="0"/>
              <a:t>varten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err="1" smtClean="0"/>
              <a:t>Järjestelmän</a:t>
            </a:r>
            <a:r>
              <a:rPr lang="en-US" sz="2800" dirty="0" smtClean="0"/>
              <a:t> </a:t>
            </a:r>
            <a:r>
              <a:rPr lang="en-US" sz="2800" dirty="0" err="1" smtClean="0"/>
              <a:t>ohjausohjelmisto</a:t>
            </a:r>
            <a:r>
              <a:rPr lang="en-US" sz="2800" dirty="0" smtClean="0"/>
              <a:t> ja Enterprise Resource Planning (ERP) </a:t>
            </a:r>
            <a:r>
              <a:rPr lang="en-US" sz="2800" dirty="0" err="1" smtClean="0"/>
              <a:t>ohjelmisto</a:t>
            </a:r>
            <a:r>
              <a:rPr lang="en-US" sz="2800" dirty="0" smtClean="0"/>
              <a:t> </a:t>
            </a:r>
            <a:r>
              <a:rPr lang="en-US" sz="2800" dirty="0" err="1" smtClean="0"/>
              <a:t>tukemaan</a:t>
            </a:r>
            <a:r>
              <a:rPr lang="en-US" sz="2800" dirty="0" smtClean="0"/>
              <a:t> </a:t>
            </a:r>
            <a:r>
              <a:rPr lang="en-US" sz="2800" dirty="0" err="1" smtClean="0"/>
              <a:t>sidosryhmien</a:t>
            </a:r>
            <a:r>
              <a:rPr lang="en-US" sz="2800" dirty="0" smtClean="0"/>
              <a:t> </a:t>
            </a:r>
            <a:r>
              <a:rPr lang="en-US" sz="2800" dirty="0" err="1" smtClean="0"/>
              <a:t>välistä</a:t>
            </a:r>
            <a:r>
              <a:rPr lang="en-US" sz="2800" dirty="0" smtClean="0"/>
              <a:t> </a:t>
            </a:r>
            <a:r>
              <a:rPr lang="en-US" sz="2800" dirty="0" err="1" smtClean="0"/>
              <a:t>kaksisuuntaista</a:t>
            </a:r>
            <a:r>
              <a:rPr lang="en-US" sz="2800" dirty="0" smtClean="0"/>
              <a:t> </a:t>
            </a:r>
            <a:r>
              <a:rPr lang="en-US" sz="2800" dirty="0" err="1" smtClean="0"/>
              <a:t>tiedonvaihtoa</a:t>
            </a:r>
            <a:endParaRPr lang="en-US" sz="2800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200966" y="3903381"/>
            <a:ext cx="3989195" cy="197490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just" eaLnBrk="0" hangingPunc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</a:pPr>
            <a:r>
              <a:rPr lang="en-US" sz="2800" dirty="0" err="1" smtClean="0"/>
              <a:t>Langattomat</a:t>
            </a:r>
            <a:r>
              <a:rPr lang="en-US" sz="2800" dirty="0" smtClean="0"/>
              <a:t> </a:t>
            </a:r>
            <a:r>
              <a:rPr lang="en-US" sz="2800" dirty="0" err="1" smtClean="0"/>
              <a:t>teknologiat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: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712788" lvl="1" indent="-350838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800" dirty="0" smtClean="0"/>
              <a:t>IEEE.802.11 (</a:t>
            </a:r>
            <a:r>
              <a:rPr lang="en-US" sz="2800" dirty="0" err="1" smtClean="0"/>
              <a:t>WiFi</a:t>
            </a:r>
            <a:r>
              <a:rPr lang="en-US" sz="2800" dirty="0" smtClean="0"/>
              <a:t>)</a:t>
            </a:r>
          </a:p>
          <a:p>
            <a:pPr marL="712788" lvl="1" indent="-350838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800" dirty="0" smtClean="0"/>
              <a:t>IEEE.802.16 (</a:t>
            </a:r>
            <a:r>
              <a:rPr lang="en-US" sz="2800" dirty="0" err="1" smtClean="0"/>
              <a:t>WiMax</a:t>
            </a:r>
            <a:r>
              <a:rPr lang="en-US" sz="2800" dirty="0" smtClean="0"/>
              <a:t>)</a:t>
            </a:r>
          </a:p>
          <a:p>
            <a:pPr marL="712788" lvl="1" indent="-350838"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sz="2800" dirty="0" smtClean="0"/>
              <a:t>GSM/GPRS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190163" y="3975818"/>
            <a:ext cx="4953837" cy="198285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Langalliset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teknologiat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: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712788" marR="0" lvl="1" indent="-350838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Fiber optics</a:t>
            </a:r>
          </a:p>
          <a:p>
            <a:pPr marL="712788" marR="0" lvl="1" indent="-350838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xDSL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712788" marR="0" lvl="1" indent="-350838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Power Line Communication</a:t>
            </a:r>
          </a:p>
        </p:txBody>
      </p:sp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15 # 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COMMUNIKAATION TECHNOLOGIAT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9220" name="Picture 4" descr="C:\Users\panagiotakopoulos\Desktop\ComTech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24448"/>
            <a:ext cx="9143999" cy="5496446"/>
          </a:xfrm>
          <a:prstGeom prst="rect">
            <a:avLst/>
          </a:prstGeom>
          <a:noFill/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16 # 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TRANSMISSION </a:t>
            </a: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PARANTAMISEN SOVELLUKSET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168094"/>
            <a:ext cx="8792308" cy="516236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Joustavia</a:t>
            </a:r>
            <a:r>
              <a:rPr lang="en-US" sz="2800" dirty="0" smtClean="0"/>
              <a:t> AC </a:t>
            </a:r>
            <a:r>
              <a:rPr lang="en-US" sz="2800" dirty="0" err="1" smtClean="0"/>
              <a:t>siirtojärjestelmiä</a:t>
            </a:r>
            <a:r>
              <a:rPr lang="en-US" sz="2800" dirty="0" smtClean="0"/>
              <a:t> (FACTS) </a:t>
            </a:r>
            <a:r>
              <a:rPr lang="en-US" sz="2800" dirty="0" err="1" smtClean="0"/>
              <a:t>käytetään</a:t>
            </a:r>
            <a:r>
              <a:rPr lang="en-US" sz="2800" dirty="0" smtClean="0"/>
              <a:t> </a:t>
            </a:r>
            <a:r>
              <a:rPr lang="en-US" sz="2800" dirty="0" err="1" smtClean="0"/>
              <a:t>parantamaan</a:t>
            </a:r>
            <a:r>
              <a:rPr lang="en-US" sz="2800" dirty="0" smtClean="0"/>
              <a:t> </a:t>
            </a:r>
            <a:r>
              <a:rPr lang="en-US" sz="2800" dirty="0" err="1" smtClean="0"/>
              <a:t>siirtoverkkojen</a:t>
            </a:r>
            <a:r>
              <a:rPr lang="en-US" sz="2800" dirty="0" smtClean="0"/>
              <a:t> </a:t>
            </a:r>
            <a:r>
              <a:rPr lang="en-US" sz="2800" dirty="0" err="1" smtClean="0"/>
              <a:t>ohjattavuutta</a:t>
            </a:r>
            <a:r>
              <a:rPr lang="en-US" sz="2800" dirty="0" smtClean="0"/>
              <a:t> ja </a:t>
            </a:r>
            <a:r>
              <a:rPr lang="en-US" sz="2800" dirty="0" err="1" smtClean="0"/>
              <a:t>maksimoimaan</a:t>
            </a:r>
            <a:r>
              <a:rPr lang="en-US" sz="2800" dirty="0" smtClean="0"/>
              <a:t> </a:t>
            </a:r>
            <a:r>
              <a:rPr lang="en-US" sz="2800" dirty="0" err="1" smtClean="0"/>
              <a:t>kykyä</a:t>
            </a:r>
            <a:r>
              <a:rPr lang="en-US" sz="2800" dirty="0" smtClean="0"/>
              <a:t> </a:t>
            </a:r>
            <a:r>
              <a:rPr lang="en-US" sz="2800" dirty="0" err="1" smtClean="0"/>
              <a:t>siirtää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Korkea</a:t>
            </a:r>
            <a:r>
              <a:rPr lang="en-US" sz="2800" dirty="0" smtClean="0"/>
              <a:t> </a:t>
            </a:r>
            <a:r>
              <a:rPr lang="en-US" sz="2800" dirty="0" err="1" smtClean="0"/>
              <a:t>jännitteen</a:t>
            </a:r>
            <a:r>
              <a:rPr lang="en-US" sz="2800" dirty="0" smtClean="0"/>
              <a:t> DC (HVDC) </a:t>
            </a:r>
            <a:r>
              <a:rPr lang="en-US" sz="2800" dirty="0" err="1" smtClean="0"/>
              <a:t>tekniikoita</a:t>
            </a:r>
            <a:r>
              <a:rPr lang="en-US" sz="2800" dirty="0" smtClean="0"/>
              <a:t> </a:t>
            </a:r>
            <a:r>
              <a:rPr lang="en-US" sz="2800" dirty="0" err="1" smtClean="0"/>
              <a:t>käytetään</a:t>
            </a:r>
            <a:r>
              <a:rPr lang="en-US" sz="2800" dirty="0" smtClean="0"/>
              <a:t> </a:t>
            </a:r>
            <a:r>
              <a:rPr lang="en-US" sz="2800" dirty="0" err="1" smtClean="0"/>
              <a:t>liittämään</a:t>
            </a:r>
            <a:r>
              <a:rPr lang="en-US" sz="2800" dirty="0" smtClean="0"/>
              <a:t> </a:t>
            </a:r>
            <a:r>
              <a:rPr lang="en-US" sz="2800" dirty="0" err="1" smtClean="0"/>
              <a:t>merituulitoiman</a:t>
            </a:r>
            <a:r>
              <a:rPr lang="en-US" sz="2800" dirty="0" smtClean="0"/>
              <a:t> ja </a:t>
            </a:r>
            <a:r>
              <a:rPr lang="en-US" sz="2800" dirty="0" err="1" smtClean="0"/>
              <a:t>aurinkoenergian</a:t>
            </a:r>
            <a:r>
              <a:rPr lang="en-US" sz="2800" dirty="0" smtClean="0"/>
              <a:t> </a:t>
            </a:r>
            <a:r>
              <a:rPr lang="en-US" sz="2800" dirty="0" err="1" smtClean="0"/>
              <a:t>tiloja</a:t>
            </a:r>
            <a:r>
              <a:rPr lang="en-US" sz="2800" dirty="0" smtClean="0"/>
              <a:t> </a:t>
            </a:r>
            <a:r>
              <a:rPr lang="en-US" sz="2800" dirty="0" err="1" smtClean="0"/>
              <a:t>suurten</a:t>
            </a:r>
            <a:r>
              <a:rPr lang="en-US" sz="2800" dirty="0" smtClean="0"/>
              <a:t> </a:t>
            </a:r>
            <a:r>
              <a:rPr lang="en-US" sz="2800" dirty="0" err="1" smtClean="0"/>
              <a:t>voimalaitosten</a:t>
            </a:r>
            <a:r>
              <a:rPr lang="en-US" sz="2800" dirty="0" smtClean="0"/>
              <a:t> </a:t>
            </a:r>
            <a:r>
              <a:rPr lang="en-US" sz="2800" dirty="0" err="1" smtClean="0"/>
              <a:t>alueilla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Dynamic line –</a:t>
            </a:r>
            <a:r>
              <a:rPr lang="en-US" sz="2800" dirty="0" err="1" smtClean="0"/>
              <a:t>luokitusta</a:t>
            </a:r>
            <a:r>
              <a:rPr lang="en-US" sz="2800" dirty="0" smtClean="0"/>
              <a:t> (DLR) </a:t>
            </a:r>
            <a:r>
              <a:rPr lang="en-US" sz="2800" dirty="0" err="1" smtClean="0"/>
              <a:t>voidaan</a:t>
            </a:r>
            <a:r>
              <a:rPr lang="en-US" sz="2800" dirty="0" smtClean="0"/>
              <a:t> </a:t>
            </a:r>
            <a:r>
              <a:rPr lang="en-US" sz="2800" dirty="0" err="1" smtClean="0"/>
              <a:t>optimoida</a:t>
            </a:r>
            <a:r>
              <a:rPr lang="en-US" sz="2800" dirty="0" smtClean="0"/>
              <a:t> </a:t>
            </a:r>
            <a:r>
              <a:rPr lang="en-US" sz="2800" dirty="0" err="1" smtClean="0"/>
              <a:t>käyttämällä</a:t>
            </a:r>
            <a:r>
              <a:rPr lang="en-US" sz="2800" dirty="0" smtClean="0"/>
              <a:t> </a:t>
            </a:r>
            <a:r>
              <a:rPr lang="en-US" sz="2800" dirty="0" err="1" smtClean="0"/>
              <a:t>olemassa</a:t>
            </a:r>
            <a:r>
              <a:rPr lang="en-US" sz="2800" dirty="0" smtClean="0"/>
              <a:t> </a:t>
            </a:r>
            <a:r>
              <a:rPr lang="en-US" sz="2800" dirty="0" err="1" smtClean="0"/>
              <a:t>olevia</a:t>
            </a:r>
            <a:r>
              <a:rPr lang="en-US" sz="2800" dirty="0" smtClean="0"/>
              <a:t> </a:t>
            </a:r>
            <a:r>
              <a:rPr lang="en-US" sz="2800" dirty="0" err="1" smtClean="0"/>
              <a:t>lähetyksen</a:t>
            </a:r>
            <a:r>
              <a:rPr lang="en-US" sz="2800" dirty="0" smtClean="0"/>
              <a:t> </a:t>
            </a:r>
            <a:r>
              <a:rPr lang="en-US" sz="2800" dirty="0" err="1" smtClean="0"/>
              <a:t>ominaisuuksia</a:t>
            </a:r>
            <a:r>
              <a:rPr lang="en-US" sz="2800" dirty="0" smtClean="0"/>
              <a:t> </a:t>
            </a:r>
            <a:r>
              <a:rPr lang="en-US" sz="2800" dirty="0" err="1" smtClean="0"/>
              <a:t>aiheuttamatta</a:t>
            </a:r>
            <a:r>
              <a:rPr lang="en-US" sz="2800" dirty="0" smtClean="0"/>
              <a:t> </a:t>
            </a:r>
            <a:r>
              <a:rPr lang="en-US" sz="2800" dirty="0" err="1" smtClean="0"/>
              <a:t>ylikuormitusta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err="1" smtClean="0"/>
              <a:t>Korkean</a:t>
            </a:r>
            <a:r>
              <a:rPr lang="en-US" sz="2800" dirty="0" smtClean="0"/>
              <a:t> </a:t>
            </a:r>
            <a:r>
              <a:rPr lang="en-US" sz="2800" dirty="0" err="1" smtClean="0"/>
              <a:t>lämpötilan</a:t>
            </a:r>
            <a:r>
              <a:rPr lang="en-US" sz="2800" dirty="0" smtClean="0"/>
              <a:t> </a:t>
            </a:r>
            <a:r>
              <a:rPr lang="en-US" sz="2800" dirty="0" err="1" smtClean="0"/>
              <a:t>suprajohteet</a:t>
            </a:r>
            <a:r>
              <a:rPr lang="en-US" sz="2800" dirty="0" smtClean="0"/>
              <a:t> (HTS) </a:t>
            </a:r>
            <a:r>
              <a:rPr lang="en-US" sz="2800" dirty="0" err="1" smtClean="0"/>
              <a:t>voivat</a:t>
            </a:r>
            <a:r>
              <a:rPr lang="en-US" sz="2800" dirty="0" smtClean="0"/>
              <a:t> </a:t>
            </a:r>
            <a:r>
              <a:rPr lang="en-US" sz="2800" dirty="0" err="1" smtClean="0"/>
              <a:t>vähentää</a:t>
            </a:r>
            <a:r>
              <a:rPr lang="en-US" sz="2800" dirty="0" smtClean="0"/>
              <a:t> </a:t>
            </a:r>
            <a:r>
              <a:rPr lang="en-US" sz="2800" dirty="0" err="1" smtClean="0"/>
              <a:t>siirtohäviöt</a:t>
            </a:r>
            <a:r>
              <a:rPr lang="en-US" sz="2800" dirty="0" smtClean="0"/>
              <a:t> ja </a:t>
            </a:r>
            <a:r>
              <a:rPr lang="en-US" sz="2800" dirty="0" err="1" smtClean="0"/>
              <a:t>mahdollistaa</a:t>
            </a:r>
            <a:r>
              <a:rPr lang="en-US" sz="2800" dirty="0" smtClean="0"/>
              <a:t> </a:t>
            </a:r>
            <a:r>
              <a:rPr lang="en-US" sz="2800" dirty="0" err="1" smtClean="0"/>
              <a:t>taloudellisuuden</a:t>
            </a:r>
            <a:r>
              <a:rPr lang="en-US" sz="2800" dirty="0" smtClean="0"/>
              <a:t> </a:t>
            </a:r>
            <a:r>
              <a:rPr lang="en-US" sz="2800" dirty="0" err="1" smtClean="0"/>
              <a:t>viat</a:t>
            </a:r>
            <a:r>
              <a:rPr lang="en-US" sz="2800" dirty="0" smtClean="0"/>
              <a:t> – </a:t>
            </a:r>
            <a:r>
              <a:rPr lang="en-US" sz="2800" dirty="0" err="1" smtClean="0"/>
              <a:t>virtarajoitukset</a:t>
            </a:r>
            <a:r>
              <a:rPr lang="en-US" sz="2800" dirty="0" smtClean="0"/>
              <a:t> </a:t>
            </a:r>
            <a:r>
              <a:rPr lang="en-US" sz="2800" dirty="0" err="1" smtClean="0"/>
              <a:t>tehokkaammilla</a:t>
            </a:r>
            <a:r>
              <a:rPr lang="en-US" sz="2800" dirty="0" smtClean="0"/>
              <a:t> </a:t>
            </a:r>
            <a:r>
              <a:rPr lang="en-US" sz="2800" dirty="0" err="1" smtClean="0"/>
              <a:t>suorituksilla</a:t>
            </a: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17 # 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SÄHKÖVERKON HALLINNAN JAKELU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168094"/>
            <a:ext cx="8792308" cy="505183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US" sz="2800" dirty="0" err="1" smtClean="0"/>
              <a:t>Jakelu</a:t>
            </a:r>
            <a:r>
              <a:rPr lang="en-US" sz="2800" dirty="0" smtClean="0"/>
              <a:t> ja ala-</a:t>
            </a:r>
            <a:r>
              <a:rPr lang="en-US" sz="2800" dirty="0" err="1" smtClean="0"/>
              <a:t>aseman</a:t>
            </a:r>
            <a:r>
              <a:rPr lang="en-US" sz="2800" dirty="0" smtClean="0"/>
              <a:t> </a:t>
            </a:r>
            <a:r>
              <a:rPr lang="en-US" sz="2800" dirty="0" err="1" smtClean="0"/>
              <a:t>tunnistus</a:t>
            </a:r>
            <a:r>
              <a:rPr lang="en-US" sz="2800" dirty="0" smtClean="0"/>
              <a:t> ja </a:t>
            </a:r>
            <a:r>
              <a:rPr lang="en-US" sz="2800" dirty="0" err="1" smtClean="0"/>
              <a:t>automaatio</a:t>
            </a:r>
            <a:r>
              <a:rPr lang="en-US" sz="2800" dirty="0" smtClean="0"/>
              <a:t> </a:t>
            </a:r>
            <a:r>
              <a:rPr lang="en-US" sz="2800" dirty="0" err="1" smtClean="0"/>
              <a:t>voi</a:t>
            </a:r>
            <a:r>
              <a:rPr lang="en-US" sz="2800" dirty="0" smtClean="0"/>
              <a:t>:</a:t>
            </a:r>
            <a:endParaRPr lang="en-US" sz="2800" dirty="0" smtClean="0"/>
          </a:p>
          <a:p>
            <a:pPr lvl="1" indent="-381000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 err="1" smtClean="0"/>
              <a:t>Vähentää</a:t>
            </a:r>
            <a:r>
              <a:rPr lang="en-US" dirty="0" smtClean="0"/>
              <a:t> </a:t>
            </a:r>
            <a:r>
              <a:rPr lang="en-US" dirty="0" err="1" smtClean="0"/>
              <a:t>katkoksia</a:t>
            </a:r>
            <a:r>
              <a:rPr lang="en-US" dirty="0" smtClean="0"/>
              <a:t> ja </a:t>
            </a:r>
            <a:r>
              <a:rPr lang="en-US" dirty="0" err="1" smtClean="0"/>
              <a:t>korjata</a:t>
            </a:r>
            <a:r>
              <a:rPr lang="en-US" dirty="0" smtClean="0"/>
              <a:t> </a:t>
            </a:r>
            <a:r>
              <a:rPr lang="en-US" dirty="0" err="1" smtClean="0"/>
              <a:t>aikaa</a:t>
            </a:r>
            <a:endParaRPr lang="en-US" dirty="0" smtClean="0"/>
          </a:p>
          <a:p>
            <a:pPr lvl="1" indent="-381000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 err="1" smtClean="0"/>
              <a:t>Ylläpitää</a:t>
            </a:r>
            <a:r>
              <a:rPr lang="en-US" dirty="0" smtClean="0"/>
              <a:t> </a:t>
            </a:r>
            <a:r>
              <a:rPr lang="en-US" dirty="0" err="1" smtClean="0"/>
              <a:t>jännitteen</a:t>
            </a:r>
            <a:r>
              <a:rPr lang="en-US" dirty="0" smtClean="0"/>
              <a:t> </a:t>
            </a:r>
            <a:r>
              <a:rPr lang="en-US" dirty="0" err="1" smtClean="0"/>
              <a:t>tasoa</a:t>
            </a:r>
            <a:endParaRPr lang="en-US" dirty="0" smtClean="0"/>
          </a:p>
          <a:p>
            <a:pPr lvl="1" indent="-381000" algn="just">
              <a:spcBef>
                <a:spcPts val="0"/>
              </a:spcBef>
              <a:spcAft>
                <a:spcPts val="1500"/>
              </a:spcAft>
              <a:buFont typeface="Wingdings" pitchFamily="2" charset="2"/>
              <a:buChar char="Ø"/>
            </a:pPr>
            <a:r>
              <a:rPr lang="en-US" dirty="0" err="1" smtClean="0"/>
              <a:t>Parantaa</a:t>
            </a:r>
            <a:r>
              <a:rPr lang="en-US" dirty="0" smtClean="0"/>
              <a:t> </a:t>
            </a:r>
            <a:r>
              <a:rPr lang="en-US" dirty="0" err="1" smtClean="0"/>
              <a:t>omaisuuden</a:t>
            </a:r>
            <a:r>
              <a:rPr lang="en-US" dirty="0" smtClean="0"/>
              <a:t> </a:t>
            </a:r>
            <a:r>
              <a:rPr lang="en-US" dirty="0" err="1" smtClean="0"/>
              <a:t>hoitoa</a:t>
            </a:r>
            <a:endParaRPr lang="en-US" dirty="0" smtClean="0"/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err="1" smtClean="0"/>
              <a:t>Anturin</a:t>
            </a:r>
            <a:r>
              <a:rPr lang="en-US" sz="2800" dirty="0" smtClean="0"/>
              <a:t> </a:t>
            </a:r>
            <a:r>
              <a:rPr lang="en-US" sz="2800" dirty="0" err="1" smtClean="0"/>
              <a:t>tekniikat</a:t>
            </a:r>
            <a:r>
              <a:rPr lang="en-US" sz="2800" dirty="0" smtClean="0"/>
              <a:t> </a:t>
            </a:r>
            <a:r>
              <a:rPr lang="en-US" sz="2800" dirty="0" err="1" smtClean="0"/>
              <a:t>mahdollistavat</a:t>
            </a:r>
            <a:r>
              <a:rPr lang="en-US" sz="2800" dirty="0" smtClean="0"/>
              <a:t> </a:t>
            </a:r>
            <a:r>
              <a:rPr lang="en-US" sz="2800" dirty="0" err="1" smtClean="0"/>
              <a:t>ehdollistumisen</a:t>
            </a:r>
            <a:r>
              <a:rPr lang="en-US" sz="2800" dirty="0" smtClean="0"/>
              <a:t> ja </a:t>
            </a:r>
            <a:r>
              <a:rPr lang="en-US" sz="2800" dirty="0" err="1" smtClean="0"/>
              <a:t>tulosperustaisen</a:t>
            </a:r>
            <a:r>
              <a:rPr lang="en-US" sz="2800" dirty="0" smtClean="0"/>
              <a:t> </a:t>
            </a:r>
            <a:r>
              <a:rPr lang="en-US" sz="2800" dirty="0" err="1" smtClean="0"/>
              <a:t>verkon</a:t>
            </a:r>
            <a:r>
              <a:rPr lang="en-US" sz="2800" dirty="0" smtClean="0"/>
              <a:t> </a:t>
            </a:r>
            <a:r>
              <a:rPr lang="en-US" sz="2800" dirty="0" err="1" smtClean="0"/>
              <a:t>osien</a:t>
            </a:r>
            <a:r>
              <a:rPr lang="en-US" sz="2800" dirty="0" smtClean="0"/>
              <a:t> </a:t>
            </a:r>
            <a:r>
              <a:rPr lang="en-US" sz="2800" dirty="0" err="1" smtClean="0"/>
              <a:t>ylläpidon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smtClean="0"/>
              <a:t>Geographic Information System (GIS), Distribution Management System (DMS), Outage Management System (OMS), Workforce Management System (WMS)</a:t>
            </a:r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18 # 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JAKELUVERKON JOHTAMISJÄRJESTELMÄ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2290" name="Picture 2" descr="C:\Users\panagiotakopoulos\Desktop\Distribution-Management-System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45029"/>
            <a:ext cx="9144000" cy="5355771"/>
          </a:xfrm>
          <a:prstGeom prst="rect">
            <a:avLst/>
          </a:prstGeom>
          <a:noFill/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19 # 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60774" y="1590172"/>
            <a:ext cx="8812404" cy="358474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3000"/>
              </a:spcAft>
              <a:buNone/>
            </a:pPr>
            <a:endParaRPr lang="en-US" sz="36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spcBef>
                <a:spcPts val="0"/>
              </a:spcBef>
              <a:spcAft>
                <a:spcPts val="3000"/>
              </a:spcAft>
              <a:buNone/>
            </a:pPr>
            <a:r>
              <a:rPr lang="en-US" sz="3600" b="1" u="sng" dirty="0" smtClean="0">
                <a:solidFill>
                  <a:schemeClr val="bg2">
                    <a:lumMod val="50000"/>
                  </a:schemeClr>
                </a:solidFill>
              </a:rPr>
              <a:t>AIHE 3</a:t>
            </a:r>
          </a:p>
          <a:p>
            <a:pPr algn="ctr">
              <a:spcBef>
                <a:spcPts val="0"/>
              </a:spcBef>
              <a:spcAft>
                <a:spcPts val="4800"/>
              </a:spcAft>
              <a:buNone/>
            </a:pPr>
            <a:r>
              <a:rPr lang="en-US" sz="3600" b="1" dirty="0" err="1" smtClean="0">
                <a:solidFill>
                  <a:schemeClr val="bg2">
                    <a:lumMod val="50000"/>
                  </a:schemeClr>
                </a:solidFill>
              </a:rPr>
              <a:t>Älykkään</a:t>
            </a: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3600" b="1" dirty="0" err="1" smtClean="0">
                <a:solidFill>
                  <a:schemeClr val="bg2">
                    <a:lumMod val="50000"/>
                  </a:schemeClr>
                </a:solidFill>
              </a:rPr>
              <a:t>sähköverkon</a:t>
            </a: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3600" b="1" dirty="0" err="1" smtClean="0">
                <a:solidFill>
                  <a:schemeClr val="bg2">
                    <a:lumMod val="50000"/>
                  </a:schemeClr>
                </a:solidFill>
              </a:rPr>
              <a:t>komponentit</a:t>
            </a: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 ja </a:t>
            </a:r>
            <a:r>
              <a:rPr lang="en-US" sz="3600" b="1" dirty="0" err="1" smtClean="0">
                <a:solidFill>
                  <a:schemeClr val="bg2">
                    <a:lumMod val="50000"/>
                  </a:schemeClr>
                </a:solidFill>
              </a:rPr>
              <a:t>teknologiat</a:t>
            </a:r>
            <a:endParaRPr lang="en-US" sz="36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 # 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KEHITTYNEIDEN MITTAUSJÄRJESTELMIEN INFRASTRUKTUURI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168094"/>
            <a:ext cx="8792308" cy="502168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err="1" smtClean="0"/>
              <a:t>Poistaa</a:t>
            </a:r>
            <a:r>
              <a:rPr lang="en-US" sz="2800" dirty="0" smtClean="0"/>
              <a:t> </a:t>
            </a:r>
            <a:r>
              <a:rPr lang="en-US" sz="2800" dirty="0" err="1" smtClean="0"/>
              <a:t>kuluttajahintasignaaleja</a:t>
            </a:r>
            <a:r>
              <a:rPr lang="en-US" sz="2800" dirty="0" smtClean="0"/>
              <a:t>, </a:t>
            </a:r>
            <a:r>
              <a:rPr lang="en-US" sz="2800" dirty="0" err="1" smtClean="0"/>
              <a:t>jotka</a:t>
            </a:r>
            <a:r>
              <a:rPr lang="en-US" sz="2800" dirty="0" smtClean="0"/>
              <a:t> </a:t>
            </a:r>
            <a:r>
              <a:rPr lang="en-US" sz="2800" dirty="0" err="1" smtClean="0"/>
              <a:t>voivat</a:t>
            </a:r>
            <a:r>
              <a:rPr lang="en-US" sz="2800" dirty="0" smtClean="0"/>
              <a:t> </a:t>
            </a:r>
            <a:r>
              <a:rPr lang="en-US" sz="2800" dirty="0" err="1" smtClean="0"/>
              <a:t>tarjota</a:t>
            </a:r>
            <a:r>
              <a:rPr lang="en-US" sz="2800" dirty="0" smtClean="0"/>
              <a:t> time-of-use </a:t>
            </a:r>
            <a:r>
              <a:rPr lang="en-US" sz="2800" dirty="0" err="1" smtClean="0"/>
              <a:t>hintatietoja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err="1" smtClean="0"/>
              <a:t>Kerää</a:t>
            </a:r>
            <a:r>
              <a:rPr lang="en-US" sz="2800" dirty="0" smtClean="0"/>
              <a:t>, </a:t>
            </a:r>
            <a:r>
              <a:rPr lang="en-US" sz="2800" dirty="0" err="1" smtClean="0"/>
              <a:t>tallentaa</a:t>
            </a:r>
            <a:r>
              <a:rPr lang="en-US" sz="2800" dirty="0" smtClean="0"/>
              <a:t> ja </a:t>
            </a:r>
            <a:r>
              <a:rPr lang="en-US" sz="2800" dirty="0" err="1" smtClean="0"/>
              <a:t>raportoi</a:t>
            </a:r>
            <a:r>
              <a:rPr lang="en-US" sz="2800" dirty="0" smtClean="0"/>
              <a:t> </a:t>
            </a:r>
            <a:r>
              <a:rPr lang="en-US" sz="2800" dirty="0" err="1" smtClean="0"/>
              <a:t>asiakkaan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energiankulutustiedot</a:t>
            </a:r>
            <a:r>
              <a:rPr lang="en-US" sz="2800" dirty="0" smtClean="0"/>
              <a:t> </a:t>
            </a:r>
            <a:r>
              <a:rPr lang="en-US" sz="2800" dirty="0" err="1" smtClean="0"/>
              <a:t>vaadituin</a:t>
            </a:r>
            <a:r>
              <a:rPr lang="en-US" sz="2800" dirty="0" smtClean="0"/>
              <a:t> </a:t>
            </a:r>
            <a:r>
              <a:rPr lang="en-US" sz="2800" dirty="0" err="1" smtClean="0"/>
              <a:t>aikavälein</a:t>
            </a:r>
            <a:r>
              <a:rPr lang="en-US" sz="2800" dirty="0" smtClean="0"/>
              <a:t> tai </a:t>
            </a:r>
            <a:r>
              <a:rPr lang="en-US" sz="2800" dirty="0" err="1" smtClean="0"/>
              <a:t>lähes</a:t>
            </a:r>
            <a:r>
              <a:rPr lang="en-US" sz="2800" dirty="0" smtClean="0"/>
              <a:t> </a:t>
            </a:r>
            <a:r>
              <a:rPr lang="en-US" sz="2800" dirty="0" err="1" smtClean="0"/>
              <a:t>reaaliaikaisesti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err="1" smtClean="0"/>
              <a:t>Parannettu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energian</a:t>
            </a:r>
            <a:r>
              <a:rPr lang="en-US" sz="2800" dirty="0" smtClean="0"/>
              <a:t> </a:t>
            </a:r>
            <a:r>
              <a:rPr lang="en-US" sz="2800" dirty="0" err="1" smtClean="0"/>
              <a:t>diagnostiikka</a:t>
            </a:r>
            <a:r>
              <a:rPr lang="en-US" sz="2800" dirty="0" smtClean="0"/>
              <a:t> </a:t>
            </a:r>
            <a:r>
              <a:rPr lang="en-US" sz="2800" dirty="0" err="1" smtClean="0"/>
              <a:t>tarkemmista</a:t>
            </a:r>
            <a:r>
              <a:rPr lang="en-US" sz="2800" dirty="0" smtClean="0"/>
              <a:t> </a:t>
            </a:r>
            <a:r>
              <a:rPr lang="en-US" sz="2800" dirty="0" err="1" smtClean="0"/>
              <a:t>kuormitusjakaumista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err="1" smtClean="0"/>
              <a:t>Kyky</a:t>
            </a:r>
            <a:r>
              <a:rPr lang="en-US" sz="2800" dirty="0" smtClean="0"/>
              <a:t> </a:t>
            </a:r>
            <a:r>
              <a:rPr lang="en-US" sz="2800" dirty="0" err="1" smtClean="0"/>
              <a:t>tunnistaa</a:t>
            </a:r>
            <a:r>
              <a:rPr lang="en-US" sz="2800" dirty="0" smtClean="0"/>
              <a:t> </a:t>
            </a:r>
            <a:r>
              <a:rPr lang="en-US" sz="2800" dirty="0" err="1" smtClean="0"/>
              <a:t>mittausten</a:t>
            </a:r>
            <a:r>
              <a:rPr lang="en-US" sz="2800" dirty="0" smtClean="0"/>
              <a:t> </a:t>
            </a:r>
            <a:r>
              <a:rPr lang="en-US" sz="2800" dirty="0" err="1" smtClean="0"/>
              <a:t>sijainti</a:t>
            </a:r>
            <a:r>
              <a:rPr lang="en-US" sz="2800" dirty="0" smtClean="0"/>
              <a:t> ja </a:t>
            </a:r>
            <a:r>
              <a:rPr lang="en-US" sz="2800" dirty="0" err="1" smtClean="0"/>
              <a:t>laajuus</a:t>
            </a:r>
            <a:r>
              <a:rPr lang="en-US" sz="2800" dirty="0" smtClean="0"/>
              <a:t> </a:t>
            </a:r>
            <a:r>
              <a:rPr lang="en-US" sz="2800" dirty="0" err="1" smtClean="0"/>
              <a:t>etäohjatusti</a:t>
            </a:r>
            <a:r>
              <a:rPr lang="en-US" sz="2800" dirty="0" smtClean="0"/>
              <a:t> </a:t>
            </a:r>
            <a:r>
              <a:rPr lang="en-US" sz="2800" dirty="0" err="1" smtClean="0"/>
              <a:t>toiminnan</a:t>
            </a:r>
            <a:r>
              <a:rPr lang="en-US" sz="2800" dirty="0" smtClean="0"/>
              <a:t> </a:t>
            </a:r>
            <a:r>
              <a:rPr lang="en-US" sz="2800" dirty="0" err="1" smtClean="0"/>
              <a:t>avulla</a:t>
            </a:r>
            <a:r>
              <a:rPr lang="en-US" sz="2800" dirty="0" smtClean="0"/>
              <a:t>, </a:t>
            </a:r>
            <a:r>
              <a:rPr lang="en-US" sz="2800" dirty="0" err="1" smtClean="0"/>
              <a:t>joka</a:t>
            </a:r>
            <a:r>
              <a:rPr lang="en-US" sz="2800" dirty="0" smtClean="0"/>
              <a:t> </a:t>
            </a:r>
            <a:r>
              <a:rPr lang="en-US" sz="2800" dirty="0" err="1" smtClean="0"/>
              <a:t>lähettää</a:t>
            </a:r>
            <a:r>
              <a:rPr lang="en-US" sz="2800" dirty="0" smtClean="0"/>
              <a:t> </a:t>
            </a:r>
            <a:r>
              <a:rPr lang="en-US" sz="2800" dirty="0" err="1" smtClean="0"/>
              <a:t>signaalin</a:t>
            </a:r>
            <a:r>
              <a:rPr lang="en-US" sz="2800" dirty="0" smtClean="0"/>
              <a:t> kun </a:t>
            </a:r>
            <a:r>
              <a:rPr lang="en-US" sz="2800" dirty="0" err="1" smtClean="0"/>
              <a:t>mittari</a:t>
            </a:r>
            <a:r>
              <a:rPr lang="en-US" sz="2800" dirty="0" smtClean="0"/>
              <a:t> </a:t>
            </a:r>
            <a:r>
              <a:rPr lang="en-US" sz="2800" dirty="0" err="1" smtClean="0"/>
              <a:t>sammuu</a:t>
            </a:r>
            <a:r>
              <a:rPr lang="en-US" sz="2800" dirty="0" smtClean="0"/>
              <a:t> ja </a:t>
            </a:r>
            <a:r>
              <a:rPr lang="en-US" sz="2800" dirty="0" err="1" smtClean="0"/>
              <a:t>virta</a:t>
            </a:r>
            <a:r>
              <a:rPr lang="en-US" sz="2800" dirty="0" smtClean="0"/>
              <a:t> on </a:t>
            </a:r>
            <a:r>
              <a:rPr lang="en-US" sz="2800" dirty="0" err="1" smtClean="0"/>
              <a:t>palautunut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err="1" smtClean="0"/>
              <a:t>Häviöt</a:t>
            </a:r>
            <a:r>
              <a:rPr lang="en-US" sz="2800" dirty="0" smtClean="0"/>
              <a:t> ja </a:t>
            </a:r>
            <a:r>
              <a:rPr lang="en-US" sz="2800" dirty="0" err="1" smtClean="0"/>
              <a:t>varkauden</a:t>
            </a:r>
            <a:r>
              <a:rPr lang="en-US" sz="2800" dirty="0" smtClean="0"/>
              <a:t> </a:t>
            </a:r>
            <a:r>
              <a:rPr lang="en-US" sz="2800" dirty="0" err="1" smtClean="0"/>
              <a:t>tunnistaminen</a:t>
            </a: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20 # 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EV </a:t>
            </a: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LATAUS</a:t>
            </a: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 INFRASTRUKTUURI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906846"/>
            <a:ext cx="8792308" cy="225838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US" sz="2800" dirty="0" err="1" smtClean="0"/>
              <a:t>Käsittelee</a:t>
            </a:r>
            <a:r>
              <a:rPr lang="en-US" sz="2800" dirty="0" smtClean="0"/>
              <a:t> </a:t>
            </a:r>
            <a:r>
              <a:rPr lang="en-US" sz="2800" dirty="0" err="1" smtClean="0"/>
              <a:t>laskutusta</a:t>
            </a:r>
            <a:r>
              <a:rPr lang="en-US" sz="2800" dirty="0" smtClean="0"/>
              <a:t>, </a:t>
            </a:r>
            <a:r>
              <a:rPr lang="en-US" sz="2800" dirty="0" err="1" smtClean="0"/>
              <a:t>aikataulutusta</a:t>
            </a:r>
            <a:r>
              <a:rPr lang="en-US" sz="2800" dirty="0" smtClean="0"/>
              <a:t> ja </a:t>
            </a:r>
            <a:r>
              <a:rPr lang="en-US" sz="2800" dirty="0" err="1" smtClean="0"/>
              <a:t>muita</a:t>
            </a:r>
            <a:r>
              <a:rPr lang="en-US" sz="2800" dirty="0" smtClean="0"/>
              <a:t> </a:t>
            </a:r>
            <a:r>
              <a:rPr lang="en-US" sz="2800" dirty="0" err="1" smtClean="0"/>
              <a:t>älykkäitä</a:t>
            </a:r>
            <a:r>
              <a:rPr lang="en-US" sz="2800" dirty="0" smtClean="0"/>
              <a:t> </a:t>
            </a:r>
            <a:r>
              <a:rPr lang="en-US" sz="2800" dirty="0" err="1" smtClean="0"/>
              <a:t>älykkään</a:t>
            </a:r>
            <a:r>
              <a:rPr lang="en-US" sz="2800" dirty="0" smtClean="0"/>
              <a:t> </a:t>
            </a:r>
            <a:r>
              <a:rPr lang="en-US" sz="2800" dirty="0" err="1" smtClean="0"/>
              <a:t>latauksen</a:t>
            </a:r>
            <a:r>
              <a:rPr lang="en-US" sz="2800" dirty="0" smtClean="0"/>
              <a:t> </a:t>
            </a:r>
            <a:r>
              <a:rPr lang="en-US" sz="2800" dirty="0" err="1" smtClean="0"/>
              <a:t>ominaisuuksia</a:t>
            </a:r>
            <a:endParaRPr lang="en-US" sz="2800" dirty="0" smtClean="0"/>
          </a:p>
          <a:p>
            <a:pPr marL="0" indent="0" algn="just">
              <a:spcBef>
                <a:spcPts val="0"/>
              </a:spcBef>
              <a:spcAft>
                <a:spcPts val="1500"/>
              </a:spcAft>
              <a:buNone/>
            </a:pPr>
            <a:endParaRPr lang="en-US" sz="2800" dirty="0" smtClean="0"/>
          </a:p>
        </p:txBody>
      </p:sp>
      <p:pic>
        <p:nvPicPr>
          <p:cNvPr id="11267" name="Picture 3" descr="C:\Users\panagiotakopoulos\Desktop\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95375"/>
            <a:ext cx="9144000" cy="3197469"/>
          </a:xfrm>
          <a:prstGeom prst="rect">
            <a:avLst/>
          </a:prstGeom>
          <a:noFill/>
        </p:spPr>
      </p:pic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21 # 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ASIAKASSYSTEEMIT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168094"/>
            <a:ext cx="8792308" cy="502168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err="1" smtClean="0"/>
              <a:t>Auttavat</a:t>
            </a:r>
            <a:r>
              <a:rPr lang="en-US" sz="2800" dirty="0" smtClean="0"/>
              <a:t> </a:t>
            </a:r>
            <a:r>
              <a:rPr lang="en-US" sz="2800" dirty="0" err="1" smtClean="0"/>
              <a:t>hallitsemaan</a:t>
            </a:r>
            <a:r>
              <a:rPr lang="en-US" sz="2800" dirty="0" smtClean="0"/>
              <a:t> </a:t>
            </a:r>
            <a:r>
              <a:rPr lang="en-US" sz="2800" dirty="0" err="1" smtClean="0"/>
              <a:t>teollisuuden</a:t>
            </a:r>
            <a:r>
              <a:rPr lang="en-US" sz="2800" dirty="0" smtClean="0"/>
              <a:t>, </a:t>
            </a:r>
            <a:r>
              <a:rPr lang="en-US" sz="2800" dirty="0" err="1" smtClean="0"/>
              <a:t>palvelujen</a:t>
            </a:r>
            <a:r>
              <a:rPr lang="en-US" sz="2800" dirty="0" smtClean="0"/>
              <a:t> ja </a:t>
            </a:r>
            <a:r>
              <a:rPr lang="en-US" sz="2800" dirty="0" err="1" smtClean="0"/>
              <a:t>asuntojen</a:t>
            </a:r>
            <a:r>
              <a:rPr lang="en-US" sz="2800" dirty="0" smtClean="0"/>
              <a:t> </a:t>
            </a:r>
            <a:r>
              <a:rPr lang="en-US" sz="2800" dirty="0" err="1" smtClean="0"/>
              <a:t>sähkönkulutusta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err="1" smtClean="0"/>
              <a:t>Sisältää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energian</a:t>
            </a:r>
            <a:r>
              <a:rPr lang="en-US" sz="2800" dirty="0" smtClean="0"/>
              <a:t> </a:t>
            </a:r>
            <a:r>
              <a:rPr lang="en-US" sz="2800" dirty="0" err="1" smtClean="0"/>
              <a:t>hallintajärjestelmät</a:t>
            </a:r>
            <a:r>
              <a:rPr lang="en-US" sz="2800" dirty="0" smtClean="0"/>
              <a:t>, </a:t>
            </a:r>
            <a:r>
              <a:rPr lang="en-US" sz="2800" dirty="0" err="1" smtClean="0"/>
              <a:t>energian</a:t>
            </a:r>
            <a:r>
              <a:rPr lang="en-US" sz="2800" dirty="0" smtClean="0"/>
              <a:t> </a:t>
            </a:r>
            <a:r>
              <a:rPr lang="en-US" sz="2800" dirty="0" err="1" smtClean="0"/>
              <a:t>tallennuslaitteet</a:t>
            </a:r>
            <a:r>
              <a:rPr lang="en-US" sz="2800" dirty="0" smtClean="0"/>
              <a:t>, </a:t>
            </a:r>
            <a:r>
              <a:rPr lang="en-US" sz="2800" dirty="0" err="1" smtClean="0"/>
              <a:t>älykkäät</a:t>
            </a:r>
            <a:r>
              <a:rPr lang="en-US" sz="2800" dirty="0" smtClean="0"/>
              <a:t> </a:t>
            </a:r>
            <a:r>
              <a:rPr lang="en-US" sz="2800" dirty="0" err="1" smtClean="0"/>
              <a:t>kodinkoneet</a:t>
            </a:r>
            <a:r>
              <a:rPr lang="en-US" sz="2800" dirty="0" smtClean="0"/>
              <a:t> ja </a:t>
            </a:r>
            <a:r>
              <a:rPr lang="en-US" sz="2800" dirty="0" err="1" smtClean="0"/>
              <a:t>hajautetun</a:t>
            </a:r>
            <a:r>
              <a:rPr lang="en-US" sz="2800" dirty="0" smtClean="0"/>
              <a:t> </a:t>
            </a:r>
            <a:r>
              <a:rPr lang="en-US" sz="2800" dirty="0" err="1" smtClean="0"/>
              <a:t>generaation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err="1" smtClean="0"/>
              <a:t>Energiatehokkuuden</a:t>
            </a:r>
            <a:r>
              <a:rPr lang="en-US" sz="2800" dirty="0" smtClean="0"/>
              <a:t> </a:t>
            </a:r>
            <a:r>
              <a:rPr lang="en-US" sz="2800" dirty="0" err="1" smtClean="0"/>
              <a:t>kysyntähuippujen</a:t>
            </a:r>
            <a:r>
              <a:rPr lang="en-US" sz="2800" dirty="0" smtClean="0"/>
              <a:t> </a:t>
            </a:r>
            <a:r>
              <a:rPr lang="en-US" sz="2800" dirty="0" err="1" smtClean="0"/>
              <a:t>vähentämistä</a:t>
            </a:r>
            <a:r>
              <a:rPr lang="en-US" sz="2800" dirty="0" smtClean="0"/>
              <a:t> </a:t>
            </a:r>
            <a:r>
              <a:rPr lang="en-US" sz="2800" dirty="0" err="1" smtClean="0"/>
              <a:t>voidaan</a:t>
            </a:r>
            <a:r>
              <a:rPr lang="en-US" sz="2800" dirty="0" smtClean="0"/>
              <a:t> </a:t>
            </a:r>
            <a:r>
              <a:rPr lang="en-US" sz="2800" dirty="0" err="1" smtClean="0"/>
              <a:t>nopeuttaa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err="1" smtClean="0"/>
              <a:t>Automatisoidut</a:t>
            </a:r>
            <a:r>
              <a:rPr lang="en-US" sz="2800" dirty="0" smtClean="0"/>
              <a:t>, </a:t>
            </a:r>
            <a:r>
              <a:rPr lang="en-US" sz="2800" dirty="0" err="1" smtClean="0"/>
              <a:t>hintaan</a:t>
            </a:r>
            <a:r>
              <a:rPr lang="en-US" sz="2800" dirty="0" smtClean="0"/>
              <a:t> </a:t>
            </a:r>
            <a:r>
              <a:rPr lang="en-US" sz="2800" dirty="0" err="1" smtClean="0"/>
              <a:t>reagoivat</a:t>
            </a:r>
            <a:r>
              <a:rPr lang="en-US" sz="2800" dirty="0" smtClean="0"/>
              <a:t> </a:t>
            </a:r>
            <a:r>
              <a:rPr lang="en-US" sz="2800" dirty="0" err="1" smtClean="0"/>
              <a:t>laitteet</a:t>
            </a:r>
            <a:r>
              <a:rPr lang="en-US" sz="2800" dirty="0" smtClean="0"/>
              <a:t> ja </a:t>
            </a:r>
            <a:r>
              <a:rPr lang="en-US" sz="2800" dirty="0" err="1" smtClean="0"/>
              <a:t>termostaatit</a:t>
            </a:r>
            <a:r>
              <a:rPr lang="en-US" sz="2800" dirty="0" smtClean="0"/>
              <a:t> on </a:t>
            </a:r>
            <a:r>
              <a:rPr lang="en-US" sz="2800" dirty="0" err="1" smtClean="0"/>
              <a:t>kytketty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energianhallintajärjestelmään</a:t>
            </a: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22 # 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ÄLYKKÄIDEN SÄHKÖVERKKOJEN TIIVISTELMÄ 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168094"/>
            <a:ext cx="8792308" cy="502168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err="1" smtClean="0"/>
              <a:t>Kehittyy</a:t>
            </a:r>
            <a:r>
              <a:rPr lang="en-US" sz="2800" dirty="0" smtClean="0"/>
              <a:t> </a:t>
            </a:r>
            <a:r>
              <a:rPr lang="en-US" sz="2800" dirty="0" err="1" smtClean="0"/>
              <a:t>perinteisen</a:t>
            </a:r>
            <a:r>
              <a:rPr lang="en-US" sz="2800" dirty="0" smtClean="0"/>
              <a:t> </a:t>
            </a:r>
            <a:r>
              <a:rPr lang="en-US" sz="2800" dirty="0" err="1" smtClean="0"/>
              <a:t>sähköjärjestelmän</a:t>
            </a:r>
            <a:r>
              <a:rPr lang="en-US" sz="2800" dirty="0" smtClean="0"/>
              <a:t> </a:t>
            </a:r>
            <a:r>
              <a:rPr lang="en-US" sz="2800" dirty="0" err="1" smtClean="0"/>
              <a:t>kautta</a:t>
            </a:r>
            <a:r>
              <a:rPr lang="en-US" sz="2800" dirty="0" smtClean="0"/>
              <a:t>, jota </a:t>
            </a:r>
            <a:r>
              <a:rPr lang="en-US" sz="2800" dirty="0" err="1" smtClean="0"/>
              <a:t>edellyttää</a:t>
            </a:r>
            <a:r>
              <a:rPr lang="en-US" sz="2800" dirty="0" smtClean="0"/>
              <a:t> </a:t>
            </a:r>
            <a:r>
              <a:rPr lang="en-US" sz="2800" dirty="0" err="1" smtClean="0"/>
              <a:t>seuranta</a:t>
            </a:r>
            <a:r>
              <a:rPr lang="en-US" sz="2800" dirty="0" smtClean="0"/>
              <a:t> ja </a:t>
            </a:r>
            <a:r>
              <a:rPr lang="en-US" sz="2800" dirty="0" err="1" smtClean="0"/>
              <a:t>valvonta</a:t>
            </a:r>
            <a:r>
              <a:rPr lang="en-US" sz="2800" dirty="0" smtClean="0"/>
              <a:t>, </a:t>
            </a:r>
            <a:r>
              <a:rPr lang="en-US" sz="2800" dirty="0" err="1" smtClean="0"/>
              <a:t>itsekorjautuminen</a:t>
            </a:r>
            <a:r>
              <a:rPr lang="en-US" sz="2800" dirty="0" smtClean="0"/>
              <a:t>, </a:t>
            </a:r>
            <a:r>
              <a:rPr lang="en-US" sz="2800" dirty="0" err="1" smtClean="0"/>
              <a:t>automaatio</a:t>
            </a:r>
            <a:r>
              <a:rPr lang="en-US" sz="2800" dirty="0" smtClean="0"/>
              <a:t>, </a:t>
            </a:r>
            <a:r>
              <a:rPr lang="en-US" sz="2800" dirty="0" err="1" smtClean="0"/>
              <a:t>turvallisuus</a:t>
            </a:r>
            <a:r>
              <a:rPr lang="en-US" sz="2800" dirty="0" smtClean="0"/>
              <a:t> </a:t>
            </a:r>
            <a:r>
              <a:rPr lang="en-US" sz="2800" dirty="0" err="1" smtClean="0"/>
              <a:t>jne</a:t>
            </a:r>
            <a:r>
              <a:rPr lang="en-US" sz="2800" dirty="0" smtClean="0"/>
              <a:t>.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err="1" smtClean="0"/>
              <a:t>Tarjoaa</a:t>
            </a:r>
            <a:r>
              <a:rPr lang="en-US" sz="2800" dirty="0" smtClean="0"/>
              <a:t> </a:t>
            </a:r>
            <a:r>
              <a:rPr lang="en-US" sz="2800" dirty="0" err="1" smtClean="0"/>
              <a:t>kuluttajille</a:t>
            </a:r>
            <a:r>
              <a:rPr lang="en-US" sz="2800" dirty="0" smtClean="0"/>
              <a:t> </a:t>
            </a:r>
            <a:r>
              <a:rPr lang="en-US" sz="2800" dirty="0" err="1" smtClean="0"/>
              <a:t>tietoa</a:t>
            </a:r>
            <a:r>
              <a:rPr lang="en-US" sz="2800" dirty="0" smtClean="0"/>
              <a:t> </a:t>
            </a:r>
            <a:r>
              <a:rPr lang="en-US" sz="2800" dirty="0" err="1" smtClean="0"/>
              <a:t>niiden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energiankäytöstä</a:t>
            </a:r>
            <a:r>
              <a:rPr lang="en-US" sz="2800" dirty="0" smtClean="0"/>
              <a:t> (</a:t>
            </a:r>
            <a:r>
              <a:rPr lang="en-US" sz="2800" dirty="0" err="1" smtClean="0"/>
              <a:t>kustannukset</a:t>
            </a:r>
            <a:r>
              <a:rPr lang="en-US" sz="2800" dirty="0" smtClean="0"/>
              <a:t>, </a:t>
            </a:r>
            <a:r>
              <a:rPr lang="en-US" sz="2800" dirty="0" err="1" smtClean="0"/>
              <a:t>vaihtoehdot</a:t>
            </a:r>
            <a:r>
              <a:rPr lang="en-US" sz="2800" dirty="0" smtClean="0"/>
              <a:t> </a:t>
            </a:r>
            <a:r>
              <a:rPr lang="en-US" sz="2800" dirty="0" err="1" smtClean="0"/>
              <a:t>jne</a:t>
            </a:r>
            <a:r>
              <a:rPr lang="en-US" sz="2800" dirty="0" smtClean="0"/>
              <a:t>.)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3000"/>
              </a:spcAft>
            </a:pPr>
            <a:r>
              <a:rPr lang="en-US" sz="2800" dirty="0" err="1" smtClean="0"/>
              <a:t>Integroi</a:t>
            </a:r>
            <a:r>
              <a:rPr lang="en-US" sz="2800" dirty="0" smtClean="0"/>
              <a:t> </a:t>
            </a:r>
            <a:r>
              <a:rPr lang="en-US" sz="2800" dirty="0" err="1" smtClean="0"/>
              <a:t>uusiutuvat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energialähteet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3000"/>
              </a:spcAft>
            </a:pPr>
            <a:r>
              <a:rPr lang="en-US" sz="2800" dirty="0" err="1" smtClean="0"/>
              <a:t>Lisää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energian</a:t>
            </a:r>
            <a:r>
              <a:rPr lang="en-US" sz="2800" dirty="0" smtClean="0"/>
              <a:t> </a:t>
            </a:r>
            <a:r>
              <a:rPr lang="en-US" sz="2800" dirty="0" err="1" smtClean="0"/>
              <a:t>varastoinnin</a:t>
            </a:r>
            <a:r>
              <a:rPr lang="en-US" sz="2800" dirty="0" smtClean="0"/>
              <a:t> </a:t>
            </a:r>
            <a:r>
              <a:rPr lang="en-US" sz="2800" dirty="0" err="1" smtClean="0"/>
              <a:t>järjestelmään</a:t>
            </a:r>
            <a:endParaRPr lang="en-US" sz="2800" dirty="0" smtClean="0"/>
          </a:p>
          <a:p>
            <a:pPr marL="0" indent="0" algn="just">
              <a:spcBef>
                <a:spcPts val="0"/>
              </a:spcBef>
              <a:spcAft>
                <a:spcPts val="1500"/>
              </a:spcAft>
              <a:buNone/>
            </a:pPr>
            <a:r>
              <a:rPr lang="en-US" sz="2800" dirty="0" err="1" smtClean="0"/>
              <a:t>Nämä</a:t>
            </a:r>
            <a:r>
              <a:rPr lang="en-US" sz="2800" dirty="0" smtClean="0"/>
              <a:t> </a:t>
            </a:r>
            <a:r>
              <a:rPr lang="en-US" sz="2800" dirty="0" err="1" smtClean="0"/>
              <a:t>johtavat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energiasysteemiin</a:t>
            </a:r>
            <a:r>
              <a:rPr lang="en-US" sz="2800" dirty="0" smtClean="0"/>
              <a:t>, </a:t>
            </a:r>
            <a:r>
              <a:rPr lang="en-US" sz="2800" dirty="0" err="1" smtClean="0"/>
              <a:t>joka</a:t>
            </a:r>
            <a:r>
              <a:rPr lang="en-US" sz="2800" dirty="0" smtClean="0"/>
              <a:t> on </a:t>
            </a:r>
            <a:r>
              <a:rPr lang="en-US" sz="2800" b="1" u="sng" dirty="0" err="1" smtClean="0"/>
              <a:t>luotettava</a:t>
            </a:r>
            <a:r>
              <a:rPr lang="en-US" sz="2800" dirty="0" smtClean="0"/>
              <a:t>, </a:t>
            </a:r>
            <a:r>
              <a:rPr lang="en-US" sz="2800" b="1" u="sng" dirty="0" err="1" smtClean="0"/>
              <a:t>kestävä</a:t>
            </a:r>
            <a:r>
              <a:rPr lang="en-US" sz="2800" b="1" u="sng" dirty="0" smtClean="0"/>
              <a:t> </a:t>
            </a:r>
            <a:r>
              <a:rPr lang="en-US" sz="2800" dirty="0" smtClean="0"/>
              <a:t>ja </a:t>
            </a:r>
            <a:r>
              <a:rPr lang="en-US" sz="2800" b="1" u="sng" dirty="0" err="1" smtClean="0"/>
              <a:t>joustava</a:t>
            </a:r>
            <a:r>
              <a:rPr lang="en-US" sz="2800" dirty="0" smtClean="0"/>
              <a:t>.</a:t>
            </a: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23 # 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160768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LÄHTEET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341643" y="1067628"/>
            <a:ext cx="8460713" cy="520253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 smtClean="0"/>
              <a:t>National Energy Technology Laboratory (2007).  A systems view of the modern grid, white paper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 smtClean="0"/>
              <a:t>Wakefield, M., </a:t>
            </a:r>
            <a:r>
              <a:rPr lang="en-US" dirty="0" err="1" smtClean="0"/>
              <a:t>Nowaczyk</a:t>
            </a:r>
            <a:r>
              <a:rPr lang="en-US" dirty="0" smtClean="0"/>
              <a:t>, J., and Handley, J. (2014). From Research to Action: Communication Research and Actions to Enable the Future Electric Power System. Electric Energy T&amp;D, 97, 772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buNone/>
            </a:pPr>
            <a:endParaRPr lang="en-US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24 # 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41160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KUVAT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321546" y="1467059"/>
            <a:ext cx="8510955" cy="489354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 smtClean="0"/>
              <a:t>http://www.nytimes.com/2012/01/22/us/comeds-smart-grid-begins-with-a-promise-for-the-future.html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 smtClean="0"/>
              <a:t>http://www.thinkinggrids.com/smart-grid-news/the-future-of-distribution-management-systems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 smtClean="0"/>
              <a:t>http://www.autoevolution.com/news/us-homebuilder-offers-ev-charging-infrastructure-preparation-17831.html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25 # 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ÄLYKKÄÄN SÄHKÖVERKON KOMPONENTIT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90918" y="1841358"/>
            <a:ext cx="8792308" cy="345412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Älykkäät</a:t>
            </a:r>
            <a:r>
              <a:rPr lang="en-US" sz="2800" dirty="0" smtClean="0"/>
              <a:t> </a:t>
            </a:r>
            <a:r>
              <a:rPr lang="en-US" sz="2800" dirty="0" err="1" smtClean="0"/>
              <a:t>laitteet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Älykkäät</a:t>
            </a:r>
            <a:r>
              <a:rPr lang="en-US" sz="2800" dirty="0" smtClean="0"/>
              <a:t> </a:t>
            </a:r>
            <a:r>
              <a:rPr lang="en-US" sz="2800" dirty="0" err="1" smtClean="0"/>
              <a:t>etäluettavat</a:t>
            </a:r>
            <a:r>
              <a:rPr lang="en-US" sz="2800" dirty="0" smtClean="0"/>
              <a:t> </a:t>
            </a:r>
            <a:r>
              <a:rPr lang="en-US" sz="2800" dirty="0" err="1" smtClean="0"/>
              <a:t>sähkömittarit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Älykkäät</a:t>
            </a:r>
            <a:r>
              <a:rPr lang="en-US" sz="2800" dirty="0" smtClean="0"/>
              <a:t> </a:t>
            </a:r>
            <a:r>
              <a:rPr lang="en-US" sz="2800" dirty="0" err="1" smtClean="0"/>
              <a:t>sähköasemat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Älykkäät</a:t>
            </a:r>
            <a:r>
              <a:rPr lang="en-US" sz="2800" dirty="0" smtClean="0"/>
              <a:t> </a:t>
            </a:r>
            <a:r>
              <a:rPr lang="en-US" sz="2800" dirty="0" err="1" smtClean="0"/>
              <a:t>generaatiot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fi-FI" sz="2800" dirty="0" smtClean="0"/>
              <a:t>Älykäs jakelu</a:t>
            </a:r>
            <a:endParaRPr lang="el-GR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  <a:buNone/>
            </a:pP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  <a:buNone/>
            </a:pP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3 # 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ÄLYKKÄÄT LAITTEET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30629" y="957103"/>
            <a:ext cx="8862646" cy="529297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Älykkäät</a:t>
            </a:r>
            <a:r>
              <a:rPr lang="en-US" sz="2800" dirty="0" smtClean="0"/>
              <a:t> </a:t>
            </a:r>
            <a:r>
              <a:rPr lang="en-US" sz="2800" dirty="0" err="1" smtClean="0"/>
              <a:t>laitteet</a:t>
            </a:r>
            <a:r>
              <a:rPr lang="en-US" sz="2800" dirty="0" smtClean="0"/>
              <a:t> </a:t>
            </a:r>
            <a:r>
              <a:rPr lang="en-US" sz="2800" dirty="0" err="1" smtClean="0"/>
              <a:t>tarjoavat</a:t>
            </a:r>
            <a:r>
              <a:rPr lang="en-US" sz="2800" dirty="0"/>
              <a:t> </a:t>
            </a:r>
            <a:r>
              <a:rPr lang="en-US" sz="2800" dirty="0" err="1" smtClean="0"/>
              <a:t>kuluttajille</a:t>
            </a:r>
            <a:r>
              <a:rPr lang="en-US" sz="2800" dirty="0" smtClean="0"/>
              <a:t> </a:t>
            </a:r>
            <a:r>
              <a:rPr lang="en-US" sz="2800" dirty="0" err="1" smtClean="0"/>
              <a:t>sähkölaitteet</a:t>
            </a:r>
            <a:r>
              <a:rPr lang="en-US" sz="2800" dirty="0" smtClean="0"/>
              <a:t>, </a:t>
            </a:r>
            <a:r>
              <a:rPr lang="en-US" sz="2800" dirty="0" err="1" smtClean="0"/>
              <a:t>jotka</a:t>
            </a:r>
            <a:r>
              <a:rPr lang="en-US" sz="2800" dirty="0" smtClean="0"/>
              <a:t> </a:t>
            </a:r>
            <a:r>
              <a:rPr lang="en-US" sz="2800" dirty="0" err="1" smtClean="0"/>
              <a:t>ovat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energiatehokkaita</a:t>
            </a:r>
            <a:r>
              <a:rPr lang="en-US" sz="2800" dirty="0" smtClean="0"/>
              <a:t> ja </a:t>
            </a:r>
            <a:r>
              <a:rPr lang="en-US" sz="2800" dirty="0" err="1" smtClean="0"/>
              <a:t>ympäristöystävällisiä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Mahdollistaa</a:t>
            </a:r>
            <a:r>
              <a:rPr lang="en-US" sz="2800" dirty="0" smtClean="0"/>
              <a:t> </a:t>
            </a:r>
            <a:r>
              <a:rPr lang="en-US" sz="2800" dirty="0" err="1" smtClean="0"/>
              <a:t>käytön</a:t>
            </a:r>
            <a:r>
              <a:rPr lang="en-US" sz="2800" dirty="0" smtClean="0"/>
              <a:t> </a:t>
            </a:r>
            <a:r>
              <a:rPr lang="en-US" sz="2800" dirty="0" err="1" smtClean="0"/>
              <a:t>seurannan</a:t>
            </a:r>
            <a:r>
              <a:rPr lang="en-US" sz="2800" dirty="0" smtClean="0"/>
              <a:t> ja </a:t>
            </a:r>
            <a:r>
              <a:rPr lang="en-US" sz="2800" dirty="0" err="1" smtClean="0"/>
              <a:t>etähallinnan</a:t>
            </a:r>
            <a:endParaRPr lang="en-US" sz="2800" b="1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Kykenevät</a:t>
            </a:r>
            <a:r>
              <a:rPr lang="en-US" sz="2800" dirty="0" smtClean="0"/>
              <a:t> </a:t>
            </a:r>
            <a:r>
              <a:rPr lang="en-US" sz="2800" dirty="0" err="1" smtClean="0"/>
              <a:t>päättämään</a:t>
            </a:r>
            <a:r>
              <a:rPr lang="en-US" sz="2800" dirty="0" smtClean="0"/>
              <a:t>, million </a:t>
            </a:r>
            <a:r>
              <a:rPr lang="en-US" sz="2800" dirty="0" err="1" smtClean="0"/>
              <a:t>virran</a:t>
            </a:r>
            <a:r>
              <a:rPr lang="en-US" sz="2800" dirty="0" smtClean="0"/>
              <a:t> </a:t>
            </a:r>
            <a:r>
              <a:rPr lang="en-US" sz="2800" dirty="0" err="1" smtClean="0"/>
              <a:t>kulutus</a:t>
            </a:r>
            <a:r>
              <a:rPr lang="en-US" sz="2800" dirty="0" smtClean="0"/>
              <a:t> </a:t>
            </a:r>
            <a:r>
              <a:rPr lang="en-US" sz="2800" dirty="0" err="1" smtClean="0"/>
              <a:t>perustuu</a:t>
            </a:r>
            <a:r>
              <a:rPr lang="en-US" sz="2800" dirty="0" smtClean="0"/>
              <a:t> </a:t>
            </a:r>
            <a:r>
              <a:rPr lang="en-US" sz="2800" dirty="0" err="1" smtClean="0"/>
              <a:t>ennalta</a:t>
            </a:r>
            <a:r>
              <a:rPr lang="en-US" sz="2800" dirty="0" smtClean="0"/>
              <a:t> </a:t>
            </a:r>
            <a:r>
              <a:rPr lang="en-US" sz="2800" dirty="0" err="1" smtClean="0"/>
              <a:t>asetettuihin</a:t>
            </a:r>
            <a:r>
              <a:rPr lang="en-US" sz="2800" dirty="0" smtClean="0"/>
              <a:t> </a:t>
            </a:r>
            <a:r>
              <a:rPr lang="en-US" sz="2800" dirty="0" err="1" smtClean="0"/>
              <a:t>kuluttajien</a:t>
            </a:r>
            <a:r>
              <a:rPr lang="en-US" sz="2800" dirty="0" smtClean="0"/>
              <a:t> </a:t>
            </a:r>
            <a:r>
              <a:rPr lang="en-US" sz="2800" dirty="0" err="1" smtClean="0"/>
              <a:t>mieltymyksiin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Parhaat</a:t>
            </a:r>
            <a:r>
              <a:rPr lang="en-US" sz="2800" dirty="0" smtClean="0"/>
              <a:t> </a:t>
            </a:r>
            <a:r>
              <a:rPr lang="en-US" sz="2800" dirty="0" err="1" smtClean="0"/>
              <a:t>ehdokkaat</a:t>
            </a:r>
            <a:r>
              <a:rPr lang="en-US" sz="2800" dirty="0" smtClean="0"/>
              <a:t> </a:t>
            </a:r>
            <a:r>
              <a:rPr lang="en-US" sz="2800" dirty="0" err="1" smtClean="0"/>
              <a:t>laitteiksi</a:t>
            </a:r>
            <a:r>
              <a:rPr lang="en-US" sz="2800" dirty="0" smtClean="0"/>
              <a:t>, </a:t>
            </a:r>
            <a:r>
              <a:rPr lang="en-US" sz="2800" dirty="0" err="1" smtClean="0"/>
              <a:t>jotka</a:t>
            </a:r>
            <a:r>
              <a:rPr lang="en-US" sz="2800" dirty="0" smtClean="0"/>
              <a:t> </a:t>
            </a:r>
            <a:r>
              <a:rPr lang="en-US" sz="2800" dirty="0" err="1" smtClean="0"/>
              <a:t>kuluttavat</a:t>
            </a:r>
            <a:r>
              <a:rPr lang="en-US" sz="2800" dirty="0" smtClean="0"/>
              <a:t> </a:t>
            </a:r>
            <a:r>
              <a:rPr lang="en-US" sz="2800" dirty="0" err="1" smtClean="0"/>
              <a:t>paljon</a:t>
            </a:r>
            <a:r>
              <a:rPr lang="en-US" sz="2800" dirty="0" smtClean="0"/>
              <a:t> </a:t>
            </a:r>
            <a:r>
              <a:rPr lang="en-US" sz="2800" dirty="0" err="1" smtClean="0"/>
              <a:t>virtaa</a:t>
            </a:r>
            <a:r>
              <a:rPr lang="en-US" sz="2800" dirty="0" smtClean="0"/>
              <a:t> ja </a:t>
            </a:r>
            <a:r>
              <a:rPr lang="en-US" sz="2800" dirty="0" err="1" smtClean="0"/>
              <a:t>joita</a:t>
            </a:r>
            <a:r>
              <a:rPr lang="en-US" sz="2800" dirty="0" smtClean="0"/>
              <a:t> </a:t>
            </a:r>
            <a:r>
              <a:rPr lang="en-US" sz="2800" dirty="0" err="1" smtClean="0"/>
              <a:t>voidaan</a:t>
            </a:r>
            <a:r>
              <a:rPr lang="en-US" sz="2800" dirty="0" smtClean="0"/>
              <a:t> </a:t>
            </a:r>
            <a:r>
              <a:rPr lang="en-US" sz="2800" dirty="0" err="1" smtClean="0"/>
              <a:t>käyttää</a:t>
            </a:r>
            <a:r>
              <a:rPr lang="en-US" sz="2800" dirty="0" smtClean="0"/>
              <a:t> </a:t>
            </a:r>
            <a:r>
              <a:rPr lang="en-US" sz="2800" dirty="0" err="1" smtClean="0"/>
              <a:t>harkiten</a:t>
            </a:r>
            <a:r>
              <a:rPr lang="en-US" sz="2800" dirty="0" smtClean="0"/>
              <a:t> </a:t>
            </a:r>
            <a:r>
              <a:rPr lang="en-US" sz="2800" dirty="0" err="1" smtClean="0"/>
              <a:t>ovat</a:t>
            </a:r>
            <a:r>
              <a:rPr lang="en-US" sz="2800" dirty="0" smtClean="0"/>
              <a:t> LVI (</a:t>
            </a:r>
            <a:r>
              <a:rPr lang="en-US" sz="2800" dirty="0" err="1" smtClean="0"/>
              <a:t>lämmitys</a:t>
            </a:r>
            <a:r>
              <a:rPr lang="en-US" sz="2800" dirty="0" smtClean="0"/>
              <a:t>, </a:t>
            </a:r>
            <a:r>
              <a:rPr lang="en-US" sz="2800" dirty="0" err="1" smtClean="0"/>
              <a:t>tuuletus</a:t>
            </a:r>
            <a:r>
              <a:rPr lang="en-US" sz="2800" dirty="0" smtClean="0"/>
              <a:t> A/C) – </a:t>
            </a:r>
            <a:r>
              <a:rPr lang="en-US" sz="2800" dirty="0" err="1" smtClean="0"/>
              <a:t>järjestelmä</a:t>
            </a:r>
            <a:r>
              <a:rPr lang="en-US" sz="2800" dirty="0" smtClean="0"/>
              <a:t>, </a:t>
            </a:r>
            <a:r>
              <a:rPr lang="en-US" sz="2800" dirty="0" err="1" smtClean="0"/>
              <a:t>pesukoneet</a:t>
            </a:r>
            <a:r>
              <a:rPr lang="en-US" sz="2800" dirty="0" smtClean="0"/>
              <a:t> ja </a:t>
            </a:r>
            <a:r>
              <a:rPr lang="en-US" sz="2800" dirty="0" err="1" smtClean="0"/>
              <a:t>kuivaajat</a:t>
            </a:r>
            <a:endParaRPr lang="en-US" sz="2800" dirty="0" smtClean="0"/>
          </a:p>
          <a:p>
            <a:r>
              <a:rPr lang="en-US" sz="2800" dirty="0" err="1" smtClean="0"/>
              <a:t>Kuluttajat</a:t>
            </a:r>
            <a:r>
              <a:rPr lang="en-US" sz="2800" dirty="0" smtClean="0"/>
              <a:t> </a:t>
            </a:r>
            <a:r>
              <a:rPr lang="en-US" sz="2800" dirty="0" err="1" smtClean="0"/>
              <a:t>voivat</a:t>
            </a:r>
            <a:r>
              <a:rPr lang="en-US" sz="2800" dirty="0" smtClean="0"/>
              <a:t> </a:t>
            </a:r>
            <a:r>
              <a:rPr lang="en-US" sz="2800" dirty="0" err="1" smtClean="0"/>
              <a:t>säästää</a:t>
            </a:r>
            <a:r>
              <a:rPr lang="en-US" sz="2800" dirty="0" smtClean="0"/>
              <a:t> </a:t>
            </a:r>
            <a:r>
              <a:rPr lang="en-US" sz="2800" dirty="0" err="1" smtClean="0"/>
              <a:t>jopa</a:t>
            </a:r>
            <a:r>
              <a:rPr lang="en-US" sz="2800" dirty="0" smtClean="0"/>
              <a:t> 25% </a:t>
            </a:r>
            <a:r>
              <a:rPr lang="en-US" sz="2800" dirty="0" err="1" smtClean="0"/>
              <a:t>energiankäytöstä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  <a:buNone/>
            </a:pP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  <a:buNone/>
            </a:pP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4 # 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ÄLYKKÄÄT LAITTEET - ESIMERKKEJÄ</a:t>
            </a:r>
          </a:p>
        </p:txBody>
      </p:sp>
      <p:pic>
        <p:nvPicPr>
          <p:cNvPr id="6146" name="Picture 2" descr="C:\Users\panagiotakopoulos\Desktop\lg-nfc-smart-applianc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954593"/>
            <a:ext cx="4471517" cy="2291025"/>
          </a:xfrm>
          <a:prstGeom prst="rect">
            <a:avLst/>
          </a:prstGeom>
          <a:noFill/>
        </p:spPr>
      </p:pic>
      <p:pic>
        <p:nvPicPr>
          <p:cNvPr id="6148" name="Picture 4" descr="C:\Users\panagiotakopoulos\Desktop\Appliance-manag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2532" y="943029"/>
            <a:ext cx="4461468" cy="2362879"/>
          </a:xfrm>
          <a:prstGeom prst="rect">
            <a:avLst/>
          </a:prstGeom>
          <a:noFill/>
        </p:spPr>
      </p:pic>
      <p:pic>
        <p:nvPicPr>
          <p:cNvPr id="6151" name="Picture 7" descr="C:\Users\panagiotakopoulos\Desktop\0119-aros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482375"/>
            <a:ext cx="4501662" cy="2827990"/>
          </a:xfrm>
          <a:prstGeom prst="rect">
            <a:avLst/>
          </a:prstGeom>
          <a:noFill/>
        </p:spPr>
      </p:pic>
      <p:pic>
        <p:nvPicPr>
          <p:cNvPr id="6152" name="Picture 8" descr="C:\Users\panagiotakopoulos\Desktop\rtc1106er_smart2_larg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2484" y="3466681"/>
            <a:ext cx="4471516" cy="2833635"/>
          </a:xfrm>
          <a:prstGeom prst="rect">
            <a:avLst/>
          </a:prstGeom>
          <a:noFill/>
        </p:spPr>
      </p:pic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5 # 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ÄLYKKÄITÄ TEHOMITTAREITA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" y="1077684"/>
            <a:ext cx="7134330" cy="487094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US" sz="2800" dirty="0" err="1" smtClean="0"/>
              <a:t>Digitaaliset</a:t>
            </a:r>
            <a:r>
              <a:rPr lang="en-US" sz="2800" dirty="0" smtClean="0"/>
              <a:t> </a:t>
            </a:r>
            <a:r>
              <a:rPr lang="en-US" sz="2800" dirty="0" err="1" smtClean="0"/>
              <a:t>mittauslaitteet</a:t>
            </a:r>
            <a:r>
              <a:rPr lang="en-US" sz="2800" dirty="0" smtClean="0"/>
              <a:t>, </a:t>
            </a:r>
            <a:r>
              <a:rPr lang="en-US" sz="2800" dirty="0" err="1" smtClean="0"/>
              <a:t>joilla</a:t>
            </a:r>
            <a:r>
              <a:rPr lang="en-US" sz="2800" dirty="0" smtClean="0"/>
              <a:t> </a:t>
            </a:r>
            <a:r>
              <a:rPr lang="en-US" sz="2800" dirty="0" err="1" smtClean="0"/>
              <a:t>mitataan</a:t>
            </a:r>
            <a:r>
              <a:rPr lang="en-US" sz="2800" dirty="0" smtClean="0"/>
              <a:t> </a:t>
            </a:r>
            <a:r>
              <a:rPr lang="en-US" sz="2800" dirty="0" err="1" smtClean="0"/>
              <a:t>erilaisia</a:t>
            </a:r>
            <a:r>
              <a:rPr lang="en-US" sz="2800" dirty="0" smtClean="0"/>
              <a:t> </a:t>
            </a:r>
            <a:r>
              <a:rPr lang="en-US" sz="2800" dirty="0" err="1" smtClean="0"/>
              <a:t>suhteelliseen</a:t>
            </a:r>
            <a:r>
              <a:rPr lang="en-US" sz="2800" dirty="0" smtClean="0"/>
              <a:t> </a:t>
            </a:r>
            <a:r>
              <a:rPr lang="en-US" sz="2800" dirty="0" err="1" smtClean="0"/>
              <a:t>sähkönkulutukseen</a:t>
            </a:r>
            <a:r>
              <a:rPr lang="en-US" sz="2800" dirty="0" smtClean="0"/>
              <a:t> </a:t>
            </a:r>
            <a:r>
              <a:rPr lang="en-US" sz="2800" dirty="0" err="1" smtClean="0"/>
              <a:t>liittyviä</a:t>
            </a:r>
            <a:r>
              <a:rPr lang="en-US" sz="2800" dirty="0" smtClean="0"/>
              <a:t> </a:t>
            </a:r>
            <a:r>
              <a:rPr lang="en-US" sz="2800" dirty="0" err="1" smtClean="0"/>
              <a:t>ominaisuuksia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US" sz="2800" dirty="0" err="1" smtClean="0"/>
              <a:t>Saadaan</a:t>
            </a:r>
            <a:r>
              <a:rPr lang="en-US" sz="2800" dirty="0" smtClean="0"/>
              <a:t> </a:t>
            </a:r>
            <a:r>
              <a:rPr lang="en-US" sz="2800" dirty="0" err="1" smtClean="0"/>
              <a:t>tietoja</a:t>
            </a:r>
            <a:r>
              <a:rPr lang="en-US" sz="2800" dirty="0" smtClean="0"/>
              <a:t> </a:t>
            </a:r>
            <a:r>
              <a:rPr lang="en-US" sz="2800" dirty="0" err="1" smtClean="0"/>
              <a:t>sähkön</a:t>
            </a:r>
            <a:r>
              <a:rPr lang="en-US" sz="2800" dirty="0" smtClean="0"/>
              <a:t> </a:t>
            </a:r>
            <a:r>
              <a:rPr lang="en-US" sz="2800" dirty="0" err="1" smtClean="0"/>
              <a:t>hinnasta</a:t>
            </a:r>
            <a:r>
              <a:rPr lang="en-US" sz="2800" dirty="0" smtClean="0"/>
              <a:t>, </a:t>
            </a:r>
            <a:r>
              <a:rPr lang="en-US" sz="2800" dirty="0" err="1" smtClean="0"/>
              <a:t>kulutuksesta</a:t>
            </a:r>
            <a:r>
              <a:rPr lang="en-US" sz="2800" dirty="0" smtClean="0"/>
              <a:t> ja CO2-päästöistä ja </a:t>
            </a:r>
            <a:r>
              <a:rPr lang="en-US" sz="2800" dirty="0" err="1" smtClean="0"/>
              <a:t>näytetään</a:t>
            </a:r>
            <a:r>
              <a:rPr lang="en-US" sz="2800" dirty="0" smtClean="0"/>
              <a:t> </a:t>
            </a:r>
            <a:r>
              <a:rPr lang="en-US" sz="2800" dirty="0" err="1" smtClean="0"/>
              <a:t>vertailuja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energian</a:t>
            </a:r>
            <a:r>
              <a:rPr lang="en-US" sz="2800" dirty="0" smtClean="0"/>
              <a:t> </a:t>
            </a:r>
            <a:r>
              <a:rPr lang="en-US" sz="2800" dirty="0" err="1" smtClean="0"/>
              <a:t>käytöstä</a:t>
            </a:r>
            <a:r>
              <a:rPr lang="en-US" sz="2800" dirty="0" smtClean="0"/>
              <a:t> </a:t>
            </a:r>
            <a:r>
              <a:rPr lang="en-US" sz="2800" dirty="0" err="1" smtClean="0"/>
              <a:t>tietyn</a:t>
            </a:r>
            <a:r>
              <a:rPr lang="en-US" sz="2800" dirty="0" smtClean="0"/>
              <a:t> </a:t>
            </a:r>
            <a:r>
              <a:rPr lang="en-US" sz="2800" dirty="0" err="1" smtClean="0"/>
              <a:t>ajanjakson</a:t>
            </a:r>
            <a:r>
              <a:rPr lang="en-US" sz="2800" dirty="0" smtClean="0"/>
              <a:t> </a:t>
            </a:r>
            <a:r>
              <a:rPr lang="en-US" sz="2800" dirty="0" err="1" smtClean="0"/>
              <a:t>kuluessa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US" sz="2800" dirty="0" err="1" smtClean="0"/>
              <a:t>Tukee</a:t>
            </a:r>
            <a:r>
              <a:rPr lang="en-US" sz="2800" dirty="0" smtClean="0"/>
              <a:t> </a:t>
            </a:r>
            <a:r>
              <a:rPr lang="en-US" sz="2800" dirty="0" err="1" smtClean="0"/>
              <a:t>kaksisuuntaista</a:t>
            </a:r>
            <a:r>
              <a:rPr lang="en-US" sz="2800" dirty="0" smtClean="0"/>
              <a:t> </a:t>
            </a:r>
            <a:r>
              <a:rPr lang="en-US" sz="2800" dirty="0" err="1" smtClean="0"/>
              <a:t>tiedonkulkua</a:t>
            </a:r>
            <a:r>
              <a:rPr lang="en-US" sz="2800" dirty="0" smtClean="0"/>
              <a:t> ja </a:t>
            </a:r>
            <a:r>
              <a:rPr lang="en-US" sz="2800" dirty="0" err="1" smtClean="0"/>
              <a:t>sähköntuotantoa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US" sz="2800" dirty="0" err="1" smtClean="0"/>
              <a:t>Mahdollistaa</a:t>
            </a:r>
            <a:r>
              <a:rPr lang="en-US" sz="2800" dirty="0" smtClean="0"/>
              <a:t> </a:t>
            </a:r>
            <a:r>
              <a:rPr lang="en-US" sz="2800" dirty="0" err="1" smtClean="0"/>
              <a:t>kutsuohjauksen</a:t>
            </a:r>
            <a:r>
              <a:rPr lang="en-US" sz="2800" dirty="0" smtClean="0"/>
              <a:t> – </a:t>
            </a:r>
            <a:r>
              <a:rPr lang="en-US" sz="2800" dirty="0" err="1" smtClean="0"/>
              <a:t>vähentää</a:t>
            </a:r>
            <a:r>
              <a:rPr lang="en-US" sz="2800" dirty="0" smtClean="0"/>
              <a:t> </a:t>
            </a:r>
            <a:r>
              <a:rPr lang="en-US" sz="2800" dirty="0" err="1" smtClean="0"/>
              <a:t>loppukäyttäjien</a:t>
            </a:r>
            <a:r>
              <a:rPr lang="en-US" sz="2800" dirty="0" smtClean="0"/>
              <a:t> </a:t>
            </a:r>
            <a:r>
              <a:rPr lang="en-US" sz="2800" dirty="0" err="1" smtClean="0"/>
              <a:t>energin</a:t>
            </a:r>
            <a:r>
              <a:rPr lang="en-US" sz="2800" dirty="0" smtClean="0"/>
              <a:t> </a:t>
            </a:r>
            <a:r>
              <a:rPr lang="en-US" sz="2800" dirty="0" err="1" smtClean="0"/>
              <a:t>kysyntää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  <a:buNone/>
            </a:pPr>
            <a:endParaRPr lang="en-US" sz="2800" dirty="0" smtClean="0"/>
          </a:p>
        </p:txBody>
      </p:sp>
      <p:pic>
        <p:nvPicPr>
          <p:cNvPr id="7170" name="Picture 2" descr="C:\Users\panagiotakopoulos\Desktop\SM150-Elster-Smart-Water-Mete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34330" y="1185705"/>
            <a:ext cx="2009670" cy="1524209"/>
          </a:xfrm>
          <a:prstGeom prst="rect">
            <a:avLst/>
          </a:prstGeom>
          <a:noFill/>
        </p:spPr>
      </p:pic>
      <p:pic>
        <p:nvPicPr>
          <p:cNvPr id="7171" name="Picture 3" descr="C:\Users\panagiotakopoulos\Desktop\smart-mete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58616" y="2788993"/>
            <a:ext cx="1905000" cy="1692571"/>
          </a:xfrm>
          <a:prstGeom prst="rect">
            <a:avLst/>
          </a:prstGeom>
          <a:noFill/>
        </p:spPr>
      </p:pic>
      <p:pic>
        <p:nvPicPr>
          <p:cNvPr id="7172" name="Picture 4" descr="C:\Users\panagiotakopoulos\Desktop\article-2014january-leds-in-smart-meters-fig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4378" y="4571999"/>
            <a:ext cx="1999622" cy="1370623"/>
          </a:xfrm>
          <a:prstGeom prst="rect">
            <a:avLst/>
          </a:prstGeom>
          <a:noFill/>
        </p:spPr>
      </p:pic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6 # 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ÄLYKÄS GENERAATIO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1077684"/>
            <a:ext cx="8792308" cy="501161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Optimoi</a:t>
            </a:r>
            <a:r>
              <a:rPr lang="en-US" sz="2800" dirty="0" smtClean="0"/>
              <a:t> </a:t>
            </a:r>
            <a:r>
              <a:rPr lang="en-US" sz="2800" dirty="0" err="1" smtClean="0"/>
              <a:t>sähkön</a:t>
            </a:r>
            <a:r>
              <a:rPr lang="en-US" sz="2800" dirty="0" smtClean="0"/>
              <a:t> </a:t>
            </a:r>
            <a:r>
              <a:rPr lang="en-US" sz="2800" dirty="0" err="1" smtClean="0"/>
              <a:t>tuotantoa</a:t>
            </a:r>
            <a:r>
              <a:rPr lang="en-US" sz="2800" dirty="0" smtClean="0"/>
              <a:t> </a:t>
            </a:r>
            <a:r>
              <a:rPr lang="en-US" sz="2800" dirty="0" err="1" smtClean="0"/>
              <a:t>käyttämällä</a:t>
            </a:r>
            <a:r>
              <a:rPr lang="en-US" sz="2800" dirty="0" smtClean="0"/>
              <a:t> </a:t>
            </a:r>
            <a:r>
              <a:rPr lang="en-US" sz="2800" dirty="0" err="1" smtClean="0"/>
              <a:t>eri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energialähteitä</a:t>
            </a:r>
            <a:r>
              <a:rPr lang="en-US" sz="2800" dirty="0" smtClean="0"/>
              <a:t> </a:t>
            </a:r>
            <a:r>
              <a:rPr lang="en-US" sz="2800" dirty="0" err="1" smtClean="0"/>
              <a:t>tehokkaasti</a:t>
            </a:r>
            <a:r>
              <a:rPr lang="en-US" sz="2800" dirty="0" smtClean="0"/>
              <a:t>, </a:t>
            </a:r>
            <a:r>
              <a:rPr lang="en-US" sz="2800" dirty="0" err="1" smtClean="0"/>
              <a:t>joustavasti</a:t>
            </a:r>
            <a:r>
              <a:rPr lang="en-US" sz="2800" dirty="0" smtClean="0"/>
              <a:t>, </a:t>
            </a:r>
            <a:r>
              <a:rPr lang="en-US" sz="2800" dirty="0" err="1" smtClean="0"/>
              <a:t>nopeasti</a:t>
            </a:r>
            <a:r>
              <a:rPr lang="en-US" sz="2800" dirty="0" smtClean="0"/>
              <a:t> ja </a:t>
            </a:r>
            <a:r>
              <a:rPr lang="en-US" sz="2800" dirty="0" err="1" smtClean="0"/>
              <a:t>kustannustehokkaasti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Tasapainottaa</a:t>
            </a:r>
            <a:r>
              <a:rPr lang="en-US" sz="2800" dirty="0" smtClean="0"/>
              <a:t> </a:t>
            </a:r>
            <a:r>
              <a:rPr lang="en-US" sz="2800" dirty="0" err="1" smtClean="0"/>
              <a:t>useita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energialähteitä</a:t>
            </a:r>
            <a:r>
              <a:rPr lang="en-US" sz="2800" dirty="0" smtClean="0"/>
              <a:t> </a:t>
            </a:r>
            <a:r>
              <a:rPr lang="en-US" sz="2800" dirty="0" err="1" smtClean="0"/>
              <a:t>verkon</a:t>
            </a:r>
            <a:r>
              <a:rPr lang="en-US" sz="2800" dirty="0" smtClean="0"/>
              <a:t> </a:t>
            </a:r>
            <a:r>
              <a:rPr lang="en-US" sz="2800" dirty="0" err="1" smtClean="0"/>
              <a:t>vaatimukset</a:t>
            </a:r>
            <a:r>
              <a:rPr lang="en-US" sz="2800" dirty="0" smtClean="0"/>
              <a:t> ja </a:t>
            </a:r>
            <a:r>
              <a:rPr lang="en-US" sz="2800" dirty="0" err="1" smtClean="0"/>
              <a:t>kulutuksen</a:t>
            </a:r>
            <a:r>
              <a:rPr lang="en-US" sz="2800" dirty="0" smtClean="0"/>
              <a:t> </a:t>
            </a:r>
            <a:r>
              <a:rPr lang="en-US" sz="2800" dirty="0" err="1" smtClean="0"/>
              <a:t>tarpeet</a:t>
            </a:r>
            <a:r>
              <a:rPr lang="en-US" sz="2800" dirty="0" smtClean="0"/>
              <a:t> </a:t>
            </a:r>
            <a:r>
              <a:rPr lang="en-US" sz="2800" dirty="0" err="1" smtClean="0"/>
              <a:t>täyttäen</a:t>
            </a:r>
            <a:r>
              <a:rPr lang="en-US" sz="2800" dirty="0" smtClean="0"/>
              <a:t> – </a:t>
            </a:r>
            <a:r>
              <a:rPr lang="en-US" sz="2800" dirty="0" err="1" smtClean="0"/>
              <a:t>tasapainottaa</a:t>
            </a:r>
            <a:r>
              <a:rPr lang="en-US" sz="2800" dirty="0" smtClean="0"/>
              <a:t> </a:t>
            </a:r>
            <a:r>
              <a:rPr lang="en-US" sz="2800" dirty="0" err="1" smtClean="0"/>
              <a:t>kysynnän</a:t>
            </a:r>
            <a:r>
              <a:rPr lang="en-US" sz="2800" dirty="0" smtClean="0"/>
              <a:t> ja </a:t>
            </a:r>
            <a:r>
              <a:rPr lang="en-US" sz="2800" dirty="0" err="1" smtClean="0"/>
              <a:t>tarjonnan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/>
              <a:t>J</a:t>
            </a:r>
            <a:r>
              <a:rPr lang="en-US" sz="2800" dirty="0" err="1" smtClean="0"/>
              <a:t>ännitteen</a:t>
            </a:r>
            <a:r>
              <a:rPr lang="en-US" sz="2800" dirty="0" smtClean="0"/>
              <a:t>, </a:t>
            </a:r>
            <a:r>
              <a:rPr lang="en-US" sz="2800" dirty="0" err="1" smtClean="0"/>
              <a:t>taajuuden</a:t>
            </a:r>
            <a:r>
              <a:rPr lang="en-US" sz="2800" dirty="0" smtClean="0"/>
              <a:t> ja </a:t>
            </a:r>
            <a:r>
              <a:rPr lang="en-US" sz="2800" dirty="0" err="1" smtClean="0"/>
              <a:t>tehokertoimen</a:t>
            </a:r>
            <a:r>
              <a:rPr lang="en-US" sz="2800" dirty="0" smtClean="0"/>
              <a:t> </a:t>
            </a:r>
            <a:r>
              <a:rPr lang="en-US" sz="2800" dirty="0" err="1" smtClean="0"/>
              <a:t>standardit</a:t>
            </a:r>
            <a:r>
              <a:rPr lang="en-US" sz="2800" dirty="0" smtClean="0"/>
              <a:t> </a:t>
            </a:r>
            <a:r>
              <a:rPr lang="en-US" sz="2800" dirty="0" err="1" smtClean="0"/>
              <a:t>pojautuvat</a:t>
            </a:r>
            <a:r>
              <a:rPr lang="en-US" sz="2800" dirty="0" smtClean="0"/>
              <a:t> </a:t>
            </a:r>
            <a:r>
              <a:rPr lang="en-US" sz="2800" dirty="0" err="1" smtClean="0"/>
              <a:t>sähköverkon</a:t>
            </a:r>
            <a:r>
              <a:rPr lang="en-US" sz="2800" dirty="0" smtClean="0"/>
              <a:t> </a:t>
            </a:r>
            <a:r>
              <a:rPr lang="en-US" sz="2800" dirty="0" err="1" smtClean="0"/>
              <a:t>useammassa</a:t>
            </a:r>
            <a:r>
              <a:rPr lang="en-US" sz="2800" dirty="0" smtClean="0"/>
              <a:t> </a:t>
            </a:r>
            <a:r>
              <a:rPr lang="en-US" sz="2800" dirty="0" err="1" smtClean="0"/>
              <a:t>eri</a:t>
            </a:r>
            <a:r>
              <a:rPr lang="en-US" sz="2800" dirty="0" smtClean="0"/>
              <a:t> </a:t>
            </a:r>
            <a:r>
              <a:rPr lang="en-US" sz="2800" dirty="0" err="1" smtClean="0"/>
              <a:t>kohdassa</a:t>
            </a:r>
            <a:r>
              <a:rPr lang="en-US" sz="2800" dirty="0" smtClean="0"/>
              <a:t> </a:t>
            </a:r>
            <a:r>
              <a:rPr lang="en-US" sz="2800" dirty="0" err="1" smtClean="0"/>
              <a:t>saatuun</a:t>
            </a:r>
            <a:r>
              <a:rPr lang="en-US" sz="2800" dirty="0" smtClean="0"/>
              <a:t> </a:t>
            </a:r>
            <a:r>
              <a:rPr lang="en-US" sz="2800" dirty="0" err="1" smtClean="0"/>
              <a:t>palautteeseen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Jokainen</a:t>
            </a:r>
            <a:r>
              <a:rPr lang="en-US" sz="2800" dirty="0" smtClean="0"/>
              <a:t> </a:t>
            </a:r>
            <a:r>
              <a:rPr lang="en-US" sz="2800" dirty="0" err="1" smtClean="0"/>
              <a:t>generaattori</a:t>
            </a:r>
            <a:r>
              <a:rPr lang="en-US" sz="2800" dirty="0" smtClean="0"/>
              <a:t> </a:t>
            </a:r>
            <a:r>
              <a:rPr lang="en-US" sz="2800" dirty="0" err="1" smtClean="0"/>
              <a:t>toimii</a:t>
            </a:r>
            <a:r>
              <a:rPr lang="en-US" sz="2800" dirty="0" smtClean="0"/>
              <a:t> </a:t>
            </a:r>
            <a:r>
              <a:rPr lang="en-US" sz="2800" dirty="0" err="1" smtClean="0"/>
              <a:t>itsenäisesti</a:t>
            </a:r>
            <a:r>
              <a:rPr lang="en-US" sz="2800" dirty="0" smtClean="0"/>
              <a:t> (</a:t>
            </a:r>
            <a:r>
              <a:rPr lang="en-US" sz="2800" dirty="0" err="1" smtClean="0"/>
              <a:t>kaikki</a:t>
            </a:r>
            <a:r>
              <a:rPr lang="en-US" sz="2800" dirty="0" smtClean="0"/>
              <a:t> </a:t>
            </a:r>
            <a:r>
              <a:rPr lang="en-US" sz="2800" dirty="0" err="1" smtClean="0"/>
              <a:t>kulkevat</a:t>
            </a:r>
            <a:r>
              <a:rPr lang="en-US" sz="2800" dirty="0" smtClean="0"/>
              <a:t> </a:t>
            </a:r>
            <a:r>
              <a:rPr lang="en-US" sz="2800" dirty="0" err="1" smtClean="0"/>
              <a:t>rinnakkain</a:t>
            </a:r>
            <a:r>
              <a:rPr lang="en-US" sz="2800" dirty="0" smtClean="0"/>
              <a:t>) ja </a:t>
            </a:r>
            <a:r>
              <a:rPr lang="en-US" sz="2800" dirty="0" err="1" smtClean="0"/>
              <a:t>kulkee</a:t>
            </a:r>
            <a:r>
              <a:rPr lang="en-US" sz="2800" dirty="0" smtClean="0"/>
              <a:t> vain </a:t>
            </a:r>
            <a:r>
              <a:rPr lang="en-US" sz="2800" dirty="0" err="1" smtClean="0"/>
              <a:t>tarvittaessa</a:t>
            </a:r>
            <a:r>
              <a:rPr lang="en-US" sz="2800" dirty="0" smtClean="0"/>
              <a:t> (</a:t>
            </a:r>
            <a:r>
              <a:rPr lang="en-US" sz="2800" dirty="0" err="1" smtClean="0"/>
              <a:t>perustuu</a:t>
            </a:r>
            <a:r>
              <a:rPr lang="en-US" sz="2800" dirty="0" smtClean="0"/>
              <a:t> </a:t>
            </a:r>
            <a:r>
              <a:rPr lang="en-US" sz="2800" dirty="0" err="1" smtClean="0"/>
              <a:t>kuormaan</a:t>
            </a:r>
            <a:r>
              <a:rPr lang="en-US" sz="2800" dirty="0" smtClean="0"/>
              <a:t>)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  <a:buNone/>
            </a:pP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7 # 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ÄLYKÄS DISTRIBUUTIO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1077684"/>
            <a:ext cx="8792308" cy="501161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Tukee</a:t>
            </a:r>
            <a:r>
              <a:rPr lang="en-US" sz="2800" dirty="0" smtClean="0"/>
              <a:t> </a:t>
            </a:r>
            <a:r>
              <a:rPr lang="en-US" sz="2800" dirty="0" err="1" smtClean="0"/>
              <a:t>hajautetun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energialähteen</a:t>
            </a:r>
            <a:r>
              <a:rPr lang="en-US" sz="2800" dirty="0" smtClean="0"/>
              <a:t> </a:t>
            </a:r>
            <a:r>
              <a:rPr lang="en-US" sz="2800" dirty="0" err="1" smtClean="0"/>
              <a:t>käyttöönottoa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Mahdollistaa</a:t>
            </a:r>
            <a:r>
              <a:rPr lang="en-US" sz="2800" dirty="0" smtClean="0"/>
              <a:t> </a:t>
            </a:r>
            <a:r>
              <a:rPr lang="en-US" sz="2800" dirty="0" err="1" smtClean="0"/>
              <a:t>itsensä</a:t>
            </a:r>
            <a:r>
              <a:rPr lang="en-US" sz="2800" dirty="0" smtClean="0"/>
              <a:t> </a:t>
            </a:r>
            <a:r>
              <a:rPr lang="en-US" sz="2800" dirty="0" err="1" smtClean="0"/>
              <a:t>korjautumiskokeilun</a:t>
            </a:r>
            <a:r>
              <a:rPr lang="en-US" sz="2800" dirty="0" smtClean="0"/>
              <a:t>, </a:t>
            </a:r>
            <a:r>
              <a:rPr lang="en-US" sz="2800" dirty="0" err="1" smtClean="0"/>
              <a:t>tasapainotta-misen</a:t>
            </a:r>
            <a:r>
              <a:rPr lang="en-US" sz="2800" dirty="0" smtClean="0"/>
              <a:t> ja  </a:t>
            </a:r>
            <a:r>
              <a:rPr lang="en-US" sz="2800" dirty="0" err="1" smtClean="0"/>
              <a:t>optimoimisen</a:t>
            </a:r>
            <a:r>
              <a:rPr lang="en-US" sz="2800" dirty="0" smtClean="0"/>
              <a:t> </a:t>
            </a:r>
            <a:r>
              <a:rPr lang="en-US" sz="2800" dirty="0" err="1" smtClean="0"/>
              <a:t>sekä</a:t>
            </a:r>
            <a:r>
              <a:rPr lang="en-US" sz="2800" dirty="0" smtClean="0"/>
              <a:t> </a:t>
            </a:r>
            <a:r>
              <a:rPr lang="en-US" sz="2800" dirty="0" err="1" smtClean="0"/>
              <a:t>autonomisen</a:t>
            </a:r>
            <a:r>
              <a:rPr lang="en-US" sz="2800" dirty="0" smtClean="0"/>
              <a:t> </a:t>
            </a:r>
            <a:r>
              <a:rPr lang="en-US" sz="2800" dirty="0" err="1" smtClean="0"/>
              <a:t>palauttamisen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Hyödyntää</a:t>
            </a:r>
            <a:r>
              <a:rPr lang="en-US" sz="2800" dirty="0" smtClean="0"/>
              <a:t> </a:t>
            </a:r>
            <a:r>
              <a:rPr lang="en-US" sz="2800" dirty="0" err="1" smtClean="0"/>
              <a:t>kaksisuuntaista</a:t>
            </a:r>
            <a:r>
              <a:rPr lang="en-US" sz="2800" dirty="0" smtClean="0"/>
              <a:t> </a:t>
            </a:r>
            <a:r>
              <a:rPr lang="en-US" sz="2800" dirty="0" err="1" smtClean="0"/>
              <a:t>tiedonkulkua</a:t>
            </a:r>
            <a:r>
              <a:rPr lang="en-US" sz="2800" dirty="0" smtClean="0"/>
              <a:t> </a:t>
            </a:r>
            <a:r>
              <a:rPr lang="en-US" sz="2800" dirty="0" err="1" smtClean="0"/>
              <a:t>jakeluverkon</a:t>
            </a:r>
            <a:r>
              <a:rPr lang="en-US" sz="2800" dirty="0" smtClean="0"/>
              <a:t> </a:t>
            </a:r>
            <a:r>
              <a:rPr lang="en-US" sz="2800" dirty="0" err="1" smtClean="0"/>
              <a:t>toiminnan</a:t>
            </a:r>
            <a:r>
              <a:rPr lang="en-US" sz="2800" dirty="0" smtClean="0"/>
              <a:t> </a:t>
            </a:r>
            <a:r>
              <a:rPr lang="en-US" sz="2800" dirty="0" err="1" smtClean="0"/>
              <a:t>optimoimiseksi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Parantaa</a:t>
            </a:r>
            <a:r>
              <a:rPr lang="en-US" sz="2800" dirty="0" smtClean="0"/>
              <a:t> </a:t>
            </a:r>
            <a:r>
              <a:rPr lang="en-US" sz="2800" dirty="0" err="1" smtClean="0"/>
              <a:t>toimitusvarmuutta</a:t>
            </a:r>
            <a:r>
              <a:rPr lang="en-US" sz="2800" dirty="0" smtClean="0"/>
              <a:t> ja </a:t>
            </a:r>
            <a:r>
              <a:rPr lang="en-US" sz="2800" dirty="0" err="1" smtClean="0"/>
              <a:t>sähkön</a:t>
            </a:r>
            <a:r>
              <a:rPr lang="en-US" sz="2800" dirty="0" smtClean="0"/>
              <a:t> </a:t>
            </a:r>
            <a:r>
              <a:rPr lang="en-US" sz="2800" dirty="0" err="1" smtClean="0"/>
              <a:t>laatua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Automatisoitu</a:t>
            </a:r>
            <a:r>
              <a:rPr lang="en-US" sz="2800" dirty="0" smtClean="0"/>
              <a:t> </a:t>
            </a:r>
            <a:r>
              <a:rPr lang="en-US" sz="2800" dirty="0" err="1" smtClean="0"/>
              <a:t>seuranta</a:t>
            </a:r>
            <a:r>
              <a:rPr lang="en-US" sz="2800" dirty="0" smtClean="0"/>
              <a:t> ja </a:t>
            </a:r>
            <a:r>
              <a:rPr lang="en-US" sz="2800" dirty="0" err="1" smtClean="0"/>
              <a:t>analyysityökalut</a:t>
            </a:r>
            <a:r>
              <a:rPr lang="en-US" sz="2800" dirty="0" smtClean="0"/>
              <a:t> </a:t>
            </a:r>
            <a:r>
              <a:rPr lang="en-US" sz="2800" dirty="0" err="1" smtClean="0"/>
              <a:t>pystyvät</a:t>
            </a:r>
            <a:r>
              <a:rPr lang="en-US" sz="2800" dirty="0" smtClean="0"/>
              <a:t> </a:t>
            </a:r>
            <a:r>
              <a:rPr lang="en-US" sz="2800" dirty="0" err="1" smtClean="0"/>
              <a:t>havaitsemaan</a:t>
            </a:r>
            <a:r>
              <a:rPr lang="en-US" sz="2800" dirty="0" smtClean="0"/>
              <a:t> tai </a:t>
            </a:r>
            <a:r>
              <a:rPr lang="en-US" sz="2800" dirty="0" err="1" smtClean="0"/>
              <a:t>jopa</a:t>
            </a:r>
            <a:r>
              <a:rPr lang="en-US" sz="2800" dirty="0" smtClean="0"/>
              <a:t> </a:t>
            </a:r>
            <a:r>
              <a:rPr lang="en-US" sz="2800" dirty="0" err="1" smtClean="0"/>
              <a:t>ennustamaan</a:t>
            </a:r>
            <a:r>
              <a:rPr lang="en-US" sz="2800" dirty="0" smtClean="0"/>
              <a:t> </a:t>
            </a:r>
            <a:r>
              <a:rPr lang="en-US" sz="2800" dirty="0" err="1" smtClean="0"/>
              <a:t>kaapelit</a:t>
            </a:r>
            <a:r>
              <a:rPr lang="en-US" sz="2800" dirty="0" smtClean="0"/>
              <a:t> ja </a:t>
            </a:r>
            <a:r>
              <a:rPr lang="en-US" sz="2800" dirty="0" err="1" smtClean="0"/>
              <a:t>epäonnistumiset</a:t>
            </a:r>
            <a:r>
              <a:rPr lang="en-US" sz="2800" dirty="0" smtClean="0"/>
              <a:t>, </a:t>
            </a:r>
            <a:r>
              <a:rPr lang="en-US" sz="2800" dirty="0" err="1" smtClean="0"/>
              <a:t>jotka</a:t>
            </a:r>
            <a:r>
              <a:rPr lang="en-US" sz="2800" dirty="0" smtClean="0"/>
              <a:t> </a:t>
            </a:r>
            <a:r>
              <a:rPr lang="en-US" sz="2800" dirty="0" err="1" smtClean="0"/>
              <a:t>perustuvat</a:t>
            </a:r>
            <a:r>
              <a:rPr lang="en-US" sz="2800" dirty="0" smtClean="0"/>
              <a:t> </a:t>
            </a:r>
            <a:r>
              <a:rPr lang="en-US" sz="2800" dirty="0" err="1" smtClean="0"/>
              <a:t>reaaliaikaiseen</a:t>
            </a:r>
            <a:r>
              <a:rPr lang="en-US" sz="2800" dirty="0" smtClean="0"/>
              <a:t> </a:t>
            </a:r>
            <a:r>
              <a:rPr lang="en-US" sz="2800" dirty="0" err="1" smtClean="0"/>
              <a:t>tietoon</a:t>
            </a:r>
            <a:r>
              <a:rPr lang="en-US" sz="2800" dirty="0" smtClean="0"/>
              <a:t> </a:t>
            </a:r>
            <a:r>
              <a:rPr lang="en-US" sz="2800" dirty="0" err="1" smtClean="0"/>
              <a:t>säästä</a:t>
            </a:r>
            <a:r>
              <a:rPr lang="en-US" sz="2800" dirty="0" smtClean="0"/>
              <a:t>, </a:t>
            </a:r>
            <a:r>
              <a:rPr lang="en-US" sz="2800" dirty="0" err="1" smtClean="0"/>
              <a:t>katkoshistoriasta</a:t>
            </a: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8 # 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VIISAAT SYÖTTÖASEMAT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1077684"/>
            <a:ext cx="8792308" cy="1404259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Saavat</a:t>
            </a:r>
            <a:r>
              <a:rPr lang="en-US" sz="2800" dirty="0" smtClean="0"/>
              <a:t> </a:t>
            </a:r>
            <a:r>
              <a:rPr lang="en-US" sz="2800" dirty="0" err="1" smtClean="0"/>
              <a:t>aikaan</a:t>
            </a:r>
            <a:r>
              <a:rPr lang="en-US" sz="2800" dirty="0" smtClean="0"/>
              <a:t> </a:t>
            </a:r>
            <a:r>
              <a:rPr lang="en-US" sz="2800" dirty="0" err="1" smtClean="0"/>
              <a:t>sähköaseman</a:t>
            </a:r>
            <a:r>
              <a:rPr lang="en-US" sz="2800" dirty="0" smtClean="0"/>
              <a:t> </a:t>
            </a:r>
            <a:r>
              <a:rPr lang="en-US" sz="2800" dirty="0" err="1" smtClean="0"/>
              <a:t>laitteiden</a:t>
            </a:r>
            <a:r>
              <a:rPr lang="en-US" sz="2800" dirty="0" smtClean="0"/>
              <a:t> </a:t>
            </a:r>
            <a:r>
              <a:rPr lang="en-US" sz="2800" dirty="0" err="1" smtClean="0"/>
              <a:t>älykkään</a:t>
            </a:r>
            <a:r>
              <a:rPr lang="en-US" sz="2800" dirty="0" smtClean="0"/>
              <a:t> </a:t>
            </a:r>
            <a:r>
              <a:rPr lang="en-US" sz="2800" dirty="0" err="1" smtClean="0"/>
              <a:t>hallinnan</a:t>
            </a:r>
            <a:r>
              <a:rPr lang="en-US" sz="2800" dirty="0" smtClean="0"/>
              <a:t> </a:t>
            </a:r>
            <a:r>
              <a:rPr lang="en-US" sz="2800" dirty="0" err="1" smtClean="0"/>
              <a:t>edistykselliseen</a:t>
            </a:r>
            <a:r>
              <a:rPr lang="en-US" sz="2800" dirty="0" smtClean="0"/>
              <a:t> </a:t>
            </a:r>
            <a:r>
              <a:rPr lang="en-US" sz="2800" dirty="0" err="1" smtClean="0"/>
              <a:t>sensoriteknologiaan</a:t>
            </a:r>
            <a:r>
              <a:rPr lang="en-US" sz="2800" dirty="0" smtClean="0"/>
              <a:t> </a:t>
            </a:r>
            <a:r>
              <a:rPr lang="en-US" sz="2800" dirty="0" err="1" smtClean="0"/>
              <a:t>perustuvien</a:t>
            </a:r>
            <a:r>
              <a:rPr lang="en-US" sz="2800" dirty="0" smtClean="0"/>
              <a:t> </a:t>
            </a:r>
            <a:r>
              <a:rPr lang="en-US" sz="2800" dirty="0" err="1" smtClean="0"/>
              <a:t>kehittyneiden</a:t>
            </a:r>
            <a:r>
              <a:rPr lang="en-US" sz="2800" dirty="0" smtClean="0"/>
              <a:t> data-</a:t>
            </a:r>
            <a:r>
              <a:rPr lang="en-US" sz="2800" dirty="0" err="1" smtClean="0"/>
              <a:t>analyysien</a:t>
            </a:r>
            <a:r>
              <a:rPr lang="en-US" sz="2800" dirty="0" smtClean="0"/>
              <a:t> ja </a:t>
            </a:r>
            <a:r>
              <a:rPr lang="en-US" sz="2800" dirty="0" err="1" smtClean="0"/>
              <a:t>prosessimetodien</a:t>
            </a:r>
            <a:r>
              <a:rPr lang="en-US" sz="2800" dirty="0" smtClean="0"/>
              <a:t> </a:t>
            </a:r>
            <a:r>
              <a:rPr lang="en-US" sz="2800" dirty="0" err="1" smtClean="0"/>
              <a:t>kautta</a:t>
            </a:r>
            <a:endParaRPr lang="en-US" sz="2800" dirty="0" smtClean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231112" y="2757428"/>
            <a:ext cx="3959051" cy="351273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Font typeface="Wingdings" pitchFamily="2" charset="2"/>
              <a:buChar char="n"/>
            </a:pPr>
            <a:r>
              <a:rPr kumimoji="0" lang="fi-FI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Tukevat </a:t>
            </a:r>
            <a:r>
              <a:rPr kumimoji="0" lang="fi-FI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tiettyjä</a:t>
            </a:r>
            <a:r>
              <a:rPr kumimoji="0" lang="fi-FI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kehittyneitä toimintoja, kuten älykäs hälytys ja analyysi, sähköasema, kuorman siirto, laitteen tilan visualisointi, akkuseuranta </a:t>
            </a:r>
            <a:r>
              <a:rPr kumimoji="0" lang="fi-FI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jns</a:t>
            </a:r>
            <a:r>
              <a:rPr kumimoji="0" lang="fi-FI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.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89679" y="2562329"/>
            <a:ext cx="5054321" cy="3758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9 # 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61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6699"/>
      </a:accent1>
      <a:accent2>
        <a:srgbClr val="45ACDF"/>
      </a:accent2>
      <a:accent3>
        <a:srgbClr val="FFFFFF"/>
      </a:accent3>
      <a:accent4>
        <a:srgbClr val="000000"/>
      </a:accent4>
      <a:accent5>
        <a:srgbClr val="ADB8CA"/>
      </a:accent5>
      <a:accent6>
        <a:srgbClr val="3E9BCA"/>
      </a:accent6>
      <a:hlink>
        <a:srgbClr val="0099CC"/>
      </a:hlink>
      <a:folHlink>
        <a:srgbClr val="66CCFF"/>
      </a:folHlink>
    </a:clrScheme>
    <a:fontScheme name="NordriDesign_免费商务模板系列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NordriDesign_免费商务模板系列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66CC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AAB8E2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D96FF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ADC9FF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5093DC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B3C8EB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61</Template>
  <TotalTime>285</TotalTime>
  <Words>893</Words>
  <Application>Microsoft Office PowerPoint</Application>
  <PresentationFormat>Näytössä katseltava diaesitys (4:3)</PresentationFormat>
  <Paragraphs>146</Paragraphs>
  <Slides>25</Slides>
  <Notes>1</Notes>
  <HiddenSlides>0</HiddenSlides>
  <MMClips>0</MMClips>
  <ScaleCrop>false</ScaleCrop>
  <HeadingPairs>
    <vt:vector size="6" baseType="variant">
      <vt:variant>
        <vt:lpstr>Käytetyt fontit</vt:lpstr>
      </vt:variant>
      <vt:variant>
        <vt:i4>5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25</vt:i4>
      </vt:variant>
    </vt:vector>
  </HeadingPairs>
  <TitlesOfParts>
    <vt:vector size="31" baseType="lpstr">
      <vt:lpstr>Arial Unicode MS</vt:lpstr>
      <vt:lpstr>Arial</vt:lpstr>
      <vt:lpstr>Calibri</vt:lpstr>
      <vt:lpstr>黑体</vt:lpstr>
      <vt:lpstr>Wingdings</vt:lpstr>
      <vt:lpstr>61</vt:lpstr>
      <vt:lpstr>PowerPoint-esitys</vt:lpstr>
      <vt:lpstr>PowerPoint-esitys</vt:lpstr>
      <vt:lpstr>ÄLYKKÄÄN SÄHKÖVERKON KOMPONENTIT</vt:lpstr>
      <vt:lpstr>ÄLYKKÄÄT LAITTEET</vt:lpstr>
      <vt:lpstr>ÄLYKKÄÄT LAITTEET - ESIMERKKEJÄ</vt:lpstr>
      <vt:lpstr>ÄLYKKÄITÄ TEHOMITTAREITA</vt:lpstr>
      <vt:lpstr>ÄLYKÄS GENERAATIO</vt:lpstr>
      <vt:lpstr>ÄLYKÄS DISTRIBUUTIO</vt:lpstr>
      <vt:lpstr>VIISAAT SYÖTTÖASEMAT</vt:lpstr>
      <vt:lpstr>ÄLYKÄS SÄHKÖVERKKO TEKNOLOGIAN ALOILLA</vt:lpstr>
      <vt:lpstr>TEKNOLOGINEN SÄÄTÖALUE ÄLYKKÄÄSSÄ SÄHKÖVERKOSSA</vt:lpstr>
      <vt:lpstr>LAAJA-ALAINEN SEURANTA JA KONTROLLI</vt:lpstr>
      <vt:lpstr>SÄHKÖVERKON VALVONTA</vt:lpstr>
      <vt:lpstr>UUSIUTUVAN JA HAJAUTETUN GENERAATION YHDENTYMINEN</vt:lpstr>
      <vt:lpstr>ICT INTEGRAATIO</vt:lpstr>
      <vt:lpstr>COMMUNIKAATION TECHNOLOGIAT</vt:lpstr>
      <vt:lpstr>TRANSMISSION PARANTAMISEN SOVELLUKSET</vt:lpstr>
      <vt:lpstr>SÄHKÖVERKON HALLINNAN JAKELU</vt:lpstr>
      <vt:lpstr>JAKELUVERKON JOHTAMISJÄRJESTELMÄ</vt:lpstr>
      <vt:lpstr>KEHITTYNEIDEN MITTAUSJÄRJESTELMIEN INFRASTRUKTUURI</vt:lpstr>
      <vt:lpstr>EV LATAUS INFRASTRUKTUURI</vt:lpstr>
      <vt:lpstr>ASIAKASSYSTEEMIT</vt:lpstr>
      <vt:lpstr>ÄLYKKÄIDEN SÄHKÖVERKKOJEN TIIVISTELMÄ </vt:lpstr>
      <vt:lpstr>LÄHTEET</vt:lpstr>
      <vt:lpstr>KUVAT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symeon</dc:creator>
  <cp:keywords>ppt幻灯设计/ppt模板设计</cp:keywords>
  <dc:description>nordridesign.com</dc:description>
  <cp:lastModifiedBy>Paavo Linnansaari</cp:lastModifiedBy>
  <cp:revision>1647</cp:revision>
  <dcterms:created xsi:type="dcterms:W3CDTF">2013-05-11T20:59:03Z</dcterms:created>
  <dcterms:modified xsi:type="dcterms:W3CDTF">2016-08-03T16:15:18Z</dcterms:modified>
</cp:coreProperties>
</file>