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0"/>
  </p:notesMasterIdLst>
  <p:sldIdLst>
    <p:sldId id="271" r:id="rId3"/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2" r:id="rId19"/>
  </p:sldIdLst>
  <p:sldSz cx="9144000" cy="6858000" type="screen4x3"/>
  <p:notesSz cx="6858000" cy="9144000"/>
  <p:custDataLst>
    <p:tags r:id="rId21"/>
  </p:custDataLst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48" y="5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tags" Target="tags/tag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404D87-D6D9-4DD6-BDE0-9EEF5AFAA19B}" type="datetimeFigureOut">
              <a:rPr lang="it-IT" smtClean="0"/>
              <a:t>14/07/2016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BB3E7C6-E7F8-409A-97DC-BA7F1E4E6F92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812680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33E71E-CDA4-4CF3-B5CE-36210FBA4B97}" type="slidenum">
              <a:rPr lang="el-GR" smtClean="0">
                <a:solidFill>
                  <a:prstClr val="black"/>
                </a:solidFill>
              </a:rPr>
              <a:pPr/>
              <a:t>2</a:t>
            </a:fld>
            <a:endParaRPr lang="el-G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06108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33E71E-CDA4-4CF3-B5CE-36210FBA4B97}" type="slidenum">
              <a:rPr lang="el-GR" smtClean="0">
                <a:solidFill>
                  <a:prstClr val="black"/>
                </a:solidFill>
              </a:rPr>
              <a:pPr/>
              <a:t>6</a:t>
            </a:fld>
            <a:endParaRPr lang="el-G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90716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33E71E-CDA4-4CF3-B5CE-36210FBA4B97}" type="slidenum">
              <a:rPr lang="el-GR" smtClean="0">
                <a:solidFill>
                  <a:prstClr val="black"/>
                </a:solidFill>
              </a:rPr>
              <a:pPr/>
              <a:t>16</a:t>
            </a:fld>
            <a:endParaRPr lang="el-G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83998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33E71E-CDA4-4CF3-B5CE-36210FBA4B97}" type="slidenum">
              <a:rPr lang="el-GR" smtClean="0">
                <a:solidFill>
                  <a:prstClr val="black"/>
                </a:solidFill>
              </a:rPr>
              <a:pPr/>
              <a:t>17</a:t>
            </a:fld>
            <a:endParaRPr lang="el-G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83998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14/07/2016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14/07/2016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14/07/2016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Προσαρμοσμένη διάταξ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Εικόνα 18"/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colorTemperature colorTemp="4700"/>
                    </a14:imgEffect>
                    <a14:imgEffect>
                      <a14:saturation sat="33000"/>
                    </a14:imgEffect>
                    <a14:imgEffect>
                      <a14:brightnessContrast bright="4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6143" y="764704"/>
            <a:ext cx="5084809" cy="5688630"/>
          </a:xfrm>
          <a:prstGeom prst="rect">
            <a:avLst/>
          </a:prstGeom>
          <a:effectLst>
            <a:outerShdw dist="50800" dir="5400000" algn="ctr" rotWithShape="0">
              <a:srgbClr val="000000">
                <a:alpha val="0"/>
              </a:srgbClr>
            </a:outerShdw>
            <a:softEdge rad="127000"/>
          </a:effectLst>
        </p:spPr>
      </p:pic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1043490" y="1412776"/>
            <a:ext cx="7024744" cy="757888"/>
          </a:xfrm>
        </p:spPr>
        <p:txBody>
          <a:bodyPr/>
          <a:lstStyle/>
          <a:p>
            <a:r>
              <a:rPr lang="el-GR" dirty="0" smtClean="0"/>
              <a:t>Στυλ κύριου τίτλου</a:t>
            </a:r>
            <a:endParaRPr lang="el-GR" dirty="0"/>
          </a:p>
        </p:txBody>
      </p:sp>
      <p:sp>
        <p:nvSpPr>
          <p:cNvPr id="3" name="Θέση ημερομηνίας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1E771E-ECA4-40D9-B33D-5D4BEE2A1489}" type="datetime1">
              <a:rPr lang="el-GR" smtClean="0"/>
              <a:pPr/>
              <a:t>14/7/2016</a:t>
            </a:fld>
            <a:endParaRPr lang="el-GR"/>
          </a:p>
        </p:txBody>
      </p:sp>
      <p:sp>
        <p:nvSpPr>
          <p:cNvPr id="5" name="Θέση αριθμού διαφάνειας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C8F9D-69D7-4BA8-848A-7E2F70465C07}" type="slidenum">
              <a:rPr lang="el-GR" smtClean="0"/>
              <a:pPr/>
              <a:t>‹#›</a:t>
            </a:fld>
            <a:endParaRPr lang="el-GR"/>
          </a:p>
        </p:txBody>
      </p:sp>
      <p:sp>
        <p:nvSpPr>
          <p:cNvPr id="18" name="Θέση περιεχομένου 17"/>
          <p:cNvSpPr>
            <a:spLocks noGrp="1"/>
          </p:cNvSpPr>
          <p:nvPr>
            <p:ph sz="quarter" idx="16"/>
          </p:nvPr>
        </p:nvSpPr>
        <p:spPr>
          <a:xfrm>
            <a:off x="1042988" y="2420938"/>
            <a:ext cx="7058025" cy="3816350"/>
          </a:xfrm>
        </p:spPr>
        <p:txBody>
          <a:bodyPr/>
          <a:lstStyle>
            <a:lvl1pPr marL="68580" indent="0">
              <a:buNone/>
              <a:defRPr/>
            </a:lvl1pPr>
          </a:lstStyle>
          <a:p>
            <a:pPr lvl="0"/>
            <a:endParaRPr lang="el-GR" dirty="0"/>
          </a:p>
        </p:txBody>
      </p:sp>
      <p:pic>
        <p:nvPicPr>
          <p:cNvPr id="4" name="Εικόνα 3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2984" y="844341"/>
            <a:ext cx="1260000" cy="360000"/>
          </a:xfrm>
          <a:prstGeom prst="rect">
            <a:avLst/>
          </a:prstGeom>
        </p:spPr>
      </p:pic>
      <p:pic>
        <p:nvPicPr>
          <p:cNvPr id="6" name="Εικόνα 5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272" y="844341"/>
            <a:ext cx="1080000" cy="317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71285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l-GR" smtClean="0"/>
              <a:t>Στυλ κύριου τίτλου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l-GR" smtClean="0"/>
              <a:t>Στυλ κύριου υπότιτλου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DC895B44-19EA-4987-9B70-7ED914106601}" type="datetime1">
              <a:rPr lang="el-GR" smtClean="0"/>
              <a:pPr/>
              <a:t>14/7/2016</a:t>
            </a:fld>
            <a:endParaRPr lang="el-GR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4C1C8F9D-69D7-4BA8-848A-7E2F70465C07}" type="slidenum">
              <a:rPr lang="el-GR" smtClean="0"/>
              <a:pPr/>
              <a:t>‹#›</a:t>
            </a:fld>
            <a:endParaRPr lang="el-GR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7621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14/07/2016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14/07/2016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14/07/2016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14/07/2016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14/07/2016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14/07/2016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14/07/2016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14/07/2016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49D355-16BD-4E45-BD9A-5EA878CF7CBD}" type="datetimeFigureOut">
              <a:rPr lang="it-IT" smtClean="0"/>
              <a:t>14/07/2016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A41E1B-4F70-4964-A407-84C68BE8251C}" type="slidenum">
              <a:rPr lang="it-IT" smtClean="0"/>
              <a:t>‹#›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l-GR" smtClean="0"/>
              <a:t>Στυλ κύριου τίτλου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F7D4C7BA-67A6-44BB-8C58-A2C7B90D9CEA}" type="datetime1">
              <a:rPr lang="el-GR" smtClean="0"/>
              <a:pPr/>
              <a:t>14/7/2016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l-GR">
              <a:solidFill>
                <a:srgbClr val="94C6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4C1C8F9D-69D7-4BA8-848A-7E2F70465C07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4063421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iming>
    <p:tnLst>
      <p:par>
        <p:cTn id="1" dur="indefinite" restart="never" nodeType="tmRoot"/>
      </p:par>
    </p:tnLst>
  </p:timing>
  <p:hf hdr="0" ftr="0"/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1.ethz.ch/uns/people/formerhead/scholzr/publ/UN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ctrTitle"/>
          </p:nvPr>
        </p:nvSpPr>
        <p:spPr>
          <a:xfrm>
            <a:off x="4572000" y="3140968"/>
            <a:ext cx="3672408" cy="2160240"/>
          </a:xfrm>
        </p:spPr>
        <p:txBody>
          <a:bodyPr>
            <a:noAutofit/>
          </a:bodyPr>
          <a:lstStyle/>
          <a:p>
            <a:r>
              <a:rPr lang="en-US" sz="2800" b="1" dirty="0" err="1" smtClean="0"/>
              <a:t>Aihe</a:t>
            </a:r>
            <a:r>
              <a:rPr lang="en-US" sz="2800" b="1" dirty="0" smtClean="0"/>
              <a:t> </a:t>
            </a:r>
            <a:r>
              <a:rPr lang="en-US" sz="2800" b="1" dirty="0" smtClean="0"/>
              <a:t>2</a:t>
            </a:r>
            <a:br>
              <a:rPr lang="en-US" sz="2800" b="1" dirty="0" smtClean="0"/>
            </a:br>
            <a:r>
              <a:rPr lang="en-US" sz="2800" b="1" dirty="0" err="1" smtClean="0"/>
              <a:t>Ilmiöiden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kompleksisuus</a:t>
            </a:r>
            <a:r>
              <a:rPr lang="en-US" sz="2800" b="1" dirty="0" smtClean="0"/>
              <a:t> ja </a:t>
            </a:r>
            <a:r>
              <a:rPr lang="en-US" sz="2800" b="1" dirty="0" err="1" smtClean="0"/>
              <a:t>vaikutus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paikallisyhteisöihin</a:t>
            </a:r>
            <a:endParaRPr lang="el-GR" sz="2800" b="1" dirty="0"/>
          </a:p>
        </p:txBody>
      </p:sp>
      <p:sp>
        <p:nvSpPr>
          <p:cNvPr id="5" name="Τίτλος 1"/>
          <p:cNvSpPr txBox="1">
            <a:spLocks/>
          </p:cNvSpPr>
          <p:nvPr/>
        </p:nvSpPr>
        <p:spPr>
          <a:xfrm>
            <a:off x="0" y="2920819"/>
            <a:ext cx="4644008" cy="188059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800" b="1" dirty="0">
                <a:solidFill>
                  <a:schemeClr val="accent2"/>
                </a:solidFill>
              </a:rPr>
              <a:t>KURSSI 1</a:t>
            </a:r>
          </a:p>
          <a:p>
            <a:r>
              <a:rPr lang="en-US" sz="2800" b="1" dirty="0" err="1">
                <a:solidFill>
                  <a:schemeClr val="accent2"/>
                </a:solidFill>
              </a:rPr>
              <a:t>Osallistavat</a:t>
            </a:r>
            <a:r>
              <a:rPr lang="en-US" sz="2800" b="1" dirty="0">
                <a:solidFill>
                  <a:schemeClr val="accent2"/>
                </a:solidFill>
              </a:rPr>
              <a:t> </a:t>
            </a:r>
            <a:r>
              <a:rPr lang="en-US" sz="2800" b="1" dirty="0" err="1">
                <a:solidFill>
                  <a:schemeClr val="accent2"/>
                </a:solidFill>
              </a:rPr>
              <a:t>menetelmät</a:t>
            </a:r>
            <a:r>
              <a:rPr lang="en-US" sz="2800" b="1" dirty="0">
                <a:solidFill>
                  <a:schemeClr val="accent2"/>
                </a:solidFill>
              </a:rPr>
              <a:t> </a:t>
            </a:r>
            <a:r>
              <a:rPr lang="en-US" sz="2800" b="1" dirty="0" err="1">
                <a:solidFill>
                  <a:schemeClr val="accent2"/>
                </a:solidFill>
              </a:rPr>
              <a:t>luonnonvarojen</a:t>
            </a:r>
            <a:r>
              <a:rPr lang="en-US" sz="2800" b="1" dirty="0">
                <a:solidFill>
                  <a:schemeClr val="accent2"/>
                </a:solidFill>
              </a:rPr>
              <a:t> </a:t>
            </a:r>
            <a:r>
              <a:rPr lang="en-US" sz="2800" b="1" dirty="0" err="1">
                <a:solidFill>
                  <a:schemeClr val="accent2"/>
                </a:solidFill>
              </a:rPr>
              <a:t>kestävässä</a:t>
            </a:r>
            <a:r>
              <a:rPr lang="en-US" sz="2800" b="1" dirty="0">
                <a:solidFill>
                  <a:schemeClr val="accent2"/>
                </a:solidFill>
              </a:rPr>
              <a:t> </a:t>
            </a:r>
            <a:r>
              <a:rPr lang="en-US" sz="2800" b="1" dirty="0" err="1">
                <a:solidFill>
                  <a:schemeClr val="accent2"/>
                </a:solidFill>
              </a:rPr>
              <a:t>hoidossa</a:t>
            </a:r>
            <a:endParaRPr lang="el-GR" sz="2800" b="1" dirty="0">
              <a:solidFill>
                <a:schemeClr val="accent2"/>
              </a:solidFill>
            </a:endParaRPr>
          </a:p>
        </p:txBody>
      </p:sp>
      <p:sp>
        <p:nvSpPr>
          <p:cNvPr id="6" name="Τίτλος 1"/>
          <p:cNvSpPr txBox="1">
            <a:spLocks/>
          </p:cNvSpPr>
          <p:nvPr/>
        </p:nvSpPr>
        <p:spPr>
          <a:xfrm>
            <a:off x="0" y="5580856"/>
            <a:ext cx="4644008" cy="58444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800" b="1" dirty="0" err="1" smtClean="0">
                <a:solidFill>
                  <a:schemeClr val="accent2"/>
                </a:solidFill>
              </a:rPr>
              <a:t>Moduuli</a:t>
            </a:r>
            <a:r>
              <a:rPr lang="en-US" sz="2800" b="1" dirty="0" smtClean="0">
                <a:solidFill>
                  <a:schemeClr val="accent2"/>
                </a:solidFill>
              </a:rPr>
              <a:t> </a:t>
            </a:r>
            <a:r>
              <a:rPr lang="en-US" sz="2800" b="1" dirty="0" smtClean="0">
                <a:solidFill>
                  <a:schemeClr val="accent2"/>
                </a:solidFill>
              </a:rPr>
              <a:t>2</a:t>
            </a:r>
          </a:p>
        </p:txBody>
      </p:sp>
      <p:sp>
        <p:nvSpPr>
          <p:cNvPr id="7" name="Τίτλος 1"/>
          <p:cNvSpPr txBox="1">
            <a:spLocks/>
          </p:cNvSpPr>
          <p:nvPr/>
        </p:nvSpPr>
        <p:spPr>
          <a:xfrm>
            <a:off x="0" y="468288"/>
            <a:ext cx="4644008" cy="188059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800" b="1" dirty="0" smtClean="0">
                <a:solidFill>
                  <a:schemeClr val="accent2"/>
                </a:solidFill>
              </a:rPr>
              <a:t>ÉPOQUE - </a:t>
            </a:r>
            <a:r>
              <a:rPr lang="en-US" sz="2800" b="1" dirty="0" err="1">
                <a:solidFill>
                  <a:schemeClr val="accent2"/>
                </a:solidFill>
              </a:rPr>
              <a:t>Ympäristöohjelma</a:t>
            </a:r>
            <a:r>
              <a:rPr lang="en-US" sz="2800" b="1" dirty="0">
                <a:solidFill>
                  <a:schemeClr val="accent2"/>
                </a:solidFill>
              </a:rPr>
              <a:t> </a:t>
            </a:r>
            <a:r>
              <a:rPr lang="en-US" sz="2800" b="1" dirty="0" err="1">
                <a:solidFill>
                  <a:schemeClr val="accent2"/>
                </a:solidFill>
              </a:rPr>
              <a:t>laadukkaaseen</a:t>
            </a:r>
            <a:r>
              <a:rPr lang="en-US" sz="2800" b="1" dirty="0">
                <a:solidFill>
                  <a:schemeClr val="accent2"/>
                </a:solidFill>
              </a:rPr>
              <a:t> </a:t>
            </a:r>
            <a:r>
              <a:rPr lang="en-US" sz="2800" b="1" dirty="0" err="1">
                <a:solidFill>
                  <a:schemeClr val="accent2"/>
                </a:solidFill>
              </a:rPr>
              <a:t>yliopisto-opetukseen</a:t>
            </a:r>
            <a:endParaRPr lang="el-GR" sz="2800" b="1" dirty="0">
              <a:solidFill>
                <a:schemeClr val="accent2"/>
              </a:solidFill>
            </a:endParaRPr>
          </a:p>
          <a:p>
            <a:endParaRPr lang="el-GR" sz="28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596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1043490" y="1340768"/>
            <a:ext cx="7024744" cy="936104"/>
          </a:xfrm>
        </p:spPr>
        <p:txBody>
          <a:bodyPr>
            <a:normAutofit/>
          </a:bodyPr>
          <a:lstStyle/>
          <a:p>
            <a:pPr algn="ctr"/>
            <a:r>
              <a:rPr lang="en-US" sz="3200" b="1" dirty="0" smtClean="0">
                <a:solidFill>
                  <a:schemeClr val="tx1"/>
                </a:solidFill>
              </a:rPr>
              <a:t>PROSESSI: </a:t>
            </a:r>
            <a:r>
              <a:rPr lang="en-US" sz="3200" b="1" dirty="0" err="1" smtClean="0">
                <a:solidFill>
                  <a:schemeClr val="tx1"/>
                </a:solidFill>
              </a:rPr>
              <a:t>Oppiminen</a:t>
            </a:r>
            <a:r>
              <a:rPr lang="en-US" sz="3200" b="1" dirty="0" smtClean="0">
                <a:solidFill>
                  <a:schemeClr val="tx1"/>
                </a:solidFill>
              </a:rPr>
              <a:t> </a:t>
            </a:r>
            <a:r>
              <a:rPr lang="en-US" sz="3200" b="1" dirty="0" err="1" smtClean="0">
                <a:solidFill>
                  <a:schemeClr val="tx1"/>
                </a:solidFill>
              </a:rPr>
              <a:t>joukkueissa</a:t>
            </a:r>
            <a:endParaRPr lang="el-GR" sz="3200" b="1" dirty="0">
              <a:solidFill>
                <a:schemeClr val="tx1"/>
              </a:solidFill>
            </a:endParaRPr>
          </a:p>
        </p:txBody>
      </p:sp>
      <p:sp>
        <p:nvSpPr>
          <p:cNvPr id="3" name="Θέση περιεχομένου 2"/>
          <p:cNvSpPr>
            <a:spLocks noGrp="1"/>
          </p:cNvSpPr>
          <p:nvPr>
            <p:ph sz="quarter" idx="16"/>
          </p:nvPr>
        </p:nvSpPr>
        <p:spPr>
          <a:xfrm>
            <a:off x="611560" y="2564904"/>
            <a:ext cx="7704856" cy="3888432"/>
          </a:xfrm>
        </p:spPr>
        <p:txBody>
          <a:bodyPr>
            <a:normAutofit fontScale="92500" lnSpcReduction="10000"/>
          </a:bodyPr>
          <a:lstStyle/>
          <a:p>
            <a:pPr marL="411480" indent="-342900" algn="just">
              <a:buFont typeface="Wingdings" pitchFamily="2" charset="2"/>
              <a:buChar char="q"/>
            </a:pPr>
            <a:r>
              <a:rPr lang="en-US" sz="2000" b="1" dirty="0" err="1" smtClean="0">
                <a:solidFill>
                  <a:schemeClr val="tx1"/>
                </a:solidFill>
              </a:rPr>
              <a:t>Vuorovaikutus</a:t>
            </a:r>
            <a:r>
              <a:rPr lang="en-US" sz="2000" b="1" dirty="0" smtClean="0">
                <a:solidFill>
                  <a:schemeClr val="tx1"/>
                </a:solidFill>
              </a:rPr>
              <a:t> ja </a:t>
            </a:r>
            <a:r>
              <a:rPr lang="en-US" sz="2000" b="1" dirty="0" err="1" smtClean="0">
                <a:solidFill>
                  <a:schemeClr val="tx1"/>
                </a:solidFill>
              </a:rPr>
              <a:t>tiedonvälitys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opettajien</a:t>
            </a:r>
            <a:r>
              <a:rPr lang="en-US" sz="2000" b="1" dirty="0" smtClean="0">
                <a:solidFill>
                  <a:schemeClr val="tx1"/>
                </a:solidFill>
              </a:rPr>
              <a:t> ja </a:t>
            </a:r>
            <a:r>
              <a:rPr lang="en-US" sz="2000" b="1" dirty="0" err="1" smtClean="0">
                <a:solidFill>
                  <a:schemeClr val="tx1"/>
                </a:solidFill>
              </a:rPr>
              <a:t>opiskelijoiden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välillä</a:t>
            </a:r>
            <a:r>
              <a:rPr lang="en-US" sz="2000" b="1" dirty="0" smtClean="0">
                <a:solidFill>
                  <a:schemeClr val="tx1"/>
                </a:solidFill>
              </a:rPr>
              <a:t> on </a:t>
            </a:r>
            <a:r>
              <a:rPr lang="en-US" sz="2000" b="1" dirty="0" err="1" smtClean="0">
                <a:solidFill>
                  <a:schemeClr val="tx1"/>
                </a:solidFill>
              </a:rPr>
              <a:t>yhä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tärkeämpää</a:t>
            </a:r>
            <a:r>
              <a:rPr lang="en-US" sz="2000" b="1" dirty="0" smtClean="0">
                <a:solidFill>
                  <a:schemeClr val="tx1"/>
                </a:solidFill>
              </a:rPr>
              <a:t>; </a:t>
            </a:r>
            <a:r>
              <a:rPr lang="en-US" sz="2000" b="1" dirty="0" err="1" smtClean="0">
                <a:solidFill>
                  <a:schemeClr val="tx1"/>
                </a:solidFill>
              </a:rPr>
              <a:t>vielä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tärkeämpää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reaalimaailman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monimutakiset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ongelmat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edellyttävät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tieteidenvälistä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ongelmanratkaisua</a:t>
            </a:r>
            <a:r>
              <a:rPr lang="en-US" sz="2000" b="1" dirty="0" smtClean="0">
                <a:solidFill>
                  <a:schemeClr val="tx1"/>
                </a:solidFill>
              </a:rPr>
              <a:t>, </a:t>
            </a:r>
            <a:r>
              <a:rPr lang="en-US" sz="2000" b="1" dirty="0" err="1" smtClean="0">
                <a:solidFill>
                  <a:schemeClr val="tx1"/>
                </a:solidFill>
              </a:rPr>
              <a:t>joka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vaatii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tiimityötä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tutkijoiden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keskuudessa</a:t>
            </a:r>
            <a:r>
              <a:rPr lang="en-US" sz="2000" b="1" dirty="0" smtClean="0">
                <a:solidFill>
                  <a:schemeClr val="tx1"/>
                </a:solidFill>
              </a:rPr>
              <a:t>.</a:t>
            </a:r>
            <a:endParaRPr lang="en-US" sz="2000" b="1" dirty="0" smtClean="0">
              <a:solidFill>
                <a:schemeClr val="tx1"/>
              </a:solidFill>
            </a:endParaRPr>
          </a:p>
          <a:p>
            <a:pPr marL="411480" indent="-342900" algn="just">
              <a:buFont typeface="Wingdings" pitchFamily="2" charset="2"/>
              <a:buChar char="q"/>
            </a:pPr>
            <a:r>
              <a:rPr lang="en-US" sz="2000" b="1" dirty="0" err="1" smtClean="0">
                <a:solidFill>
                  <a:schemeClr val="tx1"/>
                </a:solidFill>
              </a:rPr>
              <a:t>Aktiivinen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opiskelijan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rooli</a:t>
            </a:r>
            <a:r>
              <a:rPr lang="en-US" sz="2000" b="1" dirty="0" smtClean="0">
                <a:solidFill>
                  <a:schemeClr val="tx1"/>
                </a:solidFill>
              </a:rPr>
              <a:t> on </a:t>
            </a:r>
            <a:r>
              <a:rPr lang="en-US" sz="2000" b="1" dirty="0" err="1" smtClean="0">
                <a:solidFill>
                  <a:schemeClr val="tx1"/>
                </a:solidFill>
              </a:rPr>
              <a:t>välttämätön</a:t>
            </a:r>
            <a:r>
              <a:rPr lang="en-US" sz="2000" b="1" dirty="0" smtClean="0">
                <a:solidFill>
                  <a:schemeClr val="tx1"/>
                </a:solidFill>
              </a:rPr>
              <a:t>: </a:t>
            </a:r>
            <a:r>
              <a:rPr lang="en-US" sz="2000" b="1" dirty="0" err="1" smtClean="0">
                <a:solidFill>
                  <a:schemeClr val="tx1"/>
                </a:solidFill>
              </a:rPr>
              <a:t>Heidän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täytyy</a:t>
            </a:r>
            <a:r>
              <a:rPr lang="en-US" sz="2000" b="1" dirty="0" smtClean="0">
                <a:solidFill>
                  <a:schemeClr val="tx1"/>
                </a:solidFill>
              </a:rPr>
              <a:t> olla </a:t>
            </a:r>
            <a:r>
              <a:rPr lang="en-US" sz="2000" b="1" dirty="0" err="1" smtClean="0">
                <a:solidFill>
                  <a:schemeClr val="tx1"/>
                </a:solidFill>
              </a:rPr>
              <a:t>itsenäisesti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järjestyviä</a:t>
            </a:r>
            <a:r>
              <a:rPr lang="en-US" sz="2000" b="1" dirty="0" smtClean="0">
                <a:solidFill>
                  <a:schemeClr val="tx1"/>
                </a:solidFill>
              </a:rPr>
              <a:t>, </a:t>
            </a:r>
            <a:r>
              <a:rPr lang="en-US" sz="2000" b="1" dirty="0" err="1" smtClean="0">
                <a:solidFill>
                  <a:schemeClr val="tx1"/>
                </a:solidFill>
              </a:rPr>
              <a:t>jakaa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ongelma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aktiivisesti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osatehtäviin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smtClean="0">
                <a:solidFill>
                  <a:schemeClr val="tx1"/>
                </a:solidFill>
              </a:rPr>
              <a:t>ja </a:t>
            </a:r>
            <a:r>
              <a:rPr lang="en-US" sz="2000" b="1" dirty="0" err="1" smtClean="0">
                <a:solidFill>
                  <a:schemeClr val="tx1"/>
                </a:solidFill>
              </a:rPr>
              <a:t>tämän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jälkeen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päättää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mitä</a:t>
            </a:r>
            <a:r>
              <a:rPr lang="en-US" sz="2000" b="1" dirty="0" smtClean="0">
                <a:solidFill>
                  <a:schemeClr val="tx1"/>
                </a:solidFill>
              </a:rPr>
              <a:t> he </a:t>
            </a:r>
            <a:r>
              <a:rPr lang="en-US" sz="2000" b="1" dirty="0" err="1" smtClean="0">
                <a:solidFill>
                  <a:schemeClr val="tx1"/>
                </a:solidFill>
              </a:rPr>
              <a:t>voivat</a:t>
            </a:r>
            <a:r>
              <a:rPr lang="en-US" sz="2000" b="1" dirty="0" smtClean="0">
                <a:solidFill>
                  <a:schemeClr val="tx1"/>
                </a:solidFill>
              </a:rPr>
              <a:t> ja </a:t>
            </a:r>
            <a:r>
              <a:rPr lang="en-US" sz="2000" b="1" dirty="0" err="1" smtClean="0">
                <a:solidFill>
                  <a:schemeClr val="tx1"/>
                </a:solidFill>
              </a:rPr>
              <a:t>haluavat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oppia</a:t>
            </a:r>
            <a:r>
              <a:rPr lang="en-US" sz="2000" b="1" dirty="0" smtClean="0">
                <a:solidFill>
                  <a:schemeClr val="tx1"/>
                </a:solidFill>
              </a:rPr>
              <a:t>. </a:t>
            </a:r>
            <a:r>
              <a:rPr lang="en-US" sz="2000" b="1" dirty="0" err="1" smtClean="0">
                <a:solidFill>
                  <a:schemeClr val="tx1"/>
                </a:solidFill>
              </a:rPr>
              <a:t>Opetuksen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paradigma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muuttuu</a:t>
            </a:r>
            <a:r>
              <a:rPr lang="en-US" sz="2000" b="1" dirty="0" smtClean="0">
                <a:solidFill>
                  <a:schemeClr val="tx1"/>
                </a:solidFill>
              </a:rPr>
              <a:t> “</a:t>
            </a:r>
            <a:r>
              <a:rPr lang="en-US" sz="2000" b="1" dirty="0" err="1" smtClean="0">
                <a:solidFill>
                  <a:schemeClr val="tx1"/>
                </a:solidFill>
              </a:rPr>
              <a:t>oppimisesta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kuuntelemalla</a:t>
            </a:r>
            <a:r>
              <a:rPr lang="en-US" sz="2000" b="1" dirty="0" smtClean="0">
                <a:solidFill>
                  <a:schemeClr val="tx1"/>
                </a:solidFill>
              </a:rPr>
              <a:t>” </a:t>
            </a:r>
            <a:r>
              <a:rPr lang="en-US" sz="2000" b="1" dirty="0" err="1" smtClean="0">
                <a:solidFill>
                  <a:schemeClr val="tx1"/>
                </a:solidFill>
              </a:rPr>
              <a:t>kohti</a:t>
            </a:r>
            <a:r>
              <a:rPr lang="en-US" sz="2000" b="1" dirty="0" smtClean="0">
                <a:solidFill>
                  <a:schemeClr val="tx1"/>
                </a:solidFill>
              </a:rPr>
              <a:t> “</a:t>
            </a:r>
            <a:r>
              <a:rPr lang="en-US" sz="2000" b="1" dirty="0" err="1" smtClean="0">
                <a:solidFill>
                  <a:schemeClr val="tx1"/>
                </a:solidFill>
              </a:rPr>
              <a:t>tekemällä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oppimista</a:t>
            </a:r>
            <a:r>
              <a:rPr lang="en-US" sz="2000" b="1" dirty="0" smtClean="0">
                <a:solidFill>
                  <a:schemeClr val="tx1"/>
                </a:solidFill>
              </a:rPr>
              <a:t>”.</a:t>
            </a:r>
            <a:endParaRPr lang="en-US" sz="2000" b="1" dirty="0" smtClean="0">
              <a:solidFill>
                <a:schemeClr val="tx1"/>
              </a:solidFill>
            </a:endParaRPr>
          </a:p>
          <a:p>
            <a:pPr marL="411480" indent="-342900" algn="just">
              <a:buFont typeface="Wingdings" pitchFamily="2" charset="2"/>
              <a:buChar char="q"/>
            </a:pPr>
            <a:r>
              <a:rPr lang="en-US" sz="2000" b="1" dirty="0" err="1" smtClean="0">
                <a:solidFill>
                  <a:schemeClr val="tx1"/>
                </a:solidFill>
              </a:rPr>
              <a:t>Opettajan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rooli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muuttuu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tiedon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jakelijasta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prosessin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johtajaksi</a:t>
            </a:r>
            <a:r>
              <a:rPr lang="en-US" sz="2000" b="1" dirty="0" smtClean="0">
                <a:solidFill>
                  <a:schemeClr val="tx1"/>
                </a:solidFill>
              </a:rPr>
              <a:t>, </a:t>
            </a:r>
            <a:r>
              <a:rPr lang="en-US" sz="2000" b="1" dirty="0" err="1" smtClean="0">
                <a:solidFill>
                  <a:schemeClr val="tx1"/>
                </a:solidFill>
              </a:rPr>
              <a:t>opettaja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auttaa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oppilaita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oppimisprosessissa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käynnistämällä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prosessien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pohtimisen</a:t>
            </a:r>
            <a:r>
              <a:rPr lang="en-US" sz="2000" b="1" dirty="0" smtClean="0">
                <a:solidFill>
                  <a:schemeClr val="tx1"/>
                </a:solidFill>
              </a:rPr>
              <a:t> ja </a:t>
            </a:r>
            <a:r>
              <a:rPr lang="en-US" sz="2000" b="1" dirty="0" err="1" smtClean="0">
                <a:solidFill>
                  <a:schemeClr val="tx1"/>
                </a:solidFill>
              </a:rPr>
              <a:t>tukien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niitä</a:t>
            </a:r>
            <a:r>
              <a:rPr lang="en-US" sz="2000" b="1" dirty="0" smtClean="0">
                <a:solidFill>
                  <a:schemeClr val="tx1"/>
                </a:solidFill>
              </a:rPr>
              <a:t>, </a:t>
            </a:r>
            <a:r>
              <a:rPr lang="en-US" sz="2000" b="1" dirty="0" err="1" smtClean="0">
                <a:solidFill>
                  <a:schemeClr val="tx1"/>
                </a:solidFill>
              </a:rPr>
              <a:t>tarvittaessa</a:t>
            </a:r>
            <a:r>
              <a:rPr lang="en-US" sz="2000" b="1" dirty="0" smtClean="0">
                <a:solidFill>
                  <a:schemeClr val="tx1"/>
                </a:solidFill>
              </a:rPr>
              <a:t>, </a:t>
            </a:r>
            <a:r>
              <a:rPr lang="en-US" sz="2000" b="1" dirty="0" err="1" smtClean="0">
                <a:solidFill>
                  <a:schemeClr val="tx1"/>
                </a:solidFill>
              </a:rPr>
              <a:t>kohteena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olevan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aiheen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osalta</a:t>
            </a:r>
            <a:r>
              <a:rPr lang="en-US" sz="2000" b="1" dirty="0" smtClean="0">
                <a:solidFill>
                  <a:schemeClr val="tx1"/>
                </a:solidFill>
              </a:rPr>
              <a:t>.</a:t>
            </a:r>
            <a:endParaRPr lang="el-GR" sz="2000" b="1" dirty="0">
              <a:solidFill>
                <a:schemeClr val="tx1"/>
              </a:solidFill>
            </a:endParaRPr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>
          <a:xfrm>
            <a:off x="6840244" y="224491"/>
            <a:ext cx="1332156" cy="365125"/>
          </a:xfrm>
        </p:spPr>
        <p:txBody>
          <a:bodyPr/>
          <a:lstStyle/>
          <a:p>
            <a:pPr algn="r"/>
            <a:r>
              <a:rPr lang="it-IT" dirty="0" smtClean="0"/>
              <a:t>9/15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1437760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1043490" y="1340768"/>
            <a:ext cx="7024744" cy="829896"/>
          </a:xfrm>
        </p:spPr>
        <p:txBody>
          <a:bodyPr>
            <a:noAutofit/>
          </a:bodyPr>
          <a:lstStyle/>
          <a:p>
            <a:pPr algn="ctr"/>
            <a:r>
              <a:rPr lang="en-US" sz="2800" b="1" dirty="0" err="1" smtClean="0">
                <a:solidFill>
                  <a:schemeClr val="tx1"/>
                </a:solidFill>
              </a:rPr>
              <a:t>Opiskelijat</a:t>
            </a:r>
            <a:r>
              <a:rPr lang="en-US" sz="2800" b="1" dirty="0" smtClean="0">
                <a:solidFill>
                  <a:schemeClr val="tx1"/>
                </a:solidFill>
              </a:rPr>
              <a:t> ja </a:t>
            </a:r>
            <a:r>
              <a:rPr lang="en-US" sz="2800" b="1" dirty="0" err="1" smtClean="0">
                <a:solidFill>
                  <a:schemeClr val="tx1"/>
                </a:solidFill>
              </a:rPr>
              <a:t>opettajat</a:t>
            </a:r>
            <a:r>
              <a:rPr lang="en-US" sz="2800" b="1" dirty="0" smtClean="0">
                <a:solidFill>
                  <a:schemeClr val="tx1"/>
                </a:solidFill>
              </a:rPr>
              <a:t> </a:t>
            </a:r>
            <a:r>
              <a:rPr lang="en-US" sz="2800" b="1" dirty="0" err="1" smtClean="0">
                <a:solidFill>
                  <a:schemeClr val="tx1"/>
                </a:solidFill>
              </a:rPr>
              <a:t>käsittelevät</a:t>
            </a:r>
            <a:r>
              <a:rPr lang="en-US" sz="2800" b="1" dirty="0" smtClean="0">
                <a:solidFill>
                  <a:schemeClr val="tx1"/>
                </a:solidFill>
              </a:rPr>
              <a:t> </a:t>
            </a:r>
            <a:r>
              <a:rPr lang="en-US" sz="2800" b="1" dirty="0" err="1" smtClean="0">
                <a:solidFill>
                  <a:schemeClr val="tx1"/>
                </a:solidFill>
              </a:rPr>
              <a:t>reaalimaailman</a:t>
            </a:r>
            <a:r>
              <a:rPr lang="en-US" sz="2800" b="1" dirty="0" smtClean="0">
                <a:solidFill>
                  <a:schemeClr val="tx1"/>
                </a:solidFill>
              </a:rPr>
              <a:t> </a:t>
            </a:r>
            <a:r>
              <a:rPr lang="en-US" sz="2800" b="1" dirty="0" err="1" smtClean="0">
                <a:solidFill>
                  <a:schemeClr val="tx1"/>
                </a:solidFill>
              </a:rPr>
              <a:t>ongelmia</a:t>
            </a:r>
            <a:endParaRPr lang="el-GR" sz="2800" b="1" dirty="0">
              <a:solidFill>
                <a:schemeClr val="tx1"/>
              </a:solidFill>
            </a:endParaRPr>
          </a:p>
        </p:txBody>
      </p:sp>
      <p:pic>
        <p:nvPicPr>
          <p:cNvPr id="4" name="Θέση περιεχομένου 3"/>
          <p:cNvPicPr>
            <a:picLocks noGrp="1" noChangeAspect="1"/>
          </p:cNvPicPr>
          <p:nvPr>
            <p:ph sz="quarter" idx="16"/>
          </p:nvPr>
        </p:nvPicPr>
        <p:blipFill>
          <a:blip r:embed="rId2" cstate="print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5776" y="2348880"/>
            <a:ext cx="4108469" cy="3960416"/>
          </a:xfrm>
        </p:spPr>
      </p:pic>
      <p:sp>
        <p:nvSpPr>
          <p:cNvPr id="5" name="Θέση αριθμού διαφάνειας 3"/>
          <p:cNvSpPr>
            <a:spLocks noGrp="1"/>
          </p:cNvSpPr>
          <p:nvPr>
            <p:ph type="sldNum" sz="quarter" idx="12"/>
          </p:nvPr>
        </p:nvSpPr>
        <p:spPr>
          <a:xfrm>
            <a:off x="6840244" y="224491"/>
            <a:ext cx="1332156" cy="365125"/>
          </a:xfrm>
        </p:spPr>
        <p:txBody>
          <a:bodyPr/>
          <a:lstStyle/>
          <a:p>
            <a:pPr algn="r"/>
            <a:r>
              <a:rPr lang="it-IT" dirty="0" smtClean="0"/>
              <a:t>10/15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3434438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1043608" y="1259699"/>
            <a:ext cx="7024744" cy="1152128"/>
          </a:xfrm>
        </p:spPr>
        <p:txBody>
          <a:bodyPr>
            <a:normAutofit/>
          </a:bodyPr>
          <a:lstStyle/>
          <a:p>
            <a:pPr algn="just"/>
            <a:r>
              <a:rPr lang="en-US" sz="2000" b="1" dirty="0" err="1" smtClean="0">
                <a:solidFill>
                  <a:schemeClr val="tx1"/>
                </a:solidFill>
              </a:rPr>
              <a:t>Koulutusjärjestelmän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lähestymistapa</a:t>
            </a:r>
            <a:r>
              <a:rPr lang="en-US" sz="2000" b="1" dirty="0" smtClean="0">
                <a:solidFill>
                  <a:schemeClr val="tx1"/>
                </a:solidFill>
              </a:rPr>
              <a:t> on </a:t>
            </a:r>
            <a:r>
              <a:rPr lang="en-US" sz="2000" b="1" dirty="0" err="1" smtClean="0">
                <a:solidFill>
                  <a:schemeClr val="tx1"/>
                </a:solidFill>
              </a:rPr>
              <a:t>näin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ollen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integroida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tiimityötä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eri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näkökohtiin</a:t>
            </a:r>
            <a:r>
              <a:rPr lang="en-US" sz="2000" b="1" dirty="0" smtClean="0">
                <a:solidFill>
                  <a:schemeClr val="tx1"/>
                </a:solidFill>
              </a:rPr>
              <a:t> ja </a:t>
            </a:r>
            <a:r>
              <a:rPr lang="en-US" sz="2000" b="1" dirty="0" err="1" smtClean="0">
                <a:solidFill>
                  <a:schemeClr val="tx1"/>
                </a:solidFill>
              </a:rPr>
              <a:t>integroida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opiskelijat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osaksi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projektiryhmää</a:t>
            </a:r>
            <a:r>
              <a:rPr lang="en-US" sz="2000" b="1" dirty="0" smtClean="0">
                <a:solidFill>
                  <a:schemeClr val="tx1"/>
                </a:solidFill>
              </a:rPr>
              <a:t>.</a:t>
            </a:r>
            <a:endParaRPr lang="el-GR" sz="2000" b="1" dirty="0">
              <a:solidFill>
                <a:schemeClr val="tx1"/>
              </a:solidFill>
            </a:endParaRPr>
          </a:p>
        </p:txBody>
      </p:sp>
      <p:pic>
        <p:nvPicPr>
          <p:cNvPr id="4" name="Θέση περιεχομένου 3"/>
          <p:cNvPicPr>
            <a:picLocks noGrp="1" noChangeAspect="1"/>
          </p:cNvPicPr>
          <p:nvPr>
            <p:ph sz="quarter" idx="16"/>
          </p:nvPr>
        </p:nvPicPr>
        <p:blipFill>
          <a:blip r:embed="rId2" cstate="print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92" y="2420888"/>
            <a:ext cx="3323204" cy="3928102"/>
          </a:xfrm>
        </p:spPr>
      </p:pic>
      <p:sp>
        <p:nvSpPr>
          <p:cNvPr id="5" name="TextBox 4"/>
          <p:cNvSpPr txBox="1"/>
          <p:nvPr/>
        </p:nvSpPr>
        <p:spPr>
          <a:xfrm>
            <a:off x="6084168" y="5733256"/>
            <a:ext cx="25922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err="1" smtClean="0">
                <a:solidFill>
                  <a:prstClr val="black"/>
                </a:solidFill>
              </a:rPr>
              <a:t>Oppilaat</a:t>
            </a:r>
            <a:r>
              <a:rPr lang="en-US" sz="1600" b="1" dirty="0" smtClean="0">
                <a:solidFill>
                  <a:prstClr val="black"/>
                </a:solidFill>
              </a:rPr>
              <a:t> </a:t>
            </a:r>
            <a:r>
              <a:rPr lang="en-US" sz="1600" b="1" dirty="0" err="1" smtClean="0">
                <a:solidFill>
                  <a:prstClr val="black"/>
                </a:solidFill>
              </a:rPr>
              <a:t>työskentelevät</a:t>
            </a:r>
            <a:r>
              <a:rPr lang="en-US" sz="1600" b="1" dirty="0" smtClean="0">
                <a:solidFill>
                  <a:prstClr val="black"/>
                </a:solidFill>
              </a:rPr>
              <a:t> </a:t>
            </a:r>
            <a:r>
              <a:rPr lang="en-US" sz="1600" b="1" dirty="0" err="1" smtClean="0">
                <a:solidFill>
                  <a:prstClr val="black"/>
                </a:solidFill>
              </a:rPr>
              <a:t>ryhmissä</a:t>
            </a:r>
            <a:r>
              <a:rPr lang="en-US" sz="1600" b="1" dirty="0" smtClean="0">
                <a:solidFill>
                  <a:prstClr val="black"/>
                </a:solidFill>
              </a:rPr>
              <a:t> </a:t>
            </a:r>
            <a:r>
              <a:rPr lang="en-US" sz="1600" b="1" dirty="0" err="1" smtClean="0">
                <a:solidFill>
                  <a:prstClr val="black"/>
                </a:solidFill>
              </a:rPr>
              <a:t>ongelmien</a:t>
            </a:r>
            <a:r>
              <a:rPr lang="en-US" sz="1600" b="1" dirty="0" smtClean="0">
                <a:solidFill>
                  <a:prstClr val="black"/>
                </a:solidFill>
              </a:rPr>
              <a:t> </a:t>
            </a:r>
            <a:r>
              <a:rPr lang="en-US" sz="1600" b="1" dirty="0" err="1" smtClean="0">
                <a:solidFill>
                  <a:prstClr val="black"/>
                </a:solidFill>
              </a:rPr>
              <a:t>ratkaisemiseksi</a:t>
            </a:r>
            <a:r>
              <a:rPr lang="en-US" sz="1600" b="1" dirty="0" smtClean="0">
                <a:solidFill>
                  <a:prstClr val="black"/>
                </a:solidFill>
              </a:rPr>
              <a:t>.</a:t>
            </a:r>
            <a:endParaRPr lang="el-GR" sz="1600" b="1" dirty="0">
              <a:solidFill>
                <a:prstClr val="black"/>
              </a:solidFill>
            </a:endParaRPr>
          </a:p>
        </p:txBody>
      </p:sp>
      <p:sp>
        <p:nvSpPr>
          <p:cNvPr id="6" name="Θέση αριθμού διαφάνειας 3"/>
          <p:cNvSpPr>
            <a:spLocks noGrp="1"/>
          </p:cNvSpPr>
          <p:nvPr>
            <p:ph type="sldNum" sz="quarter" idx="12"/>
          </p:nvPr>
        </p:nvSpPr>
        <p:spPr>
          <a:xfrm>
            <a:off x="6840244" y="224491"/>
            <a:ext cx="1332156" cy="365125"/>
          </a:xfrm>
        </p:spPr>
        <p:txBody>
          <a:bodyPr/>
          <a:lstStyle/>
          <a:p>
            <a:pPr algn="r"/>
            <a:r>
              <a:rPr lang="it-IT" dirty="0" smtClean="0"/>
              <a:t>11/15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3649216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683568" y="1268760"/>
            <a:ext cx="7704856" cy="1368152"/>
          </a:xfrm>
        </p:spPr>
        <p:txBody>
          <a:bodyPr>
            <a:noAutofit/>
          </a:bodyPr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YHTEISKUNNALLINEN KONTEKSTI: </a:t>
            </a:r>
            <a:r>
              <a:rPr lang="en-US" sz="2800" b="1" dirty="0" err="1" smtClean="0">
                <a:solidFill>
                  <a:schemeClr val="tx1"/>
                </a:solidFill>
              </a:rPr>
              <a:t>Taustalla</a:t>
            </a:r>
            <a:r>
              <a:rPr lang="en-US" sz="2800" b="1" dirty="0" smtClean="0">
                <a:solidFill>
                  <a:schemeClr val="tx1"/>
                </a:solidFill>
              </a:rPr>
              <a:t> </a:t>
            </a:r>
            <a:r>
              <a:rPr lang="en-US" sz="2800" b="1" dirty="0" err="1" smtClean="0">
                <a:solidFill>
                  <a:schemeClr val="tx1"/>
                </a:solidFill>
              </a:rPr>
              <a:t>tieteidenvälisestä</a:t>
            </a:r>
            <a:r>
              <a:rPr lang="en-US" sz="2800" b="1" dirty="0" smtClean="0">
                <a:solidFill>
                  <a:schemeClr val="tx1"/>
                </a:solidFill>
              </a:rPr>
              <a:t> </a:t>
            </a:r>
            <a:r>
              <a:rPr lang="en-US" sz="2800" b="1" dirty="0" err="1" smtClean="0">
                <a:solidFill>
                  <a:schemeClr val="tx1"/>
                </a:solidFill>
              </a:rPr>
              <a:t>lähestymistavasta</a:t>
            </a:r>
            <a:r>
              <a:rPr lang="en-US" sz="2800" b="1" dirty="0" smtClean="0">
                <a:solidFill>
                  <a:schemeClr val="tx1"/>
                </a:solidFill>
              </a:rPr>
              <a:t> </a:t>
            </a:r>
            <a:r>
              <a:rPr lang="en-US" sz="2800" b="1" dirty="0" err="1" smtClean="0">
                <a:solidFill>
                  <a:schemeClr val="tx1"/>
                </a:solidFill>
              </a:rPr>
              <a:t>kohti</a:t>
            </a:r>
            <a:r>
              <a:rPr lang="en-US" sz="2800" b="1" dirty="0" smtClean="0">
                <a:solidFill>
                  <a:schemeClr val="tx1"/>
                </a:solidFill>
              </a:rPr>
              <a:t> </a:t>
            </a:r>
            <a:r>
              <a:rPr lang="en-US" sz="2800" b="1" dirty="0" err="1" smtClean="0">
                <a:solidFill>
                  <a:schemeClr val="tx1"/>
                </a:solidFill>
              </a:rPr>
              <a:t>monitieteellistä</a:t>
            </a:r>
            <a:r>
              <a:rPr lang="en-US" sz="2800" b="1" dirty="0" smtClean="0">
                <a:solidFill>
                  <a:schemeClr val="tx1"/>
                </a:solidFill>
              </a:rPr>
              <a:t> </a:t>
            </a:r>
            <a:r>
              <a:rPr lang="en-US" sz="2800" b="1" dirty="0" err="1" smtClean="0">
                <a:solidFill>
                  <a:schemeClr val="tx1"/>
                </a:solidFill>
              </a:rPr>
              <a:t>lähestymistapaa</a:t>
            </a:r>
            <a:endParaRPr lang="el-GR" sz="2800" b="1" dirty="0">
              <a:solidFill>
                <a:schemeClr val="tx1"/>
              </a:solidFill>
            </a:endParaRPr>
          </a:p>
        </p:txBody>
      </p:sp>
      <p:sp>
        <p:nvSpPr>
          <p:cNvPr id="3" name="Θέση περιεχομένου 2"/>
          <p:cNvSpPr>
            <a:spLocks noGrp="1"/>
          </p:cNvSpPr>
          <p:nvPr>
            <p:ph sz="quarter" idx="16"/>
          </p:nvPr>
        </p:nvSpPr>
        <p:spPr>
          <a:xfrm>
            <a:off x="683568" y="2780928"/>
            <a:ext cx="7704856" cy="3456360"/>
          </a:xfrm>
        </p:spPr>
        <p:txBody>
          <a:bodyPr>
            <a:normAutofit/>
          </a:bodyPr>
          <a:lstStyle/>
          <a:p>
            <a:r>
              <a:rPr lang="en-US" sz="2000" b="1" dirty="0" err="1" smtClean="0">
                <a:solidFill>
                  <a:schemeClr val="tx1"/>
                </a:solidFill>
              </a:rPr>
              <a:t>Monimutkaiset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reaalimaailman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ongelmat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edellyttävät</a:t>
            </a:r>
            <a:r>
              <a:rPr lang="en-US" sz="2000" b="1" dirty="0" smtClean="0">
                <a:solidFill>
                  <a:schemeClr val="tx1"/>
                </a:solidFill>
              </a:rPr>
              <a:t>, </a:t>
            </a:r>
            <a:r>
              <a:rPr lang="en-US" sz="2000" b="1" dirty="0" err="1" smtClean="0">
                <a:solidFill>
                  <a:schemeClr val="tx1"/>
                </a:solidFill>
              </a:rPr>
              <a:t>että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toimijat</a:t>
            </a:r>
            <a:r>
              <a:rPr lang="en-US" sz="2000" b="1" dirty="0" smtClean="0">
                <a:solidFill>
                  <a:schemeClr val="tx1"/>
                </a:solidFill>
              </a:rPr>
              <a:t> tai </a:t>
            </a:r>
            <a:r>
              <a:rPr lang="en-US" sz="2000" b="1" dirty="0" err="1" smtClean="0">
                <a:solidFill>
                  <a:schemeClr val="tx1"/>
                </a:solidFill>
              </a:rPr>
              <a:t>sidosryhmät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yliopiston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ulkopuolelta</a:t>
            </a:r>
            <a:r>
              <a:rPr lang="en-US" sz="2000" b="1" dirty="0" smtClean="0">
                <a:solidFill>
                  <a:schemeClr val="tx1"/>
                </a:solidFill>
              </a:rPr>
              <a:t> on </a:t>
            </a:r>
            <a:r>
              <a:rPr lang="en-US" sz="2000" b="1" dirty="0" err="1" smtClean="0">
                <a:solidFill>
                  <a:schemeClr val="tx1"/>
                </a:solidFill>
              </a:rPr>
              <a:t>integroitu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osaksi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ongelmanratkaisuprosessia</a:t>
            </a:r>
            <a:r>
              <a:rPr lang="en-US" sz="2000" b="1" dirty="0" smtClean="0">
                <a:solidFill>
                  <a:schemeClr val="tx1"/>
                </a:solidFill>
              </a:rPr>
              <a:t>, </a:t>
            </a:r>
            <a:r>
              <a:rPr lang="en-US" sz="2000" b="1" dirty="0" err="1" smtClean="0">
                <a:solidFill>
                  <a:schemeClr val="tx1"/>
                </a:solidFill>
              </a:rPr>
              <a:t>koska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niillä</a:t>
            </a:r>
            <a:r>
              <a:rPr lang="en-US" sz="2000" b="1" dirty="0" smtClean="0">
                <a:solidFill>
                  <a:schemeClr val="tx1"/>
                </a:solidFill>
              </a:rPr>
              <a:t> on </a:t>
            </a:r>
            <a:r>
              <a:rPr lang="en-US" sz="2000" b="1" dirty="0" err="1" smtClean="0">
                <a:solidFill>
                  <a:schemeClr val="tx1"/>
                </a:solidFill>
              </a:rPr>
              <a:t>konkreettista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tietoa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järjestelmästä</a:t>
            </a:r>
            <a:r>
              <a:rPr lang="en-US" sz="2000" b="1" dirty="0" smtClean="0">
                <a:solidFill>
                  <a:schemeClr val="tx1"/>
                </a:solidFill>
              </a:rPr>
              <a:t> ja </a:t>
            </a:r>
            <a:r>
              <a:rPr lang="en-US" sz="2000" b="1" dirty="0" err="1" smtClean="0">
                <a:solidFill>
                  <a:schemeClr val="tx1"/>
                </a:solidFill>
              </a:rPr>
              <a:t>heidän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mieltymyksensä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ovat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ratkaisevia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toteutustapojen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kannalta</a:t>
            </a:r>
            <a:r>
              <a:rPr lang="en-US" sz="2000" b="1" dirty="0" smtClean="0">
                <a:solidFill>
                  <a:schemeClr val="tx1"/>
                </a:solidFill>
              </a:rPr>
              <a:t>. </a:t>
            </a:r>
            <a:r>
              <a:rPr lang="en-US" sz="2000" b="1" dirty="0" err="1" smtClean="0">
                <a:solidFill>
                  <a:schemeClr val="tx1"/>
                </a:solidFill>
              </a:rPr>
              <a:t>Koska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kaikki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eivät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noudata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samaa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järkeistämistä</a:t>
            </a:r>
            <a:r>
              <a:rPr lang="en-US" sz="2000" b="1" dirty="0" smtClean="0">
                <a:solidFill>
                  <a:schemeClr val="tx1"/>
                </a:solidFill>
              </a:rPr>
              <a:t>, </a:t>
            </a:r>
            <a:r>
              <a:rPr lang="en-US" sz="2000" b="1" dirty="0" err="1" smtClean="0">
                <a:solidFill>
                  <a:schemeClr val="tx1"/>
                </a:solidFill>
              </a:rPr>
              <a:t>niiden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edut</a:t>
            </a:r>
            <a:r>
              <a:rPr lang="en-US" sz="2000" b="1" dirty="0" smtClean="0">
                <a:solidFill>
                  <a:schemeClr val="tx1"/>
                </a:solidFill>
              </a:rPr>
              <a:t> ja </a:t>
            </a:r>
            <a:r>
              <a:rPr lang="en-US" sz="2000" b="1" dirty="0" err="1" smtClean="0">
                <a:solidFill>
                  <a:schemeClr val="tx1"/>
                </a:solidFill>
              </a:rPr>
              <a:t>tavoitteet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vaikuttavat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ongelman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käsitykseen</a:t>
            </a:r>
            <a:r>
              <a:rPr lang="en-US" sz="2000" b="1" dirty="0" smtClean="0">
                <a:solidFill>
                  <a:schemeClr val="tx1"/>
                </a:solidFill>
              </a:rPr>
              <a:t>.</a:t>
            </a:r>
            <a:endParaRPr lang="en-US" sz="2000" b="1" dirty="0" smtClean="0">
              <a:solidFill>
                <a:schemeClr val="tx1"/>
              </a:solidFill>
            </a:endParaRPr>
          </a:p>
          <a:p>
            <a:r>
              <a:rPr lang="en-US" sz="2000" b="1" dirty="0" err="1" smtClean="0">
                <a:solidFill>
                  <a:schemeClr val="tx1"/>
                </a:solidFill>
              </a:rPr>
              <a:t>Todellisuus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sinällä</a:t>
            </a:r>
            <a:r>
              <a:rPr lang="en-US" sz="2000" b="1" dirty="0" err="1" smtClean="0">
                <a:solidFill>
                  <a:schemeClr val="tx1"/>
                </a:solidFill>
              </a:rPr>
              <a:t>än</a:t>
            </a:r>
            <a:r>
              <a:rPr lang="en-US" sz="2000" b="1" dirty="0" smtClean="0">
                <a:solidFill>
                  <a:schemeClr val="tx1"/>
                </a:solidFill>
              </a:rPr>
              <a:t> on </a:t>
            </a:r>
            <a:r>
              <a:rPr lang="en-US" sz="2000" b="1" dirty="0" err="1" smtClean="0">
                <a:solidFill>
                  <a:schemeClr val="tx1"/>
                </a:solidFill>
              </a:rPr>
              <a:t>korvattu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konstruktivistisella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näkökulmalla</a:t>
            </a:r>
            <a:r>
              <a:rPr lang="en-US" sz="2000" b="1" dirty="0" smtClean="0">
                <a:solidFill>
                  <a:schemeClr val="tx1"/>
                </a:solidFill>
              </a:rPr>
              <a:t>. </a:t>
            </a:r>
            <a:r>
              <a:rPr lang="en-US" sz="2000" b="1" dirty="0" err="1" smtClean="0">
                <a:solidFill>
                  <a:schemeClr val="tx1"/>
                </a:solidFill>
              </a:rPr>
              <a:t>Erilaiset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näkemykset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todellisuudesta</a:t>
            </a:r>
            <a:r>
              <a:rPr lang="en-US" sz="2000" b="1" dirty="0" smtClean="0">
                <a:solidFill>
                  <a:schemeClr val="tx1"/>
                </a:solidFill>
              </a:rPr>
              <a:t> on </a:t>
            </a:r>
            <a:r>
              <a:rPr lang="en-US" sz="2000" b="1" dirty="0" err="1" smtClean="0">
                <a:solidFill>
                  <a:schemeClr val="tx1"/>
                </a:solidFill>
              </a:rPr>
              <a:t>neuvoteltavissa</a:t>
            </a:r>
            <a:r>
              <a:rPr lang="en-US" sz="2000" b="1" dirty="0" smtClean="0">
                <a:solidFill>
                  <a:schemeClr val="tx1"/>
                </a:solidFill>
              </a:rPr>
              <a:t> ja </a:t>
            </a:r>
            <a:r>
              <a:rPr lang="en-US" sz="2000" b="1" dirty="0" err="1" smtClean="0">
                <a:solidFill>
                  <a:schemeClr val="tx1"/>
                </a:solidFill>
              </a:rPr>
              <a:t>integroitavana</a:t>
            </a:r>
            <a:r>
              <a:rPr lang="en-US" sz="2000" b="1" dirty="0" smtClean="0">
                <a:solidFill>
                  <a:schemeClr val="tx1"/>
                </a:solidFill>
              </a:rPr>
              <a:t>. </a:t>
            </a:r>
            <a:endParaRPr lang="el-GR" sz="2000" b="1" dirty="0">
              <a:solidFill>
                <a:schemeClr val="tx1"/>
              </a:solidFill>
            </a:endParaRPr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>
          <a:xfrm>
            <a:off x="6840244" y="224491"/>
            <a:ext cx="1332156" cy="365125"/>
          </a:xfrm>
        </p:spPr>
        <p:txBody>
          <a:bodyPr/>
          <a:lstStyle/>
          <a:p>
            <a:pPr algn="r"/>
            <a:r>
              <a:rPr lang="it-IT" dirty="0" smtClean="0"/>
              <a:t>12/15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1208922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1043490" y="1412776"/>
            <a:ext cx="7024744" cy="1152128"/>
          </a:xfrm>
        </p:spPr>
        <p:txBody>
          <a:bodyPr>
            <a:normAutofit/>
          </a:bodyPr>
          <a:lstStyle/>
          <a:p>
            <a:pPr marL="68580" lvl="0">
              <a:spcBef>
                <a:spcPct val="20000"/>
              </a:spcBef>
            </a:pPr>
            <a:r>
              <a:rPr lang="en-US" sz="2000" b="1" dirty="0" err="1" smtClean="0">
                <a:solidFill>
                  <a:prstClr val="black"/>
                </a:solidFill>
                <a:ea typeface="+mn-ea"/>
                <a:cs typeface="+mn-cs"/>
              </a:rPr>
              <a:t>Tässä</a:t>
            </a:r>
            <a:r>
              <a:rPr lang="en-US" sz="2000" b="1" dirty="0" smtClean="0">
                <a:solidFill>
                  <a:prstClr val="black"/>
                </a:solidFill>
                <a:ea typeface="+mn-ea"/>
                <a:cs typeface="+mn-cs"/>
              </a:rPr>
              <a:t> </a:t>
            </a:r>
            <a:r>
              <a:rPr lang="en-US" sz="2000" b="1" dirty="0" err="1" smtClean="0">
                <a:solidFill>
                  <a:prstClr val="black"/>
                </a:solidFill>
                <a:ea typeface="+mn-ea"/>
                <a:cs typeface="+mn-cs"/>
              </a:rPr>
              <a:t>poikkitieteellisessä</a:t>
            </a:r>
            <a:r>
              <a:rPr lang="en-US" sz="2000" b="1" dirty="0" smtClean="0">
                <a:solidFill>
                  <a:prstClr val="black"/>
                </a:solidFill>
                <a:ea typeface="+mn-ea"/>
                <a:cs typeface="+mn-cs"/>
              </a:rPr>
              <a:t> </a:t>
            </a:r>
            <a:r>
              <a:rPr lang="en-US" sz="2000" b="1" dirty="0" err="1" smtClean="0">
                <a:solidFill>
                  <a:prstClr val="black"/>
                </a:solidFill>
                <a:ea typeface="+mn-ea"/>
                <a:cs typeface="+mn-cs"/>
              </a:rPr>
              <a:t>lähestymistavassa</a:t>
            </a:r>
            <a:r>
              <a:rPr lang="en-US" sz="2000" b="1" dirty="0" smtClean="0">
                <a:solidFill>
                  <a:prstClr val="black"/>
                </a:solidFill>
                <a:ea typeface="+mn-ea"/>
                <a:cs typeface="+mn-cs"/>
              </a:rPr>
              <a:t> </a:t>
            </a:r>
            <a:r>
              <a:rPr lang="en-US" sz="2000" b="1" dirty="0" err="1" smtClean="0">
                <a:solidFill>
                  <a:prstClr val="black"/>
                </a:solidFill>
                <a:ea typeface="+mn-ea"/>
                <a:cs typeface="+mn-cs"/>
              </a:rPr>
              <a:t>opettaja</a:t>
            </a:r>
            <a:r>
              <a:rPr lang="en-US" sz="2000" b="1" dirty="0" smtClean="0">
                <a:solidFill>
                  <a:prstClr val="black"/>
                </a:solidFill>
                <a:ea typeface="+mn-ea"/>
                <a:cs typeface="+mn-cs"/>
              </a:rPr>
              <a:t>, </a:t>
            </a:r>
            <a:r>
              <a:rPr lang="en-US" sz="2000" b="1" dirty="0" err="1" smtClean="0">
                <a:solidFill>
                  <a:prstClr val="black"/>
                </a:solidFill>
                <a:ea typeface="+mn-ea"/>
                <a:cs typeface="+mn-cs"/>
              </a:rPr>
              <a:t>opiskelija</a:t>
            </a:r>
            <a:r>
              <a:rPr lang="en-US" sz="2000" b="1" dirty="0" smtClean="0">
                <a:solidFill>
                  <a:prstClr val="black"/>
                </a:solidFill>
                <a:ea typeface="+mn-ea"/>
                <a:cs typeface="+mn-cs"/>
              </a:rPr>
              <a:t> ja </a:t>
            </a:r>
            <a:r>
              <a:rPr lang="en-US" sz="2000" b="1" dirty="0" err="1" smtClean="0">
                <a:solidFill>
                  <a:prstClr val="black"/>
                </a:solidFill>
                <a:ea typeface="+mn-ea"/>
                <a:cs typeface="+mn-cs"/>
              </a:rPr>
              <a:t>sidosryhmät</a:t>
            </a:r>
            <a:r>
              <a:rPr lang="en-US" sz="2000" b="1" dirty="0" smtClean="0">
                <a:solidFill>
                  <a:prstClr val="black"/>
                </a:solidFill>
                <a:ea typeface="+mn-ea"/>
                <a:cs typeface="+mn-cs"/>
              </a:rPr>
              <a:t> </a:t>
            </a:r>
            <a:r>
              <a:rPr lang="en-US" sz="2000" b="1" dirty="0" err="1" smtClean="0">
                <a:solidFill>
                  <a:prstClr val="black"/>
                </a:solidFill>
                <a:ea typeface="+mn-ea"/>
                <a:cs typeface="+mn-cs"/>
              </a:rPr>
              <a:t>voivat</a:t>
            </a:r>
            <a:r>
              <a:rPr lang="en-US" sz="2000" b="1" dirty="0" smtClean="0">
                <a:solidFill>
                  <a:prstClr val="black"/>
                </a:solidFill>
                <a:ea typeface="+mn-ea"/>
                <a:cs typeface="+mn-cs"/>
              </a:rPr>
              <a:t> </a:t>
            </a:r>
            <a:r>
              <a:rPr lang="en-US" sz="2000" b="1" dirty="0" err="1" smtClean="0">
                <a:solidFill>
                  <a:prstClr val="black"/>
                </a:solidFill>
                <a:ea typeface="+mn-ea"/>
                <a:cs typeface="+mn-cs"/>
              </a:rPr>
              <a:t>muodostaa</a:t>
            </a:r>
            <a:r>
              <a:rPr lang="en-US" sz="2000" b="1" dirty="0" smtClean="0">
                <a:solidFill>
                  <a:prstClr val="black"/>
                </a:solidFill>
                <a:ea typeface="+mn-ea"/>
                <a:cs typeface="+mn-cs"/>
              </a:rPr>
              <a:t> </a:t>
            </a:r>
            <a:r>
              <a:rPr lang="en-US" sz="2000" b="1" dirty="0" err="1" smtClean="0">
                <a:solidFill>
                  <a:prstClr val="black"/>
                </a:solidFill>
                <a:ea typeface="+mn-ea"/>
                <a:cs typeface="+mn-cs"/>
              </a:rPr>
              <a:t>yhteisön</a:t>
            </a:r>
            <a:r>
              <a:rPr lang="en-US" sz="2000" b="1" dirty="0" smtClean="0">
                <a:solidFill>
                  <a:prstClr val="black"/>
                </a:solidFill>
                <a:ea typeface="+mn-ea"/>
                <a:cs typeface="+mn-cs"/>
              </a:rPr>
              <a:t>, </a:t>
            </a:r>
            <a:r>
              <a:rPr lang="en-US" sz="2000" b="1" dirty="0" err="1" smtClean="0">
                <a:solidFill>
                  <a:prstClr val="black"/>
                </a:solidFill>
                <a:ea typeface="+mn-ea"/>
                <a:cs typeface="+mn-cs"/>
              </a:rPr>
              <a:t>jossa</a:t>
            </a:r>
            <a:r>
              <a:rPr lang="en-US" sz="2000" b="1" dirty="0" smtClean="0">
                <a:solidFill>
                  <a:prstClr val="black"/>
                </a:solidFill>
                <a:ea typeface="+mn-ea"/>
                <a:cs typeface="+mn-cs"/>
              </a:rPr>
              <a:t> </a:t>
            </a:r>
            <a:r>
              <a:rPr lang="en-US" sz="2000" b="1" dirty="0" err="1" smtClean="0">
                <a:solidFill>
                  <a:prstClr val="black"/>
                </a:solidFill>
                <a:ea typeface="+mn-ea"/>
                <a:cs typeface="+mn-cs"/>
              </a:rPr>
              <a:t>tietyt</a:t>
            </a:r>
            <a:r>
              <a:rPr lang="en-US" sz="2000" b="1" dirty="0" smtClean="0">
                <a:solidFill>
                  <a:prstClr val="black"/>
                </a:solidFill>
                <a:ea typeface="+mn-ea"/>
                <a:cs typeface="+mn-cs"/>
              </a:rPr>
              <a:t> </a:t>
            </a:r>
            <a:r>
              <a:rPr lang="en-US" sz="2000" b="1" dirty="0" err="1" smtClean="0">
                <a:solidFill>
                  <a:prstClr val="black"/>
                </a:solidFill>
                <a:ea typeface="+mn-ea"/>
                <a:cs typeface="+mn-cs"/>
              </a:rPr>
              <a:t>oppimisen</a:t>
            </a:r>
            <a:r>
              <a:rPr lang="en-US" sz="2000" b="1" dirty="0" smtClean="0">
                <a:solidFill>
                  <a:prstClr val="black"/>
                </a:solidFill>
                <a:ea typeface="+mn-ea"/>
                <a:cs typeface="+mn-cs"/>
              </a:rPr>
              <a:t> </a:t>
            </a:r>
            <a:r>
              <a:rPr lang="en-US" sz="2000" b="1" dirty="0" err="1" smtClean="0">
                <a:solidFill>
                  <a:prstClr val="black"/>
                </a:solidFill>
                <a:ea typeface="+mn-ea"/>
                <a:cs typeface="+mn-cs"/>
              </a:rPr>
              <a:t>prosessit</a:t>
            </a:r>
            <a:r>
              <a:rPr lang="en-US" sz="2000" b="1" dirty="0" smtClean="0">
                <a:solidFill>
                  <a:prstClr val="black"/>
                </a:solidFill>
                <a:ea typeface="+mn-ea"/>
                <a:cs typeface="+mn-cs"/>
              </a:rPr>
              <a:t> </a:t>
            </a:r>
            <a:r>
              <a:rPr lang="en-US" sz="2000" b="1" dirty="0" err="1" smtClean="0">
                <a:solidFill>
                  <a:prstClr val="black"/>
                </a:solidFill>
                <a:ea typeface="+mn-ea"/>
                <a:cs typeface="+mn-cs"/>
              </a:rPr>
              <a:t>tapahtuvat</a:t>
            </a:r>
            <a:r>
              <a:rPr lang="en-US" sz="2000" b="1" dirty="0" smtClean="0">
                <a:solidFill>
                  <a:prstClr val="black"/>
                </a:solidFill>
                <a:ea typeface="+mn-ea"/>
                <a:cs typeface="+mn-cs"/>
              </a:rPr>
              <a:t>.</a:t>
            </a:r>
            <a:endParaRPr lang="el-GR" dirty="0"/>
          </a:p>
        </p:txBody>
      </p:sp>
      <p:pic>
        <p:nvPicPr>
          <p:cNvPr id="4" name="Θέση περιεχομένου 3"/>
          <p:cNvPicPr>
            <a:picLocks noGrp="1" noChangeAspect="1"/>
          </p:cNvPicPr>
          <p:nvPr>
            <p:ph sz="quarter" idx="16"/>
          </p:nvPr>
        </p:nvPicPr>
        <p:blipFill>
          <a:blip r:embed="rId2" cstate="print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888" y="2780928"/>
            <a:ext cx="4103177" cy="3529013"/>
          </a:xfrm>
        </p:spPr>
      </p:pic>
      <p:sp>
        <p:nvSpPr>
          <p:cNvPr id="5" name="TextBox 4"/>
          <p:cNvSpPr txBox="1"/>
          <p:nvPr/>
        </p:nvSpPr>
        <p:spPr>
          <a:xfrm>
            <a:off x="683568" y="5445224"/>
            <a:ext cx="28083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err="1" smtClean="0">
                <a:solidFill>
                  <a:prstClr val="black"/>
                </a:solidFill>
              </a:rPr>
              <a:t>Sidosryhmät</a:t>
            </a:r>
            <a:r>
              <a:rPr lang="en-US" sz="1600" b="1" dirty="0" smtClean="0">
                <a:solidFill>
                  <a:prstClr val="black"/>
                </a:solidFill>
              </a:rPr>
              <a:t> </a:t>
            </a:r>
            <a:r>
              <a:rPr lang="en-US" sz="1600" b="1" dirty="0" err="1" smtClean="0">
                <a:solidFill>
                  <a:prstClr val="black"/>
                </a:solidFill>
              </a:rPr>
              <a:t>ovat</a:t>
            </a:r>
            <a:r>
              <a:rPr lang="en-US" sz="1600" b="1" dirty="0" smtClean="0">
                <a:solidFill>
                  <a:prstClr val="black"/>
                </a:solidFill>
              </a:rPr>
              <a:t> </a:t>
            </a:r>
            <a:r>
              <a:rPr lang="en-US" sz="1600" b="1" dirty="0" err="1" smtClean="0">
                <a:solidFill>
                  <a:prstClr val="black"/>
                </a:solidFill>
              </a:rPr>
              <a:t>mukana</a:t>
            </a:r>
            <a:r>
              <a:rPr lang="en-US" sz="1600" b="1" dirty="0" smtClean="0">
                <a:solidFill>
                  <a:prstClr val="black"/>
                </a:solidFill>
              </a:rPr>
              <a:t> </a:t>
            </a:r>
            <a:r>
              <a:rPr lang="en-US" sz="1600" b="1" dirty="0" err="1" smtClean="0">
                <a:solidFill>
                  <a:prstClr val="black"/>
                </a:solidFill>
              </a:rPr>
              <a:t>ongelmanratkaisu-prosessissa</a:t>
            </a:r>
            <a:r>
              <a:rPr lang="en-US" sz="1600" b="1" dirty="0" smtClean="0">
                <a:solidFill>
                  <a:prstClr val="black"/>
                </a:solidFill>
              </a:rPr>
              <a:t>.</a:t>
            </a:r>
            <a:endParaRPr lang="el-GR" sz="1600" b="1" dirty="0">
              <a:solidFill>
                <a:prstClr val="black"/>
              </a:solidFill>
            </a:endParaRPr>
          </a:p>
        </p:txBody>
      </p:sp>
      <p:sp>
        <p:nvSpPr>
          <p:cNvPr id="6" name="Θέση αριθμού διαφάνειας 3"/>
          <p:cNvSpPr>
            <a:spLocks noGrp="1"/>
          </p:cNvSpPr>
          <p:nvPr>
            <p:ph type="sldNum" sz="quarter" idx="12"/>
          </p:nvPr>
        </p:nvSpPr>
        <p:spPr>
          <a:xfrm>
            <a:off x="6840244" y="224491"/>
            <a:ext cx="1332156" cy="365125"/>
          </a:xfrm>
        </p:spPr>
        <p:txBody>
          <a:bodyPr/>
          <a:lstStyle/>
          <a:p>
            <a:pPr algn="r"/>
            <a:r>
              <a:rPr lang="it-IT" dirty="0" smtClean="0"/>
              <a:t>13/15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3743406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1043490" y="1268760"/>
            <a:ext cx="7024744" cy="72008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200" b="1" dirty="0" smtClean="0">
                <a:solidFill>
                  <a:schemeClr val="tx1"/>
                </a:solidFill>
              </a:rPr>
              <a:t>POIKKITIETEELLINEN TAPAUSTUTKIMUS</a:t>
            </a:r>
            <a:endParaRPr lang="el-GR" sz="3200" b="1" dirty="0">
              <a:solidFill>
                <a:schemeClr val="tx1"/>
              </a:solidFill>
            </a:endParaRPr>
          </a:p>
        </p:txBody>
      </p:sp>
      <p:sp>
        <p:nvSpPr>
          <p:cNvPr id="3" name="Θέση περιεχομένου 2"/>
          <p:cNvSpPr>
            <a:spLocks noGrp="1"/>
          </p:cNvSpPr>
          <p:nvPr>
            <p:ph sz="quarter" idx="16"/>
          </p:nvPr>
        </p:nvSpPr>
        <p:spPr>
          <a:xfrm>
            <a:off x="611560" y="2492896"/>
            <a:ext cx="7704856" cy="3744392"/>
          </a:xfrm>
        </p:spPr>
        <p:txBody>
          <a:bodyPr>
            <a:normAutofit lnSpcReduction="10000"/>
          </a:bodyPr>
          <a:lstStyle/>
          <a:p>
            <a:pPr algn="just"/>
            <a:r>
              <a:rPr lang="en-US" sz="2000" b="1" dirty="0" err="1" smtClean="0">
                <a:solidFill>
                  <a:schemeClr val="tx1"/>
                </a:solidFill>
              </a:rPr>
              <a:t>Tämä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voidaan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havainnolistaa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kaikilla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mainituilla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kolmella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alueella</a:t>
            </a:r>
            <a:r>
              <a:rPr lang="en-US" sz="2000" b="1" dirty="0" smtClean="0">
                <a:solidFill>
                  <a:schemeClr val="tx1"/>
                </a:solidFill>
              </a:rPr>
              <a:t>:</a:t>
            </a:r>
            <a:endParaRPr lang="en-US" sz="2000" b="1" dirty="0" smtClean="0">
              <a:solidFill>
                <a:schemeClr val="tx1"/>
              </a:solidFill>
            </a:endParaRPr>
          </a:p>
          <a:p>
            <a:pPr marL="525780" indent="-457200" algn="just">
              <a:buFont typeface="+mj-lt"/>
              <a:buAutoNum type="arabicPeriod"/>
            </a:pPr>
            <a:r>
              <a:rPr lang="en-US" sz="2000" b="1" dirty="0" err="1" smtClean="0">
                <a:solidFill>
                  <a:schemeClr val="tx1"/>
                </a:solidFill>
              </a:rPr>
              <a:t>Henkilökohtainen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konteksti</a:t>
            </a:r>
            <a:r>
              <a:rPr lang="en-US" sz="2000" b="1" dirty="0" smtClean="0">
                <a:solidFill>
                  <a:schemeClr val="tx1"/>
                </a:solidFill>
              </a:rPr>
              <a:t>. </a:t>
            </a:r>
            <a:r>
              <a:rPr lang="en-US" sz="2000" b="1" dirty="0" err="1" smtClean="0">
                <a:solidFill>
                  <a:schemeClr val="tx1"/>
                </a:solidFill>
              </a:rPr>
              <a:t>Monimutkaiset</a:t>
            </a:r>
            <a:r>
              <a:rPr lang="en-US" sz="2000" b="1" dirty="0" smtClean="0">
                <a:solidFill>
                  <a:schemeClr val="tx1"/>
                </a:solidFill>
              </a:rPr>
              <a:t> ja </a:t>
            </a:r>
            <a:r>
              <a:rPr lang="en-US" sz="2000" b="1" dirty="0" err="1" smtClean="0">
                <a:solidFill>
                  <a:schemeClr val="tx1"/>
                </a:solidFill>
              </a:rPr>
              <a:t>monitahoiset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reaalimaailman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ongelmat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ovat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huonosti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määritelty</a:t>
            </a:r>
            <a:r>
              <a:rPr lang="en-US" sz="2000" b="1" dirty="0" smtClean="0">
                <a:solidFill>
                  <a:schemeClr val="tx1"/>
                </a:solidFill>
              </a:rPr>
              <a:t>. </a:t>
            </a:r>
            <a:r>
              <a:rPr lang="en-US" sz="2000" b="1" dirty="0" err="1" smtClean="0">
                <a:solidFill>
                  <a:schemeClr val="tx1"/>
                </a:solidFill>
              </a:rPr>
              <a:t>Näissä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alkuperäinen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eikä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tavoitetila</a:t>
            </a:r>
            <a:r>
              <a:rPr lang="en-US" sz="2000" b="1" dirty="0" smtClean="0">
                <a:solidFill>
                  <a:schemeClr val="tx1"/>
                </a:solidFill>
              </a:rPr>
              <a:t> ole </a:t>
            </a:r>
            <a:r>
              <a:rPr lang="en-US" sz="2000" b="1" dirty="0" err="1" smtClean="0">
                <a:solidFill>
                  <a:schemeClr val="tx1"/>
                </a:solidFill>
              </a:rPr>
              <a:t>riittävän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hyvin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tiedossa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smtClean="0">
                <a:solidFill>
                  <a:schemeClr val="tx1"/>
                </a:solidFill>
              </a:rPr>
              <a:t>(</a:t>
            </a:r>
            <a:r>
              <a:rPr lang="en-US" sz="2000" b="1" dirty="0" err="1" smtClean="0">
                <a:solidFill>
                  <a:schemeClr val="tx1"/>
                </a:solidFill>
              </a:rPr>
              <a:t>Scholz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>
                <a:solidFill>
                  <a:schemeClr val="tx1"/>
                </a:solidFill>
              </a:rPr>
              <a:t>et al., 1997a, b</a:t>
            </a:r>
            <a:r>
              <a:rPr lang="en-US" sz="2000" b="1" dirty="0" smtClean="0">
                <a:solidFill>
                  <a:schemeClr val="tx1"/>
                </a:solidFill>
              </a:rPr>
              <a:t>).</a:t>
            </a:r>
          </a:p>
          <a:p>
            <a:pPr marL="525780" indent="-457200" algn="just">
              <a:buFont typeface="+mj-lt"/>
              <a:buAutoNum type="arabicPeriod"/>
            </a:pPr>
            <a:r>
              <a:rPr lang="en-US" sz="2000" b="1" dirty="0" err="1" smtClean="0">
                <a:solidFill>
                  <a:schemeClr val="tx1"/>
                </a:solidFill>
              </a:rPr>
              <a:t>Prosessin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konteksti</a:t>
            </a:r>
            <a:r>
              <a:rPr lang="en-US" sz="2000" b="1" dirty="0" smtClean="0">
                <a:solidFill>
                  <a:schemeClr val="tx1"/>
                </a:solidFill>
              </a:rPr>
              <a:t>. </a:t>
            </a:r>
            <a:r>
              <a:rPr lang="en-US" sz="2000" b="1" dirty="0" err="1" smtClean="0">
                <a:solidFill>
                  <a:schemeClr val="tx1"/>
                </a:solidFill>
              </a:rPr>
              <a:t>Työskentely</a:t>
            </a:r>
            <a:r>
              <a:rPr lang="en-US" sz="2000" b="1" dirty="0" smtClean="0">
                <a:solidFill>
                  <a:schemeClr val="tx1"/>
                </a:solidFill>
              </a:rPr>
              <a:t> 10-15 </a:t>
            </a:r>
            <a:r>
              <a:rPr lang="en-US" sz="2000" b="1" dirty="0" err="1" smtClean="0">
                <a:solidFill>
                  <a:schemeClr val="tx1"/>
                </a:solidFill>
              </a:rPr>
              <a:t>opiskelijoiden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ryhmissä</a:t>
            </a:r>
            <a:r>
              <a:rPr lang="en-US" sz="2000" b="1" dirty="0" smtClean="0">
                <a:solidFill>
                  <a:schemeClr val="tx1"/>
                </a:solidFill>
              </a:rPr>
              <a:t>, </a:t>
            </a:r>
            <a:r>
              <a:rPr lang="en-US" sz="2000" b="1" dirty="0" err="1" smtClean="0">
                <a:solidFill>
                  <a:schemeClr val="tx1"/>
                </a:solidFill>
              </a:rPr>
              <a:t>voimakas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kommunikointi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sidosryhmien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kanssa</a:t>
            </a:r>
            <a:r>
              <a:rPr lang="en-US" sz="2000" b="1" dirty="0" smtClean="0">
                <a:solidFill>
                  <a:schemeClr val="tx1"/>
                </a:solidFill>
              </a:rPr>
              <a:t>, ja </a:t>
            </a:r>
            <a:r>
              <a:rPr lang="en-US" sz="2000" b="1" dirty="0" err="1" smtClean="0">
                <a:solidFill>
                  <a:schemeClr val="tx1"/>
                </a:solidFill>
              </a:rPr>
              <a:t>monikriteeriset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sidosryhmien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arvioinnit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ovat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keskeisiä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periaatteita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TCS:ssä</a:t>
            </a:r>
            <a:r>
              <a:rPr lang="en-US" sz="2000" b="1" dirty="0" smtClean="0">
                <a:solidFill>
                  <a:schemeClr val="tx1"/>
                </a:solidFill>
              </a:rPr>
              <a:t>. </a:t>
            </a:r>
            <a:r>
              <a:rPr lang="en-US" sz="2000" b="1" dirty="0" err="1" smtClean="0">
                <a:solidFill>
                  <a:schemeClr val="tx1"/>
                </a:solidFill>
              </a:rPr>
              <a:t>Tiedon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ryhmäprosessista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tulee</a:t>
            </a:r>
            <a:r>
              <a:rPr lang="en-US" sz="2000" b="1" dirty="0" smtClean="0">
                <a:solidFill>
                  <a:schemeClr val="tx1"/>
                </a:solidFill>
              </a:rPr>
              <a:t> olla </a:t>
            </a:r>
            <a:r>
              <a:rPr lang="en-US" sz="2000" b="1" dirty="0" err="1" smtClean="0">
                <a:solidFill>
                  <a:schemeClr val="tx1"/>
                </a:solidFill>
              </a:rPr>
              <a:t>tärkeä</a:t>
            </a:r>
            <a:r>
              <a:rPr lang="en-US" sz="2000" b="1" dirty="0" smtClean="0">
                <a:solidFill>
                  <a:schemeClr val="tx1"/>
                </a:solidFill>
              </a:rPr>
              <a:t>, </a:t>
            </a:r>
            <a:r>
              <a:rPr lang="en-US" sz="2000" b="1" dirty="0" err="1" smtClean="0">
                <a:solidFill>
                  <a:schemeClr val="tx1"/>
                </a:solidFill>
              </a:rPr>
              <a:t>samoin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kuin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yleinen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johtamistaito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>
                <a:solidFill>
                  <a:schemeClr val="tx1"/>
                </a:solidFill>
              </a:rPr>
              <a:t>(</a:t>
            </a:r>
            <a:r>
              <a:rPr lang="en-US" sz="2000" b="1" dirty="0" err="1">
                <a:solidFill>
                  <a:schemeClr val="tx1"/>
                </a:solidFill>
              </a:rPr>
              <a:t>Stauffacher</a:t>
            </a:r>
            <a:r>
              <a:rPr lang="en-US" sz="2000" b="1" dirty="0">
                <a:solidFill>
                  <a:schemeClr val="tx1"/>
                </a:solidFill>
              </a:rPr>
              <a:t>, 2001</a:t>
            </a:r>
            <a:r>
              <a:rPr lang="en-US" sz="2000" b="1" dirty="0" smtClean="0">
                <a:solidFill>
                  <a:schemeClr val="tx1"/>
                </a:solidFill>
              </a:rPr>
              <a:t>).</a:t>
            </a:r>
          </a:p>
          <a:p>
            <a:pPr algn="just"/>
            <a:endParaRPr lang="el-GR" sz="2000" b="1" dirty="0">
              <a:solidFill>
                <a:schemeClr val="tx1"/>
              </a:solidFill>
            </a:endParaRPr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>
          <a:xfrm>
            <a:off x="6840244" y="224491"/>
            <a:ext cx="1332156" cy="365125"/>
          </a:xfrm>
        </p:spPr>
        <p:txBody>
          <a:bodyPr/>
          <a:lstStyle/>
          <a:p>
            <a:pPr algn="r"/>
            <a:r>
              <a:rPr lang="it-IT" dirty="0" smtClean="0"/>
              <a:t>14/15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1541325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200" b="1" dirty="0">
                <a:solidFill>
                  <a:schemeClr val="tx1"/>
                </a:solidFill>
              </a:rPr>
              <a:t>POIKKITIETEELLINEN TAPAUSTUTKIMUS</a:t>
            </a:r>
            <a:endParaRPr lang="el-GR" dirty="0"/>
          </a:p>
        </p:txBody>
      </p:sp>
      <p:sp>
        <p:nvSpPr>
          <p:cNvPr id="3" name="Θέση περιεχομένου 2"/>
          <p:cNvSpPr>
            <a:spLocks noGrp="1"/>
          </p:cNvSpPr>
          <p:nvPr>
            <p:ph sz="quarter" idx="16"/>
          </p:nvPr>
        </p:nvSpPr>
        <p:spPr>
          <a:xfrm>
            <a:off x="611560" y="2636912"/>
            <a:ext cx="7489453" cy="3600376"/>
          </a:xfrm>
        </p:spPr>
        <p:txBody>
          <a:bodyPr>
            <a:normAutofit/>
          </a:bodyPr>
          <a:lstStyle/>
          <a:p>
            <a:pPr marL="365760" lvl="1" indent="0" algn="just">
              <a:buNone/>
            </a:pPr>
            <a:r>
              <a:rPr lang="en-US" sz="2000" b="1" dirty="0" smtClean="0">
                <a:solidFill>
                  <a:schemeClr val="accent1"/>
                </a:solidFill>
              </a:rPr>
              <a:t>3. </a:t>
            </a:r>
            <a:r>
              <a:rPr lang="en-US" sz="2000" b="1" dirty="0" err="1" smtClean="0">
                <a:solidFill>
                  <a:schemeClr val="tx1"/>
                </a:solidFill>
              </a:rPr>
              <a:t>Yhteiskunnallinen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konteksti</a:t>
            </a:r>
            <a:r>
              <a:rPr lang="en-US" sz="2000" b="1" dirty="0" smtClean="0">
                <a:solidFill>
                  <a:schemeClr val="tx1"/>
                </a:solidFill>
              </a:rPr>
              <a:t>. </a:t>
            </a:r>
            <a:r>
              <a:rPr lang="en-US" sz="2000" b="1" dirty="0" err="1" smtClean="0">
                <a:solidFill>
                  <a:schemeClr val="tx1"/>
                </a:solidFill>
              </a:rPr>
              <a:t>Toisin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kuin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poikkitieteellisessä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tutkimuksessa</a:t>
            </a:r>
            <a:r>
              <a:rPr lang="en-US" sz="2000" b="1" dirty="0" smtClean="0">
                <a:solidFill>
                  <a:schemeClr val="tx1"/>
                </a:solidFill>
              </a:rPr>
              <a:t>, </a:t>
            </a:r>
            <a:r>
              <a:rPr lang="en-US" sz="2000" b="1" dirty="0" err="1" smtClean="0">
                <a:solidFill>
                  <a:schemeClr val="tx1"/>
                </a:solidFill>
              </a:rPr>
              <a:t>tutkimuksemme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menee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laajemmalle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kuin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poikkitieteellisen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tieteen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tutkimus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smtClean="0">
                <a:solidFill>
                  <a:schemeClr val="tx1"/>
                </a:solidFill>
              </a:rPr>
              <a:t>(Gibbons and </a:t>
            </a:r>
            <a:r>
              <a:rPr lang="en-US" sz="2000" b="1" dirty="0" err="1" smtClean="0">
                <a:solidFill>
                  <a:schemeClr val="tx1"/>
                </a:solidFill>
              </a:rPr>
              <a:t>Nowotny</a:t>
            </a:r>
            <a:r>
              <a:rPr lang="en-US" sz="2000" b="1" dirty="0" smtClean="0">
                <a:solidFill>
                  <a:schemeClr val="tx1"/>
                </a:solidFill>
              </a:rPr>
              <a:t>, 2001; </a:t>
            </a:r>
            <a:r>
              <a:rPr lang="en-US" sz="2000" b="1" dirty="0" err="1" smtClean="0">
                <a:solidFill>
                  <a:schemeClr val="tx1"/>
                </a:solidFill>
              </a:rPr>
              <a:t>Scholz</a:t>
            </a:r>
            <a:r>
              <a:rPr lang="en-US" sz="2000" b="1" dirty="0" smtClean="0">
                <a:solidFill>
                  <a:schemeClr val="tx1"/>
                </a:solidFill>
              </a:rPr>
              <a:t> et al., 2000; </a:t>
            </a:r>
            <a:r>
              <a:rPr lang="en-US" sz="2000" b="1" dirty="0" err="1" smtClean="0">
                <a:solidFill>
                  <a:schemeClr val="tx1"/>
                </a:solidFill>
              </a:rPr>
              <a:t>Scholz</a:t>
            </a:r>
            <a:r>
              <a:rPr lang="en-US" sz="2000" b="1" dirty="0" smtClean="0">
                <a:solidFill>
                  <a:schemeClr val="tx1"/>
                </a:solidFill>
              </a:rPr>
              <a:t>, 2000; </a:t>
            </a:r>
            <a:r>
              <a:rPr lang="en-US" sz="2000" b="1" dirty="0" err="1" smtClean="0">
                <a:solidFill>
                  <a:schemeClr val="tx1"/>
                </a:solidFill>
              </a:rPr>
              <a:t>Scholz</a:t>
            </a:r>
            <a:r>
              <a:rPr lang="en-US" sz="2000" b="1" dirty="0" smtClean="0">
                <a:solidFill>
                  <a:schemeClr val="tx1"/>
                </a:solidFill>
              </a:rPr>
              <a:t> and Marks, 2001; </a:t>
            </a:r>
            <a:r>
              <a:rPr lang="en-US" sz="2000" b="1" dirty="0" err="1" smtClean="0">
                <a:solidFill>
                  <a:schemeClr val="tx1"/>
                </a:solidFill>
              </a:rPr>
              <a:t>Scholz</a:t>
            </a:r>
            <a:r>
              <a:rPr lang="en-US" sz="2000" b="1" dirty="0" smtClean="0">
                <a:solidFill>
                  <a:schemeClr val="tx1"/>
                </a:solidFill>
              </a:rPr>
              <a:t> and </a:t>
            </a:r>
            <a:r>
              <a:rPr lang="en-US" sz="2000" b="1" dirty="0" err="1" smtClean="0">
                <a:solidFill>
                  <a:schemeClr val="tx1"/>
                </a:solidFill>
              </a:rPr>
              <a:t>Stauffacher</a:t>
            </a:r>
            <a:r>
              <a:rPr lang="en-US" sz="2000" b="1" dirty="0" smtClean="0">
                <a:solidFill>
                  <a:schemeClr val="tx1"/>
                </a:solidFill>
              </a:rPr>
              <a:t>, 2001). </a:t>
            </a:r>
            <a:r>
              <a:rPr lang="en-US" sz="2000" b="1" dirty="0" err="1" smtClean="0">
                <a:solidFill>
                  <a:schemeClr val="tx1"/>
                </a:solidFill>
              </a:rPr>
              <a:t>Ydinosaamiseen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kuuluu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poikkitieteellisen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tutkimushankkeen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koordinointi</a:t>
            </a:r>
            <a:r>
              <a:rPr lang="en-US" sz="2000" b="1" dirty="0" smtClean="0">
                <a:solidFill>
                  <a:schemeClr val="tx1"/>
                </a:solidFill>
              </a:rPr>
              <a:t>, jota </a:t>
            </a:r>
            <a:r>
              <a:rPr lang="en-US" sz="2000" b="1" dirty="0" err="1" smtClean="0">
                <a:solidFill>
                  <a:schemeClr val="tx1"/>
                </a:solidFill>
              </a:rPr>
              <a:t>opetetaan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tällä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alalla</a:t>
            </a:r>
            <a:r>
              <a:rPr lang="en-US" sz="2000" b="1" dirty="0" smtClean="0">
                <a:solidFill>
                  <a:schemeClr val="tx1"/>
                </a:solidFill>
              </a:rPr>
              <a:t>.</a:t>
            </a:r>
            <a:endParaRPr lang="el-GR" sz="2000" b="1" dirty="0">
              <a:solidFill>
                <a:schemeClr val="tx1"/>
              </a:solidFill>
            </a:endParaRPr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>
          <a:xfrm>
            <a:off x="6840244" y="224491"/>
            <a:ext cx="1332156" cy="365125"/>
          </a:xfrm>
        </p:spPr>
        <p:txBody>
          <a:bodyPr/>
          <a:lstStyle/>
          <a:p>
            <a:pPr algn="r"/>
            <a:r>
              <a:rPr lang="it-IT" dirty="0" smtClean="0"/>
              <a:t>15/15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358625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32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LÄHTEET</a:t>
            </a:r>
            <a:endParaRPr lang="el-GR" dirty="0"/>
          </a:p>
        </p:txBody>
      </p:sp>
      <p:sp>
        <p:nvSpPr>
          <p:cNvPr id="3" name="Θέση περιεχομένου 2"/>
          <p:cNvSpPr>
            <a:spLocks noGrp="1"/>
          </p:cNvSpPr>
          <p:nvPr>
            <p:ph sz="quarter" idx="16"/>
          </p:nvPr>
        </p:nvSpPr>
        <p:spPr>
          <a:xfrm>
            <a:off x="611560" y="2636912"/>
            <a:ext cx="7489453" cy="3600376"/>
          </a:xfrm>
        </p:spPr>
        <p:txBody>
          <a:bodyPr>
            <a:normAutofit/>
          </a:bodyPr>
          <a:lstStyle/>
          <a:p>
            <a:pPr marL="354330" lvl="0" indent="-285750">
              <a:buFont typeface="Wingdings" pitchFamily="2" charset="2"/>
              <a:buChar char="§"/>
            </a:pPr>
            <a:r>
              <a:rPr lang="de-DE" sz="1600" dirty="0" err="1">
                <a:solidFill>
                  <a:prstClr val="black">
                    <a:lumMod val="95000"/>
                    <a:lumOff val="5000"/>
                  </a:prstClr>
                </a:solidFill>
              </a:rPr>
              <a:t>Stauffacher</a:t>
            </a:r>
            <a:r>
              <a:rPr lang="de-DE" sz="1600" dirty="0">
                <a:solidFill>
                  <a:prstClr val="black">
                    <a:lumMod val="95000"/>
                    <a:lumOff val="5000"/>
                  </a:prstClr>
                </a:solidFill>
              </a:rPr>
              <a:t> M. , Walter A.I., Lang D.J., </a:t>
            </a:r>
            <a:r>
              <a:rPr lang="de-DE" sz="1600" dirty="0" err="1">
                <a:solidFill>
                  <a:prstClr val="black">
                    <a:lumMod val="95000"/>
                    <a:lumOff val="5000"/>
                  </a:prstClr>
                </a:solidFill>
              </a:rPr>
              <a:t>Wiek</a:t>
            </a:r>
            <a:r>
              <a:rPr lang="de-DE" sz="1600" dirty="0">
                <a:solidFill>
                  <a:prstClr val="black">
                    <a:lumMod val="95000"/>
                    <a:lumOff val="5000"/>
                  </a:prstClr>
                </a:solidFill>
              </a:rPr>
              <a:t> A. </a:t>
            </a:r>
            <a:r>
              <a:rPr lang="de-DE" sz="1600" dirty="0" err="1">
                <a:solidFill>
                  <a:prstClr val="black">
                    <a:lumMod val="95000"/>
                    <a:lumOff val="5000"/>
                  </a:prstClr>
                </a:solidFill>
              </a:rPr>
              <a:t>and</a:t>
            </a:r>
            <a:r>
              <a:rPr lang="de-DE" sz="1600" dirty="0">
                <a:solidFill>
                  <a:prstClr val="black">
                    <a:lumMod val="95000"/>
                    <a:lumOff val="5000"/>
                  </a:prstClr>
                </a:solidFill>
              </a:rPr>
              <a:t> Scholz R.W., (2006). </a:t>
            </a:r>
            <a:r>
              <a:rPr lang="en-US" sz="1600" i="1" dirty="0">
                <a:solidFill>
                  <a:prstClr val="black">
                    <a:lumMod val="95000"/>
                    <a:lumOff val="5000"/>
                  </a:prstClr>
                </a:solidFill>
              </a:rPr>
              <a:t>Learning to research environmental problems from a functional socio-cultural constructivism perspective The transdisciplinary case study </a:t>
            </a:r>
            <a:r>
              <a:rPr lang="en-US" sz="1600" i="1" dirty="0" smtClean="0">
                <a:solidFill>
                  <a:prstClr val="black">
                    <a:lumMod val="95000"/>
                    <a:lumOff val="5000"/>
                  </a:prstClr>
                </a:solidFill>
              </a:rPr>
              <a:t>approach,</a:t>
            </a:r>
            <a:endParaRPr lang="en-US" sz="1600" i="1" dirty="0">
              <a:solidFill>
                <a:prstClr val="black">
                  <a:lumMod val="95000"/>
                  <a:lumOff val="5000"/>
                </a:prstClr>
              </a:solidFill>
            </a:endParaRPr>
          </a:p>
          <a:p>
            <a:pPr lvl="0">
              <a:buClr>
                <a:srgbClr val="94C600"/>
              </a:buClr>
            </a:pPr>
            <a:r>
              <a:rPr lang="it-IT" sz="1600" dirty="0">
                <a:solidFill>
                  <a:srgbClr val="3E3D2D"/>
                </a:solidFill>
              </a:rPr>
              <a:t>	</a:t>
            </a:r>
            <a:r>
              <a:rPr lang="it-IT" sz="1600" dirty="0" smtClean="0">
                <a:solidFill>
                  <a:srgbClr val="3E3D2D"/>
                </a:solidFill>
              </a:rPr>
              <a:t>(</a:t>
            </a:r>
            <a:r>
              <a:rPr lang="it-IT" sz="1600" dirty="0" smtClean="0">
                <a:solidFill>
                  <a:srgbClr val="3E3D2D"/>
                </a:solidFill>
                <a:hlinkClick r:id="rId3"/>
              </a:rPr>
              <a:t>https</a:t>
            </a:r>
            <a:r>
              <a:rPr lang="it-IT" sz="1600" dirty="0">
                <a:solidFill>
                  <a:srgbClr val="3E3D2D"/>
                </a:solidFill>
                <a:hlinkClick r:id="rId3"/>
              </a:rPr>
              <a:t>://</a:t>
            </a:r>
            <a:r>
              <a:rPr lang="it-IT" sz="1600" dirty="0" smtClean="0">
                <a:solidFill>
                  <a:srgbClr val="3E3D2D"/>
                </a:solidFill>
                <a:hlinkClick r:id="rId3"/>
              </a:rPr>
              <a:t>www1.ethz.ch/uns/people/formerhead/scholzr/publ/UN</a:t>
            </a:r>
            <a:r>
              <a:rPr lang="it-IT" sz="1600" dirty="0" smtClean="0">
                <a:solidFill>
                  <a:srgbClr val="3E3D2D"/>
                </a:solidFill>
              </a:rPr>
              <a:t>	S_A145.pdf)</a:t>
            </a:r>
            <a:endParaRPr lang="it-IT" sz="1600" dirty="0">
              <a:solidFill>
                <a:srgbClr val="3E3D2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518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683568" y="1484784"/>
            <a:ext cx="7920880" cy="1008112"/>
          </a:xfrm>
        </p:spPr>
        <p:txBody>
          <a:bodyPr>
            <a:normAutofit fontScale="90000"/>
          </a:bodyPr>
          <a:lstStyle/>
          <a:p>
            <a:pPr algn="ctr"/>
            <a:r>
              <a:rPr lang="en-US" sz="28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Keskeiset</a:t>
            </a:r>
            <a:r>
              <a:rPr lang="en-US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sz="28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tekijät</a:t>
            </a:r>
            <a:r>
              <a:rPr lang="en-US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, </a:t>
            </a:r>
            <a:r>
              <a:rPr lang="en-US" sz="28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jotka</a:t>
            </a:r>
            <a:r>
              <a:rPr lang="en-US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sz="28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ovat</a:t>
            </a:r>
            <a:r>
              <a:rPr lang="en-US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sz="28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yhteydessä</a:t>
            </a:r>
            <a:r>
              <a:rPr lang="en-US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sz="28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tulevaisuuden</a:t>
            </a:r>
            <a:r>
              <a:rPr lang="en-US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sz="28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maailmanlaajuisiin</a:t>
            </a:r>
            <a:r>
              <a:rPr lang="en-US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sz="28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pyrkimyksiin</a:t>
            </a:r>
            <a:r>
              <a:rPr lang="en-US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sz="28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edistää</a:t>
            </a:r>
            <a:r>
              <a:rPr lang="en-US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sz="28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kestävää</a:t>
            </a:r>
            <a:r>
              <a:rPr lang="en-US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sz="28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kehitystä</a:t>
            </a:r>
            <a:r>
              <a:rPr lang="en-US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:</a:t>
            </a:r>
            <a:endParaRPr lang="el-GR" sz="28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Θέση περιεχομένου 2"/>
          <p:cNvSpPr>
            <a:spLocks noGrp="1"/>
          </p:cNvSpPr>
          <p:nvPr>
            <p:ph sz="quarter" idx="16"/>
          </p:nvPr>
        </p:nvSpPr>
        <p:spPr>
          <a:xfrm>
            <a:off x="1042988" y="2852936"/>
            <a:ext cx="7058025" cy="3528392"/>
          </a:xfrm>
        </p:spPr>
        <p:txBody>
          <a:bodyPr>
            <a:normAutofit lnSpcReduction="10000"/>
          </a:bodyPr>
          <a:lstStyle/>
          <a:p>
            <a:pPr marL="411480" indent="-342900">
              <a:buFont typeface="Wingdings" pitchFamily="2" charset="2"/>
              <a:buChar char="v"/>
            </a:pPr>
            <a:r>
              <a:rPr lang="en-US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Oikeudenmukainen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, </a:t>
            </a:r>
            <a:r>
              <a:rPr lang="en-US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kestävä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maailmanlaajuinen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kehitys</a:t>
            </a:r>
            <a:endParaRPr lang="en-US" sz="2000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411480" indent="-342900">
              <a:buFont typeface="Wingdings" pitchFamily="2" charset="2"/>
              <a:buChar char="v"/>
            </a:pPr>
            <a:r>
              <a:rPr lang="en-US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Asevoimien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tehtävät</a:t>
            </a:r>
            <a:endParaRPr lang="en-US" sz="2000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411480" indent="-342900">
              <a:buFont typeface="Wingdings" pitchFamily="2" charset="2"/>
              <a:buChar char="v"/>
            </a:pPr>
            <a:r>
              <a:rPr lang="en-US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Kestävän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kehityksen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mukainen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kauppa</a:t>
            </a:r>
            <a:endParaRPr lang="en-US" sz="2000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411480" indent="-342900">
              <a:buFont typeface="Wingdings" pitchFamily="2" charset="2"/>
              <a:buChar char="v"/>
            </a:pPr>
            <a:r>
              <a:rPr lang="en-US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Köyhyyden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torjuminen</a:t>
            </a:r>
            <a:endParaRPr lang="en-US" sz="2000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411480" indent="-342900">
              <a:buFont typeface="Wingdings" pitchFamily="2" charset="2"/>
              <a:buChar char="v"/>
            </a:pPr>
            <a:r>
              <a:rPr lang="en-US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Taistelu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HIV / </a:t>
            </a:r>
            <a:r>
              <a:rPr lang="en-US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AIDSia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vastaan</a:t>
            </a:r>
            <a:endParaRPr lang="en-US" sz="2000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411480" indent="-342900">
              <a:buFont typeface="Wingdings" pitchFamily="2" charset="2"/>
              <a:buChar char="v"/>
            </a:pPr>
            <a:r>
              <a:rPr lang="en-US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Kestävän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kehityksen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ja </a:t>
            </a:r>
            <a:r>
              <a:rPr lang="en-US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tuotannon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mallit</a:t>
            </a:r>
            <a:endParaRPr lang="en-US" sz="2000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411480" indent="-342900">
              <a:buFont typeface="Wingdings" pitchFamily="2" charset="2"/>
              <a:buChar char="v"/>
            </a:pPr>
            <a:r>
              <a:rPr lang="en-US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Vesi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ja </a:t>
            </a:r>
            <a:r>
              <a:rPr lang="en-US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sanitaatio</a:t>
            </a:r>
            <a:endParaRPr lang="en-US" sz="2000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411480" indent="-342900">
              <a:buFont typeface="Wingdings" pitchFamily="2" charset="2"/>
              <a:buChar char="v"/>
            </a:pPr>
            <a:r>
              <a:rPr lang="en-US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Kodit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ja </a:t>
            </a:r>
            <a:r>
              <a:rPr lang="en-US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kestävät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rakennukset</a:t>
            </a:r>
            <a:endParaRPr lang="en-US" sz="2000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411480" indent="-342900">
              <a:buFont typeface="Wingdings" pitchFamily="2" charset="2"/>
              <a:buChar char="v"/>
            </a:pPr>
            <a:r>
              <a:rPr lang="en-US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Energia</a:t>
            </a:r>
            <a:endParaRPr lang="el-GR" sz="2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>
          <a:xfrm>
            <a:off x="6840244" y="224491"/>
            <a:ext cx="1332156" cy="365125"/>
          </a:xfrm>
        </p:spPr>
        <p:txBody>
          <a:bodyPr/>
          <a:lstStyle/>
          <a:p>
            <a:pPr algn="r"/>
            <a:r>
              <a:rPr lang="it-IT" dirty="0" smtClean="0"/>
              <a:t>1/15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1788492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971600" y="1628800"/>
            <a:ext cx="7200800" cy="1152128"/>
          </a:xfrm>
        </p:spPr>
        <p:txBody>
          <a:bodyPr>
            <a:normAutofit/>
          </a:bodyPr>
          <a:lstStyle/>
          <a:p>
            <a:pPr algn="ctr"/>
            <a:r>
              <a:rPr lang="en-US" sz="28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Sisäiset</a:t>
            </a:r>
            <a:r>
              <a:rPr lang="en-US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ja </a:t>
            </a:r>
            <a:r>
              <a:rPr lang="en-US" sz="28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maailmanlaajuiset</a:t>
            </a:r>
            <a:r>
              <a:rPr lang="en-US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sz="28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ponnistelut</a:t>
            </a:r>
            <a:r>
              <a:rPr lang="en-US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sz="28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EU:n</a:t>
            </a:r>
            <a:r>
              <a:rPr lang="en-US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sz="28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kestävän</a:t>
            </a:r>
            <a:r>
              <a:rPr lang="en-US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sz="28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kehityksen</a:t>
            </a:r>
            <a:r>
              <a:rPr lang="en-US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sz="28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kannalta</a:t>
            </a:r>
            <a:r>
              <a:rPr lang="en-US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:</a:t>
            </a:r>
            <a:endParaRPr lang="el-GR" sz="28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Θέση περιεχομένου 2"/>
          <p:cNvSpPr>
            <a:spLocks noGrp="1"/>
          </p:cNvSpPr>
          <p:nvPr>
            <p:ph sz="quarter" idx="16"/>
          </p:nvPr>
        </p:nvSpPr>
        <p:spPr>
          <a:xfrm>
            <a:off x="827584" y="3140968"/>
            <a:ext cx="7416824" cy="3096320"/>
          </a:xfrm>
        </p:spPr>
        <p:txBody>
          <a:bodyPr>
            <a:normAutofit/>
          </a:bodyPr>
          <a:lstStyle/>
          <a:p>
            <a:pPr marL="411480" indent="-342900">
              <a:buFont typeface="Wingdings" pitchFamily="2" charset="2"/>
              <a:buChar char="v"/>
            </a:pPr>
            <a:r>
              <a:rPr lang="en-US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Ilmastonmuutoksen</a:t>
            </a:r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torjuminen</a:t>
            </a:r>
            <a:endParaRPr lang="en-US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411480" indent="-342900">
              <a:buFont typeface="Wingdings" pitchFamily="2" charset="2"/>
              <a:buChar char="v"/>
            </a:pPr>
            <a:r>
              <a:rPr lang="en-US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Tarve</a:t>
            </a:r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kestävälle</a:t>
            </a:r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liikenteelle</a:t>
            </a:r>
            <a:endParaRPr lang="en-US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411480" indent="-342900">
              <a:buFont typeface="Wingdings" pitchFamily="2" charset="2"/>
              <a:buChar char="v"/>
            </a:pPr>
            <a:r>
              <a:rPr lang="en-US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Kansanterveyden</a:t>
            </a:r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uhat</a:t>
            </a:r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, </a:t>
            </a:r>
            <a:r>
              <a:rPr lang="en-US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mukaan</a:t>
            </a:r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lukien</a:t>
            </a:r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tartuntataudit</a:t>
            </a:r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ja </a:t>
            </a:r>
            <a:r>
              <a:rPr lang="en-US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kemikaalien</a:t>
            </a:r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käyttö</a:t>
            </a:r>
            <a:endParaRPr lang="en-US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411480" indent="-342900">
              <a:buFont typeface="Wingdings" pitchFamily="2" charset="2"/>
              <a:buChar char="v"/>
            </a:pPr>
            <a:r>
              <a:rPr lang="en-US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Vastuullisempi</a:t>
            </a:r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luonnonvarojen</a:t>
            </a:r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hallinta</a:t>
            </a:r>
            <a:endParaRPr lang="el-GR" sz="2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6" name="Θέση αριθμού διαφάνειας 3"/>
          <p:cNvSpPr>
            <a:spLocks noGrp="1"/>
          </p:cNvSpPr>
          <p:nvPr>
            <p:ph type="sldNum" sz="quarter" idx="12"/>
          </p:nvPr>
        </p:nvSpPr>
        <p:spPr>
          <a:xfrm>
            <a:off x="6840244" y="224491"/>
            <a:ext cx="1332156" cy="365125"/>
          </a:xfrm>
        </p:spPr>
        <p:txBody>
          <a:bodyPr/>
          <a:lstStyle/>
          <a:p>
            <a:pPr algn="r"/>
            <a:r>
              <a:rPr lang="it-IT" dirty="0"/>
              <a:t>2</a:t>
            </a:r>
            <a:r>
              <a:rPr lang="it-IT" dirty="0" smtClean="0"/>
              <a:t>/15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3167983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Θέση περιεχομένου 3"/>
          <p:cNvPicPr>
            <a:picLocks noGrp="1" noChangeAspect="1"/>
          </p:cNvPicPr>
          <p:nvPr>
            <p:ph sz="quarter" idx="16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1268760"/>
            <a:ext cx="5904656" cy="4770137"/>
          </a:xfrm>
          <a:pattFill prst="divot">
            <a:fgClr>
              <a:schemeClr val="bg2">
                <a:lumMod val="50000"/>
              </a:schemeClr>
            </a:fgClr>
            <a:bgClr>
              <a:schemeClr val="bg1"/>
            </a:bgClr>
          </a:pattFill>
        </p:spPr>
      </p:pic>
      <p:sp>
        <p:nvSpPr>
          <p:cNvPr id="5" name="Θέση αριθμού διαφάνειας 3"/>
          <p:cNvSpPr>
            <a:spLocks noGrp="1"/>
          </p:cNvSpPr>
          <p:nvPr>
            <p:ph type="sldNum" sz="quarter" idx="12"/>
          </p:nvPr>
        </p:nvSpPr>
        <p:spPr>
          <a:xfrm>
            <a:off x="6840244" y="224491"/>
            <a:ext cx="1332156" cy="365125"/>
          </a:xfrm>
        </p:spPr>
        <p:txBody>
          <a:bodyPr/>
          <a:lstStyle/>
          <a:p>
            <a:pPr algn="r"/>
            <a:r>
              <a:rPr lang="it-IT" dirty="0"/>
              <a:t>3</a:t>
            </a:r>
            <a:r>
              <a:rPr lang="it-IT" dirty="0" smtClean="0"/>
              <a:t>/15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1098526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755576" y="1412776"/>
            <a:ext cx="7704856" cy="936104"/>
          </a:xfrm>
        </p:spPr>
        <p:txBody>
          <a:bodyPr>
            <a:noAutofit/>
          </a:bodyPr>
          <a:lstStyle/>
          <a:p>
            <a:pPr algn="ctr"/>
            <a:r>
              <a:rPr lang="en-US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EETTINEN SUBSTRAATTI KESTÄVYYDEN KOKONAISNÄKEMYS</a:t>
            </a:r>
            <a:endParaRPr lang="el-GR" sz="28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Θέση περιεχομένου 2"/>
          <p:cNvSpPr>
            <a:spLocks noGrp="1"/>
          </p:cNvSpPr>
          <p:nvPr>
            <p:ph sz="quarter" idx="16"/>
          </p:nvPr>
        </p:nvSpPr>
        <p:spPr>
          <a:xfrm>
            <a:off x="827584" y="2420938"/>
            <a:ext cx="7488832" cy="3816350"/>
          </a:xfrm>
        </p:spPr>
        <p:txBody>
          <a:bodyPr>
            <a:normAutofit lnSpcReduction="10000"/>
          </a:bodyPr>
          <a:lstStyle/>
          <a:p>
            <a:pPr algn="just"/>
            <a:r>
              <a:rPr lang="en-US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Tämä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uusi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ajatus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kestävän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kehityksen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kokonaisvaltaisuudesta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merkitsee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perusteellista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muutosta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kaikilla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sosiaalisilla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, </a:t>
            </a:r>
            <a:r>
              <a:rPr lang="en-US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taloudellisilla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, </a:t>
            </a:r>
            <a:r>
              <a:rPr lang="en-US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poliittisilla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ja </a:t>
            </a:r>
            <a:r>
              <a:rPr lang="en-US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kulttuurisilla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rakenteilla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, </a:t>
            </a:r>
            <a:r>
              <a:rPr lang="en-US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mikä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tarkoittaa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perusteellista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uudelleenjärjestelyä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yhteiskunnassa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. </a:t>
            </a:r>
            <a:r>
              <a:rPr lang="en-US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Tässä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yhteydessä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kestävään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kehitykseen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kuuluu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kehitys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, </a:t>
            </a:r>
            <a:r>
              <a:rPr lang="en-US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jonka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ansiosta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voimme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täyttää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nykyisten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ja </a:t>
            </a:r>
            <a:r>
              <a:rPr lang="en-US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tulevien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sukupolvien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tarpeet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ja </a:t>
            </a:r>
            <a:r>
              <a:rPr lang="en-US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toiveet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aina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konkreettisesta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sosiaalis-historiallisesta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ja </a:t>
            </a:r>
            <a:r>
              <a:rPr lang="en-US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ympäristötekijöiden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näkökulmasta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heikentämättä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luonnon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ja </a:t>
            </a:r>
            <a:r>
              <a:rPr lang="en-US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kulttuurien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valmiuksia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uudistaa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itseään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. </a:t>
            </a:r>
            <a:r>
              <a:rPr lang="en-US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Samalla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kohdistetaan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erityistä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huomiota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köyhyyden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, </a:t>
            </a:r>
            <a:r>
              <a:rPr lang="en-US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sosiaalisen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epäoikeudenmukaisuuden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ja </a:t>
            </a:r>
            <a:r>
              <a:rPr lang="en-US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kansojen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välisten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epätasa-arvoisten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suhteiden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poistamiseen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.</a:t>
            </a:r>
            <a:endParaRPr lang="el-GR" sz="2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" name="Θέση αριθμού διαφάνειας 3"/>
          <p:cNvSpPr>
            <a:spLocks noGrp="1"/>
          </p:cNvSpPr>
          <p:nvPr>
            <p:ph type="sldNum" sz="quarter" idx="12"/>
          </p:nvPr>
        </p:nvSpPr>
        <p:spPr>
          <a:xfrm>
            <a:off x="6840244" y="224491"/>
            <a:ext cx="1332156" cy="365125"/>
          </a:xfrm>
        </p:spPr>
        <p:txBody>
          <a:bodyPr/>
          <a:lstStyle/>
          <a:p>
            <a:pPr algn="r"/>
            <a:r>
              <a:rPr lang="it-IT" dirty="0"/>
              <a:t>4</a:t>
            </a:r>
            <a:r>
              <a:rPr lang="it-IT" dirty="0" smtClean="0"/>
              <a:t>/15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3986773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1043608" y="1268760"/>
            <a:ext cx="7024744" cy="864096"/>
          </a:xfrm>
        </p:spPr>
        <p:txBody>
          <a:bodyPr>
            <a:noAutofit/>
          </a:bodyPr>
          <a:lstStyle/>
          <a:p>
            <a:pPr algn="ctr"/>
            <a:r>
              <a:rPr lang="en-US" sz="28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EETTINEN SUBSTRAATTI KESTÄVYYDEN KOKONAISNÄKEMYS</a:t>
            </a:r>
            <a:endParaRPr lang="el-GR" sz="2800" dirty="0"/>
          </a:p>
        </p:txBody>
      </p:sp>
      <p:sp>
        <p:nvSpPr>
          <p:cNvPr id="3" name="Θέση περιεχομένου 2"/>
          <p:cNvSpPr>
            <a:spLocks noGrp="1"/>
          </p:cNvSpPr>
          <p:nvPr>
            <p:ph sz="quarter" idx="16"/>
          </p:nvPr>
        </p:nvSpPr>
        <p:spPr>
          <a:xfrm>
            <a:off x="611560" y="2348880"/>
            <a:ext cx="7848872" cy="4104456"/>
          </a:xfrm>
        </p:spPr>
        <p:txBody>
          <a:bodyPr>
            <a:normAutofit fontScale="92500"/>
          </a:bodyPr>
          <a:lstStyle/>
          <a:p>
            <a:pPr marL="411480" indent="-342900" algn="just">
              <a:buFont typeface="Wingdings" pitchFamily="2" charset="2"/>
              <a:buChar char="v"/>
            </a:pPr>
            <a:r>
              <a:rPr lang="en-US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Vastuusta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on </a:t>
            </a:r>
            <a:r>
              <a:rPr lang="en-US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tullut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eettisesti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välttämätöntä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modernissa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sivilisaatiossa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ja </a:t>
            </a:r>
            <a:r>
              <a:rPr lang="en-US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sen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pitäisi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olla </a:t>
            </a:r>
            <a:r>
              <a:rPr lang="en-US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väistämätön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kriteeri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määrittää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ja </a:t>
            </a:r>
            <a:r>
              <a:rPr lang="en-US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arvioida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ihmisen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toimintaa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mukaan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lukien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, </a:t>
            </a:r>
            <a:r>
              <a:rPr lang="en-US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erityisellä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tavalla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, </a:t>
            </a:r>
            <a:r>
              <a:rPr lang="en-US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kehittämistoiminta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. </a:t>
            </a:r>
            <a:r>
              <a:rPr lang="en-US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Ihmisellä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on </a:t>
            </a:r>
            <a:r>
              <a:rPr lang="en-US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vastuu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ja </a:t>
            </a:r>
            <a:r>
              <a:rPr lang="en-US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velvollisuus</a:t>
            </a:r>
            <a:r>
              <a:rPr lang="en-US" sz="20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säilyttää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nykyisten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ja </a:t>
            </a:r>
            <a:r>
              <a:rPr lang="en-US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tulevien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sukupolvien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olemassaolo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sekä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kaikkien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elävien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lajien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säilyttäminen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maapallolla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.</a:t>
            </a:r>
            <a:endParaRPr lang="en-US" sz="2000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411480" indent="-342900" algn="just">
              <a:buFont typeface="Wingdings" pitchFamily="2" charset="2"/>
              <a:buChar char="v"/>
            </a:pPr>
            <a:r>
              <a:rPr lang="en-US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Uudet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holistisen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kestävyyden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eettiset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arvot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ovat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koskemattomuuden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kunnioittaminen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ympäristön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ja </a:t>
            </a:r>
            <a:r>
              <a:rPr lang="en-US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kaikkien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sen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elämän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muotojen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ja </a:t>
            </a:r>
            <a:r>
              <a:rPr lang="en-US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elintärkeiden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tukijärjestelmien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osalta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; </a:t>
            </a:r>
            <a:r>
              <a:rPr lang="en-US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planeetan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kulttuurisen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monimuotoisuuden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sekä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ihmisarvon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ja </a:t>
            </a:r>
            <a:r>
              <a:rPr lang="en-US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koskemattomuuden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kunnioittaminen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; </a:t>
            </a:r>
            <a:r>
              <a:rPr lang="en-US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sekä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arvon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ja </a:t>
            </a:r>
            <a:r>
              <a:rPr lang="en-US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yhteisvastuun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säilyttäminen</a:t>
            </a:r>
            <a:r>
              <a:rPr lang="en-US" sz="20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henkilöiden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, </a:t>
            </a:r>
            <a:r>
              <a:rPr lang="en-US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ihmisten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ja </a:t>
            </a:r>
            <a:r>
              <a:rPr lang="en-US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maanosien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välillä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.</a:t>
            </a:r>
            <a:endParaRPr lang="el-GR" sz="2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" name="Θέση αριθμού διαφάνειας 3"/>
          <p:cNvSpPr>
            <a:spLocks noGrp="1"/>
          </p:cNvSpPr>
          <p:nvPr>
            <p:ph type="sldNum" sz="quarter" idx="12"/>
          </p:nvPr>
        </p:nvSpPr>
        <p:spPr>
          <a:xfrm>
            <a:off x="6840244" y="224491"/>
            <a:ext cx="1332156" cy="365125"/>
          </a:xfrm>
        </p:spPr>
        <p:txBody>
          <a:bodyPr/>
          <a:lstStyle/>
          <a:p>
            <a:pPr algn="r"/>
            <a:r>
              <a:rPr lang="it-IT" dirty="0" smtClean="0"/>
              <a:t>5/15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3952404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539552" y="1412776"/>
            <a:ext cx="8064896" cy="864096"/>
          </a:xfrm>
        </p:spPr>
        <p:txBody>
          <a:bodyPr>
            <a:noAutofit/>
          </a:bodyPr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SOSIOKULTTUURISEN KONSTRUKTIVISMIN NÄKÖKULMA</a:t>
            </a:r>
            <a:endParaRPr lang="el-GR" sz="2800" b="1" dirty="0">
              <a:solidFill>
                <a:schemeClr val="tx1"/>
              </a:solidFill>
            </a:endParaRPr>
          </a:p>
        </p:txBody>
      </p:sp>
      <p:sp>
        <p:nvSpPr>
          <p:cNvPr id="3" name="Θέση περιεχομένου 2"/>
          <p:cNvSpPr>
            <a:spLocks noGrp="1"/>
          </p:cNvSpPr>
          <p:nvPr>
            <p:ph sz="quarter" idx="16"/>
          </p:nvPr>
        </p:nvSpPr>
        <p:spPr>
          <a:xfrm>
            <a:off x="683568" y="2276872"/>
            <a:ext cx="7776864" cy="4176464"/>
          </a:xfrm>
        </p:spPr>
        <p:txBody>
          <a:bodyPr>
            <a:normAutofit lnSpcReduction="10000"/>
          </a:bodyPr>
          <a:lstStyle/>
          <a:p>
            <a:pPr algn="just"/>
            <a:r>
              <a:rPr lang="en-US" sz="2000" b="1" dirty="0" err="1" smtClean="0">
                <a:solidFill>
                  <a:schemeClr val="tx1"/>
                </a:solidFill>
              </a:rPr>
              <a:t>Globaalit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muutokset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taloudessa</a:t>
            </a:r>
            <a:r>
              <a:rPr lang="en-US" sz="2000" b="1" dirty="0" smtClean="0">
                <a:solidFill>
                  <a:schemeClr val="tx1"/>
                </a:solidFill>
              </a:rPr>
              <a:t>, </a:t>
            </a:r>
            <a:r>
              <a:rPr lang="en-US" sz="2000" b="1" dirty="0" err="1" smtClean="0">
                <a:solidFill>
                  <a:schemeClr val="tx1"/>
                </a:solidFill>
              </a:rPr>
              <a:t>yhteiskunnassa</a:t>
            </a:r>
            <a:r>
              <a:rPr lang="en-US" sz="2000" b="1" dirty="0" smtClean="0">
                <a:solidFill>
                  <a:schemeClr val="tx1"/>
                </a:solidFill>
              </a:rPr>
              <a:t> ja </a:t>
            </a:r>
            <a:r>
              <a:rPr lang="en-US" sz="2000" b="1" dirty="0" err="1" smtClean="0">
                <a:solidFill>
                  <a:schemeClr val="tx1"/>
                </a:solidFill>
              </a:rPr>
              <a:t>kulttuurissa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vaikuttavat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siihen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miten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tiede</a:t>
            </a:r>
            <a:r>
              <a:rPr lang="en-US" sz="2000" b="1" dirty="0" smtClean="0">
                <a:solidFill>
                  <a:schemeClr val="tx1"/>
                </a:solidFill>
              </a:rPr>
              <a:t> ja </a:t>
            </a:r>
            <a:r>
              <a:rPr lang="en-US" sz="2000" b="1" dirty="0" err="1" smtClean="0">
                <a:solidFill>
                  <a:schemeClr val="tx1"/>
                </a:solidFill>
              </a:rPr>
              <a:t>siten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myös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yliopistokoulutus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ymmärretään</a:t>
            </a:r>
            <a:r>
              <a:rPr lang="en-US" sz="2000" b="1" dirty="0" smtClean="0">
                <a:solidFill>
                  <a:schemeClr val="tx1"/>
                </a:solidFill>
              </a:rPr>
              <a:t>. </a:t>
            </a:r>
            <a:r>
              <a:rPr lang="en-US" sz="2000" b="1" dirty="0" err="1" smtClean="0">
                <a:solidFill>
                  <a:schemeClr val="tx1"/>
                </a:solidFill>
              </a:rPr>
              <a:t>Nämä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muutokset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voidaan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luokitella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lisääntyneen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monimutkaisuuden</a:t>
            </a:r>
            <a:r>
              <a:rPr lang="en-US" sz="2000" b="1" dirty="0" smtClean="0">
                <a:solidFill>
                  <a:schemeClr val="tx1"/>
                </a:solidFill>
              </a:rPr>
              <a:t>, </a:t>
            </a:r>
            <a:r>
              <a:rPr lang="en-US" sz="2000" b="1" dirty="0" err="1" smtClean="0">
                <a:solidFill>
                  <a:schemeClr val="tx1"/>
                </a:solidFill>
              </a:rPr>
              <a:t>yhtenäisyyden</a:t>
            </a:r>
            <a:r>
              <a:rPr lang="en-US" sz="2000" b="1" dirty="0" smtClean="0">
                <a:solidFill>
                  <a:schemeClr val="tx1"/>
                </a:solidFill>
              </a:rPr>
              <a:t> ja transformation </a:t>
            </a:r>
            <a:r>
              <a:rPr lang="en-US" sz="2000" b="1" dirty="0" err="1" smtClean="0">
                <a:solidFill>
                  <a:schemeClr val="tx1"/>
                </a:solidFill>
              </a:rPr>
              <a:t>nopeuden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tutkimuskohteiden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mukaan</a:t>
            </a:r>
            <a:r>
              <a:rPr lang="en-US" sz="2000" b="1" dirty="0" smtClean="0">
                <a:solidFill>
                  <a:schemeClr val="tx1"/>
                </a:solidFill>
              </a:rPr>
              <a:t>. </a:t>
            </a:r>
            <a:r>
              <a:rPr lang="en-US" sz="2000" b="1" dirty="0" err="1" smtClean="0">
                <a:solidFill>
                  <a:schemeClr val="tx1"/>
                </a:solidFill>
              </a:rPr>
              <a:t>Karkea</a:t>
            </a:r>
            <a:r>
              <a:rPr lang="en-US" sz="2000" b="1" dirty="0" err="1" smtClean="0">
                <a:solidFill>
                  <a:schemeClr val="tx1"/>
                </a:solidFill>
              </a:rPr>
              <a:t>ssa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yleiskuvassa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jotkut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suuret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kehitykset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ovat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seuraavat</a:t>
            </a:r>
            <a:r>
              <a:rPr lang="en-US" sz="2000" b="1" dirty="0" smtClean="0">
                <a:solidFill>
                  <a:schemeClr val="tx1"/>
                </a:solidFill>
              </a:rPr>
              <a:t>:</a:t>
            </a:r>
            <a:endParaRPr lang="en-US" sz="2000" b="1" dirty="0" smtClean="0">
              <a:solidFill>
                <a:schemeClr val="tx1"/>
              </a:solidFill>
            </a:endParaRPr>
          </a:p>
          <a:p>
            <a:pPr algn="just"/>
            <a:endParaRPr lang="en-US" sz="2000" b="1" dirty="0" smtClean="0">
              <a:solidFill>
                <a:schemeClr val="tx1"/>
              </a:solidFill>
            </a:endParaRPr>
          </a:p>
          <a:p>
            <a:pPr marL="411480" indent="-342900" algn="just">
              <a:buFont typeface="Wingdings" pitchFamily="2" charset="2"/>
              <a:buChar char="v"/>
            </a:pPr>
            <a:r>
              <a:rPr lang="en-US" sz="2000" b="1" dirty="0" err="1" smtClean="0">
                <a:solidFill>
                  <a:schemeClr val="tx1"/>
                </a:solidFill>
              </a:rPr>
              <a:t>Kestävän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kehityksen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käsite</a:t>
            </a:r>
            <a:endParaRPr lang="en-US" sz="2000" b="1" dirty="0" smtClean="0">
              <a:solidFill>
                <a:schemeClr val="tx1"/>
              </a:solidFill>
            </a:endParaRPr>
          </a:p>
          <a:p>
            <a:pPr marL="411480" indent="-342900" algn="just">
              <a:buFont typeface="Wingdings" pitchFamily="2" charset="2"/>
              <a:buChar char="v"/>
            </a:pPr>
            <a:r>
              <a:rPr lang="en-US" sz="2000" b="1" dirty="0" err="1" smtClean="0">
                <a:solidFill>
                  <a:schemeClr val="tx1"/>
                </a:solidFill>
              </a:rPr>
              <a:t>Monimutkaistumisen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lisääntyminen</a:t>
            </a:r>
            <a:endParaRPr lang="en-US" sz="2000" b="1" dirty="0" smtClean="0">
              <a:solidFill>
                <a:schemeClr val="tx1"/>
              </a:solidFill>
            </a:endParaRPr>
          </a:p>
          <a:p>
            <a:pPr marL="411480" indent="-342900" algn="just">
              <a:buFont typeface="Wingdings" pitchFamily="2" charset="2"/>
              <a:buChar char="v"/>
            </a:pPr>
            <a:r>
              <a:rPr lang="en-US" sz="2000" b="1" dirty="0" err="1" smtClean="0">
                <a:solidFill>
                  <a:schemeClr val="tx1"/>
                </a:solidFill>
              </a:rPr>
              <a:t>Globalisaatio</a:t>
            </a:r>
            <a:endParaRPr lang="en-US" sz="2000" b="1" dirty="0" smtClean="0">
              <a:solidFill>
                <a:schemeClr val="tx1"/>
              </a:solidFill>
            </a:endParaRPr>
          </a:p>
          <a:p>
            <a:pPr marL="411480" indent="-342900" algn="just">
              <a:buFont typeface="Wingdings" pitchFamily="2" charset="2"/>
              <a:buChar char="v"/>
            </a:pPr>
            <a:r>
              <a:rPr lang="en-US" sz="2000" b="1" dirty="0" err="1" smtClean="0">
                <a:solidFill>
                  <a:schemeClr val="tx1"/>
                </a:solidFill>
              </a:rPr>
              <a:t>Hallinnointi</a:t>
            </a:r>
            <a:endParaRPr lang="en-US" sz="2000" b="1" dirty="0" smtClean="0">
              <a:solidFill>
                <a:schemeClr val="tx1"/>
              </a:solidFill>
            </a:endParaRPr>
          </a:p>
          <a:p>
            <a:pPr marL="411480" indent="-342900" algn="just">
              <a:buFont typeface="Wingdings" pitchFamily="2" charset="2"/>
              <a:buChar char="v"/>
            </a:pPr>
            <a:r>
              <a:rPr lang="en-US" sz="2000" b="1" dirty="0" err="1" smtClean="0">
                <a:solidFill>
                  <a:schemeClr val="tx1"/>
                </a:solidFill>
              </a:rPr>
              <a:t>Refleksiivinen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modernisointi</a:t>
            </a:r>
            <a:endParaRPr lang="el-GR" sz="2000" b="1" dirty="0">
              <a:solidFill>
                <a:schemeClr val="tx1"/>
              </a:solidFill>
            </a:endParaRPr>
          </a:p>
        </p:txBody>
      </p:sp>
      <p:sp>
        <p:nvSpPr>
          <p:cNvPr id="5" name="Θέση αριθμού διαφάνειας 3"/>
          <p:cNvSpPr>
            <a:spLocks noGrp="1"/>
          </p:cNvSpPr>
          <p:nvPr>
            <p:ph type="sldNum" sz="quarter" idx="12"/>
          </p:nvPr>
        </p:nvSpPr>
        <p:spPr>
          <a:xfrm>
            <a:off x="6840244" y="224491"/>
            <a:ext cx="1332156" cy="365125"/>
          </a:xfrm>
        </p:spPr>
        <p:txBody>
          <a:bodyPr/>
          <a:lstStyle/>
          <a:p>
            <a:pPr algn="r"/>
            <a:r>
              <a:rPr lang="it-IT" dirty="0" smtClean="0"/>
              <a:t>6/15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2345280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1043490" y="1268760"/>
            <a:ext cx="7024744" cy="1080120"/>
          </a:xfrm>
        </p:spPr>
        <p:txBody>
          <a:bodyPr>
            <a:normAutofit/>
          </a:bodyPr>
          <a:lstStyle/>
          <a:p>
            <a:pPr algn="ctr"/>
            <a:r>
              <a:rPr lang="en-US" sz="2800" b="1" dirty="0">
                <a:solidFill>
                  <a:schemeClr val="tx1"/>
                </a:solidFill>
              </a:rPr>
              <a:t>SOSIOKULTTUURISEN KONSTRUKTIVISMIN NÄKÖKULMA</a:t>
            </a:r>
            <a:endParaRPr lang="el-GR" dirty="0"/>
          </a:p>
        </p:txBody>
      </p:sp>
      <p:sp>
        <p:nvSpPr>
          <p:cNvPr id="3" name="Θέση περιεχομένου 2"/>
          <p:cNvSpPr>
            <a:spLocks noGrp="1"/>
          </p:cNvSpPr>
          <p:nvPr>
            <p:ph sz="quarter" idx="16"/>
          </p:nvPr>
        </p:nvSpPr>
        <p:spPr>
          <a:xfrm>
            <a:off x="1042988" y="2852936"/>
            <a:ext cx="7058025" cy="3384352"/>
          </a:xfrm>
        </p:spPr>
        <p:txBody>
          <a:bodyPr>
            <a:normAutofit/>
          </a:bodyPr>
          <a:lstStyle/>
          <a:p>
            <a:r>
              <a:rPr lang="en-US" sz="2000" b="1" dirty="0" err="1" smtClean="0">
                <a:solidFill>
                  <a:schemeClr val="tx1"/>
                </a:solidFill>
              </a:rPr>
              <a:t>Haasteita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esiintyy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pääasiassa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kolmella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alalla</a:t>
            </a:r>
            <a:r>
              <a:rPr lang="en-US" sz="2000" b="1" dirty="0" smtClean="0">
                <a:solidFill>
                  <a:schemeClr val="tx1"/>
                </a:solidFill>
              </a:rPr>
              <a:t>:</a:t>
            </a:r>
            <a:endParaRPr lang="en-US" sz="2000" b="1" dirty="0" smtClean="0">
              <a:solidFill>
                <a:schemeClr val="tx1"/>
              </a:solidFill>
            </a:endParaRPr>
          </a:p>
          <a:p>
            <a:endParaRPr lang="en-US" sz="2000" b="1" dirty="0" smtClean="0">
              <a:solidFill>
                <a:schemeClr val="tx1"/>
              </a:solidFill>
            </a:endParaRPr>
          </a:p>
          <a:p>
            <a:pPr marL="411480" indent="-342900">
              <a:buFont typeface="Wingdings" pitchFamily="2" charset="2"/>
              <a:buChar char="v"/>
            </a:pPr>
            <a:r>
              <a:rPr lang="en-US" sz="2000" b="1" dirty="0" err="1" smtClean="0">
                <a:solidFill>
                  <a:schemeClr val="tx1"/>
                </a:solidFill>
              </a:rPr>
              <a:t>Yksilön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kontekstissa</a:t>
            </a:r>
            <a:endParaRPr lang="en-US" sz="2000" b="1" dirty="0" smtClean="0">
              <a:solidFill>
                <a:schemeClr val="tx1"/>
              </a:solidFill>
            </a:endParaRPr>
          </a:p>
          <a:p>
            <a:pPr marL="411480" indent="-342900">
              <a:buFont typeface="Wingdings" pitchFamily="2" charset="2"/>
              <a:buChar char="v"/>
            </a:pPr>
            <a:r>
              <a:rPr lang="en-US" sz="2000" b="1" dirty="0" err="1" smtClean="0">
                <a:solidFill>
                  <a:schemeClr val="tx1"/>
                </a:solidFill>
              </a:rPr>
              <a:t>Yhteiskunnallisessa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kontekstissa</a:t>
            </a:r>
            <a:endParaRPr lang="en-US" sz="2000" b="1" dirty="0" smtClean="0">
              <a:solidFill>
                <a:schemeClr val="tx1"/>
              </a:solidFill>
            </a:endParaRPr>
          </a:p>
          <a:p>
            <a:pPr marL="411480" indent="-342900">
              <a:buFont typeface="Wingdings" pitchFamily="2" charset="2"/>
              <a:buChar char="v"/>
            </a:pPr>
            <a:r>
              <a:rPr lang="en-US" sz="2000" b="1" dirty="0" err="1" smtClean="0">
                <a:solidFill>
                  <a:schemeClr val="tx1"/>
                </a:solidFill>
              </a:rPr>
              <a:t>Prosessin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kontekstissa</a:t>
            </a:r>
            <a:endParaRPr lang="el-GR" sz="2000" b="1" dirty="0">
              <a:solidFill>
                <a:schemeClr val="tx1"/>
              </a:solidFill>
            </a:endParaRPr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>
          <a:xfrm>
            <a:off x="6840244" y="224491"/>
            <a:ext cx="1332156" cy="365125"/>
          </a:xfrm>
        </p:spPr>
        <p:txBody>
          <a:bodyPr/>
          <a:lstStyle/>
          <a:p>
            <a:pPr algn="r"/>
            <a:r>
              <a:rPr lang="it-IT" dirty="0"/>
              <a:t>7</a:t>
            </a:r>
            <a:r>
              <a:rPr lang="it-IT" dirty="0" smtClean="0"/>
              <a:t>/15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2523040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1043490" y="1412776"/>
            <a:ext cx="7200918" cy="864096"/>
          </a:xfrm>
        </p:spPr>
        <p:txBody>
          <a:bodyPr>
            <a:noAutofit/>
          </a:bodyPr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AIHE AERIA: </a:t>
            </a:r>
            <a:r>
              <a:rPr lang="en-US" sz="2800" b="1" dirty="0" err="1" smtClean="0">
                <a:solidFill>
                  <a:schemeClr val="tx1"/>
                </a:solidFill>
              </a:rPr>
              <a:t>Oppimisen</a:t>
            </a:r>
            <a:r>
              <a:rPr lang="en-US" sz="2800" b="1" dirty="0" smtClean="0">
                <a:solidFill>
                  <a:schemeClr val="tx1"/>
                </a:solidFill>
              </a:rPr>
              <a:t> </a:t>
            </a:r>
            <a:r>
              <a:rPr lang="en-US" sz="2800" b="1" dirty="0" err="1" smtClean="0">
                <a:solidFill>
                  <a:schemeClr val="tx1"/>
                </a:solidFill>
              </a:rPr>
              <a:t>tutkimuksen</a:t>
            </a:r>
            <a:r>
              <a:rPr lang="en-US" sz="2800" b="1" dirty="0" smtClean="0">
                <a:solidFill>
                  <a:schemeClr val="tx1"/>
                </a:solidFill>
              </a:rPr>
              <a:t> </a:t>
            </a:r>
            <a:r>
              <a:rPr lang="en-US" sz="2800" b="1" dirty="0" err="1" smtClean="0">
                <a:solidFill>
                  <a:schemeClr val="tx1"/>
                </a:solidFill>
              </a:rPr>
              <a:t>monimutkaiset</a:t>
            </a:r>
            <a:r>
              <a:rPr lang="en-US" sz="2800" b="1" dirty="0" smtClean="0">
                <a:solidFill>
                  <a:schemeClr val="tx1"/>
                </a:solidFill>
              </a:rPr>
              <a:t> </a:t>
            </a:r>
            <a:r>
              <a:rPr lang="en-US" sz="2800" b="1" dirty="0" err="1" smtClean="0">
                <a:solidFill>
                  <a:schemeClr val="tx1"/>
                </a:solidFill>
              </a:rPr>
              <a:t>ongelmat</a:t>
            </a:r>
            <a:endParaRPr lang="el-GR" sz="2800" b="1" dirty="0">
              <a:solidFill>
                <a:schemeClr val="tx1"/>
              </a:solidFill>
            </a:endParaRPr>
          </a:p>
        </p:txBody>
      </p:sp>
      <p:sp>
        <p:nvSpPr>
          <p:cNvPr id="3" name="Θέση περιεχομένου 2"/>
          <p:cNvSpPr>
            <a:spLocks noGrp="1"/>
          </p:cNvSpPr>
          <p:nvPr>
            <p:ph sz="quarter" idx="16"/>
          </p:nvPr>
        </p:nvSpPr>
        <p:spPr>
          <a:xfrm>
            <a:off x="827584" y="2564904"/>
            <a:ext cx="7344816" cy="3888432"/>
          </a:xfrm>
        </p:spPr>
        <p:txBody>
          <a:bodyPr>
            <a:normAutofit lnSpcReduction="10000"/>
          </a:bodyPr>
          <a:lstStyle/>
          <a:p>
            <a:pPr marL="411480" indent="-342900" algn="just">
              <a:buFont typeface="Wingdings" pitchFamily="2" charset="2"/>
              <a:buChar char="q"/>
            </a:pPr>
            <a:r>
              <a:rPr lang="en-US" sz="2000" b="1" dirty="0" err="1" smtClean="0">
                <a:solidFill>
                  <a:schemeClr val="tx1"/>
                </a:solidFill>
              </a:rPr>
              <a:t>Ympäristöongelmat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ovat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todellisia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ilmiöitä</a:t>
            </a:r>
            <a:r>
              <a:rPr lang="en-US" sz="2000" b="1" dirty="0" smtClean="0">
                <a:solidFill>
                  <a:schemeClr val="tx1"/>
                </a:solidFill>
              </a:rPr>
              <a:t>, </a:t>
            </a:r>
            <a:r>
              <a:rPr lang="en-US" sz="2000" b="1" dirty="0" err="1" smtClean="0">
                <a:solidFill>
                  <a:schemeClr val="tx1"/>
                </a:solidFill>
              </a:rPr>
              <a:t>jotka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syntyvät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muun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muassa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epävarmuudesta</a:t>
            </a:r>
            <a:r>
              <a:rPr lang="en-US" sz="2000" b="1" dirty="0" smtClean="0">
                <a:solidFill>
                  <a:schemeClr val="tx1"/>
                </a:solidFill>
              </a:rPr>
              <a:t>, </a:t>
            </a:r>
            <a:r>
              <a:rPr lang="en-US" sz="2000" b="1" dirty="0" err="1" smtClean="0">
                <a:solidFill>
                  <a:schemeClr val="tx1"/>
                </a:solidFill>
              </a:rPr>
              <a:t>monimutkaisuudesta</a:t>
            </a:r>
            <a:r>
              <a:rPr lang="en-US" sz="2000" b="1" dirty="0" smtClean="0">
                <a:solidFill>
                  <a:schemeClr val="tx1"/>
                </a:solidFill>
              </a:rPr>
              <a:t> ja </a:t>
            </a:r>
            <a:r>
              <a:rPr lang="en-US" sz="2000" b="1" dirty="0" err="1" smtClean="0">
                <a:solidFill>
                  <a:schemeClr val="tx1"/>
                </a:solidFill>
              </a:rPr>
              <a:t>tietojen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epätäydellisyydestä</a:t>
            </a:r>
            <a:r>
              <a:rPr lang="en-US" sz="2000" b="1" dirty="0" smtClean="0">
                <a:solidFill>
                  <a:schemeClr val="tx1"/>
                </a:solidFill>
              </a:rPr>
              <a:t>, </a:t>
            </a:r>
            <a:r>
              <a:rPr lang="en-US" sz="2000" b="1" dirty="0" err="1" smtClean="0">
                <a:solidFill>
                  <a:schemeClr val="tx1"/>
                </a:solidFill>
              </a:rPr>
              <a:t>mutta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myös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asiayhteydestä</a:t>
            </a:r>
            <a:r>
              <a:rPr lang="en-US" sz="2000" b="1" dirty="0" smtClean="0">
                <a:solidFill>
                  <a:schemeClr val="tx1"/>
                </a:solidFill>
              </a:rPr>
              <a:t> ja </a:t>
            </a:r>
            <a:r>
              <a:rPr lang="en-US" sz="2000" b="1" dirty="0" err="1" smtClean="0">
                <a:solidFill>
                  <a:schemeClr val="tx1"/>
                </a:solidFill>
              </a:rPr>
              <a:t>henkilökohtaisesta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kokemuksesta</a:t>
            </a:r>
            <a:r>
              <a:rPr lang="en-US" sz="2000" b="1" dirty="0" smtClean="0">
                <a:solidFill>
                  <a:schemeClr val="tx1"/>
                </a:solidFill>
              </a:rPr>
              <a:t>.</a:t>
            </a:r>
            <a:endParaRPr lang="en-US" sz="2000" b="1" dirty="0" smtClean="0">
              <a:solidFill>
                <a:schemeClr val="tx1"/>
              </a:solidFill>
            </a:endParaRPr>
          </a:p>
          <a:p>
            <a:pPr marL="411480" indent="-342900" algn="just">
              <a:buFont typeface="Wingdings" pitchFamily="2" charset="2"/>
              <a:buChar char="q"/>
            </a:pPr>
            <a:r>
              <a:rPr lang="en-US" sz="2000" b="1" dirty="0" err="1" smtClean="0">
                <a:solidFill>
                  <a:schemeClr val="tx1"/>
                </a:solidFill>
              </a:rPr>
              <a:t>Tämä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tarkoittaa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myös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aktiivista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otetta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opiskelijan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puolelta</a:t>
            </a:r>
            <a:r>
              <a:rPr lang="en-US" sz="2000" b="1" dirty="0" smtClean="0">
                <a:solidFill>
                  <a:schemeClr val="tx1"/>
                </a:solidFill>
              </a:rPr>
              <a:t>, </a:t>
            </a:r>
            <a:r>
              <a:rPr lang="en-US" sz="2000" b="1" dirty="0" err="1" smtClean="0">
                <a:solidFill>
                  <a:schemeClr val="tx1"/>
                </a:solidFill>
              </a:rPr>
              <a:t>jossa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omaa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tietopohjaa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käytetään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suoraan</a:t>
            </a:r>
            <a:r>
              <a:rPr lang="en-US" sz="2000" b="1" dirty="0" smtClean="0">
                <a:solidFill>
                  <a:schemeClr val="tx1"/>
                </a:solidFill>
              </a:rPr>
              <a:t>, </a:t>
            </a:r>
            <a:r>
              <a:rPr lang="en-US" sz="2000" b="1" dirty="0" err="1" smtClean="0">
                <a:solidFill>
                  <a:schemeClr val="tx1"/>
                </a:solidFill>
              </a:rPr>
              <a:t>opitaan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miten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käsitellä</a:t>
            </a:r>
            <a:r>
              <a:rPr lang="en-US" sz="2000" b="1" dirty="0" smtClean="0">
                <a:solidFill>
                  <a:schemeClr val="tx1"/>
                </a:solidFill>
              </a:rPr>
              <a:t> ja </a:t>
            </a:r>
            <a:r>
              <a:rPr lang="en-US" sz="2000" b="1" dirty="0" err="1" smtClean="0">
                <a:solidFill>
                  <a:schemeClr val="tx1"/>
                </a:solidFill>
              </a:rPr>
              <a:t>vähentää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vuorovaikutteisten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prosessien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monimutkaisuutta</a:t>
            </a:r>
            <a:r>
              <a:rPr lang="en-US" sz="2000" b="1" dirty="0" smtClean="0">
                <a:solidFill>
                  <a:schemeClr val="tx1"/>
                </a:solidFill>
              </a:rPr>
              <a:t>.</a:t>
            </a:r>
            <a:endParaRPr lang="en-US" sz="2000" b="1" dirty="0" smtClean="0">
              <a:solidFill>
                <a:schemeClr val="tx1"/>
              </a:solidFill>
            </a:endParaRPr>
          </a:p>
          <a:p>
            <a:pPr marL="411480" indent="-342900" algn="just">
              <a:buFont typeface="Wingdings" pitchFamily="2" charset="2"/>
              <a:buChar char="q"/>
            </a:pPr>
            <a:r>
              <a:rPr lang="en-US" sz="2000" b="1" dirty="0" err="1" smtClean="0">
                <a:solidFill>
                  <a:schemeClr val="tx1"/>
                </a:solidFill>
              </a:rPr>
              <a:t>Didaktisesta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näkökulmasta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reaalimaailman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ongelmat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tarjoavat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lähtökohdan</a:t>
            </a:r>
            <a:r>
              <a:rPr lang="en-US" sz="2000" b="1" dirty="0" smtClean="0">
                <a:solidFill>
                  <a:schemeClr val="tx1"/>
                </a:solidFill>
              </a:rPr>
              <a:t>, </a:t>
            </a:r>
            <a:r>
              <a:rPr lang="en-US" sz="2000" b="1" dirty="0" err="1" smtClean="0">
                <a:solidFill>
                  <a:schemeClr val="tx1"/>
                </a:solidFill>
              </a:rPr>
              <a:t>kehyksen</a:t>
            </a:r>
            <a:r>
              <a:rPr lang="en-US" sz="2000" b="1" dirty="0" smtClean="0">
                <a:solidFill>
                  <a:schemeClr val="tx1"/>
                </a:solidFill>
              </a:rPr>
              <a:t> ja </a:t>
            </a:r>
            <a:r>
              <a:rPr lang="en-US" sz="2000" b="1" dirty="0" err="1" smtClean="0">
                <a:solidFill>
                  <a:schemeClr val="tx1"/>
                </a:solidFill>
              </a:rPr>
              <a:t>virikkeet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aktiiviseen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oppimiseen</a:t>
            </a:r>
            <a:r>
              <a:rPr lang="en-US" sz="2000" b="1" dirty="0" smtClean="0">
                <a:solidFill>
                  <a:schemeClr val="tx1"/>
                </a:solidFill>
              </a:rPr>
              <a:t>, kun </a:t>
            </a:r>
            <a:r>
              <a:rPr lang="en-US" sz="2000" b="1" dirty="0" err="1" smtClean="0">
                <a:solidFill>
                  <a:schemeClr val="tx1"/>
                </a:solidFill>
              </a:rPr>
              <a:t>opettaja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ottaa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roolin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helpottajana</a:t>
            </a:r>
            <a:r>
              <a:rPr lang="en-US" sz="2000" b="1" dirty="0" smtClean="0">
                <a:solidFill>
                  <a:schemeClr val="tx1"/>
                </a:solidFill>
              </a:rPr>
              <a:t>.</a:t>
            </a:r>
            <a:endParaRPr lang="el-GR" sz="2000" b="1" dirty="0">
              <a:solidFill>
                <a:schemeClr val="tx1"/>
              </a:solidFill>
            </a:endParaRPr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>
          <a:xfrm>
            <a:off x="6840244" y="224491"/>
            <a:ext cx="1332156" cy="365125"/>
          </a:xfrm>
        </p:spPr>
        <p:txBody>
          <a:bodyPr/>
          <a:lstStyle/>
          <a:p>
            <a:pPr algn="r"/>
            <a:r>
              <a:rPr lang="it-IT" dirty="0" smtClean="0"/>
              <a:t>8/15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1830293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ATIONKEY" val="ECJGWQ"/>
</p:tagLst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189</TotalTime>
  <Words>794</Words>
  <Application>Microsoft Office PowerPoint</Application>
  <PresentationFormat>On-screen Show (4:3)</PresentationFormat>
  <Paragraphs>83</Paragraphs>
  <Slides>17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17</vt:i4>
      </vt:variant>
    </vt:vector>
  </HeadingPairs>
  <TitlesOfParts>
    <vt:vector size="24" baseType="lpstr">
      <vt:lpstr>Arial</vt:lpstr>
      <vt:lpstr>Calibri</vt:lpstr>
      <vt:lpstr>Century Gothic</vt:lpstr>
      <vt:lpstr>Wingdings</vt:lpstr>
      <vt:lpstr>Wingdings 2</vt:lpstr>
      <vt:lpstr>Tema di Office</vt:lpstr>
      <vt:lpstr>1_Austin</vt:lpstr>
      <vt:lpstr>Aihe 2 Ilmiöiden kompleksisuus ja vaikutus paikallisyhteisöihin</vt:lpstr>
      <vt:lpstr>Keskeiset tekijät, jotka ovat yhteydessä tulevaisuuden maailmanlaajuisiin pyrkimyksiin edistää kestävää kehitystä:</vt:lpstr>
      <vt:lpstr>Sisäiset ja maailmanlaajuiset ponnistelut EU:n kestävän kehityksen kannalta:</vt:lpstr>
      <vt:lpstr>PowerPoint Presentation</vt:lpstr>
      <vt:lpstr>EETTINEN SUBSTRAATTI KESTÄVYYDEN KOKONAISNÄKEMYS</vt:lpstr>
      <vt:lpstr>EETTINEN SUBSTRAATTI KESTÄVYYDEN KOKONAISNÄKEMYS</vt:lpstr>
      <vt:lpstr>SOSIOKULTTUURISEN KONSTRUKTIVISMIN NÄKÖKULMA</vt:lpstr>
      <vt:lpstr>SOSIOKULTTUURISEN KONSTRUKTIVISMIN NÄKÖKULMA</vt:lpstr>
      <vt:lpstr>AIHE AERIA: Oppimisen tutkimuksen monimutkaiset ongelmat</vt:lpstr>
      <vt:lpstr>PROSESSI: Oppiminen joukkueissa</vt:lpstr>
      <vt:lpstr>Opiskelijat ja opettajat käsittelevät reaalimaailman ongelmia</vt:lpstr>
      <vt:lpstr>Koulutusjärjestelmän lähestymistapa on näin ollen integroida tiimityötä eri näkökohtiin ja integroida opiskelijat osaksi projektiryhmää.</vt:lpstr>
      <vt:lpstr>YHTEISKUNNALLINEN KONTEKSTI: Taustalla tieteidenvälisestä lähestymistavasta kohti monitieteellistä lähestymistapaa</vt:lpstr>
      <vt:lpstr>Tässä poikkitieteellisessä lähestymistavassa opettaja, opiskelija ja sidosryhmät voivat muodostaa yhteisön, jossa tietyt oppimisen prosessit tapahtuvat.</vt:lpstr>
      <vt:lpstr>POIKKITIETEELLINEN TAPAUSTUTKIMUS</vt:lpstr>
      <vt:lpstr>POIKKITIETEELLINEN TAPAUSTUTKIMUS</vt:lpstr>
      <vt:lpstr>LÄHTEET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Key issues in connection with future global efforts to promote sustainable development:</dc:title>
  <dc:creator>admin</dc:creator>
  <cp:lastModifiedBy>Linnansaari, S Janna M</cp:lastModifiedBy>
  <cp:revision>14</cp:revision>
  <dcterms:created xsi:type="dcterms:W3CDTF">2016-04-12T09:52:10Z</dcterms:created>
  <dcterms:modified xsi:type="dcterms:W3CDTF">2016-07-14T18:36:48Z</dcterms:modified>
</cp:coreProperties>
</file>