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2" r:id="rId2"/>
    <p:sldId id="333" r:id="rId3"/>
    <p:sldId id="409" r:id="rId4"/>
    <p:sldId id="374" r:id="rId5"/>
    <p:sldId id="380" r:id="rId6"/>
    <p:sldId id="451" r:id="rId7"/>
    <p:sldId id="370" r:id="rId8"/>
    <p:sldId id="373" r:id="rId9"/>
    <p:sldId id="369" r:id="rId10"/>
    <p:sldId id="371" r:id="rId11"/>
    <p:sldId id="372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71" d="100"/>
          <a:sy n="71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6/16/2016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6/16/2016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‹N›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>
                <a:solidFill>
                  <a:schemeClr val="bg2">
                    <a:lumMod val="50000"/>
                  </a:schemeClr>
                </a:solidFill>
              </a:rPr>
              <a:t>C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ORSO 3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Impresa – 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ntelligente</a:t>
            </a:r>
            <a:endParaRPr lang="en-GB" sz="2400" b="1" i="0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MODULO 1</a:t>
            </a:r>
          </a:p>
          <a:p>
            <a:pPr algn="ctr">
              <a:defRPr/>
            </a:pP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SFIDE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825453"/>
            <a:ext cx="8812404" cy="50015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Progressiva</a:t>
            </a:r>
            <a:r>
              <a:rPr lang="en-US" sz="2800" dirty="0" smtClean="0"/>
              <a:t> </a:t>
            </a:r>
            <a:r>
              <a:rPr lang="en-US" sz="2800" dirty="0" err="1" smtClean="0"/>
              <a:t>definizione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obiettivi</a:t>
            </a:r>
            <a:r>
              <a:rPr lang="en-US" sz="2800" dirty="0" smtClean="0"/>
              <a:t> </a:t>
            </a:r>
            <a:r>
              <a:rPr lang="en-US" sz="2800" dirty="0" err="1" smtClean="0"/>
              <a:t>condivisi</a:t>
            </a:r>
            <a:r>
              <a:rPr lang="en-US" sz="2800" dirty="0" smtClean="0"/>
              <a:t> per le </a:t>
            </a:r>
            <a:r>
              <a:rPr lang="en-US" sz="2800" dirty="0" err="1" smtClean="0"/>
              <a:t>politiche</a:t>
            </a:r>
            <a:r>
              <a:rPr lang="en-US" sz="2800" dirty="0" smtClean="0"/>
              <a:t> </a:t>
            </a:r>
            <a:r>
              <a:rPr lang="en-US" sz="2800" dirty="0" err="1" smtClean="0"/>
              <a:t>ambientali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tengano</a:t>
            </a:r>
            <a:r>
              <a:rPr lang="en-US" sz="2800" dirty="0" smtClean="0"/>
              <a:t> in </a:t>
            </a:r>
            <a:r>
              <a:rPr lang="en-US" sz="2800" dirty="0" err="1" smtClean="0"/>
              <a:t>conto</a:t>
            </a:r>
            <a:r>
              <a:rPr lang="en-US" sz="2800" dirty="0" smtClean="0"/>
              <a:t> </a:t>
            </a:r>
            <a:r>
              <a:rPr lang="en-US" sz="2800" dirty="0" err="1" smtClean="0"/>
              <a:t>gli</a:t>
            </a:r>
            <a:r>
              <a:rPr lang="en-US" sz="2800" dirty="0" smtClean="0"/>
              <a:t> </a:t>
            </a:r>
            <a:r>
              <a:rPr lang="en-US" sz="2800" dirty="0" err="1" smtClean="0"/>
              <a:t>aspetti</a:t>
            </a:r>
            <a:r>
              <a:rPr lang="en-US" sz="2800" dirty="0" smtClean="0"/>
              <a:t> </a:t>
            </a:r>
            <a:r>
              <a:rPr lang="en-US" sz="2800" dirty="0" err="1" smtClean="0"/>
              <a:t>geopolitici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Progressivo</a:t>
            </a:r>
            <a:r>
              <a:rPr lang="en-US" sz="2800" dirty="0" smtClean="0"/>
              <a:t> </a:t>
            </a:r>
            <a:r>
              <a:rPr lang="en-US" sz="2800" dirty="0" err="1" smtClean="0"/>
              <a:t>spostamento</a:t>
            </a:r>
            <a:r>
              <a:rPr lang="en-US" sz="2800" dirty="0" smtClean="0"/>
              <a:t> verso un </a:t>
            </a:r>
            <a:r>
              <a:rPr lang="en-US" sz="2800" dirty="0" err="1" smtClean="0"/>
              <a:t>modello</a:t>
            </a:r>
            <a:r>
              <a:rPr lang="en-US" sz="2800" dirty="0" smtClean="0"/>
              <a:t> di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sia</a:t>
            </a:r>
            <a:r>
              <a:rPr lang="en-US" sz="2800" dirty="0" smtClean="0"/>
              <a:t> </a:t>
            </a:r>
            <a:r>
              <a:rPr lang="en-US" sz="2800" dirty="0" err="1" smtClean="0"/>
              <a:t>sostenibile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Progressivo</a:t>
            </a:r>
            <a:r>
              <a:rPr lang="en-US" sz="2800" dirty="0" smtClean="0"/>
              <a:t> </a:t>
            </a:r>
            <a:r>
              <a:rPr lang="en-US" sz="2800" dirty="0" err="1" smtClean="0"/>
              <a:t>passaggio</a:t>
            </a:r>
            <a:r>
              <a:rPr lang="en-US" sz="2800" dirty="0" smtClean="0"/>
              <a:t> </a:t>
            </a:r>
            <a:r>
              <a:rPr lang="en-US" sz="2800" dirty="0" err="1" smtClean="0"/>
              <a:t>all’uso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r>
              <a:rPr lang="en-US" sz="2800" dirty="0" smtClean="0"/>
              <a:t> con </a:t>
            </a:r>
            <a:r>
              <a:rPr lang="en-US" sz="2800" dirty="0" err="1" smtClean="0"/>
              <a:t>inetrventi</a:t>
            </a:r>
            <a:r>
              <a:rPr lang="en-US" sz="2800" dirty="0" smtClean="0"/>
              <a:t> </a:t>
            </a:r>
            <a:r>
              <a:rPr lang="en-US" sz="2800" dirty="0" err="1" smtClean="0"/>
              <a:t>capaci</a:t>
            </a:r>
            <a:r>
              <a:rPr lang="en-US" sz="2800" dirty="0" smtClean="0"/>
              <a:t> di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l’impatto</a:t>
            </a:r>
            <a:r>
              <a:rPr lang="en-US" sz="2800" dirty="0" smtClean="0"/>
              <a:t> </a:t>
            </a:r>
            <a:r>
              <a:rPr lang="en-US" sz="2800" dirty="0" err="1" smtClean="0"/>
              <a:t>negativo</a:t>
            </a:r>
            <a:r>
              <a:rPr lang="en-US" sz="2800" dirty="0" smtClean="0"/>
              <a:t> </a:t>
            </a:r>
            <a:r>
              <a:rPr lang="en-US" sz="2800" dirty="0" err="1" smtClean="0"/>
              <a:t>sugli</a:t>
            </a:r>
            <a:r>
              <a:rPr lang="en-US" sz="2800" dirty="0" smtClean="0"/>
              <a:t> </a:t>
            </a:r>
            <a:r>
              <a:rPr lang="en-US" sz="2800" dirty="0" err="1" smtClean="0"/>
              <a:t>utenti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Ideazione</a:t>
            </a:r>
            <a:r>
              <a:rPr lang="en-US" sz="2800" dirty="0" smtClean="0"/>
              <a:t> di </a:t>
            </a:r>
            <a:r>
              <a:rPr lang="en-US" sz="2800" dirty="0" err="1" smtClean="0"/>
              <a:t>strategie</a:t>
            </a:r>
            <a:r>
              <a:rPr lang="en-US" sz="2800" dirty="0" smtClean="0"/>
              <a:t> </a:t>
            </a:r>
            <a:r>
              <a:rPr lang="en-US" sz="2800" dirty="0" err="1" smtClean="0"/>
              <a:t>praticabile</a:t>
            </a:r>
            <a:r>
              <a:rPr lang="en-US" sz="2800" dirty="0" smtClean="0"/>
              <a:t> e </a:t>
            </a:r>
            <a:r>
              <a:rPr lang="en-US" sz="2800" dirty="0" err="1" smtClean="0"/>
              <a:t>efficaci</a:t>
            </a:r>
            <a:r>
              <a:rPr lang="en-US" sz="2800" dirty="0" smtClean="0"/>
              <a:t> per </a:t>
            </a:r>
            <a:r>
              <a:rPr lang="en-US" sz="2800" dirty="0" err="1" smtClean="0"/>
              <a:t>migliorare</a:t>
            </a:r>
            <a:r>
              <a:rPr lang="en-US" sz="2800" dirty="0" smtClean="0"/>
              <a:t> la </a:t>
            </a:r>
            <a:r>
              <a:rPr lang="en-US" sz="2800" dirty="0" err="1" smtClean="0"/>
              <a:t>qualità</a:t>
            </a:r>
            <a:r>
              <a:rPr lang="en-US" sz="2800" dirty="0" smtClean="0"/>
              <a:t> del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e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b="1" dirty="0" err="1" smtClean="0"/>
              <a:t>Progressiva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introduzione</a:t>
            </a:r>
            <a:r>
              <a:rPr lang="en-US" sz="2800" b="1" dirty="0" smtClean="0"/>
              <a:t> del </a:t>
            </a:r>
            <a:r>
              <a:rPr lang="en-US" sz="2800" b="1" dirty="0" err="1" smtClean="0"/>
              <a:t>concetto</a:t>
            </a:r>
            <a:r>
              <a:rPr lang="en-US" sz="2800" b="1" dirty="0" smtClean="0"/>
              <a:t> di </a:t>
            </a:r>
            <a:r>
              <a:rPr lang="en-US" sz="2800" b="1" dirty="0" err="1" smtClean="0"/>
              <a:t>Energia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Intelligente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INTELLIGENTE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218370"/>
            <a:ext cx="9144000" cy="143439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err="1" smtClean="0"/>
              <a:t>Integrazione</a:t>
            </a:r>
            <a:r>
              <a:rPr lang="en-US" sz="2800" dirty="0" smtClean="0"/>
              <a:t> </a:t>
            </a:r>
            <a:r>
              <a:rPr lang="en-US" sz="2800" dirty="0" err="1" smtClean="0"/>
              <a:t>nei</a:t>
            </a:r>
            <a:r>
              <a:rPr lang="en-US" sz="2800" dirty="0" smtClean="0"/>
              <a:t> </a:t>
            </a:r>
            <a:r>
              <a:rPr lang="en-US" sz="2800" dirty="0" err="1" smtClean="0"/>
              <a:t>processi</a:t>
            </a:r>
            <a:r>
              <a:rPr lang="en-US" sz="2800" dirty="0" smtClean="0"/>
              <a:t> di </a:t>
            </a:r>
            <a:r>
              <a:rPr lang="en-US" sz="2800" dirty="0" err="1" smtClean="0"/>
              <a:t>produzione</a:t>
            </a:r>
            <a:r>
              <a:rPr lang="en-US" sz="2800" dirty="0" smtClean="0"/>
              <a:t>, </a:t>
            </a:r>
            <a:r>
              <a:rPr lang="en-US" sz="2800" dirty="0" err="1" smtClean="0"/>
              <a:t>distribuzione</a:t>
            </a:r>
            <a:r>
              <a:rPr lang="en-US" sz="2800" dirty="0" smtClean="0"/>
              <a:t>, </a:t>
            </a:r>
            <a:r>
              <a:rPr lang="en-US" sz="2800" dirty="0" err="1" smtClean="0"/>
              <a:t>trasmissione</a:t>
            </a:r>
            <a:r>
              <a:rPr lang="en-US" sz="2800" dirty="0" smtClean="0"/>
              <a:t> e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di </a:t>
            </a:r>
            <a:r>
              <a:rPr lang="en-US" sz="2800" dirty="0" err="1" smtClean="0"/>
              <a:t>elementi</a:t>
            </a:r>
            <a:r>
              <a:rPr lang="en-US" sz="2800" dirty="0" smtClean="0"/>
              <a:t> di </a:t>
            </a:r>
            <a:r>
              <a:rPr lang="en-US" sz="2800" dirty="0" err="1" smtClean="0"/>
              <a:t>intelligenza</a:t>
            </a:r>
            <a:r>
              <a:rPr lang="en-US" sz="2800" dirty="0" smtClean="0"/>
              <a:t> </a:t>
            </a:r>
            <a:r>
              <a:rPr lang="en-US" sz="2800" dirty="0" err="1" smtClean="0"/>
              <a:t>artificiale</a:t>
            </a:r>
            <a:r>
              <a:rPr lang="en-US" sz="2800" dirty="0" smtClean="0"/>
              <a:t> con </a:t>
            </a:r>
            <a:r>
              <a:rPr lang="en-US" sz="2800" dirty="0" err="1" smtClean="0"/>
              <a:t>l’introduzione</a:t>
            </a:r>
            <a:r>
              <a:rPr lang="en-US" sz="2800" dirty="0" smtClean="0"/>
              <a:t> di apposite TIC</a:t>
            </a:r>
          </a:p>
          <a:p>
            <a:pPr algn="just"/>
            <a:endParaRPr lang="en-US" sz="2800" dirty="0" smtClean="0"/>
          </a:p>
          <a:p>
            <a:pPr algn="just"/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/>
            <a:endParaRPr lang="en-US" sz="2800" dirty="0" smtClean="0"/>
          </a:p>
        </p:txBody>
      </p:sp>
      <p:pic>
        <p:nvPicPr>
          <p:cNvPr id="3075" name="Picture 3" descr="C:\Users\panagiotakopoulos\Desktop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60012"/>
            <a:ext cx="9144000" cy="3997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smtClean="0">
                <a:solidFill>
                  <a:schemeClr val="bg2">
                    <a:lumMod val="50000"/>
                  </a:schemeClr>
                </a:solidFill>
              </a:rPr>
              <a:t>TEMA</a:t>
            </a:r>
            <a:r>
              <a:rPr lang="en-US" sz="3600" b="1" u="sng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Introduzione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all’energia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OGGI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it-IT" sz="2800" dirty="0" smtClean="0"/>
              <a:t>Energia, trasporti e costruzioni (residenziali e commerciali) sono i principali settori d’interesse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it-IT" sz="2800" dirty="0" smtClean="0"/>
              <a:t>Il fabbisogno energetico è attualmente soddisfatto dai combustibili fossili (per circa lo 80%, secondo i dati del 2011)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it-IT" sz="2800" dirty="0" smtClean="0"/>
              <a:t>Graduale ma lenta integrazione dell’uso di energia rinnovabili – La velocità con la quale aumenta il consumo di combustibili fossili è maggiore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it-IT" sz="2800" dirty="0" smtClean="0"/>
              <a:t>Il consumo di energia cresce costantemente con la crescita dell’industrializzazione, con l’espansione di nuovi mercati e con l’aumento della popolazione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FONTI DI ENERGIA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 smtClean="0">
                <a:latin typeface="Arial" charset="0"/>
                <a:cs typeface="Arial" charset="0"/>
              </a:rPr>
              <a:t>Fossili</a:t>
            </a:r>
            <a:endParaRPr lang="en-US" sz="2800" b="1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smtClean="0">
                <a:latin typeface="Arial" charset="0"/>
                <a:cs typeface="Arial" charset="0"/>
              </a:rPr>
              <a:t>Carbone</a:t>
            </a: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err="1" smtClean="0">
                <a:latin typeface="Arial" charset="0"/>
                <a:cs typeface="Arial" charset="0"/>
              </a:rPr>
              <a:t>Petrolio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smtClean="0">
                <a:latin typeface="Arial" charset="0"/>
                <a:cs typeface="Arial" charset="0"/>
              </a:rPr>
              <a:t>Gas </a:t>
            </a:r>
            <a:r>
              <a:rPr lang="en-US" dirty="0" err="1" smtClean="0">
                <a:latin typeface="Arial" charset="0"/>
                <a:cs typeface="Arial" charset="0"/>
              </a:rPr>
              <a:t>naturali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1" dirty="0" err="1" smtClean="0">
                <a:latin typeface="Arial" charset="0"/>
                <a:cs typeface="Arial" charset="0"/>
              </a:rPr>
              <a:t>Nucleare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 smtClean="0">
                <a:latin typeface="Arial" charset="0"/>
                <a:cs typeface="Arial" charset="0"/>
              </a:rPr>
              <a:t>Rinnovabili</a:t>
            </a:r>
            <a:endParaRPr lang="en-US" sz="2800" b="1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Idroelettica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Eolica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Solare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Geotermica</a:t>
            </a:r>
            <a:endParaRPr lang="en-US" dirty="0" smtClean="0"/>
          </a:p>
        </p:txBody>
      </p:sp>
      <p:pic>
        <p:nvPicPr>
          <p:cNvPr id="2050" name="Picture 2" descr="C:\Users\panagiotakopoulos\Desktop\oil-pumpj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2944" y="1175657"/>
            <a:ext cx="5080000" cy="1567541"/>
          </a:xfrm>
          <a:prstGeom prst="rect">
            <a:avLst/>
          </a:prstGeom>
          <a:noFill/>
        </p:spPr>
      </p:pic>
      <p:pic>
        <p:nvPicPr>
          <p:cNvPr id="2051" name="Picture 3" descr="C:\Users\panagiotakopoulos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5077" y="2863778"/>
            <a:ext cx="5097915" cy="1647773"/>
          </a:xfrm>
          <a:prstGeom prst="rect">
            <a:avLst/>
          </a:prstGeom>
          <a:noFill/>
        </p:spPr>
      </p:pic>
      <p:pic>
        <p:nvPicPr>
          <p:cNvPr id="2052" name="Picture 4" descr="C:\Users\panagiotakopoulos\Desktop\windsol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0200" y="4648199"/>
            <a:ext cx="5072743" cy="1541585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RINNOVABILE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193891" y="2866985"/>
            <a:ext cx="2947136" cy="16011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/>
              <a:t>Si </a:t>
            </a:r>
            <a:r>
              <a:rPr lang="en-US" sz="2400" dirty="0" err="1" smtClean="0"/>
              <a:t>rinnova</a:t>
            </a:r>
            <a:r>
              <a:rPr lang="en-US" sz="2400" dirty="0"/>
              <a:t> </a:t>
            </a:r>
            <a:r>
              <a:rPr lang="en-US" sz="2400" dirty="0" err="1" smtClean="0"/>
              <a:t>costantemente</a:t>
            </a:r>
            <a:r>
              <a:rPr lang="en-US" sz="2400" dirty="0" smtClean="0"/>
              <a:t> </a:t>
            </a:r>
            <a:r>
              <a:rPr lang="en-US" sz="2400" dirty="0" err="1" smtClean="0"/>
              <a:t>ed</a:t>
            </a:r>
            <a:r>
              <a:rPr lang="en-US" sz="2400" dirty="0" smtClean="0"/>
              <a:t> è </a:t>
            </a:r>
            <a:r>
              <a:rPr lang="en-US" sz="2400" dirty="0" err="1" smtClean="0"/>
              <a:t>sostanzialmente</a:t>
            </a:r>
            <a:r>
              <a:rPr lang="en-US" sz="2400" dirty="0" smtClean="0"/>
              <a:t> </a:t>
            </a:r>
            <a:r>
              <a:rPr lang="en-US" sz="2400" dirty="0" err="1" smtClean="0"/>
              <a:t>inesauribile</a:t>
            </a:r>
            <a:endParaRPr lang="en-US" sz="2400" dirty="0" smtClean="0"/>
          </a:p>
        </p:txBody>
      </p:sp>
      <p:pic>
        <p:nvPicPr>
          <p:cNvPr id="5122" name="Picture 2" descr="C:\Users\panagiotakopoulos\Desktop\wi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136" y="1028700"/>
            <a:ext cx="2784763" cy="1714500"/>
          </a:xfrm>
          <a:prstGeom prst="rect">
            <a:avLst/>
          </a:prstGeom>
          <a:noFill/>
        </p:spPr>
      </p:pic>
      <p:pic>
        <p:nvPicPr>
          <p:cNvPr id="5126" name="Picture 6" descr="C:\Users\panagiotakopoulos\Desktop\geothe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639" y="2763196"/>
            <a:ext cx="2784764" cy="1838948"/>
          </a:xfrm>
          <a:prstGeom prst="rect">
            <a:avLst/>
          </a:prstGeom>
          <a:noFill/>
        </p:spPr>
      </p:pic>
      <p:pic>
        <p:nvPicPr>
          <p:cNvPr id="5127" name="Picture 7" descr="C:\Users\panagiotakopoulos\Desktop\hyd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745" y="4473187"/>
            <a:ext cx="2784763" cy="1760674"/>
          </a:xfrm>
          <a:prstGeom prst="rect">
            <a:avLst/>
          </a:prstGeom>
          <a:noFill/>
        </p:spPr>
      </p:pic>
      <p:pic>
        <p:nvPicPr>
          <p:cNvPr id="5128" name="Picture 8" descr="C:\Users\panagiotakopoulos\Desktop\sol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509" y="2736975"/>
            <a:ext cx="2860964" cy="1835025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50828" y="858168"/>
            <a:ext cx="2918400" cy="18807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2400" i="0" kern="0" dirty="0" smtClean="0"/>
              <a:t>È </a:t>
            </a:r>
            <a:r>
              <a:rPr lang="en-US" sz="2400" i="0" kern="0" dirty="0" err="1" smtClean="0"/>
              <a:t>disponibile</a:t>
            </a:r>
            <a:r>
              <a:rPr lang="en-US" sz="2400" i="0" kern="0" dirty="0" smtClean="0"/>
              <a:t> in </a:t>
            </a:r>
            <a:r>
              <a:rPr lang="en-US" sz="2400" i="0" kern="0" dirty="0" err="1" smtClean="0"/>
              <a:t>pratica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ovunque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en-US" sz="2400" i="0" kern="0" dirty="0" smtClean="0"/>
              <a:t>I </a:t>
            </a:r>
            <a:r>
              <a:rPr lang="en-US" sz="2400" i="0" kern="0" dirty="0" err="1" smtClean="0"/>
              <a:t>combustibili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fossili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si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trovano</a:t>
            </a:r>
            <a:r>
              <a:rPr lang="en-US" sz="2400" i="0" kern="0" dirty="0" smtClean="0"/>
              <a:t> solo in </a:t>
            </a:r>
            <a:r>
              <a:rPr lang="en-US" sz="2400" i="0" kern="0" dirty="0" err="1" smtClean="0"/>
              <a:t>aree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specifiche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51418" y="871789"/>
            <a:ext cx="2815937" cy="15835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Ha basso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impatto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ambientale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i="0" kern="0" dirty="0"/>
              <a:t> </a:t>
            </a:r>
            <a:r>
              <a:rPr lang="en-US" sz="2400" i="0" kern="0" dirty="0" smtClean="0"/>
              <a:t>- </a:t>
            </a:r>
            <a:r>
              <a:rPr lang="en-US" sz="2400" i="0" kern="0" dirty="0"/>
              <a:t>È </a:t>
            </a:r>
            <a:r>
              <a:rPr lang="en-US" sz="2400" i="0" kern="0" dirty="0" err="1" smtClean="0"/>
              <a:t>una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risposta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ai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problemi</a:t>
            </a:r>
            <a:r>
              <a:rPr lang="en-US" sz="2400" i="0" kern="0" dirty="0" smtClean="0"/>
              <a:t> del </a:t>
            </a:r>
            <a:r>
              <a:rPr lang="en-US" sz="2400" i="0" kern="0" dirty="0" err="1" smtClean="0"/>
              <a:t>cambiamento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climatico</a:t>
            </a:r>
            <a:endParaRPr lang="en-US" sz="2400" i="0" kern="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4727525"/>
            <a:ext cx="3197964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Eolica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400" i="0" kern="0" dirty="0" err="1"/>
              <a:t>S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olare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400" i="0" kern="0" dirty="0" err="1"/>
              <a:t>B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iomasse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400" i="0" kern="0" dirty="0" err="1"/>
              <a:t>I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droelettrica</a:t>
            </a:r>
            <a:r>
              <a:rPr lang="en-US" sz="2400" i="0" kern="0" dirty="0" smtClean="0"/>
              <a:t>, </a:t>
            </a:r>
            <a:r>
              <a:rPr lang="en-US" sz="2400" i="0" kern="0" dirty="0" err="1"/>
              <a:t>G</a:t>
            </a:r>
            <a:r>
              <a:rPr lang="en-US" sz="2400" i="0" kern="0" dirty="0" err="1" smtClean="0"/>
              <a:t>eotermica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6196864" y="4657685"/>
            <a:ext cx="2947136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400" i="0" kern="0" dirty="0" smtClean="0"/>
              <a:t>I termini “</a:t>
            </a:r>
            <a:r>
              <a:rPr lang="en-US" sz="2400" i="0" kern="0" dirty="0" err="1" smtClean="0"/>
              <a:t>energia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verde</a:t>
            </a:r>
            <a:r>
              <a:rPr lang="en-US" sz="2400" i="0" kern="0" dirty="0" smtClean="0"/>
              <a:t>” e “</a:t>
            </a:r>
            <a:r>
              <a:rPr lang="en-US" sz="2400" i="0" kern="0" dirty="0" err="1" smtClean="0"/>
              <a:t>energia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pulita</a:t>
            </a:r>
            <a:r>
              <a:rPr lang="en-US" sz="2400" i="0" kern="0" dirty="0" smtClean="0"/>
              <a:t>” </a:t>
            </a:r>
            <a:r>
              <a:rPr lang="en-US" sz="2400" i="0" kern="0" dirty="0" err="1" smtClean="0"/>
              <a:t>sono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utilizzati</a:t>
            </a:r>
            <a:r>
              <a:rPr lang="en-US" sz="2400" i="0" kern="0" dirty="0" smtClean="0"/>
              <a:t> come </a:t>
            </a:r>
            <a:r>
              <a:rPr lang="en-US" sz="2400" i="0" kern="0" dirty="0" err="1" smtClean="0"/>
              <a:t>sinonimi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smtClean="0">
                <a:solidFill>
                  <a:schemeClr val="bg2">
                    <a:lumMod val="50000"/>
                  </a:schemeClr>
                </a:solidFill>
              </a:rPr>
              <a:t>CATENA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DEL VALORE ENERGETICO</a:t>
            </a:r>
          </a:p>
        </p:txBody>
      </p:sp>
      <p:pic>
        <p:nvPicPr>
          <p:cNvPr id="13314" name="Picture 2" descr="C:\Users\panagiotakopoulos\Desktop\value ch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7429"/>
            <a:ext cx="9144000" cy="1775872"/>
          </a:xfrm>
          <a:prstGeom prst="rect">
            <a:avLst/>
          </a:prstGeom>
          <a:noFill/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 bwMode="auto">
          <a:xfrm>
            <a:off x="190919" y="2848719"/>
            <a:ext cx="8812404" cy="35922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Produzione</a:t>
            </a:r>
            <a:r>
              <a:rPr lang="en-US" sz="2400" b="1" dirty="0" smtClean="0"/>
              <a:t>:</a:t>
            </a:r>
            <a:r>
              <a:rPr lang="en-US" sz="2400" dirty="0" smtClean="0"/>
              <a:t> la </a:t>
            </a:r>
            <a:r>
              <a:rPr lang="en-US" sz="2400" dirty="0" err="1" smtClean="0"/>
              <a:t>conversione</a:t>
            </a:r>
            <a:r>
              <a:rPr lang="en-US" sz="2400" dirty="0" smtClean="0"/>
              <a:t> </a:t>
            </a:r>
            <a:r>
              <a:rPr lang="en-US" sz="2400" dirty="0" err="1" smtClean="0"/>
              <a:t>delle</a:t>
            </a:r>
            <a:r>
              <a:rPr lang="en-US" sz="2400" dirty="0" smtClean="0"/>
              <a:t> </a:t>
            </a:r>
            <a:r>
              <a:rPr lang="en-US" sz="2400" dirty="0" err="1" smtClean="0"/>
              <a:t>fonti</a:t>
            </a:r>
            <a:r>
              <a:rPr lang="en-US" sz="2400" dirty="0" smtClean="0"/>
              <a:t> </a:t>
            </a:r>
            <a:r>
              <a:rPr lang="en-US" sz="2400" dirty="0" err="1" smtClean="0"/>
              <a:t>primarie</a:t>
            </a:r>
            <a:r>
              <a:rPr lang="en-US" sz="2400" dirty="0" smtClean="0"/>
              <a:t> in </a:t>
            </a:r>
            <a:r>
              <a:rPr lang="en-US" sz="2400" dirty="0" err="1" smtClean="0"/>
              <a:t>electricità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Trasmissione</a:t>
            </a:r>
            <a:r>
              <a:rPr lang="en-US" sz="2400" b="1" dirty="0" smtClean="0"/>
              <a:t>:</a:t>
            </a:r>
            <a:r>
              <a:rPr lang="en-US" sz="2400" dirty="0" smtClean="0"/>
              <a:t> </a:t>
            </a:r>
            <a:r>
              <a:rPr lang="en-US" sz="2400" dirty="0" err="1" smtClean="0"/>
              <a:t>il</a:t>
            </a:r>
            <a:r>
              <a:rPr lang="en-US" sz="2400" dirty="0" smtClean="0"/>
              <a:t> primo </a:t>
            </a:r>
            <a:r>
              <a:rPr lang="en-US" sz="2400" dirty="0" err="1" smtClean="0"/>
              <a:t>passo</a:t>
            </a:r>
            <a:r>
              <a:rPr lang="en-US" sz="2400" dirty="0" smtClean="0"/>
              <a:t> </a:t>
            </a:r>
            <a:r>
              <a:rPr lang="en-US" sz="2400" dirty="0" err="1" smtClean="0"/>
              <a:t>nel</a:t>
            </a:r>
            <a:r>
              <a:rPr lang="en-US" sz="2400" dirty="0" smtClean="0"/>
              <a:t> </a:t>
            </a:r>
            <a:r>
              <a:rPr lang="en-US" sz="2400" dirty="0" err="1" smtClean="0"/>
              <a:t>traferimento</a:t>
            </a:r>
            <a:r>
              <a:rPr lang="en-US" sz="2400" dirty="0" smtClean="0"/>
              <a:t> </a:t>
            </a:r>
            <a:r>
              <a:rPr lang="en-US" sz="2400" dirty="0" err="1" smtClean="0"/>
              <a:t>dell’energia</a:t>
            </a:r>
            <a:r>
              <a:rPr lang="en-US" sz="2400" dirty="0" smtClean="0"/>
              <a:t>,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avviene</a:t>
            </a:r>
            <a:r>
              <a:rPr lang="en-US" sz="2400" dirty="0" smtClean="0"/>
              <a:t> con le </a:t>
            </a:r>
            <a:r>
              <a:rPr lang="en-US" sz="2400" dirty="0" err="1" smtClean="0"/>
              <a:t>linee</a:t>
            </a:r>
            <a:r>
              <a:rPr lang="en-US" sz="2400" dirty="0" smtClean="0"/>
              <a:t> ad </a:t>
            </a:r>
            <a:r>
              <a:rPr lang="en-US" sz="2400" dirty="0" err="1" smtClean="0"/>
              <a:t>alta</a:t>
            </a:r>
            <a:r>
              <a:rPr lang="en-US" sz="2400" dirty="0" smtClean="0"/>
              <a:t> </a:t>
            </a:r>
            <a:r>
              <a:rPr lang="en-US" sz="2400" dirty="0" err="1" smtClean="0"/>
              <a:t>tensione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Distribuzione</a:t>
            </a:r>
            <a:r>
              <a:rPr lang="en-US" sz="2400" b="1" dirty="0" smtClean="0"/>
              <a:t>:</a:t>
            </a:r>
            <a:r>
              <a:rPr lang="en-US" sz="2400" dirty="0" smtClean="0"/>
              <a:t> </a:t>
            </a:r>
            <a:r>
              <a:rPr lang="en-US" sz="2400" dirty="0" err="1" smtClean="0"/>
              <a:t>il</a:t>
            </a:r>
            <a:r>
              <a:rPr lang="en-US" sz="2400" dirty="0" smtClean="0"/>
              <a:t> </a:t>
            </a:r>
            <a:r>
              <a:rPr lang="en-US" sz="2400" dirty="0" err="1" smtClean="0"/>
              <a:t>tasferimento</a:t>
            </a:r>
            <a:r>
              <a:rPr lang="en-US" sz="2400" dirty="0" smtClean="0"/>
              <a:t> </a:t>
            </a:r>
            <a:r>
              <a:rPr lang="en-US" sz="2400" dirty="0" err="1" smtClean="0"/>
              <a:t>dell’energia</a:t>
            </a:r>
            <a:r>
              <a:rPr lang="en-US" sz="2400" dirty="0" smtClean="0"/>
              <a:t> </a:t>
            </a:r>
            <a:r>
              <a:rPr lang="en-US" sz="2400" dirty="0" err="1" smtClean="0"/>
              <a:t>all’utente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Vendita</a:t>
            </a:r>
            <a:r>
              <a:rPr lang="en-US" sz="2400" b="1" dirty="0" smtClean="0"/>
              <a:t> (al </a:t>
            </a:r>
            <a:r>
              <a:rPr lang="en-US" sz="2400" b="1" dirty="0" err="1" smtClean="0"/>
              <a:t>dettaglio</a:t>
            </a:r>
            <a:r>
              <a:rPr lang="en-US" sz="2400" b="1" dirty="0" smtClean="0"/>
              <a:t>):</a:t>
            </a:r>
            <a:r>
              <a:rPr lang="en-US" sz="2400" dirty="0" smtClean="0"/>
              <a:t> </a:t>
            </a:r>
            <a:r>
              <a:rPr lang="en-US" sz="2400" dirty="0" err="1" smtClean="0"/>
              <a:t>tutto</a:t>
            </a:r>
            <a:r>
              <a:rPr lang="en-US" sz="2400" dirty="0" smtClean="0"/>
              <a:t> </a:t>
            </a:r>
            <a:r>
              <a:rPr lang="en-US" sz="2400" dirty="0" err="1" smtClean="0"/>
              <a:t>ciò</a:t>
            </a:r>
            <a:r>
              <a:rPr lang="en-US" sz="2400" dirty="0" smtClean="0"/>
              <a:t>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riferisce</a:t>
            </a:r>
            <a:r>
              <a:rPr lang="en-US" sz="2400" dirty="0" smtClean="0"/>
              <a:t> </a:t>
            </a:r>
            <a:r>
              <a:rPr lang="en-US" sz="2400" dirty="0" err="1" smtClean="0"/>
              <a:t>alla</a:t>
            </a:r>
            <a:r>
              <a:rPr lang="en-US" sz="2400" dirty="0" smtClean="0"/>
              <a:t> </a:t>
            </a:r>
            <a:r>
              <a:rPr lang="en-US" sz="2400" dirty="0" err="1" smtClean="0"/>
              <a:t>commercializzazione</a:t>
            </a:r>
            <a:r>
              <a:rPr lang="en-US" sz="2400" dirty="0" smtClean="0"/>
              <a:t> </a:t>
            </a:r>
            <a:r>
              <a:rPr lang="en-US" sz="2400" dirty="0" err="1" smtClean="0"/>
              <a:t>dell’energia</a:t>
            </a:r>
            <a:r>
              <a:rPr lang="en-US" sz="2400" dirty="0" smtClean="0"/>
              <a:t> </a:t>
            </a:r>
            <a:r>
              <a:rPr lang="en-US" sz="2400" dirty="0" err="1" smtClean="0"/>
              <a:t>elettrica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400" b="1" dirty="0" err="1" smtClean="0"/>
              <a:t>Consumo</a:t>
            </a:r>
            <a:r>
              <a:rPr lang="en-US" sz="2400" b="1" dirty="0" smtClean="0"/>
              <a:t>:</a:t>
            </a:r>
            <a:r>
              <a:rPr lang="en-US" sz="2400" dirty="0" smtClean="0"/>
              <a:t> </a:t>
            </a:r>
            <a:r>
              <a:rPr lang="en-US" sz="2400" dirty="0" err="1" smtClean="0"/>
              <a:t>l’insieme</a:t>
            </a:r>
            <a:r>
              <a:rPr lang="en-US" sz="2400" dirty="0" smtClean="0"/>
              <a:t> di </a:t>
            </a:r>
            <a:r>
              <a:rPr lang="en-US" sz="2400" dirty="0" err="1" smtClean="0"/>
              <a:t>tutte</a:t>
            </a:r>
            <a:r>
              <a:rPr lang="en-US" sz="2400" dirty="0" smtClean="0"/>
              <a:t> le </a:t>
            </a:r>
            <a:r>
              <a:rPr lang="en-US" sz="2400" dirty="0" err="1" smtClean="0"/>
              <a:t>attività</a:t>
            </a:r>
            <a:r>
              <a:rPr lang="en-US" sz="2400" dirty="0" smtClean="0"/>
              <a:t> </a:t>
            </a:r>
            <a:r>
              <a:rPr lang="en-US" sz="2400" dirty="0" err="1" smtClean="0"/>
              <a:t>degli</a:t>
            </a:r>
            <a:r>
              <a:rPr lang="en-US" sz="2400" dirty="0" smtClean="0"/>
              <a:t> </a:t>
            </a:r>
            <a:r>
              <a:rPr lang="en-US" sz="2400" dirty="0" err="1" smtClean="0"/>
              <a:t>utenti</a:t>
            </a:r>
            <a:r>
              <a:rPr lang="en-US" sz="2400" dirty="0" smtClean="0"/>
              <a:t> </a:t>
            </a:r>
            <a:r>
              <a:rPr lang="en-US" sz="2400" dirty="0" err="1" smtClean="0"/>
              <a:t>che</a:t>
            </a:r>
            <a:r>
              <a:rPr lang="en-US" sz="2400" dirty="0" smtClean="0"/>
              <a:t> </a:t>
            </a:r>
            <a:r>
              <a:rPr lang="en-US" sz="2400" dirty="0" err="1" smtClean="0"/>
              <a:t>implicano</a:t>
            </a:r>
            <a:r>
              <a:rPr lang="en-US" sz="2400" dirty="0" smtClean="0"/>
              <a:t> </a:t>
            </a:r>
            <a:r>
              <a:rPr lang="en-US" sz="2400" dirty="0" err="1" smtClean="0"/>
              <a:t>consumo</a:t>
            </a:r>
            <a:r>
              <a:rPr lang="en-US" sz="2400" dirty="0" smtClean="0"/>
              <a:t> di </a:t>
            </a:r>
            <a:r>
              <a:rPr lang="en-US" sz="2400" dirty="0" err="1" smtClean="0"/>
              <a:t>energia</a:t>
            </a:r>
            <a:r>
              <a:rPr lang="en-US" sz="2400" dirty="0" smtClean="0"/>
              <a:t> </a:t>
            </a:r>
            <a:r>
              <a:rPr lang="en-US" sz="2400" dirty="0" err="1" smtClean="0"/>
              <a:t>elettrica</a:t>
            </a:r>
            <a:r>
              <a:rPr lang="en-US" sz="2400" dirty="0" smtClean="0"/>
              <a:t>.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PREVISIONI SUL CONSUMO DI ENERGIA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409281"/>
            <a:ext cx="8812404" cy="45996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Il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scala</a:t>
            </a:r>
            <a:r>
              <a:rPr lang="en-US" sz="2800" dirty="0" smtClean="0"/>
              <a:t> </a:t>
            </a:r>
            <a:r>
              <a:rPr lang="en-US" sz="2800" dirty="0" err="1" smtClean="0"/>
              <a:t>mondiale</a:t>
            </a:r>
            <a:r>
              <a:rPr lang="en-US" sz="2800" dirty="0" smtClean="0"/>
              <a:t> </a:t>
            </a:r>
            <a:r>
              <a:rPr lang="en-US" sz="2800" dirty="0" err="1" smtClean="0"/>
              <a:t>dovrebbe</a:t>
            </a:r>
            <a:r>
              <a:rPr lang="en-US" sz="2800" dirty="0" smtClean="0"/>
              <a:t> </a:t>
            </a:r>
            <a:r>
              <a:rPr lang="en-US" sz="2800" dirty="0" err="1" smtClean="0"/>
              <a:t>crescere</a:t>
            </a:r>
            <a:r>
              <a:rPr lang="en-US" sz="2800" dirty="0" smtClean="0"/>
              <a:t> del 56% </a:t>
            </a:r>
            <a:r>
              <a:rPr lang="en-US" sz="2800" dirty="0" err="1" smtClean="0"/>
              <a:t>tra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2010 e </a:t>
            </a:r>
            <a:r>
              <a:rPr lang="en-US" sz="2800" dirty="0" err="1" smtClean="0"/>
              <a:t>il</a:t>
            </a:r>
            <a:r>
              <a:rPr lang="en-US" sz="2800" dirty="0" smtClean="0"/>
              <a:t> 2040.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r>
              <a:rPr lang="en-US" sz="2800" dirty="0" smtClean="0"/>
              <a:t> e del </a:t>
            </a:r>
            <a:r>
              <a:rPr lang="en-US" sz="2800" dirty="0" err="1" smtClean="0"/>
              <a:t>nucleare</a:t>
            </a:r>
            <a:r>
              <a:rPr lang="en-US" sz="2800" dirty="0" smtClean="0"/>
              <a:t> </a:t>
            </a:r>
            <a:r>
              <a:rPr lang="en-US" sz="2800" dirty="0" err="1" smtClean="0"/>
              <a:t>dovrebbe</a:t>
            </a:r>
            <a:r>
              <a:rPr lang="en-US" sz="2800" dirty="0" smtClean="0"/>
              <a:t> </a:t>
            </a:r>
            <a:r>
              <a:rPr lang="en-US" sz="2800" dirty="0" err="1" smtClean="0"/>
              <a:t>nel</a:t>
            </a:r>
            <a:r>
              <a:rPr lang="en-US" sz="2800" dirty="0" smtClean="0"/>
              <a:t> </a:t>
            </a:r>
            <a:r>
              <a:rPr lang="en-US" sz="2800" dirty="0" err="1" smtClean="0"/>
              <a:t>frattempo</a:t>
            </a:r>
            <a:r>
              <a:rPr lang="en-US" sz="2800" dirty="0" smtClean="0"/>
              <a:t> </a:t>
            </a:r>
            <a:r>
              <a:rPr lang="en-US" sz="2800" dirty="0" err="1" smtClean="0"/>
              <a:t>crescere</a:t>
            </a:r>
            <a:r>
              <a:rPr lang="en-US" sz="2800" dirty="0" smtClean="0"/>
              <a:t> con un </a:t>
            </a:r>
            <a:r>
              <a:rPr lang="en-US" sz="2800" dirty="0" err="1" smtClean="0"/>
              <a:t>tasso</a:t>
            </a:r>
            <a:r>
              <a:rPr lang="en-US" sz="2800" dirty="0" smtClean="0"/>
              <a:t> </a:t>
            </a:r>
            <a:r>
              <a:rPr lang="en-US" sz="2800" dirty="0" err="1" smtClean="0"/>
              <a:t>annuo</a:t>
            </a:r>
            <a:r>
              <a:rPr lang="en-US" sz="2800" dirty="0" smtClean="0"/>
              <a:t> del 2.5%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Circa lo 80% del </a:t>
            </a:r>
            <a:r>
              <a:rPr lang="en-US" sz="2800" dirty="0" err="1" smtClean="0"/>
              <a:t>fabbisogno</a:t>
            </a:r>
            <a:r>
              <a:rPr lang="en-US" sz="2800" dirty="0" smtClean="0"/>
              <a:t> </a:t>
            </a:r>
            <a:r>
              <a:rPr lang="en-US" sz="2800" dirty="0" err="1" smtClean="0"/>
              <a:t>mondiale</a:t>
            </a:r>
            <a:r>
              <a:rPr lang="en-US" sz="2800" dirty="0" smtClean="0"/>
              <a:t> </a:t>
            </a:r>
            <a:r>
              <a:rPr lang="en-US" sz="2800" dirty="0" err="1" smtClean="0"/>
              <a:t>sarà</a:t>
            </a:r>
            <a:r>
              <a:rPr lang="en-US" sz="2800" dirty="0" smtClean="0"/>
              <a:t> </a:t>
            </a:r>
            <a:r>
              <a:rPr lang="en-US" sz="2800" dirty="0" err="1" smtClean="0"/>
              <a:t>coperto</a:t>
            </a:r>
            <a:r>
              <a:rPr lang="en-US" sz="2800" dirty="0" smtClean="0"/>
              <a:t> </a:t>
            </a:r>
            <a:r>
              <a:rPr lang="en-US" sz="2800" dirty="0" err="1" smtClean="0"/>
              <a:t>dai</a:t>
            </a:r>
            <a:r>
              <a:rPr lang="en-US" sz="2800" dirty="0" smtClean="0"/>
              <a:t> </a:t>
            </a:r>
            <a:r>
              <a:rPr lang="en-US" sz="2800" dirty="0" err="1" smtClean="0"/>
              <a:t>combustili</a:t>
            </a:r>
            <a:r>
              <a:rPr lang="en-US" sz="2800" dirty="0" smtClean="0"/>
              <a:t> </a:t>
            </a:r>
            <a:r>
              <a:rPr lang="en-US" sz="2800" dirty="0" err="1" smtClean="0"/>
              <a:t>fossili</a:t>
            </a:r>
            <a:r>
              <a:rPr lang="en-US" sz="2800" dirty="0" smtClean="0"/>
              <a:t> </a:t>
            </a:r>
            <a:r>
              <a:rPr lang="en-US" sz="2800" dirty="0" err="1" smtClean="0"/>
              <a:t>fino</a:t>
            </a:r>
            <a:r>
              <a:rPr lang="en-US" sz="2800" dirty="0" smtClean="0"/>
              <a:t> al 2040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Le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di </a:t>
            </a:r>
            <a:r>
              <a:rPr lang="en-US" sz="2800" dirty="0" err="1" smtClean="0"/>
              <a:t>anidride</a:t>
            </a:r>
            <a:r>
              <a:rPr lang="en-US" sz="2800" dirty="0" smtClean="0"/>
              <a:t> </a:t>
            </a:r>
            <a:r>
              <a:rPr lang="en-US" sz="2800" dirty="0" err="1" smtClean="0"/>
              <a:t>carbonica</a:t>
            </a:r>
            <a:r>
              <a:rPr lang="en-US" sz="2800" dirty="0" smtClean="0"/>
              <a:t> </a:t>
            </a:r>
            <a:r>
              <a:rPr lang="en-US" sz="2800" dirty="0" err="1" smtClean="0"/>
              <a:t>cresceranno</a:t>
            </a:r>
            <a:r>
              <a:rPr lang="en-US" sz="2800" dirty="0" smtClean="0"/>
              <a:t> del 46% dal 2010 al 2040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PREVISIONI SUL CONSUMO DI ENERGIA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panagiotakopoulos\Desktop\world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5742"/>
            <a:ext cx="9144000" cy="4863401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401923" y="860248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/>
              <a:t>Fonte: U.S. Energy Information Administration, International Energy Outlook 2013</a:t>
            </a:r>
            <a:endParaRPr lang="el-GR" i="0" dirty="0" smtClean="0"/>
          </a:p>
        </p:txBody>
      </p:sp>
      <p:sp>
        <p:nvSpPr>
          <p:cNvPr id="7" name="6 - Ορθογώνιο"/>
          <p:cNvSpPr/>
          <p:nvPr/>
        </p:nvSpPr>
        <p:spPr>
          <a:xfrm>
            <a:off x="-28471" y="6046872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/>
              <a:t>OCSE: Organization per la </a:t>
            </a:r>
            <a:r>
              <a:rPr lang="en-US" i="0" dirty="0" err="1" smtClean="0"/>
              <a:t>Cooperazione</a:t>
            </a:r>
            <a:r>
              <a:rPr lang="en-US" i="0" dirty="0" smtClean="0"/>
              <a:t> e lo </a:t>
            </a:r>
            <a:r>
              <a:rPr lang="en-US" i="0" dirty="0" err="1" smtClean="0"/>
              <a:t>Sviluppo</a:t>
            </a:r>
            <a:r>
              <a:rPr lang="en-US" i="0" dirty="0" smtClean="0"/>
              <a:t> </a:t>
            </a:r>
            <a:r>
              <a:rPr lang="en-US" i="0" dirty="0" err="1" smtClean="0"/>
              <a:t>Economico</a:t>
            </a:r>
            <a:endParaRPr lang="el-GR" i="0" dirty="0" smtClean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PROBLEMI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crescita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r>
              <a:rPr lang="en-US" sz="2800" dirty="0" smtClean="0"/>
              <a:t> e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domanda</a:t>
            </a:r>
            <a:r>
              <a:rPr lang="en-US" sz="2800" dirty="0" smtClean="0"/>
              <a:t> di </a:t>
            </a:r>
            <a:r>
              <a:rPr lang="en-US" sz="2800" dirty="0" err="1" smtClean="0"/>
              <a:t>combustibili</a:t>
            </a:r>
            <a:r>
              <a:rPr lang="en-US" sz="2800" dirty="0" smtClean="0"/>
              <a:t> </a:t>
            </a:r>
            <a:r>
              <a:rPr lang="en-US" sz="2800" dirty="0" err="1" smtClean="0"/>
              <a:t>fossili</a:t>
            </a:r>
            <a:r>
              <a:rPr lang="en-US" sz="2800" dirty="0" smtClean="0"/>
              <a:t> è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veloce</a:t>
            </a:r>
            <a:r>
              <a:rPr lang="en-US" sz="2800" dirty="0" smtClean="0"/>
              <a:t> di </a:t>
            </a:r>
            <a:r>
              <a:rPr lang="en-US" sz="2800" dirty="0" err="1" smtClean="0"/>
              <a:t>quella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capacità</a:t>
            </a:r>
            <a:r>
              <a:rPr lang="en-US" sz="2800" dirty="0" smtClean="0"/>
              <a:t> di </a:t>
            </a:r>
            <a:r>
              <a:rPr lang="en-US" sz="2800" dirty="0" err="1" smtClean="0"/>
              <a:t>estrazione</a:t>
            </a:r>
            <a:r>
              <a:rPr lang="en-US" sz="2800" dirty="0" smtClean="0"/>
              <a:t> e </a:t>
            </a:r>
            <a:r>
              <a:rPr lang="en-US" sz="2800" dirty="0" err="1" smtClean="0"/>
              <a:t>offerta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combsustibili</a:t>
            </a:r>
            <a:r>
              <a:rPr lang="en-US" sz="2800" dirty="0" smtClean="0"/>
              <a:t> </a:t>
            </a:r>
            <a:r>
              <a:rPr lang="en-US" sz="2800" dirty="0" err="1" smtClean="0"/>
              <a:t>fossili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ancora</a:t>
            </a:r>
            <a:r>
              <a:rPr lang="en-US" sz="2800" dirty="0" smtClean="0"/>
              <a:t> la </a:t>
            </a:r>
            <a:r>
              <a:rPr lang="en-US" sz="2800" dirty="0" err="1" smtClean="0"/>
              <a:t>fonte</a:t>
            </a:r>
            <a:r>
              <a:rPr lang="en-US" sz="2800" dirty="0" smtClean="0"/>
              <a:t> </a:t>
            </a:r>
            <a:r>
              <a:rPr lang="en-US" sz="2800" dirty="0" err="1" smtClean="0"/>
              <a:t>d’energia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economica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Il </a:t>
            </a:r>
            <a:r>
              <a:rPr lang="en-US" sz="2800" dirty="0" err="1" smtClean="0"/>
              <a:t>progressivo</a:t>
            </a:r>
            <a:r>
              <a:rPr lang="en-US" sz="2800" dirty="0" smtClean="0"/>
              <a:t> </a:t>
            </a:r>
            <a:r>
              <a:rPr lang="en-US" sz="2800" dirty="0" err="1" smtClean="0"/>
              <a:t>deterioramento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dell’ambiente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centri</a:t>
            </a:r>
            <a:r>
              <a:rPr lang="en-US" sz="2800" dirty="0" smtClean="0"/>
              <a:t> di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</a:t>
            </a:r>
            <a:r>
              <a:rPr lang="en-US" sz="2800" dirty="0" err="1" smtClean="0"/>
              <a:t>dell’energia</a:t>
            </a:r>
            <a:r>
              <a:rPr lang="en-US" sz="2800" dirty="0" smtClean="0"/>
              <a:t> non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progettati</a:t>
            </a:r>
            <a:r>
              <a:rPr lang="en-US" sz="2800" dirty="0" smtClean="0"/>
              <a:t> in </a:t>
            </a:r>
            <a:r>
              <a:rPr lang="en-US" sz="2800" dirty="0" err="1" smtClean="0"/>
              <a:t>modo</a:t>
            </a:r>
            <a:r>
              <a:rPr lang="en-US" sz="2800" dirty="0" smtClean="0"/>
              <a:t> da </a:t>
            </a:r>
            <a:r>
              <a:rPr lang="en-US" sz="2800" dirty="0" err="1" smtClean="0"/>
              <a:t>poter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integrare</a:t>
            </a:r>
            <a:r>
              <a:rPr lang="en-US" sz="2800" dirty="0" smtClean="0"/>
              <a:t> </a:t>
            </a:r>
            <a:r>
              <a:rPr lang="en-US" sz="2800" dirty="0" err="1" smtClean="0"/>
              <a:t>facilmente</a:t>
            </a:r>
            <a:r>
              <a:rPr lang="en-US" sz="2800" dirty="0" smtClean="0"/>
              <a:t> le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endParaRPr lang="en-US" sz="2800" dirty="0" smtClean="0"/>
          </a:p>
          <a:p>
            <a:pPr algn="just"/>
            <a:r>
              <a:rPr lang="en-US" sz="2800" dirty="0" err="1" smtClean="0"/>
              <a:t>Questioni</a:t>
            </a:r>
            <a:r>
              <a:rPr lang="en-US" sz="2800" dirty="0" smtClean="0"/>
              <a:t> </a:t>
            </a:r>
            <a:r>
              <a:rPr lang="en-US" sz="2800" dirty="0" err="1" smtClean="0"/>
              <a:t>economiche</a:t>
            </a:r>
            <a:r>
              <a:rPr lang="en-US" sz="2800" dirty="0" smtClean="0"/>
              <a:t> e </a:t>
            </a:r>
            <a:r>
              <a:rPr lang="en-US" sz="2800" dirty="0" err="1" smtClean="0"/>
              <a:t>politiche</a:t>
            </a:r>
            <a:r>
              <a:rPr lang="en-US" sz="2800" dirty="0" smtClean="0"/>
              <a:t> </a:t>
            </a:r>
            <a:r>
              <a:rPr lang="en-US" sz="2800" dirty="0" err="1" smtClean="0"/>
              <a:t>impediscono</a:t>
            </a:r>
            <a:r>
              <a:rPr lang="en-US" sz="2800" dirty="0" smtClean="0"/>
              <a:t> un </a:t>
            </a:r>
            <a:r>
              <a:rPr lang="en-US" sz="2800" dirty="0" err="1" smtClean="0"/>
              <a:t>passaggio</a:t>
            </a:r>
            <a:r>
              <a:rPr lang="en-US" sz="2800" dirty="0" smtClean="0"/>
              <a:t> </a:t>
            </a:r>
            <a:r>
              <a:rPr lang="en-US" sz="2800" dirty="0" err="1" smtClean="0"/>
              <a:t>rapido</a:t>
            </a:r>
            <a:r>
              <a:rPr lang="en-US" sz="2800" dirty="0" smtClean="0"/>
              <a:t> e </a:t>
            </a:r>
            <a:r>
              <a:rPr lang="en-US" sz="2800" dirty="0" err="1" smtClean="0"/>
              <a:t>diffuso</a:t>
            </a:r>
            <a:r>
              <a:rPr lang="en-US" sz="2800" dirty="0" smtClean="0"/>
              <a:t> </a:t>
            </a:r>
            <a:r>
              <a:rPr lang="en-US" sz="2800" dirty="0" err="1" smtClean="0"/>
              <a:t>all’uso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91</TotalTime>
  <Words>542</Words>
  <Application>Microsoft Office PowerPoint</Application>
  <PresentationFormat>Presentazione su schermo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61</vt:lpstr>
      <vt:lpstr>Presentazione standard di PowerPoint</vt:lpstr>
      <vt:lpstr>Presentazione standard di PowerPoint</vt:lpstr>
      <vt:lpstr>ENERGIA OGGI</vt:lpstr>
      <vt:lpstr>FONTI DI ENERGIA</vt:lpstr>
      <vt:lpstr>ENERGIA RINNOVABILE</vt:lpstr>
      <vt:lpstr>CATENA DEL VALORE ENERGETICO</vt:lpstr>
      <vt:lpstr>PREVISIONI SUL CONSUMO DI ENERGIA</vt:lpstr>
      <vt:lpstr>PREVISIONI SUL CONSUMO DI ENERGIA</vt:lpstr>
      <vt:lpstr>PROBLEMI</vt:lpstr>
      <vt:lpstr>SFIDE</vt:lpstr>
      <vt:lpstr>ENERGIA INTELLIGENTE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Gruppo Didattica della Fisica</cp:lastModifiedBy>
  <cp:revision>1631</cp:revision>
  <dcterms:created xsi:type="dcterms:W3CDTF">2013-05-11T20:59:03Z</dcterms:created>
  <dcterms:modified xsi:type="dcterms:W3CDTF">2016-06-16T12:55:47Z</dcterms:modified>
</cp:coreProperties>
</file>