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86" r:id="rId2"/>
    <p:sldId id="485" r:id="rId3"/>
    <p:sldId id="401" r:id="rId4"/>
    <p:sldId id="413" r:id="rId5"/>
    <p:sldId id="414" r:id="rId6"/>
    <p:sldId id="412" r:id="rId7"/>
    <p:sldId id="396" r:id="rId8"/>
    <p:sldId id="416" r:id="rId9"/>
    <p:sldId id="417" r:id="rId10"/>
    <p:sldId id="439" r:id="rId11"/>
    <p:sldId id="440" r:id="rId12"/>
    <p:sldId id="441" r:id="rId13"/>
    <p:sldId id="443" r:id="rId14"/>
    <p:sldId id="450" r:id="rId15"/>
    <p:sldId id="442" r:id="rId16"/>
    <p:sldId id="438" r:id="rId17"/>
    <p:sldId id="444" r:id="rId18"/>
    <p:sldId id="445" r:id="rId19"/>
    <p:sldId id="449" r:id="rId20"/>
    <p:sldId id="446" r:id="rId21"/>
    <p:sldId id="447" r:id="rId22"/>
    <p:sldId id="448" r:id="rId23"/>
    <p:sldId id="482" r:id="rId24"/>
    <p:sldId id="385" r:id="rId25"/>
    <p:sldId id="452" r:id="rId26"/>
  </p:sldIdLst>
  <p:sldSz cx="9144000" cy="6858000" type="screen4x3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71" d="100"/>
          <a:sy n="71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6/16/2016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6/16/2016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‹N›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>
                <a:solidFill>
                  <a:schemeClr val="bg2">
                    <a:lumMod val="50000"/>
                  </a:schemeClr>
                </a:solidFill>
              </a:rPr>
              <a:t>C</a:t>
            </a: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ORSO 3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Impresa – 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ntelligente</a:t>
            </a:r>
            <a:endParaRPr lang="en-GB" sz="2400" b="1" i="0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MODULO 1</a:t>
            </a:r>
          </a:p>
          <a:p>
            <a:pPr algn="ctr">
              <a:defRPr/>
            </a:pP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1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AREE TECNOLOGICHE DELLE SMART </a:t>
            </a:r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GRID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Monitoraggio</a:t>
            </a:r>
            <a:r>
              <a:rPr lang="en-US" sz="2800" dirty="0" smtClean="0"/>
              <a:t> e </a:t>
            </a:r>
            <a:r>
              <a:rPr lang="en-US" sz="2800" dirty="0" err="1" smtClean="0"/>
              <a:t>contollo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grande</a:t>
            </a:r>
            <a:r>
              <a:rPr lang="en-US" sz="2800" dirty="0" smtClean="0"/>
              <a:t> </a:t>
            </a:r>
            <a:r>
              <a:rPr lang="en-US" sz="2800" dirty="0" err="1" smtClean="0"/>
              <a:t>scala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Integrazione</a:t>
            </a:r>
            <a:r>
              <a:rPr lang="en-US" sz="2800" dirty="0" smtClean="0"/>
              <a:t> della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distribuita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Integrazione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TIC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/>
              <a:t>A</a:t>
            </a:r>
            <a:r>
              <a:rPr lang="en-US" sz="2800" dirty="0" err="1" smtClean="0"/>
              <a:t>pplicazioni</a:t>
            </a:r>
            <a:r>
              <a:rPr lang="en-US" sz="2800" dirty="0" smtClean="0"/>
              <a:t> per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miglioramento</a:t>
            </a:r>
            <a:r>
              <a:rPr lang="en-US" sz="2800" dirty="0" smtClean="0"/>
              <a:t> della </a:t>
            </a:r>
            <a:r>
              <a:rPr lang="en-US" sz="2800" dirty="0" err="1" smtClean="0"/>
              <a:t>trasmissione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Gestione</a:t>
            </a:r>
            <a:r>
              <a:rPr lang="en-US" sz="2800" dirty="0" smtClean="0"/>
              <a:t> della rete di </a:t>
            </a:r>
            <a:r>
              <a:rPr lang="en-US" sz="2800" dirty="0" err="1" smtClean="0"/>
              <a:t>distribuzione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Infrastrutture</a:t>
            </a:r>
            <a:r>
              <a:rPr lang="en-US" sz="2800" dirty="0" smtClean="0"/>
              <a:t> </a:t>
            </a:r>
            <a:r>
              <a:rPr lang="en-US" sz="2800" dirty="0" smtClean="0"/>
              <a:t>per la </a:t>
            </a:r>
            <a:r>
              <a:rPr lang="en-US" sz="2800" dirty="0" err="1" smtClean="0"/>
              <a:t>sensoristica</a:t>
            </a:r>
            <a:r>
              <a:rPr lang="en-US" sz="2800" dirty="0" smtClean="0"/>
              <a:t> </a:t>
            </a:r>
            <a:r>
              <a:rPr lang="en-US" sz="2800" dirty="0" err="1" smtClean="0"/>
              <a:t>avanzata</a:t>
            </a:r>
            <a:r>
              <a:rPr lang="en-US" sz="2800" dirty="0" smtClean="0"/>
              <a:t> </a:t>
            </a:r>
            <a:r>
              <a:rPr lang="en-US" sz="2800" dirty="0" smtClean="0"/>
              <a:t>(AMI</a:t>
            </a:r>
            <a:r>
              <a:rPr lang="en-US" sz="2800" dirty="0" smtClean="0"/>
              <a:t>)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Infrastrutture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carica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veicoli</a:t>
            </a:r>
            <a:r>
              <a:rPr lang="en-US" sz="2800" dirty="0" smtClean="0"/>
              <a:t> </a:t>
            </a:r>
            <a:r>
              <a:rPr lang="en-US" sz="2800" dirty="0" err="1" smtClean="0"/>
              <a:t>elettrici</a:t>
            </a:r>
            <a:r>
              <a:rPr lang="en-US" sz="2800" dirty="0" smtClean="0"/>
              <a:t> (EV)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Sistemi</a:t>
            </a:r>
            <a:r>
              <a:rPr lang="en-US" sz="2800" dirty="0" smtClean="0"/>
              <a:t> “</a:t>
            </a:r>
            <a:r>
              <a:rPr lang="en-US" sz="2800" dirty="0" err="1" smtClean="0"/>
              <a:t>dalla</a:t>
            </a:r>
            <a:r>
              <a:rPr lang="en-US" sz="2800" dirty="0" smtClean="0"/>
              <a:t> parte” </a:t>
            </a:r>
            <a:r>
              <a:rPr lang="en-US" sz="2800" dirty="0" err="1" smtClean="0"/>
              <a:t>degli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 (CS)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USO DELLE TECNOLOGIE NELLA SMART GRID</a:t>
            </a:r>
          </a:p>
        </p:txBody>
      </p:sp>
      <p:pic>
        <p:nvPicPr>
          <p:cNvPr id="10242" name="Picture 2" descr="C:\Users\panagiotakopoulos\Desktop\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5125"/>
            <a:ext cx="9144000" cy="531557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MONITORAGGIO E CONTROLLO SU GRANDE SCALA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Monitoraggio</a:t>
            </a:r>
            <a:r>
              <a:rPr lang="en-US" sz="2800" dirty="0" smtClean="0"/>
              <a:t> e </a:t>
            </a:r>
            <a:r>
              <a:rPr lang="en-US" sz="2800" dirty="0" err="1" smtClean="0"/>
              <a:t>visualizzazione</a:t>
            </a:r>
            <a:r>
              <a:rPr lang="en-US" sz="2800" dirty="0" smtClean="0"/>
              <a:t> in tempo </a:t>
            </a:r>
            <a:r>
              <a:rPr lang="en-US" sz="2800" dirty="0" err="1" smtClean="0"/>
              <a:t>reale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prestazioni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componenti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rete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Strumenti</a:t>
            </a:r>
            <a:r>
              <a:rPr lang="en-US" sz="2800" dirty="0" smtClean="0"/>
              <a:t> </a:t>
            </a:r>
            <a:r>
              <a:rPr lang="en-US" sz="2800" dirty="0" err="1" smtClean="0"/>
              <a:t>avanzati</a:t>
            </a:r>
            <a:r>
              <a:rPr lang="en-US" sz="2800" dirty="0" smtClean="0"/>
              <a:t> per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 </a:t>
            </a:r>
            <a:r>
              <a:rPr lang="en-US" sz="2800" dirty="0" err="1" smtClean="0"/>
              <a:t>operativo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rete: </a:t>
            </a:r>
            <a:r>
              <a:rPr lang="en-US" sz="2800" dirty="0" err="1" smtClean="0"/>
              <a:t>evitare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bkackout</a:t>
            </a:r>
            <a:r>
              <a:rPr lang="en-US" sz="2800" dirty="0" smtClean="0"/>
              <a:t> e </a:t>
            </a:r>
            <a:r>
              <a:rPr lang="en-US" sz="2800" dirty="0" err="1" smtClean="0"/>
              <a:t>facilitare</a:t>
            </a:r>
            <a:r>
              <a:rPr lang="en-US" sz="2800" dirty="0" smtClean="0"/>
              <a:t> </a:t>
            </a:r>
            <a:r>
              <a:rPr lang="en-US" sz="2800" dirty="0" err="1" smtClean="0"/>
              <a:t>l’integrazione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Moniotraggio</a:t>
            </a:r>
            <a:r>
              <a:rPr lang="en-US" sz="2800" dirty="0" smtClean="0"/>
              <a:t> </a:t>
            </a:r>
            <a:r>
              <a:rPr lang="en-US" sz="2800" dirty="0" err="1" smtClean="0"/>
              <a:t>affiancato</a:t>
            </a:r>
            <a:r>
              <a:rPr lang="en-US" sz="2800" dirty="0" smtClean="0"/>
              <a:t> con </a:t>
            </a:r>
            <a:r>
              <a:rPr lang="en-US" sz="2800" dirty="0" err="1" smtClean="0"/>
              <a:t>strumenti</a:t>
            </a:r>
            <a:r>
              <a:rPr lang="en-US" sz="2800" dirty="0" smtClean="0"/>
              <a:t> </a:t>
            </a:r>
            <a:r>
              <a:rPr lang="en-US" sz="2800" dirty="0" err="1" smtClean="0"/>
              <a:t>avanzati</a:t>
            </a:r>
            <a:r>
              <a:rPr lang="en-US" sz="2800" dirty="0" smtClean="0"/>
              <a:t> di </a:t>
            </a:r>
            <a:r>
              <a:rPr lang="en-US" sz="2800" dirty="0" err="1" smtClean="0"/>
              <a:t>analisi</a:t>
            </a:r>
            <a:r>
              <a:rPr lang="en-US" sz="2800" dirty="0" smtClean="0"/>
              <a:t> del </a:t>
            </a:r>
            <a:r>
              <a:rPr lang="en-US" sz="2800" dirty="0" err="1" smtClean="0"/>
              <a:t>sistema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err="1" smtClean="0"/>
              <a:t>Controllo</a:t>
            </a:r>
            <a:r>
              <a:rPr lang="en-US" sz="2400" dirty="0" smtClean="0"/>
              <a:t> di </a:t>
            </a:r>
            <a:r>
              <a:rPr lang="en-US" sz="2400" dirty="0" err="1" smtClean="0"/>
              <a:t>Supervisione</a:t>
            </a:r>
            <a:r>
              <a:rPr lang="en-US" sz="2400" dirty="0" smtClean="0"/>
              <a:t> e </a:t>
            </a:r>
            <a:r>
              <a:rPr lang="en-US" sz="2400" dirty="0" err="1" smtClean="0"/>
              <a:t>Acquisizione</a:t>
            </a:r>
            <a:r>
              <a:rPr lang="en-US" sz="2400" dirty="0" smtClean="0"/>
              <a:t> </a:t>
            </a:r>
            <a:r>
              <a:rPr lang="en-US" sz="2400" dirty="0" err="1" smtClean="0"/>
              <a:t>dati</a:t>
            </a:r>
            <a:r>
              <a:rPr lang="en-US" sz="2400" dirty="0" smtClean="0"/>
              <a:t> </a:t>
            </a:r>
            <a:r>
              <a:rPr lang="en-US" sz="2400" dirty="0" smtClean="0"/>
              <a:t>(SCADA</a:t>
            </a:r>
            <a:r>
              <a:rPr lang="en-US" sz="24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err="1" smtClean="0"/>
              <a:t>Consapevolezza</a:t>
            </a:r>
            <a:r>
              <a:rPr lang="en-US" sz="2400" dirty="0" smtClean="0"/>
              <a:t> </a:t>
            </a:r>
            <a:r>
              <a:rPr lang="en-US" sz="2400" dirty="0" err="1" smtClean="0"/>
              <a:t>delle</a:t>
            </a:r>
            <a:r>
              <a:rPr lang="en-US" sz="2400" dirty="0" smtClean="0"/>
              <a:t> </a:t>
            </a:r>
            <a:r>
              <a:rPr lang="en-US" sz="2400" dirty="0" err="1" smtClean="0"/>
              <a:t>condizioni</a:t>
            </a:r>
            <a:r>
              <a:rPr lang="en-US" sz="2400" dirty="0" smtClean="0"/>
              <a:t> del </a:t>
            </a:r>
            <a:r>
              <a:rPr lang="en-US" sz="2400" dirty="0" err="1" smtClean="0"/>
              <a:t>sistema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larga</a:t>
            </a:r>
            <a:r>
              <a:rPr lang="en-US" sz="2400" dirty="0" smtClean="0"/>
              <a:t> </a:t>
            </a:r>
            <a:r>
              <a:rPr lang="en-US" sz="2400" dirty="0" err="1" smtClean="0"/>
              <a:t>scala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err="1" smtClean="0"/>
              <a:t>Monitoraggio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larga</a:t>
            </a:r>
            <a:r>
              <a:rPr lang="en-US" sz="2400" dirty="0" smtClean="0"/>
              <a:t> </a:t>
            </a:r>
            <a:r>
              <a:rPr lang="en-US" sz="2400" dirty="0" err="1" smtClean="0"/>
              <a:t>scala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n-US" sz="2400" dirty="0" err="1" smtClean="0"/>
              <a:t>Protezione</a:t>
            </a:r>
            <a:r>
              <a:rPr lang="en-US" sz="2400" dirty="0" smtClean="0"/>
              <a:t> </a:t>
            </a:r>
            <a:r>
              <a:rPr lang="en-US" sz="2400" dirty="0" err="1" smtClean="0"/>
              <a:t>adattiva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larga</a:t>
            </a:r>
            <a:r>
              <a:rPr lang="en-US" sz="2400" dirty="0" smtClean="0"/>
              <a:t> </a:t>
            </a:r>
            <a:r>
              <a:rPr lang="en-US" sz="2400" dirty="0" err="1" smtClean="0"/>
              <a:t>scala</a:t>
            </a:r>
            <a:r>
              <a:rPr lang="en-US" sz="2400" dirty="0" smtClean="0"/>
              <a:t>, </a:t>
            </a:r>
            <a:r>
              <a:rPr lang="en-US" sz="2400" dirty="0" err="1" smtClean="0"/>
              <a:t>controllo</a:t>
            </a:r>
            <a:r>
              <a:rPr lang="en-US" sz="2400" dirty="0" smtClean="0"/>
              <a:t> e </a:t>
            </a:r>
            <a:r>
              <a:rPr lang="en-US" sz="2400" dirty="0" err="1" smtClean="0"/>
              <a:t>automazione</a:t>
            </a:r>
            <a:endParaRPr lang="en-US" sz="24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10527"/>
            <a:ext cx="9144000" cy="10048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INTEGRAZIONE DELLA PRODUZIONE DISTRIBUITA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sistemi</a:t>
            </a:r>
            <a:r>
              <a:rPr lang="en-US" sz="2800" dirty="0" smtClean="0"/>
              <a:t> di </a:t>
            </a:r>
            <a:r>
              <a:rPr lang="en-US" sz="2800" dirty="0" err="1" smtClean="0"/>
              <a:t>immagazzinamento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rendono</a:t>
            </a:r>
            <a:r>
              <a:rPr lang="en-US" sz="2800" dirty="0" smtClean="0"/>
              <a:t> </a:t>
            </a:r>
            <a:r>
              <a:rPr lang="en-US" sz="2800" dirty="0" err="1" smtClean="0"/>
              <a:t>indipendenti</a:t>
            </a:r>
            <a:r>
              <a:rPr lang="en-US" sz="2800" dirty="0" smtClean="0"/>
              <a:t> 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e la </a:t>
            </a:r>
            <a:r>
              <a:rPr lang="en-US" sz="2800" dirty="0" err="1" smtClean="0"/>
              <a:t>distribuzione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L’automazione</a:t>
            </a:r>
            <a:r>
              <a:rPr lang="en-US" sz="2800" dirty="0" smtClean="0"/>
              <a:t> del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 di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domanda</a:t>
            </a:r>
            <a:r>
              <a:rPr lang="en-US" sz="2800" dirty="0" smtClean="0"/>
              <a:t> </a:t>
            </a:r>
            <a:r>
              <a:rPr lang="en-US" sz="2800" dirty="0" err="1" smtClean="0"/>
              <a:t>assicura</a:t>
            </a:r>
            <a:r>
              <a:rPr lang="en-US" sz="2800" dirty="0" smtClean="0"/>
              <a:t> un </a:t>
            </a:r>
            <a:r>
              <a:rPr lang="en-US" sz="2800" dirty="0" err="1" smtClean="0"/>
              <a:t>bilanciamento</a:t>
            </a:r>
            <a:r>
              <a:rPr lang="en-US" sz="2800" dirty="0" smtClean="0"/>
              <a:t> </a:t>
            </a:r>
            <a:r>
              <a:rPr lang="en-US" sz="2800" dirty="0" err="1" smtClean="0"/>
              <a:t>tra</a:t>
            </a:r>
            <a:r>
              <a:rPr lang="en-US" sz="2800" dirty="0" smtClean="0"/>
              <a:t> </a:t>
            </a:r>
            <a:r>
              <a:rPr lang="en-US" sz="2800" dirty="0" err="1" smtClean="0"/>
              <a:t>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distribuita</a:t>
            </a:r>
            <a:r>
              <a:rPr lang="en-US" sz="2800" dirty="0" smtClean="0"/>
              <a:t> e </a:t>
            </a:r>
            <a:r>
              <a:rPr lang="en-US" sz="2800" dirty="0" err="1" smtClean="0"/>
              <a:t>quella</a:t>
            </a:r>
            <a:r>
              <a:rPr lang="en-US" sz="2800" dirty="0" smtClean="0"/>
              <a:t> </a:t>
            </a:r>
            <a:r>
              <a:rPr lang="en-US" sz="2800" dirty="0" err="1" smtClean="0"/>
              <a:t>effettivamente</a:t>
            </a:r>
            <a:r>
              <a:rPr lang="en-US" sz="2800" dirty="0" smtClean="0"/>
              <a:t> </a:t>
            </a:r>
            <a:r>
              <a:rPr lang="en-US" sz="2800" dirty="0" err="1" smtClean="0"/>
              <a:t>consumata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MONITORAGGIO DELLA RETE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4" descr="C:\Users\panagiotakopoulos\Desktop\substas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55560"/>
            <a:ext cx="9144000" cy="5124659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INTEGRAZIONE DELLE TIC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23689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Crea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infrastruttura</a:t>
            </a:r>
            <a:r>
              <a:rPr lang="en-US" sz="2800" dirty="0" smtClean="0"/>
              <a:t> </a:t>
            </a:r>
            <a:r>
              <a:rPr lang="en-US" sz="2800" dirty="0" err="1" smtClean="0"/>
              <a:t>dinamica</a:t>
            </a:r>
            <a:r>
              <a:rPr lang="en-US" sz="2800" dirty="0" smtClean="0"/>
              <a:t>, </a:t>
            </a:r>
            <a:r>
              <a:rPr lang="en-US" sz="2800" dirty="0" err="1" smtClean="0"/>
              <a:t>veloce</a:t>
            </a:r>
            <a:r>
              <a:rPr lang="en-US" sz="2800" dirty="0" smtClean="0"/>
              <a:t> e </a:t>
            </a:r>
            <a:r>
              <a:rPr lang="en-US" sz="2800" dirty="0" err="1" smtClean="0"/>
              <a:t>interattiva</a:t>
            </a:r>
            <a:r>
              <a:rPr lang="en-US" sz="2800" dirty="0" smtClean="0"/>
              <a:t> per lo </a:t>
            </a:r>
            <a:r>
              <a:rPr lang="en-US" sz="2800" dirty="0" err="1" smtClean="0"/>
              <a:t>scambio</a:t>
            </a:r>
            <a:r>
              <a:rPr lang="en-US" sz="2800" dirty="0" smtClean="0"/>
              <a:t> di </a:t>
            </a:r>
            <a:r>
              <a:rPr lang="en-US" sz="2800" dirty="0" err="1" smtClean="0"/>
              <a:t>informazioni</a:t>
            </a:r>
            <a:r>
              <a:rPr lang="en-US" sz="2800" dirty="0" smtClean="0"/>
              <a:t> in tempo </a:t>
            </a:r>
            <a:r>
              <a:rPr lang="en-US" sz="2800" dirty="0" err="1" smtClean="0"/>
              <a:t>reale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Software di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 e per la </a:t>
            </a:r>
            <a:r>
              <a:rPr lang="en-US" sz="2800" dirty="0" err="1" smtClean="0"/>
              <a:t>stima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risorse</a:t>
            </a:r>
            <a:r>
              <a:rPr lang="en-US" sz="2800" dirty="0" smtClean="0"/>
              <a:t> </a:t>
            </a:r>
            <a:r>
              <a:rPr lang="en-US" sz="2800" dirty="0" err="1" smtClean="0"/>
              <a:t>supportano</a:t>
            </a:r>
            <a:r>
              <a:rPr lang="en-US" sz="2800" dirty="0" smtClean="0"/>
              <a:t> lo </a:t>
            </a:r>
            <a:r>
              <a:rPr lang="en-US" sz="2800" dirty="0" err="1" smtClean="0"/>
              <a:t>scambio</a:t>
            </a:r>
            <a:r>
              <a:rPr lang="en-US" sz="2800" dirty="0" smtClean="0"/>
              <a:t> di </a:t>
            </a:r>
            <a:r>
              <a:rPr lang="en-US" sz="2800" dirty="0" err="1" smtClean="0"/>
              <a:t>informazioni</a:t>
            </a:r>
            <a:r>
              <a:rPr lang="en-US" sz="2800" dirty="0" smtClean="0"/>
              <a:t> </a:t>
            </a:r>
            <a:r>
              <a:rPr lang="en-US" sz="2800" dirty="0" err="1" smtClean="0"/>
              <a:t>tra</a:t>
            </a:r>
            <a:r>
              <a:rPr lang="en-US" sz="2800" dirty="0" smtClean="0"/>
              <a:t> </a:t>
            </a:r>
            <a:r>
              <a:rPr lang="en-US" sz="2800" dirty="0" err="1" smtClean="0"/>
              <a:t>gli</a:t>
            </a:r>
            <a:r>
              <a:rPr lang="en-US" sz="2800" dirty="0" smtClean="0"/>
              <a:t> stakeholder</a:t>
            </a:r>
            <a:endParaRPr lang="en-US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00966" y="3903381"/>
            <a:ext cx="3989195" cy="19749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800" dirty="0" err="1" smtClean="0"/>
              <a:t>Tecnologie</a:t>
            </a:r>
            <a:r>
              <a:rPr lang="en-US" sz="2800" dirty="0" smtClean="0"/>
              <a:t> Wireless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IEEE.802.11 (</a:t>
            </a:r>
            <a:r>
              <a:rPr lang="en-US" sz="2800" dirty="0" err="1" smtClean="0"/>
              <a:t>WiFi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IEEE.802.16 (</a:t>
            </a:r>
            <a:r>
              <a:rPr lang="en-US" sz="2800" dirty="0" err="1" smtClean="0"/>
              <a:t>WiMax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800" dirty="0" smtClean="0"/>
              <a:t>GSM/GPRS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190163" y="3975818"/>
            <a:ext cx="4953837" cy="198285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Tecnologie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Wired: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Fibra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ottica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xDSL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12788" lvl="1" indent="-350838" algn="just" eaLnBrk="0" hangingPunc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800" i="0" kern="0" dirty="0" err="1" smtClean="0"/>
              <a:t>Comunicazione</a:t>
            </a:r>
            <a:r>
              <a:rPr lang="en-US" sz="2800" i="0" kern="0" dirty="0" smtClean="0"/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Power Line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15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TIC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220" name="Picture 4" descr="C:\Users\panagiotakopoulos\Desktop\Com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4448"/>
            <a:ext cx="9143999" cy="5496446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16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8381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APPLICAZIONI PER IL MIGLIORAMENTO DELLA TRASMISSIONE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16236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Sistemi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trasmissione</a:t>
            </a:r>
            <a:r>
              <a:rPr lang="en-US" sz="2800" dirty="0" smtClean="0"/>
              <a:t> </a:t>
            </a:r>
            <a:r>
              <a:rPr lang="en-US" sz="2800" dirty="0" err="1" smtClean="0"/>
              <a:t>flessibile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AC (FACTS) </a:t>
            </a:r>
            <a:r>
              <a:rPr lang="en-US" sz="2800" dirty="0" err="1" smtClean="0"/>
              <a:t>vengono</a:t>
            </a:r>
            <a:r>
              <a:rPr lang="en-US" sz="2800" dirty="0" smtClean="0"/>
              <a:t> </a:t>
            </a:r>
            <a:r>
              <a:rPr lang="en-US" sz="2800" dirty="0" err="1" smtClean="0"/>
              <a:t>utilizzati</a:t>
            </a:r>
            <a:r>
              <a:rPr lang="en-US" sz="2800" dirty="0" smtClean="0"/>
              <a:t> per </a:t>
            </a:r>
            <a:r>
              <a:rPr lang="en-US" sz="2800" dirty="0" err="1" smtClean="0"/>
              <a:t>migliorare</a:t>
            </a:r>
            <a:r>
              <a:rPr lang="en-US" sz="2800" dirty="0" smtClean="0"/>
              <a:t> 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reti</a:t>
            </a:r>
            <a:r>
              <a:rPr lang="en-US" sz="2800" dirty="0" smtClean="0"/>
              <a:t> di </a:t>
            </a:r>
            <a:r>
              <a:rPr lang="en-US" sz="2800" dirty="0" err="1" smtClean="0"/>
              <a:t>trasmissione</a:t>
            </a:r>
            <a:r>
              <a:rPr lang="en-US" sz="2800" dirty="0" smtClean="0"/>
              <a:t> e </a:t>
            </a:r>
            <a:r>
              <a:rPr lang="en-US" sz="2800" dirty="0" err="1" smtClean="0"/>
              <a:t>massimizzare</a:t>
            </a:r>
            <a:r>
              <a:rPr lang="en-US" sz="2800" dirty="0" smtClean="0"/>
              <a:t> la </a:t>
            </a:r>
            <a:r>
              <a:rPr lang="en-US" sz="2800" dirty="0" err="1" smtClean="0"/>
              <a:t>capacità</a:t>
            </a:r>
            <a:r>
              <a:rPr lang="en-US" sz="2800" dirty="0" smtClean="0"/>
              <a:t> di </a:t>
            </a:r>
            <a:r>
              <a:rPr lang="en-US" sz="2800" dirty="0" err="1" smtClean="0"/>
              <a:t>trasferimento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potenza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Tecnologie</a:t>
            </a:r>
            <a:r>
              <a:rPr lang="en-US" sz="2800" dirty="0" smtClean="0"/>
              <a:t> per la DC a alto </a:t>
            </a:r>
            <a:r>
              <a:rPr lang="en-US" sz="2800" dirty="0" err="1" smtClean="0"/>
              <a:t>voltaggio</a:t>
            </a:r>
            <a:r>
              <a:rPr lang="en-US" sz="2800" dirty="0" smtClean="0"/>
              <a:t> (HVDC</a:t>
            </a:r>
            <a:r>
              <a:rPr lang="en-US" sz="2800" dirty="0" smtClean="0"/>
              <a:t>) </a:t>
            </a:r>
            <a:r>
              <a:rPr lang="en-US" sz="2800" dirty="0" err="1" smtClean="0"/>
              <a:t>vengono</a:t>
            </a:r>
            <a:r>
              <a:rPr lang="en-US" sz="2800" dirty="0" smtClean="0"/>
              <a:t> </a:t>
            </a:r>
            <a:r>
              <a:rPr lang="en-US" sz="2800" dirty="0" err="1" smtClean="0"/>
              <a:t>utilizzate</a:t>
            </a:r>
            <a:r>
              <a:rPr lang="en-US" sz="2800" dirty="0" smtClean="0"/>
              <a:t> per </a:t>
            </a:r>
            <a:r>
              <a:rPr lang="en-US" sz="2800" dirty="0" err="1" smtClean="0"/>
              <a:t>connettere</a:t>
            </a:r>
            <a:r>
              <a:rPr lang="en-US" sz="2800" dirty="0" smtClean="0"/>
              <a:t> pale </a:t>
            </a:r>
            <a:r>
              <a:rPr lang="en-US" sz="2800" dirty="0" err="1" smtClean="0"/>
              <a:t>eoliche</a:t>
            </a:r>
            <a:r>
              <a:rPr lang="en-US" sz="2800" dirty="0" smtClean="0"/>
              <a:t> e </a:t>
            </a:r>
            <a:r>
              <a:rPr lang="en-US" sz="2800" dirty="0" err="1" smtClean="0"/>
              <a:t>impianti</a:t>
            </a:r>
            <a:r>
              <a:rPr lang="en-US" sz="2800" dirty="0" smtClean="0"/>
              <a:t> </a:t>
            </a:r>
            <a:r>
              <a:rPr lang="en-US" sz="2800" dirty="0" err="1" smtClean="0"/>
              <a:t>solari</a:t>
            </a:r>
            <a:r>
              <a:rPr lang="en-US" sz="2800" dirty="0" smtClean="0"/>
              <a:t> a </a:t>
            </a:r>
            <a:r>
              <a:rPr lang="en-US" sz="2800" dirty="0" err="1" smtClean="0"/>
              <a:t>grandi</a:t>
            </a:r>
            <a:r>
              <a:rPr lang="en-US" sz="2800" dirty="0" smtClean="0"/>
              <a:t> </a:t>
            </a:r>
            <a:r>
              <a:rPr lang="en-US" sz="2800" dirty="0" err="1" smtClean="0"/>
              <a:t>aree</a:t>
            </a:r>
            <a:r>
              <a:rPr lang="en-US" sz="2800" dirty="0" smtClean="0"/>
              <a:t> di </a:t>
            </a:r>
            <a:r>
              <a:rPr lang="en-US" sz="2800" dirty="0" err="1" smtClean="0"/>
              <a:t>consumo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Il rating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reti</a:t>
            </a:r>
            <a:r>
              <a:rPr lang="en-US" sz="2800" dirty="0" smtClean="0"/>
              <a:t> </a:t>
            </a:r>
            <a:r>
              <a:rPr lang="en-US" sz="2800" dirty="0" err="1" smtClean="0"/>
              <a:t>dinamiche</a:t>
            </a:r>
            <a:r>
              <a:rPr lang="en-US" sz="2800" dirty="0"/>
              <a:t> </a:t>
            </a:r>
            <a:r>
              <a:rPr lang="en-US" sz="2800" dirty="0" smtClean="0"/>
              <a:t>(DLR) </a:t>
            </a:r>
            <a:r>
              <a:rPr lang="en-US" sz="2800" dirty="0" err="1" smtClean="0"/>
              <a:t>può</a:t>
            </a:r>
            <a:r>
              <a:rPr lang="en-US" sz="2800" dirty="0" smtClean="0"/>
              <a:t> </a:t>
            </a:r>
            <a:r>
              <a:rPr lang="en-US" sz="2800" dirty="0" err="1" smtClean="0"/>
              <a:t>ottimizzare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linee</a:t>
            </a:r>
            <a:r>
              <a:rPr lang="en-US" sz="2800" dirty="0" smtClean="0"/>
              <a:t> </a:t>
            </a:r>
            <a:r>
              <a:rPr lang="en-US" sz="2800" dirty="0" err="1" smtClean="0"/>
              <a:t>esistenti</a:t>
            </a:r>
            <a:r>
              <a:rPr lang="en-US" sz="2800" dirty="0" smtClean="0"/>
              <a:t>, </a:t>
            </a:r>
            <a:r>
              <a:rPr lang="en-US" sz="2800" dirty="0" err="1" smtClean="0"/>
              <a:t>evitando</a:t>
            </a:r>
            <a:r>
              <a:rPr lang="en-US" sz="2800" dirty="0" smtClean="0"/>
              <a:t> </a:t>
            </a:r>
            <a:r>
              <a:rPr lang="en-US" sz="2800" dirty="0" err="1" smtClean="0"/>
              <a:t>sovraccarichi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supercoduttori</a:t>
            </a:r>
            <a:r>
              <a:rPr lang="en-US" sz="2800" dirty="0" smtClean="0"/>
              <a:t> HT </a:t>
            </a:r>
            <a:r>
              <a:rPr lang="en-US" sz="2800" dirty="0" smtClean="0"/>
              <a:t>(HTS) </a:t>
            </a:r>
            <a:r>
              <a:rPr lang="en-US" sz="2800" dirty="0" err="1" smtClean="0"/>
              <a:t>possono</a:t>
            </a:r>
            <a:r>
              <a:rPr lang="en-US" sz="2800" dirty="0" smtClean="0"/>
              <a:t> </a:t>
            </a:r>
            <a:r>
              <a:rPr lang="en-US" sz="2800" dirty="0" err="1" smtClean="0"/>
              <a:t>ridurre</a:t>
            </a:r>
            <a:r>
              <a:rPr lang="en-US" sz="2800" dirty="0" smtClean="0"/>
              <a:t> le </a:t>
            </a:r>
            <a:r>
              <a:rPr lang="en-US" sz="2800" dirty="0" err="1" smtClean="0"/>
              <a:t>perdite</a:t>
            </a:r>
            <a:r>
              <a:rPr lang="en-US" sz="2800" dirty="0" smtClean="0"/>
              <a:t> </a:t>
            </a:r>
            <a:r>
              <a:rPr lang="en-US" sz="2800" dirty="0" err="1" smtClean="0"/>
              <a:t>nella</a:t>
            </a:r>
            <a:r>
              <a:rPr lang="en-US" sz="2800" dirty="0" smtClean="0"/>
              <a:t> </a:t>
            </a:r>
            <a:r>
              <a:rPr lang="en-US" sz="2800" dirty="0" err="1" smtClean="0"/>
              <a:t>trasmissione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17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GESTIONE DELLA RETE DI DISTRIBUZIONE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939495"/>
            <a:ext cx="8792308" cy="50518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sensoristica</a:t>
            </a:r>
            <a:r>
              <a:rPr lang="en-US" sz="2800" dirty="0" smtClean="0"/>
              <a:t> e </a:t>
            </a:r>
            <a:r>
              <a:rPr lang="en-US" sz="2800" dirty="0" err="1" smtClean="0"/>
              <a:t>l’automazione</a:t>
            </a:r>
            <a:r>
              <a:rPr lang="en-US" sz="2800" dirty="0" smtClean="0"/>
              <a:t> applicate </a:t>
            </a:r>
            <a:r>
              <a:rPr lang="en-US" sz="2800" dirty="0" err="1" smtClean="0"/>
              <a:t>alla</a:t>
            </a:r>
            <a:r>
              <a:rPr lang="en-US" sz="2800" dirty="0" smtClean="0"/>
              <a:t> </a:t>
            </a:r>
            <a:r>
              <a:rPr lang="en-US" sz="2800" dirty="0" err="1" smtClean="0"/>
              <a:t>linea</a:t>
            </a:r>
            <a:r>
              <a:rPr lang="en-US" sz="2800" dirty="0" smtClean="0"/>
              <a:t> e </a:t>
            </a:r>
            <a:r>
              <a:rPr lang="en-US" sz="2800" dirty="0" err="1" smtClean="0"/>
              <a:t>alle</a:t>
            </a:r>
            <a:r>
              <a:rPr lang="en-US" sz="2800" dirty="0" smtClean="0"/>
              <a:t> </a:t>
            </a:r>
            <a:r>
              <a:rPr lang="en-US" sz="2800" dirty="0" err="1" smtClean="0"/>
              <a:t>centraline</a:t>
            </a:r>
            <a:r>
              <a:rPr lang="en-US" sz="2800" dirty="0" smtClean="0"/>
              <a:t> </a:t>
            </a:r>
            <a:r>
              <a:rPr lang="en-US" sz="2800" dirty="0" err="1" smtClean="0"/>
              <a:t>pssono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Ridurre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disservizi</a:t>
            </a:r>
            <a:r>
              <a:rPr lang="en-US" dirty="0" smtClean="0"/>
              <a:t> e </a:t>
            </a:r>
            <a:r>
              <a:rPr lang="en-US" dirty="0" err="1" smtClean="0"/>
              <a:t>i</a:t>
            </a:r>
            <a:r>
              <a:rPr lang="en-US" dirty="0" smtClean="0"/>
              <a:t> tempi </a:t>
            </a:r>
            <a:r>
              <a:rPr lang="en-US" dirty="0" smtClean="0"/>
              <a:t>di </a:t>
            </a:r>
            <a:r>
              <a:rPr lang="en-US" dirty="0" err="1" smtClean="0"/>
              <a:t>riparazione</a:t>
            </a:r>
            <a:endParaRPr lang="en-US" dirty="0" smtClean="0"/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Mantenere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livelli</a:t>
            </a:r>
            <a:r>
              <a:rPr lang="en-US" dirty="0" smtClean="0"/>
              <a:t> di </a:t>
            </a:r>
            <a:r>
              <a:rPr lang="en-US" dirty="0" err="1" smtClean="0"/>
              <a:t>voltaggio</a:t>
            </a:r>
            <a:endParaRPr lang="en-US" dirty="0" smtClean="0"/>
          </a:p>
          <a:p>
            <a:pPr lvl="1" indent="-381000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n-US" dirty="0" err="1" smtClean="0"/>
              <a:t>Migliorare</a:t>
            </a:r>
            <a:r>
              <a:rPr lang="en-US" dirty="0" smtClean="0"/>
              <a:t> la </a:t>
            </a:r>
            <a:r>
              <a:rPr lang="en-US" dirty="0" err="1" smtClean="0"/>
              <a:t>gestione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risorse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sensoristica</a:t>
            </a:r>
            <a:r>
              <a:rPr lang="en-US" sz="2800" dirty="0" smtClean="0"/>
              <a:t> </a:t>
            </a:r>
            <a:r>
              <a:rPr lang="en-US" sz="2800" dirty="0" err="1" smtClean="0"/>
              <a:t>permette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manutenzione</a:t>
            </a:r>
            <a:r>
              <a:rPr lang="en-US" sz="2800" dirty="0" smtClean="0"/>
              <a:t> </a:t>
            </a:r>
            <a:r>
              <a:rPr lang="en-US" sz="2800" dirty="0" err="1" smtClean="0"/>
              <a:t>basata</a:t>
            </a:r>
            <a:r>
              <a:rPr lang="en-US" sz="2800" dirty="0" smtClean="0"/>
              <a:t> </a:t>
            </a:r>
            <a:r>
              <a:rPr lang="en-US" sz="2800" dirty="0" err="1" smtClean="0"/>
              <a:t>sulle</a:t>
            </a:r>
            <a:r>
              <a:rPr lang="en-US" sz="2800" dirty="0" smtClean="0"/>
              <a:t> </a:t>
            </a:r>
            <a:r>
              <a:rPr lang="en-US" sz="2800" dirty="0" err="1" smtClean="0"/>
              <a:t>attuali</a:t>
            </a:r>
            <a:r>
              <a:rPr lang="en-US" sz="2800" dirty="0" smtClean="0"/>
              <a:t> </a:t>
            </a:r>
            <a:r>
              <a:rPr lang="en-US" sz="2800" dirty="0" err="1" smtClean="0"/>
              <a:t>condizione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sulle</a:t>
            </a:r>
            <a:r>
              <a:rPr lang="en-US" sz="2800" dirty="0" smtClean="0"/>
              <a:t> </a:t>
            </a:r>
            <a:r>
              <a:rPr lang="en-US" sz="2800" dirty="0" err="1" smtClean="0"/>
              <a:t>prestazioni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compinenti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rete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/>
              <a:t>S</a:t>
            </a:r>
            <a:r>
              <a:rPr lang="en-US" sz="2800" dirty="0" err="1" smtClean="0"/>
              <a:t>istemi</a:t>
            </a:r>
            <a:r>
              <a:rPr lang="en-US" sz="2800" dirty="0" smtClean="0"/>
              <a:t> per le </a:t>
            </a:r>
            <a:r>
              <a:rPr lang="en-US" sz="2800" dirty="0" err="1" smtClean="0"/>
              <a:t>informazioni</a:t>
            </a:r>
            <a:r>
              <a:rPr lang="en-US" sz="2800" dirty="0" smtClean="0"/>
              <a:t> </a:t>
            </a:r>
            <a:r>
              <a:rPr lang="en-US" sz="2800" dirty="0" err="1" smtClean="0"/>
              <a:t>geografiche</a:t>
            </a:r>
            <a:r>
              <a:rPr lang="en-US" sz="2800" dirty="0" smtClean="0"/>
              <a:t> (GIS</a:t>
            </a:r>
            <a:r>
              <a:rPr lang="en-US" sz="2800" dirty="0" smtClean="0"/>
              <a:t>), </a:t>
            </a:r>
            <a:r>
              <a:rPr lang="en-US" sz="2800" dirty="0" err="1"/>
              <a:t>S</a:t>
            </a:r>
            <a:r>
              <a:rPr lang="en-US" sz="2800" dirty="0" err="1" smtClean="0"/>
              <a:t>istemi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distribuzione</a:t>
            </a:r>
            <a:r>
              <a:rPr lang="en-US" sz="2800" dirty="0" smtClean="0"/>
              <a:t> (DMS), </a:t>
            </a:r>
            <a:r>
              <a:rPr lang="en-US" sz="2800" dirty="0" err="1" smtClean="0"/>
              <a:t>Sistemi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disservizi</a:t>
            </a:r>
            <a:r>
              <a:rPr lang="en-US" sz="2800" dirty="0" smtClean="0"/>
              <a:t> (OMS), </a:t>
            </a:r>
            <a:r>
              <a:rPr lang="en-US" sz="2800" dirty="0" err="1" smtClean="0"/>
              <a:t>Sistemi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forza</a:t>
            </a:r>
            <a:r>
              <a:rPr lang="en-US" sz="2800" dirty="0" smtClean="0"/>
              <a:t> </a:t>
            </a:r>
            <a:r>
              <a:rPr lang="en-US" sz="2800" dirty="0" err="1" smtClean="0"/>
              <a:t>lavoro</a:t>
            </a:r>
            <a:r>
              <a:rPr lang="en-US" sz="2800" dirty="0" smtClean="0"/>
              <a:t> (WMS</a:t>
            </a:r>
            <a:r>
              <a:rPr lang="en-US" sz="2800" dirty="0" smtClean="0"/>
              <a:t>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18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97263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SISTEMI PER LA GESTIONE DELLA RETE DI DISTRIBUZIONE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290" name="Picture 2" descr="C:\Users\panagiotakopoulos\Desktop\Distribution-Management-Syste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840"/>
            <a:ext cx="9144000" cy="5355771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19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TEMA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Componenti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e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tecnologie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delle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Smart Grid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3200" b="1" dirty="0" smtClean="0">
                <a:solidFill>
                  <a:schemeClr val="bg2">
                    <a:lumMod val="50000"/>
                  </a:schemeClr>
                </a:solidFill>
              </a:rPr>
              <a:t>INFRASTRUTTURE PER LA SENSORISTICA AVANZATA 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Raccolgono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informazioni</a:t>
            </a:r>
            <a:r>
              <a:rPr lang="en-US" sz="2800" dirty="0" smtClean="0"/>
              <a:t> sui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in </a:t>
            </a:r>
            <a:r>
              <a:rPr lang="en-US" sz="2800" dirty="0" err="1" smtClean="0"/>
              <a:t>remoto</a:t>
            </a:r>
            <a:r>
              <a:rPr lang="en-US" sz="2800" dirty="0" smtClean="0"/>
              <a:t>,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aiutano</a:t>
            </a:r>
            <a:r>
              <a:rPr lang="en-US" sz="2800" dirty="0" smtClean="0"/>
              <a:t> a </a:t>
            </a:r>
            <a:r>
              <a:rPr lang="en-US" sz="2800" dirty="0" err="1" smtClean="0"/>
              <a:t>conoscere</a:t>
            </a:r>
            <a:r>
              <a:rPr lang="en-US" sz="2800" dirty="0" smtClean="0"/>
              <a:t> la </a:t>
            </a:r>
            <a:r>
              <a:rPr lang="en-US" sz="2800" dirty="0" err="1" smtClean="0"/>
              <a:t>relazioni</a:t>
            </a:r>
            <a:r>
              <a:rPr lang="en-US" sz="2800" dirty="0" smtClean="0"/>
              <a:t> </a:t>
            </a:r>
            <a:r>
              <a:rPr lang="en-US" sz="2800" dirty="0" err="1" smtClean="0"/>
              <a:t>tra</a:t>
            </a:r>
            <a:r>
              <a:rPr lang="en-US" sz="2800" dirty="0" smtClean="0"/>
              <a:t> tempi </a:t>
            </a:r>
            <a:r>
              <a:rPr lang="en-US" sz="2800" dirty="0" err="1" smtClean="0"/>
              <a:t>d’uso</a:t>
            </a:r>
            <a:r>
              <a:rPr lang="en-US" sz="2800" dirty="0" smtClean="0"/>
              <a:t> e </a:t>
            </a:r>
            <a:r>
              <a:rPr lang="en-US" sz="2800" dirty="0" err="1" smtClean="0"/>
              <a:t>costi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Raccolgono</a:t>
            </a:r>
            <a:r>
              <a:rPr lang="en-US" sz="2800" dirty="0" smtClean="0"/>
              <a:t> </a:t>
            </a:r>
            <a:r>
              <a:rPr lang="en-US" sz="2800" dirty="0" err="1" smtClean="0"/>
              <a:t>dati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possono</a:t>
            </a:r>
            <a:r>
              <a:rPr lang="en-US" sz="2800" dirty="0" smtClean="0"/>
              <a:t> </a:t>
            </a:r>
            <a:r>
              <a:rPr lang="en-US" sz="2800" dirty="0" err="1" smtClean="0"/>
              <a:t>essere</a:t>
            </a:r>
            <a:r>
              <a:rPr lang="en-US" sz="2800" dirty="0" smtClean="0"/>
              <a:t> </a:t>
            </a:r>
            <a:r>
              <a:rPr lang="en-US" sz="2800" dirty="0" err="1" smtClean="0"/>
              <a:t>consultati</a:t>
            </a:r>
            <a:r>
              <a:rPr lang="en-US" sz="2800" dirty="0" smtClean="0"/>
              <a:t> </a:t>
            </a:r>
            <a:r>
              <a:rPr lang="en-US" sz="2800" dirty="0" err="1" smtClean="0"/>
              <a:t>relativamente</a:t>
            </a:r>
            <a:r>
              <a:rPr lang="en-US" sz="2800" dirty="0" smtClean="0"/>
              <a:t> a </a:t>
            </a:r>
            <a:r>
              <a:rPr lang="en-US" sz="2800" dirty="0" err="1" smtClean="0"/>
              <a:t>qualsiasi</a:t>
            </a:r>
            <a:r>
              <a:rPr lang="en-US" sz="2800" dirty="0" smtClean="0"/>
              <a:t> </a:t>
            </a:r>
            <a:r>
              <a:rPr lang="en-US" sz="2800" dirty="0" err="1" smtClean="0"/>
              <a:t>intervallo</a:t>
            </a:r>
            <a:r>
              <a:rPr lang="en-US" sz="2800" dirty="0" smtClean="0"/>
              <a:t> di tempo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Migliorano</a:t>
            </a:r>
            <a:r>
              <a:rPr lang="en-US" sz="2800" dirty="0" smtClean="0"/>
              <a:t> la </a:t>
            </a:r>
            <a:r>
              <a:rPr lang="en-US" sz="2800" dirty="0" err="1" smtClean="0"/>
              <a:t>diagnostica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energetica</a:t>
            </a:r>
            <a:r>
              <a:rPr lang="en-US" sz="2800" dirty="0" smtClean="0"/>
              <a:t> </a:t>
            </a:r>
            <a:r>
              <a:rPr lang="en-US" sz="2800" dirty="0" err="1" smtClean="0"/>
              <a:t>attraverso</a:t>
            </a:r>
            <a:r>
              <a:rPr lang="en-US" sz="2800" dirty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migloramento</a:t>
            </a:r>
            <a:r>
              <a:rPr lang="en-US" sz="2800" dirty="0" smtClean="0"/>
              <a:t> del </a:t>
            </a:r>
            <a:r>
              <a:rPr lang="en-US" sz="2800" dirty="0" err="1" smtClean="0"/>
              <a:t>monitoraggio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carichi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Permettono</a:t>
            </a:r>
            <a:r>
              <a:rPr lang="en-US" sz="2800" dirty="0" smtClean="0"/>
              <a:t> di </a:t>
            </a:r>
            <a:r>
              <a:rPr lang="en-US" sz="2800" dirty="0" err="1" smtClean="0"/>
              <a:t>identificare</a:t>
            </a:r>
            <a:r>
              <a:rPr lang="en-US" sz="2800" dirty="0" smtClean="0"/>
              <a:t> e </a:t>
            </a:r>
            <a:r>
              <a:rPr lang="en-US" sz="2800" dirty="0" err="1" smtClean="0"/>
              <a:t>localizzare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malfunzionamenti</a:t>
            </a:r>
            <a:r>
              <a:rPr lang="en-US" sz="2800" dirty="0" smtClean="0"/>
              <a:t> in </a:t>
            </a:r>
            <a:r>
              <a:rPr lang="en-US" sz="2800" dirty="0" err="1" smtClean="0"/>
              <a:t>remoto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20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43475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1500"/>
              </a:spcAft>
            </a:pPr>
            <a:r>
              <a:rPr lang="en-US" sz="3200" dirty="0" smtClean="0"/>
              <a:t>INFRASTRUTTURE PER LA CARICA DEI VEICOLI ELETTRICI (EV)</a:t>
            </a:r>
            <a:endParaRPr lang="en-US" sz="3200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08551"/>
            <a:ext cx="8792308" cy="225838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Gestiscono</a:t>
            </a:r>
            <a:r>
              <a:rPr lang="en-US" sz="2800" dirty="0" smtClean="0"/>
              <a:t> la </a:t>
            </a:r>
            <a:r>
              <a:rPr lang="en-US" sz="2800" dirty="0" err="1" smtClean="0"/>
              <a:t>fatturazione</a:t>
            </a:r>
            <a:r>
              <a:rPr lang="en-US" sz="2800" dirty="0" smtClean="0"/>
              <a:t>, la </a:t>
            </a:r>
            <a:r>
              <a:rPr lang="en-US" sz="2800" dirty="0" err="1" smtClean="0"/>
              <a:t>pianificazione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altre</a:t>
            </a:r>
            <a:r>
              <a:rPr lang="en-US" sz="2800" dirty="0" smtClean="0"/>
              <a:t> </a:t>
            </a:r>
            <a:r>
              <a:rPr lang="en-US" sz="2800" dirty="0" err="1" smtClean="0"/>
              <a:t>funzioni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intelligenti</a:t>
            </a:r>
            <a:r>
              <a:rPr lang="en-US" sz="2800" dirty="0" smtClean="0"/>
              <a:t> per </a:t>
            </a:r>
            <a:r>
              <a:rPr lang="en-US" sz="2800" dirty="0" err="1" smtClean="0"/>
              <a:t>ottimizzare</a:t>
            </a:r>
            <a:r>
              <a:rPr lang="en-US" sz="2800" dirty="0" smtClean="0"/>
              <a:t> la </a:t>
            </a:r>
            <a:r>
              <a:rPr lang="en-US" sz="2800" dirty="0" err="1" smtClean="0"/>
              <a:t>carica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it-IT" sz="2800" dirty="0" smtClean="0"/>
              <a:t>Forniscono servizi ausiliari, </a:t>
            </a:r>
            <a:r>
              <a:rPr lang="it-IT" sz="2800" dirty="0"/>
              <a:t>come la riserva di capacità, </a:t>
            </a:r>
            <a:r>
              <a:rPr lang="it-IT" sz="2800" dirty="0" smtClean="0"/>
              <a:t>il </a:t>
            </a:r>
            <a:r>
              <a:rPr lang="it-IT" sz="2800" dirty="0" err="1" smtClean="0"/>
              <a:t>peak</a:t>
            </a:r>
            <a:r>
              <a:rPr lang="it-IT" sz="2800" dirty="0" smtClean="0"/>
              <a:t> </a:t>
            </a:r>
            <a:r>
              <a:rPr lang="it-IT" sz="2800" dirty="0" err="1"/>
              <a:t>shaving</a:t>
            </a:r>
            <a:r>
              <a:rPr lang="it-IT" sz="2800" dirty="0"/>
              <a:t> </a:t>
            </a:r>
            <a:r>
              <a:rPr lang="it-IT" sz="2800" dirty="0" smtClean="0"/>
              <a:t>del carico </a:t>
            </a:r>
            <a:r>
              <a:rPr lang="it-IT" sz="2800" dirty="0"/>
              <a:t>e </a:t>
            </a:r>
            <a:r>
              <a:rPr lang="it-IT" sz="2800" dirty="0" smtClean="0"/>
              <a:t>la gestione dell’interazione veicolo-rete</a:t>
            </a:r>
            <a:endParaRPr lang="en-US" sz="2800" dirty="0" smtClean="0"/>
          </a:p>
        </p:txBody>
      </p:sp>
      <p:pic>
        <p:nvPicPr>
          <p:cNvPr id="11267" name="Picture 3" descr="C:\Users\panagiotakopoulos\Desktop\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43292"/>
            <a:ext cx="9144000" cy="3197469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21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3200" b="1" dirty="0" smtClean="0">
                <a:solidFill>
                  <a:schemeClr val="bg2">
                    <a:lumMod val="50000"/>
                  </a:schemeClr>
                </a:solidFill>
              </a:rPr>
              <a:t>SISTEMI “DALLA PARTE” DEGLI UTENTI (CS)</a:t>
            </a:r>
            <a:endParaRPr lang="it-IT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Aiutano</a:t>
            </a:r>
            <a:r>
              <a:rPr lang="en-US" sz="2800" dirty="0" smtClean="0"/>
              <a:t> a </a:t>
            </a:r>
            <a:r>
              <a:rPr lang="en-US" sz="2800" dirty="0" err="1" smtClean="0"/>
              <a:t>gestire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in </a:t>
            </a:r>
            <a:r>
              <a:rPr lang="en-US" sz="2800" dirty="0" err="1" smtClean="0"/>
              <a:t>tutte</a:t>
            </a:r>
            <a:r>
              <a:rPr lang="en-US" sz="2800" dirty="0" smtClean="0"/>
              <a:t> le </a:t>
            </a:r>
            <a:r>
              <a:rPr lang="en-US" sz="2800" dirty="0" err="1" smtClean="0"/>
              <a:t>aree</a:t>
            </a:r>
            <a:r>
              <a:rPr lang="en-US" sz="2800" dirty="0" smtClean="0"/>
              <a:t> (</a:t>
            </a:r>
            <a:r>
              <a:rPr lang="en-US" sz="2800" dirty="0" err="1" smtClean="0"/>
              <a:t>industria</a:t>
            </a:r>
            <a:r>
              <a:rPr lang="en-US" sz="2800" dirty="0" smtClean="0"/>
              <a:t>, </a:t>
            </a:r>
            <a:r>
              <a:rPr lang="en-US" sz="2800" dirty="0" err="1" smtClean="0"/>
              <a:t>servizi</a:t>
            </a:r>
            <a:r>
              <a:rPr lang="en-US" sz="2800" dirty="0" smtClean="0"/>
              <a:t>, </a:t>
            </a:r>
            <a:r>
              <a:rPr lang="en-US" sz="2800" dirty="0" err="1" smtClean="0"/>
              <a:t>residenziale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Includono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sistemi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gestione</a:t>
            </a:r>
            <a:r>
              <a:rPr lang="en-US" sz="2800" dirty="0"/>
              <a:t> </a:t>
            </a:r>
            <a:r>
              <a:rPr lang="en-US" sz="2800" dirty="0" smtClean="0"/>
              <a:t>e</a:t>
            </a:r>
            <a:r>
              <a:rPr lang="en-US" sz="2800" dirty="0" smtClean="0"/>
              <a:t> </a:t>
            </a:r>
            <a:r>
              <a:rPr lang="en-US" sz="2800" dirty="0" smtClean="0"/>
              <a:t>per </a:t>
            </a:r>
            <a:r>
              <a:rPr lang="en-US" sz="2800" dirty="0" err="1" smtClean="0"/>
              <a:t>l’immagazzinamento</a:t>
            </a:r>
            <a:r>
              <a:rPr lang="en-US" sz="2800" dirty="0" smtClean="0"/>
              <a:t> </a:t>
            </a:r>
            <a:r>
              <a:rPr lang="en-US" sz="2800" dirty="0" err="1"/>
              <a:t>dell’energia</a:t>
            </a:r>
            <a:r>
              <a:rPr lang="en-US" sz="2800" dirty="0"/>
              <a:t>, </a:t>
            </a:r>
            <a:r>
              <a:rPr lang="en-US" sz="2800" dirty="0" err="1" smtClean="0"/>
              <a:t>applicazioni</a:t>
            </a:r>
            <a:r>
              <a:rPr lang="en-US" sz="2800" dirty="0" smtClean="0"/>
              <a:t> smart e 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distribuita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Possono</a:t>
            </a:r>
            <a:r>
              <a:rPr lang="en-US" sz="2800" dirty="0" smtClean="0"/>
              <a:t> </a:t>
            </a:r>
            <a:r>
              <a:rPr lang="en-US" sz="2800" dirty="0" err="1" smtClean="0"/>
              <a:t>ottimizzare</a:t>
            </a:r>
            <a:r>
              <a:rPr lang="en-US" sz="2800" dirty="0" smtClean="0"/>
              <a:t> </a:t>
            </a:r>
            <a:r>
              <a:rPr lang="en-US" sz="2800" dirty="0" err="1" smtClean="0"/>
              <a:t>l’efficienza</a:t>
            </a:r>
            <a:r>
              <a:rPr lang="en-US" sz="2800" dirty="0" smtClean="0"/>
              <a:t> e la </a:t>
            </a:r>
            <a:r>
              <a:rPr lang="en-US" sz="2800" dirty="0" err="1" smtClean="0"/>
              <a:t>riduzione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domanda</a:t>
            </a:r>
            <a:r>
              <a:rPr lang="en-US" sz="2800" dirty="0" smtClean="0"/>
              <a:t> di </a:t>
            </a:r>
            <a:r>
              <a:rPr lang="en-US" sz="2800" dirty="0" err="1" smtClean="0"/>
              <a:t>piccco</a:t>
            </a:r>
            <a:r>
              <a:rPr lang="en-US" sz="2800" dirty="0" smtClean="0"/>
              <a:t> </a:t>
            </a:r>
            <a:r>
              <a:rPr lang="en-US" sz="2800" dirty="0" err="1" smtClean="0"/>
              <a:t>attraverso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sensori</a:t>
            </a:r>
            <a:r>
              <a:rPr lang="en-US" sz="2800" dirty="0" smtClean="0"/>
              <a:t> e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applicazioni</a:t>
            </a:r>
            <a:r>
              <a:rPr lang="en-US" sz="2800" dirty="0" smtClean="0"/>
              <a:t> </a:t>
            </a:r>
            <a:r>
              <a:rPr lang="en-US" sz="2800" dirty="0" err="1" smtClean="0"/>
              <a:t>all’interno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case (</a:t>
            </a:r>
            <a:r>
              <a:rPr lang="en-US" sz="2800" dirty="0" err="1" smtClean="0"/>
              <a:t>automatizzate</a:t>
            </a:r>
            <a:r>
              <a:rPr lang="en-US" sz="2800" dirty="0" smtClean="0"/>
              <a:t>, </a:t>
            </a:r>
            <a:r>
              <a:rPr lang="en-US" sz="2800" dirty="0" err="1" smtClean="0"/>
              <a:t>regolate</a:t>
            </a:r>
            <a:r>
              <a:rPr lang="en-US" sz="2800" dirty="0" smtClean="0"/>
              <a:t> </a:t>
            </a:r>
            <a:r>
              <a:rPr lang="en-US" sz="2800" dirty="0" err="1" smtClean="0"/>
              <a:t>dalla</a:t>
            </a:r>
            <a:r>
              <a:rPr lang="en-US" sz="2800" dirty="0" smtClean="0"/>
              <a:t>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costi</a:t>
            </a:r>
            <a:r>
              <a:rPr lang="en-US" sz="2800" dirty="0" smtClean="0"/>
              <a:t>, </a:t>
            </a:r>
            <a:r>
              <a:rPr lang="en-US" sz="2800" dirty="0" err="1" smtClean="0"/>
              <a:t>interfacciate</a:t>
            </a:r>
            <a:r>
              <a:rPr lang="en-US" sz="2800" dirty="0" smtClean="0"/>
              <a:t> con </a:t>
            </a:r>
            <a:r>
              <a:rPr lang="en-US" sz="2800" dirty="0" err="1" smtClean="0"/>
              <a:t>diversi</a:t>
            </a:r>
            <a:r>
              <a:rPr lang="en-US" sz="2800" dirty="0" smtClean="0"/>
              <a:t> </a:t>
            </a:r>
            <a:r>
              <a:rPr lang="en-US" sz="2800" dirty="0" err="1" smtClean="0"/>
              <a:t>sensori</a:t>
            </a:r>
            <a:r>
              <a:rPr lang="en-US" sz="2800" dirty="0" smtClean="0"/>
              <a:t> o </a:t>
            </a:r>
            <a:r>
              <a:rPr lang="en-US" sz="2800" dirty="0" err="1" smtClean="0"/>
              <a:t>controllate</a:t>
            </a:r>
            <a:r>
              <a:rPr lang="en-US" sz="2800" dirty="0" smtClean="0"/>
              <a:t> </a:t>
            </a:r>
            <a:r>
              <a:rPr lang="en-US" sz="2800" dirty="0" err="1" smtClean="0"/>
              <a:t>direttamente</a:t>
            </a:r>
            <a:r>
              <a:rPr lang="en-US" sz="2800" dirty="0" smtClean="0"/>
              <a:t> </a:t>
            </a:r>
            <a:r>
              <a:rPr lang="en-US" sz="2800" dirty="0" err="1" smtClean="0"/>
              <a:t>dall’utente</a:t>
            </a:r>
            <a:r>
              <a:rPr lang="en-US" sz="2800" dirty="0" smtClean="0"/>
              <a:t>)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22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RIASSUNTO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Migliora</a:t>
            </a:r>
            <a:r>
              <a:rPr lang="en-US" sz="2800" dirty="0" smtClean="0"/>
              <a:t> le </a:t>
            </a:r>
            <a:r>
              <a:rPr lang="en-US" sz="2800" dirty="0" err="1" smtClean="0"/>
              <a:t>reti</a:t>
            </a:r>
            <a:r>
              <a:rPr lang="en-US" sz="2800" dirty="0" smtClean="0"/>
              <a:t> </a:t>
            </a:r>
            <a:r>
              <a:rPr lang="en-US" sz="2800" dirty="0" err="1" smtClean="0"/>
              <a:t>tradizionali</a:t>
            </a:r>
            <a:r>
              <a:rPr lang="en-US" sz="2800" dirty="0" smtClean="0"/>
              <a:t> </a:t>
            </a:r>
            <a:r>
              <a:rPr lang="en-US" sz="2800" dirty="0" err="1" smtClean="0"/>
              <a:t>attraverso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monitoraggio</a:t>
            </a:r>
            <a:r>
              <a:rPr lang="en-US" sz="2800" dirty="0" smtClean="0"/>
              <a:t> e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, </a:t>
            </a:r>
            <a:r>
              <a:rPr lang="en-US" sz="2800" dirty="0" err="1" smtClean="0"/>
              <a:t>l’adattività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integrata</a:t>
            </a:r>
            <a:r>
              <a:rPr lang="en-US" sz="2800" dirty="0" smtClean="0"/>
              <a:t>, </a:t>
            </a:r>
            <a:r>
              <a:rPr lang="en-US" sz="2800" dirty="0" err="1" smtClean="0"/>
              <a:t>l’automazione</a:t>
            </a:r>
            <a:r>
              <a:rPr lang="en-US" sz="2800" dirty="0" smtClean="0"/>
              <a:t>, I </a:t>
            </a:r>
            <a:r>
              <a:rPr lang="en-US" sz="2800" dirty="0" err="1" smtClean="0"/>
              <a:t>protocolli</a:t>
            </a:r>
            <a:r>
              <a:rPr lang="en-US" sz="2800" dirty="0" smtClean="0"/>
              <a:t> di </a:t>
            </a:r>
            <a:r>
              <a:rPr lang="en-US" sz="2800" dirty="0" err="1" smtClean="0"/>
              <a:t>sicurezza</a:t>
            </a:r>
            <a:r>
              <a:rPr lang="en-US" sz="2800" dirty="0" smtClean="0"/>
              <a:t>, etc.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Offre</a:t>
            </a:r>
            <a:r>
              <a:rPr lang="en-US" sz="2800" dirty="0" smtClean="0"/>
              <a:t> </a:t>
            </a:r>
            <a:r>
              <a:rPr lang="en-US" sz="2800" dirty="0" err="1" smtClean="0"/>
              <a:t>agli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informazioni</a:t>
            </a:r>
            <a:r>
              <a:rPr lang="en-US" sz="2800" dirty="0" smtClean="0"/>
              <a:t> sui </a:t>
            </a:r>
            <a:r>
              <a:rPr lang="en-US" sz="2800" dirty="0" err="1" smtClean="0"/>
              <a:t>loro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(per </a:t>
            </a:r>
            <a:r>
              <a:rPr lang="en-US" sz="2800" dirty="0" err="1" smtClean="0"/>
              <a:t>esempio</a:t>
            </a:r>
            <a:r>
              <a:rPr lang="en-US" sz="2800" dirty="0" smtClean="0"/>
              <a:t>, </a:t>
            </a:r>
            <a:r>
              <a:rPr lang="en-US" sz="2800" dirty="0" err="1" smtClean="0"/>
              <a:t>dandogli</a:t>
            </a:r>
            <a:r>
              <a:rPr lang="en-US" sz="2800" dirty="0" smtClean="0"/>
              <a:t> </a:t>
            </a:r>
            <a:r>
              <a:rPr lang="en-US" sz="2800" dirty="0" err="1" smtClean="0"/>
              <a:t>possibili</a:t>
            </a:r>
            <a:r>
              <a:rPr lang="en-US" sz="2800" dirty="0" smtClean="0"/>
              <a:t> alternative per </a:t>
            </a:r>
            <a:r>
              <a:rPr lang="en-US" sz="2800" dirty="0" err="1" smtClean="0"/>
              <a:t>ottimizzare</a:t>
            </a:r>
            <a:r>
              <a:rPr lang="en-US" sz="2800" dirty="0" smtClean="0"/>
              <a:t> I </a:t>
            </a:r>
            <a:r>
              <a:rPr lang="en-US" sz="2800" dirty="0" err="1" smtClean="0"/>
              <a:t>costi</a:t>
            </a:r>
            <a:r>
              <a:rPr lang="en-US" sz="2800" dirty="0" smtClean="0"/>
              <a:t>)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Integra le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Integra </a:t>
            </a:r>
            <a:r>
              <a:rPr lang="en-US" sz="2800" dirty="0" err="1" smtClean="0"/>
              <a:t>possibilità</a:t>
            </a:r>
            <a:r>
              <a:rPr lang="en-US" sz="2800" dirty="0" smtClean="0"/>
              <a:t> di </a:t>
            </a:r>
            <a:r>
              <a:rPr lang="en-US" sz="2800" dirty="0" err="1" smtClean="0"/>
              <a:t>immagazzinare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nella</a:t>
            </a:r>
            <a:r>
              <a:rPr lang="en-US" sz="2800" dirty="0" smtClean="0"/>
              <a:t> rete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500"/>
              </a:spcAft>
              <a:buNone/>
            </a:pPr>
            <a:r>
              <a:rPr lang="en-US" sz="2800" dirty="0" err="1" smtClean="0"/>
              <a:t>Tutte</a:t>
            </a:r>
            <a:r>
              <a:rPr lang="en-US" sz="2800" dirty="0" smtClean="0"/>
              <a:t> </a:t>
            </a:r>
            <a:r>
              <a:rPr lang="en-US" sz="2800" dirty="0" err="1" smtClean="0"/>
              <a:t>queste</a:t>
            </a:r>
            <a:r>
              <a:rPr lang="en-US" sz="2800" dirty="0" smtClean="0"/>
              <a:t> </a:t>
            </a:r>
            <a:r>
              <a:rPr lang="en-US" sz="2800" dirty="0" err="1" smtClean="0"/>
              <a:t>cartteristiche</a:t>
            </a:r>
            <a:r>
              <a:rPr lang="en-US" sz="2800" dirty="0" smtClean="0"/>
              <a:t> </a:t>
            </a:r>
            <a:r>
              <a:rPr lang="en-US" sz="2800" dirty="0" err="1" smtClean="0"/>
              <a:t>danno</a:t>
            </a:r>
            <a:r>
              <a:rPr lang="en-US" sz="2800" dirty="0" smtClean="0"/>
              <a:t> </a:t>
            </a:r>
            <a:r>
              <a:rPr lang="en-US" sz="2800" dirty="0" err="1" smtClean="0"/>
              <a:t>luogo</a:t>
            </a:r>
            <a:r>
              <a:rPr lang="en-US" sz="2800" dirty="0" smtClean="0"/>
              <a:t> a un </a:t>
            </a:r>
            <a:r>
              <a:rPr lang="en-US" sz="2800" dirty="0" err="1" smtClean="0"/>
              <a:t>sistema</a:t>
            </a:r>
            <a:r>
              <a:rPr lang="en-US" sz="2800" dirty="0" smtClean="0"/>
              <a:t>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affidabile</a:t>
            </a:r>
            <a:r>
              <a:rPr lang="en-US" sz="2800" b="1" u="sng" dirty="0" smtClean="0"/>
              <a:t>,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sostenibile</a:t>
            </a:r>
            <a:r>
              <a:rPr lang="en-US" sz="2800" dirty="0" smtClean="0"/>
              <a:t> e </a:t>
            </a:r>
            <a:r>
              <a:rPr lang="en-US" sz="2800" b="1" u="sng" dirty="0" err="1" smtClean="0"/>
              <a:t>resiliente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23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60768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RIFERIMENTI BIBLIOGRAFICI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41643" y="1067628"/>
            <a:ext cx="8460713" cy="52025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National Energy Technology Laboratory (2007).  A systems view of the modern grid, white paper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Wakefield, M., </a:t>
            </a:r>
            <a:r>
              <a:rPr lang="en-US" dirty="0" err="1" smtClean="0"/>
              <a:t>Nowaczyk</a:t>
            </a:r>
            <a:r>
              <a:rPr lang="en-US" dirty="0" smtClean="0"/>
              <a:t>, J., and Handley, J. (2014). From Research to Action: Communication Research and Actions to Enable the Future Electric Power System. Electric Energy T&amp;D, 97, 772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24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smtClean="0">
                <a:solidFill>
                  <a:schemeClr val="bg2">
                    <a:lumMod val="50000"/>
                  </a:schemeClr>
                </a:solidFill>
              </a:rPr>
              <a:t>FONTI DELLE IMMAGINI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21546" y="1467059"/>
            <a:ext cx="8510955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http://www.nytimes.com/2012/01/22/us/comeds-smart-grid-begins-with-a-promise-for-the-future.html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http://www.thinkinggrids.com/smart-grid-news/the-future-of-distribution-management-systems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http://www.autoevolution.com/news/us-homebuilder-offers-ev-charging-infrastructure-preparation-17831.html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25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COMPONENTI DELLA SMART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90918" y="1841358"/>
            <a:ext cx="8792308" cy="345412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Apparecchiature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Sensori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Cetraline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Produzione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Distribuzione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intelligente</a:t>
            </a:r>
            <a:endParaRPr lang="el-GR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APPARECCHIATURE INTELLIGENTI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30629" y="957103"/>
            <a:ext cx="8862646" cy="529297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Forniscono</a:t>
            </a:r>
            <a:r>
              <a:rPr lang="en-US" sz="2800" dirty="0"/>
              <a:t> </a:t>
            </a:r>
            <a:r>
              <a:rPr lang="en-US" sz="2800" dirty="0" err="1" smtClean="0"/>
              <a:t>agli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 </a:t>
            </a:r>
            <a:r>
              <a:rPr lang="en-US" sz="2800" dirty="0" err="1" smtClean="0"/>
              <a:t>residenziali</a:t>
            </a:r>
            <a:r>
              <a:rPr lang="en-US" sz="2800" dirty="0" smtClean="0"/>
              <a:t> un </a:t>
            </a:r>
            <a:r>
              <a:rPr lang="en-US" sz="2800" dirty="0" err="1" smtClean="0"/>
              <a:t>quadro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loro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, </a:t>
            </a:r>
            <a:r>
              <a:rPr lang="en-US" sz="2800" dirty="0" err="1" smtClean="0"/>
              <a:t>facilitandone</a:t>
            </a:r>
            <a:r>
              <a:rPr lang="en-US" sz="2800" dirty="0" smtClean="0"/>
              <a:t> </a:t>
            </a:r>
            <a:r>
              <a:rPr lang="en-US" sz="2800" dirty="0" err="1" smtClean="0"/>
              <a:t>l’ottimizzazione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favorendo</a:t>
            </a:r>
            <a:r>
              <a:rPr lang="en-US" sz="2800" dirty="0" smtClean="0"/>
              <a:t> </a:t>
            </a:r>
            <a:r>
              <a:rPr lang="en-US" sz="2800" dirty="0" err="1" smtClean="0"/>
              <a:t>abitutini</a:t>
            </a:r>
            <a:r>
              <a:rPr lang="en-US" sz="2800" dirty="0" smtClean="0"/>
              <a:t> a basso </a:t>
            </a:r>
            <a:r>
              <a:rPr lang="en-US" sz="2800" dirty="0" err="1" smtClean="0"/>
              <a:t>impatto</a:t>
            </a:r>
            <a:r>
              <a:rPr lang="en-US" sz="2800" dirty="0" smtClean="0"/>
              <a:t> </a:t>
            </a:r>
            <a:r>
              <a:rPr lang="en-US" sz="2800" dirty="0" err="1" smtClean="0"/>
              <a:t>ambientale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Permettono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monitoraggio</a:t>
            </a:r>
            <a:r>
              <a:rPr lang="en-US" sz="2800" dirty="0" smtClean="0"/>
              <a:t> del </a:t>
            </a:r>
            <a:r>
              <a:rPr lang="en-US" sz="2800" dirty="0" err="1" smtClean="0"/>
              <a:t>loro</a:t>
            </a:r>
            <a:r>
              <a:rPr lang="en-US" sz="2800" dirty="0" smtClean="0"/>
              <a:t> </a:t>
            </a:r>
            <a:r>
              <a:rPr lang="en-US" sz="2800" dirty="0" err="1" smtClean="0"/>
              <a:t>utilizzo</a:t>
            </a:r>
            <a:r>
              <a:rPr lang="en-US" sz="2800" dirty="0" smtClean="0"/>
              <a:t> e 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a </a:t>
            </a:r>
            <a:r>
              <a:rPr lang="en-US" sz="2800" dirty="0" err="1" smtClean="0"/>
              <a:t>distanza</a:t>
            </a:r>
            <a:endParaRPr lang="en-US" sz="2800" b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Ottimizzano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in base </a:t>
            </a:r>
            <a:r>
              <a:rPr lang="en-US" sz="2800" dirty="0" err="1" smtClean="0"/>
              <a:t>alle</a:t>
            </a:r>
            <a:r>
              <a:rPr lang="en-US" sz="2800" dirty="0" smtClean="0"/>
              <a:t> </a:t>
            </a:r>
            <a:r>
              <a:rPr lang="en-US" sz="2800" dirty="0" err="1" smtClean="0"/>
              <a:t>preferenze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dell’utente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Le </a:t>
            </a:r>
            <a:r>
              <a:rPr lang="en-US" sz="2800" dirty="0" err="1" smtClean="0"/>
              <a:t>apparecchiature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consumano</a:t>
            </a:r>
            <a:r>
              <a:rPr lang="en-US" sz="2800" dirty="0" smtClean="0"/>
              <a:t> </a:t>
            </a:r>
            <a:r>
              <a:rPr lang="en-US" sz="2800" dirty="0" err="1" smtClean="0"/>
              <a:t>molta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(</a:t>
            </a:r>
            <a:r>
              <a:rPr lang="en-US" sz="2800" dirty="0" err="1" smtClean="0"/>
              <a:t>riscaldamento</a:t>
            </a:r>
            <a:r>
              <a:rPr lang="en-US" sz="2800" dirty="0" smtClean="0"/>
              <a:t>, </a:t>
            </a:r>
            <a:r>
              <a:rPr lang="en-US" sz="2800" dirty="0" err="1" smtClean="0"/>
              <a:t>ventilazione</a:t>
            </a:r>
            <a:r>
              <a:rPr lang="en-US" sz="2800" dirty="0" smtClean="0"/>
              <a:t>, A/C, </a:t>
            </a:r>
            <a:r>
              <a:rPr lang="en-US" sz="2800" dirty="0" err="1" smtClean="0"/>
              <a:t>lavatrici</a:t>
            </a:r>
            <a:r>
              <a:rPr lang="en-US" sz="2800" dirty="0" smtClean="0"/>
              <a:t>, etc.) </a:t>
            </a:r>
            <a:r>
              <a:rPr lang="en-US" sz="2800" dirty="0" err="1" smtClean="0"/>
              <a:t>possono</a:t>
            </a:r>
            <a:r>
              <a:rPr lang="en-US" sz="2800" dirty="0" smtClean="0"/>
              <a:t> </a:t>
            </a:r>
            <a:r>
              <a:rPr lang="en-US" sz="2800" dirty="0" err="1" smtClean="0"/>
              <a:t>trarre</a:t>
            </a:r>
            <a:r>
              <a:rPr lang="en-US" sz="2800" dirty="0" smtClean="0"/>
              <a:t> </a:t>
            </a:r>
            <a:r>
              <a:rPr lang="en-US" sz="2800" dirty="0" err="1" smtClean="0"/>
              <a:t>grandi</a:t>
            </a:r>
            <a:r>
              <a:rPr lang="en-US" sz="2800" dirty="0" smtClean="0"/>
              <a:t> </a:t>
            </a:r>
            <a:r>
              <a:rPr lang="en-US" sz="2800" dirty="0" err="1" smtClean="0"/>
              <a:t>benefici</a:t>
            </a:r>
            <a:r>
              <a:rPr lang="en-US" sz="2800" dirty="0" smtClean="0"/>
              <a:t> </a:t>
            </a:r>
            <a:r>
              <a:rPr lang="en-US" sz="2800" dirty="0" err="1" smtClean="0"/>
              <a:t>dalla</a:t>
            </a:r>
            <a:r>
              <a:rPr lang="en-US" sz="2800" dirty="0" smtClean="0"/>
              <a:t> </a:t>
            </a:r>
            <a:r>
              <a:rPr lang="en-US" sz="2800" dirty="0" err="1" smtClean="0"/>
              <a:t>tecnologia</a:t>
            </a:r>
            <a:r>
              <a:rPr lang="en-US" sz="2800" dirty="0" smtClean="0"/>
              <a:t> Smart</a:t>
            </a:r>
          </a:p>
          <a:p>
            <a:r>
              <a:rPr lang="en-US" sz="2800" dirty="0" err="1" smtClean="0"/>
              <a:t>L’utente</a:t>
            </a:r>
            <a:r>
              <a:rPr lang="en-US" sz="2800" dirty="0" smtClean="0"/>
              <a:t> </a:t>
            </a:r>
            <a:r>
              <a:rPr lang="en-US" sz="2800" dirty="0" err="1" smtClean="0"/>
              <a:t>può</a:t>
            </a:r>
            <a:r>
              <a:rPr lang="en-US" sz="2800" dirty="0" smtClean="0"/>
              <a:t> </a:t>
            </a:r>
            <a:r>
              <a:rPr lang="en-US" sz="2800" dirty="0" err="1" smtClean="0"/>
              <a:t>ridurre</a:t>
            </a:r>
            <a:r>
              <a:rPr lang="en-US" sz="2800" dirty="0" smtClean="0"/>
              <a:t> </a:t>
            </a:r>
            <a:r>
              <a:rPr lang="en-US" sz="2800" dirty="0" err="1" smtClean="0"/>
              <a:t>fino</a:t>
            </a:r>
            <a:r>
              <a:rPr lang="en-US" sz="2800" dirty="0" smtClean="0"/>
              <a:t> al 25% </a:t>
            </a:r>
            <a:r>
              <a:rPr lang="en-US" sz="2800" dirty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suoi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APPARECCHIATURE INTELLIGENTI </a:t>
            </a:r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ESEMPI</a:t>
            </a:r>
          </a:p>
        </p:txBody>
      </p:sp>
      <p:pic>
        <p:nvPicPr>
          <p:cNvPr id="6146" name="Picture 2" descr="C:\Users\panagiotakopoulos\Desktop\lg-nfc-smart-applia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54593"/>
            <a:ext cx="4471517" cy="2291025"/>
          </a:xfrm>
          <a:prstGeom prst="rect">
            <a:avLst/>
          </a:prstGeom>
          <a:noFill/>
        </p:spPr>
      </p:pic>
      <p:pic>
        <p:nvPicPr>
          <p:cNvPr id="6148" name="Picture 4" descr="C:\Users\panagiotakopoulos\Desktop\Appliance-mana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532" y="943029"/>
            <a:ext cx="4461468" cy="2362879"/>
          </a:xfrm>
          <a:prstGeom prst="rect">
            <a:avLst/>
          </a:prstGeom>
          <a:noFill/>
        </p:spPr>
      </p:pic>
      <p:pic>
        <p:nvPicPr>
          <p:cNvPr id="6151" name="Picture 7" descr="C:\Users\panagiotakopoulos\Desktop\0119-aros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82375"/>
            <a:ext cx="4501662" cy="2827990"/>
          </a:xfrm>
          <a:prstGeom prst="rect">
            <a:avLst/>
          </a:prstGeom>
          <a:noFill/>
        </p:spPr>
      </p:pic>
      <p:pic>
        <p:nvPicPr>
          <p:cNvPr id="6152" name="Picture 8" descr="C:\Users\panagiotakopoulos\Desktop\rtc1106er_smart2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2484" y="3466681"/>
            <a:ext cx="4471516" cy="2833635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SENSORI INTELLIGENTI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" y="1077684"/>
            <a:ext cx="7134330" cy="48709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Strumenti</a:t>
            </a:r>
            <a:r>
              <a:rPr lang="en-US" sz="2800" dirty="0" smtClean="0"/>
              <a:t> </a:t>
            </a:r>
            <a:r>
              <a:rPr lang="en-US" sz="2800" dirty="0" err="1" smtClean="0"/>
              <a:t>digitali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misurano</a:t>
            </a:r>
            <a:r>
              <a:rPr lang="en-US" sz="2800" dirty="0" smtClean="0"/>
              <a:t> diverse </a:t>
            </a:r>
            <a:r>
              <a:rPr lang="en-US" sz="2800" dirty="0" err="1" smtClean="0"/>
              <a:t>grandezze</a:t>
            </a:r>
            <a:r>
              <a:rPr lang="en-US" sz="2800" dirty="0" smtClean="0"/>
              <a:t> legate al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Forniscono</a:t>
            </a:r>
            <a:r>
              <a:rPr lang="en-US" sz="2800" dirty="0" smtClean="0"/>
              <a:t> </a:t>
            </a:r>
            <a:r>
              <a:rPr lang="en-US" sz="2800" dirty="0" err="1" smtClean="0"/>
              <a:t>dati</a:t>
            </a:r>
            <a:r>
              <a:rPr lang="en-US" sz="2800" dirty="0" smtClean="0"/>
              <a:t> </a:t>
            </a:r>
            <a:r>
              <a:rPr lang="en-US" sz="2800" dirty="0" err="1" smtClean="0"/>
              <a:t>sul</a:t>
            </a:r>
            <a:r>
              <a:rPr lang="en-US" sz="2800" dirty="0" smtClean="0"/>
              <a:t> </a:t>
            </a:r>
            <a:r>
              <a:rPr lang="en-US" sz="2800" dirty="0" err="1" smtClean="0"/>
              <a:t>prezzo</a:t>
            </a:r>
            <a:r>
              <a:rPr lang="en-US" sz="2800" dirty="0" smtClean="0"/>
              <a:t> e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e sui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, </a:t>
            </a:r>
            <a:r>
              <a:rPr lang="en-US" sz="2800" dirty="0" err="1" smtClean="0"/>
              <a:t>sulle</a:t>
            </a:r>
            <a:r>
              <a:rPr lang="en-US" sz="2800" dirty="0" smtClean="0"/>
              <a:t> </a:t>
            </a:r>
            <a:r>
              <a:rPr lang="en-US" sz="2800" dirty="0" err="1" smtClean="0"/>
              <a:t>emmissioni</a:t>
            </a:r>
            <a:r>
              <a:rPr lang="en-US" sz="2800" dirty="0" smtClean="0"/>
              <a:t> di CO2 e </a:t>
            </a:r>
            <a:r>
              <a:rPr lang="en-US" sz="2800" dirty="0" err="1" smtClean="0"/>
              <a:t>dati</a:t>
            </a:r>
            <a:r>
              <a:rPr lang="en-US" sz="2800" dirty="0" smtClean="0"/>
              <a:t> </a:t>
            </a:r>
            <a:r>
              <a:rPr lang="en-US" sz="2800" dirty="0" err="1" smtClean="0"/>
              <a:t>statistici</a:t>
            </a:r>
            <a:r>
              <a:rPr lang="en-US" sz="2800" dirty="0" smtClean="0"/>
              <a:t> sui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a diverse scale </a:t>
            </a:r>
            <a:r>
              <a:rPr lang="en-US" sz="2800" dirty="0" err="1" smtClean="0"/>
              <a:t>temporali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Supportano</a:t>
            </a:r>
            <a:r>
              <a:rPr lang="en-US" sz="2800" dirty="0" smtClean="0"/>
              <a:t> lo </a:t>
            </a:r>
            <a:r>
              <a:rPr lang="en-US" sz="2800" dirty="0" err="1" smtClean="0"/>
              <a:t>scambio</a:t>
            </a:r>
            <a:r>
              <a:rPr lang="en-US" sz="2800" dirty="0" smtClean="0"/>
              <a:t> di </a:t>
            </a:r>
            <a:r>
              <a:rPr lang="en-US" sz="2800" dirty="0" err="1" smtClean="0"/>
              <a:t>infomazione</a:t>
            </a:r>
            <a:r>
              <a:rPr lang="en-US" sz="2800" dirty="0" smtClean="0"/>
              <a:t> </a:t>
            </a:r>
            <a:r>
              <a:rPr lang="en-US" sz="2800" dirty="0" err="1" smtClean="0"/>
              <a:t>bilaterale</a:t>
            </a:r>
            <a:r>
              <a:rPr lang="en-US" sz="2800" dirty="0" smtClean="0"/>
              <a:t> con </a:t>
            </a:r>
            <a:r>
              <a:rPr lang="en-US" sz="2800" dirty="0" err="1" smtClean="0"/>
              <a:t>gli</a:t>
            </a:r>
            <a:r>
              <a:rPr lang="en-US" sz="2800" dirty="0" smtClean="0"/>
              <a:t> </a:t>
            </a:r>
            <a:r>
              <a:rPr lang="en-US" sz="2800" dirty="0" err="1" smtClean="0"/>
              <a:t>altri</a:t>
            </a:r>
            <a:r>
              <a:rPr lang="en-US" sz="2800" dirty="0" smtClean="0"/>
              <a:t> </a:t>
            </a:r>
            <a:r>
              <a:rPr lang="en-US" sz="2800" dirty="0" err="1" smtClean="0"/>
              <a:t>compoenenti</a:t>
            </a:r>
            <a:r>
              <a:rPr lang="en-US" sz="2800" dirty="0" smtClean="0"/>
              <a:t> della rete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Consentono</a:t>
            </a:r>
            <a:r>
              <a:rPr lang="en-US" sz="2800" dirty="0" smtClean="0"/>
              <a:t> di </a:t>
            </a:r>
            <a:r>
              <a:rPr lang="en-US" sz="2800" dirty="0" err="1" smtClean="0"/>
              <a:t>ottimizzare</a:t>
            </a:r>
            <a:r>
              <a:rPr lang="en-US" sz="2800" dirty="0" smtClean="0"/>
              <a:t> la </a:t>
            </a:r>
            <a:r>
              <a:rPr lang="en-US" sz="2800" dirty="0" err="1" smtClean="0"/>
              <a:t>domanda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da parte </a:t>
            </a:r>
            <a:r>
              <a:rPr lang="en-US" sz="2800" dirty="0" err="1" smtClean="0"/>
              <a:t>dell’utente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pic>
        <p:nvPicPr>
          <p:cNvPr id="7170" name="Picture 2" descr="C:\Users\panagiotakopoulos\Desktop\SM150-Elster-Smart-Water-Me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4330" y="1185705"/>
            <a:ext cx="2009670" cy="1524209"/>
          </a:xfrm>
          <a:prstGeom prst="rect">
            <a:avLst/>
          </a:prstGeom>
          <a:noFill/>
        </p:spPr>
      </p:pic>
      <p:pic>
        <p:nvPicPr>
          <p:cNvPr id="7171" name="Picture 3" descr="C:\Users\panagiotakopoulos\Desktop\smart-me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8616" y="2788993"/>
            <a:ext cx="1905000" cy="1692571"/>
          </a:xfrm>
          <a:prstGeom prst="rect">
            <a:avLst/>
          </a:prstGeom>
          <a:noFill/>
        </p:spPr>
      </p:pic>
      <p:pic>
        <p:nvPicPr>
          <p:cNvPr id="7172" name="Picture 4" descr="C:\Users\panagiotakopoulos\Desktop\article-2014january-leds-in-smart-meters-fi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4378" y="4571999"/>
            <a:ext cx="1999622" cy="1370623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PRODUZIONE INTELLIGENTE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Ottimizza</a:t>
            </a:r>
            <a:r>
              <a:rPr lang="en-US" sz="2800" dirty="0" smtClean="0"/>
              <a:t> 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elettrica</a:t>
            </a:r>
            <a:r>
              <a:rPr lang="en-US" sz="2800" dirty="0" smtClean="0"/>
              <a:t> </a:t>
            </a:r>
            <a:r>
              <a:rPr lang="en-US" sz="2800" dirty="0" err="1" smtClean="0"/>
              <a:t>utilizzando</a:t>
            </a:r>
            <a:r>
              <a:rPr lang="en-US" sz="2800" dirty="0" smtClean="0"/>
              <a:t> diverse </a:t>
            </a:r>
            <a:r>
              <a:rPr lang="en-US" sz="2800" dirty="0" err="1" smtClean="0"/>
              <a:t>fonti</a:t>
            </a:r>
            <a:r>
              <a:rPr lang="en-US" sz="2800" dirty="0" smtClean="0"/>
              <a:t> in </a:t>
            </a:r>
            <a:r>
              <a:rPr lang="en-US" sz="2800" dirty="0" err="1" smtClean="0"/>
              <a:t>maniera</a:t>
            </a:r>
            <a:r>
              <a:rPr lang="en-US" sz="2800" dirty="0" smtClean="0"/>
              <a:t> </a:t>
            </a:r>
            <a:r>
              <a:rPr lang="en-US" sz="2800" dirty="0" err="1" smtClean="0"/>
              <a:t>efficiente</a:t>
            </a:r>
            <a:r>
              <a:rPr lang="en-US" sz="2800" dirty="0" smtClean="0"/>
              <a:t>, </a:t>
            </a:r>
            <a:r>
              <a:rPr lang="en-US" sz="2800" dirty="0" err="1" smtClean="0"/>
              <a:t>flessibile</a:t>
            </a:r>
            <a:r>
              <a:rPr lang="en-US" sz="2800" dirty="0" smtClean="0"/>
              <a:t>, </a:t>
            </a:r>
            <a:r>
              <a:rPr lang="en-US" sz="2800" dirty="0" err="1" smtClean="0"/>
              <a:t>veloce</a:t>
            </a:r>
            <a:r>
              <a:rPr lang="en-US" sz="2800" dirty="0" smtClean="0"/>
              <a:t> </a:t>
            </a:r>
            <a:r>
              <a:rPr lang="en-US" sz="2800" dirty="0" err="1" smtClean="0"/>
              <a:t>ed</a:t>
            </a:r>
            <a:r>
              <a:rPr lang="en-US" sz="2800" dirty="0" smtClean="0"/>
              <a:t> </a:t>
            </a:r>
            <a:r>
              <a:rPr lang="en-US" sz="2800" dirty="0" err="1" smtClean="0"/>
              <a:t>economica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Bilancia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diverse </a:t>
            </a:r>
            <a:r>
              <a:rPr lang="en-US" sz="2800" dirty="0" err="1" smtClean="0"/>
              <a:t>fonti</a:t>
            </a:r>
            <a:r>
              <a:rPr lang="en-US" sz="2800" dirty="0" smtClean="0"/>
              <a:t> in </a:t>
            </a:r>
            <a:r>
              <a:rPr lang="en-US" sz="2800" dirty="0" err="1" smtClean="0"/>
              <a:t>modo</a:t>
            </a:r>
            <a:r>
              <a:rPr lang="en-US" sz="2800" dirty="0" smtClean="0"/>
              <a:t> da </a:t>
            </a:r>
            <a:r>
              <a:rPr lang="en-US" sz="2800" dirty="0" err="1" smtClean="0"/>
              <a:t>creare</a:t>
            </a:r>
            <a:r>
              <a:rPr lang="en-US" sz="2800" dirty="0" smtClean="0"/>
              <a:t> un </a:t>
            </a:r>
            <a:r>
              <a:rPr lang="en-US" sz="2800" dirty="0" err="1" smtClean="0"/>
              <a:t>bilancio</a:t>
            </a:r>
            <a:r>
              <a:rPr lang="en-US" sz="2800" dirty="0" smtClean="0"/>
              <a:t> con le </a:t>
            </a:r>
            <a:r>
              <a:rPr lang="en-US" sz="2800" dirty="0" err="1" smtClean="0"/>
              <a:t>esigenze</a:t>
            </a:r>
            <a:r>
              <a:rPr lang="en-US" sz="2800" dirty="0" smtClean="0"/>
              <a:t> e i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dell’intera</a:t>
            </a:r>
            <a:r>
              <a:rPr lang="en-US" sz="2800" dirty="0" smtClean="0"/>
              <a:t>  rete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Controlla</a:t>
            </a:r>
            <a:r>
              <a:rPr lang="en-US" sz="2800" dirty="0" smtClean="0"/>
              <a:t> i </a:t>
            </a:r>
            <a:r>
              <a:rPr lang="en-US" sz="2800" dirty="0" err="1" smtClean="0"/>
              <a:t>livelli</a:t>
            </a:r>
            <a:r>
              <a:rPr lang="en-US" sz="2800" dirty="0" smtClean="0"/>
              <a:t> di </a:t>
            </a:r>
            <a:r>
              <a:rPr lang="en-US" sz="2800" dirty="0" err="1" smtClean="0"/>
              <a:t>voltaggio</a:t>
            </a:r>
            <a:r>
              <a:rPr lang="en-US" sz="2800" dirty="0" smtClean="0"/>
              <a:t>, </a:t>
            </a:r>
            <a:r>
              <a:rPr lang="en-US" sz="2800" dirty="0" err="1" smtClean="0"/>
              <a:t>frequenza</a:t>
            </a:r>
            <a:r>
              <a:rPr lang="en-US" sz="2800" dirty="0" smtClean="0"/>
              <a:t> e </a:t>
            </a:r>
            <a:r>
              <a:rPr lang="en-US" sz="2800" dirty="0" err="1" smtClean="0"/>
              <a:t>potenza</a:t>
            </a:r>
            <a:r>
              <a:rPr lang="en-US" sz="2800" dirty="0" smtClean="0"/>
              <a:t> </a:t>
            </a:r>
            <a:r>
              <a:rPr lang="en-US" sz="2800" dirty="0" err="1" smtClean="0"/>
              <a:t>erogata</a:t>
            </a:r>
            <a:r>
              <a:rPr lang="en-US" sz="2800" dirty="0" smtClean="0"/>
              <a:t> grazie al feedback </a:t>
            </a:r>
            <a:r>
              <a:rPr lang="en-US" sz="2800" dirty="0" err="1" smtClean="0"/>
              <a:t>costante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proviene</a:t>
            </a:r>
            <a:r>
              <a:rPr lang="en-US" sz="2800" dirty="0" smtClean="0"/>
              <a:t> da </a:t>
            </a:r>
            <a:r>
              <a:rPr lang="en-US" sz="2800" dirty="0" err="1" smtClean="0"/>
              <a:t>una</a:t>
            </a:r>
            <a:r>
              <a:rPr lang="en-US" sz="2800" dirty="0" smtClean="0"/>
              <a:t> gran </a:t>
            </a:r>
            <a:r>
              <a:rPr lang="en-US" sz="2800" dirty="0" err="1" smtClean="0"/>
              <a:t>quantità</a:t>
            </a:r>
            <a:r>
              <a:rPr lang="en-US" sz="2800" dirty="0" smtClean="0"/>
              <a:t> di </a:t>
            </a:r>
            <a:r>
              <a:rPr lang="en-US" sz="2800" dirty="0" err="1" smtClean="0"/>
              <a:t>punti</a:t>
            </a:r>
            <a:r>
              <a:rPr lang="en-US" sz="2800" dirty="0" smtClean="0"/>
              <a:t> della rete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Ogni</a:t>
            </a:r>
            <a:r>
              <a:rPr lang="en-US" sz="2800" dirty="0" smtClean="0"/>
              <a:t> </a:t>
            </a:r>
            <a:r>
              <a:rPr lang="en-US" sz="2800" dirty="0" err="1" smtClean="0"/>
              <a:t>centrale</a:t>
            </a:r>
            <a:r>
              <a:rPr lang="en-US" sz="2800" dirty="0" smtClean="0"/>
              <a:t> </a:t>
            </a:r>
            <a:r>
              <a:rPr lang="en-US" sz="2800" dirty="0" err="1" smtClean="0"/>
              <a:t>lavora</a:t>
            </a:r>
            <a:r>
              <a:rPr lang="en-US" sz="2800" dirty="0" smtClean="0"/>
              <a:t> </a:t>
            </a:r>
            <a:r>
              <a:rPr lang="en-US" sz="2800" dirty="0" err="1" smtClean="0"/>
              <a:t>indipendetemente</a:t>
            </a:r>
            <a:r>
              <a:rPr lang="en-US" sz="2800" dirty="0" smtClean="0"/>
              <a:t> </a:t>
            </a:r>
            <a:r>
              <a:rPr lang="en-US" sz="2800" dirty="0" err="1" smtClean="0"/>
              <a:t>dalle</a:t>
            </a:r>
            <a:r>
              <a:rPr lang="en-US" sz="2800" dirty="0" smtClean="0"/>
              <a:t> </a:t>
            </a:r>
            <a:r>
              <a:rPr lang="en-US" sz="2800" dirty="0" err="1" smtClean="0"/>
              <a:t>altre</a:t>
            </a:r>
            <a:r>
              <a:rPr lang="en-US" sz="2800" dirty="0" smtClean="0"/>
              <a:t> (</a:t>
            </a:r>
            <a:r>
              <a:rPr lang="en-US" sz="2800" dirty="0" err="1" smtClean="0"/>
              <a:t>tutte</a:t>
            </a:r>
            <a:r>
              <a:rPr lang="en-US" sz="2800" dirty="0" smtClean="0"/>
              <a:t> </a:t>
            </a:r>
            <a:r>
              <a:rPr lang="en-US" sz="2800" dirty="0" err="1" smtClean="0"/>
              <a:t>lavorano</a:t>
            </a:r>
            <a:r>
              <a:rPr lang="en-US" sz="2800" dirty="0" smtClean="0"/>
              <a:t> in </a:t>
            </a:r>
            <a:r>
              <a:rPr lang="en-US" sz="2800" dirty="0" err="1" smtClean="0"/>
              <a:t>parallelo</a:t>
            </a:r>
            <a:r>
              <a:rPr lang="en-US" sz="2800" dirty="0" smtClean="0"/>
              <a:t>) e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attiva</a:t>
            </a:r>
            <a:r>
              <a:rPr lang="en-US" sz="2800" dirty="0" smtClean="0"/>
              <a:t> solo </a:t>
            </a:r>
            <a:r>
              <a:rPr lang="en-US" sz="2800" dirty="0" err="1" smtClean="0"/>
              <a:t>quando</a:t>
            </a:r>
            <a:r>
              <a:rPr lang="en-US" sz="2800" dirty="0" smtClean="0"/>
              <a:t> </a:t>
            </a:r>
            <a:r>
              <a:rPr lang="en-US" sz="2800" dirty="0" err="1" smtClean="0"/>
              <a:t>necessario</a:t>
            </a:r>
            <a:r>
              <a:rPr lang="en-US" sz="2800" dirty="0" smtClean="0"/>
              <a:t> (</a:t>
            </a:r>
            <a:r>
              <a:rPr lang="en-US" sz="2800" dirty="0" err="1" smtClean="0"/>
              <a:t>sulla</a:t>
            </a:r>
            <a:r>
              <a:rPr lang="en-US" sz="2800" dirty="0" smtClean="0"/>
              <a:t> base del </a:t>
            </a:r>
            <a:r>
              <a:rPr lang="en-US" sz="2800" dirty="0" err="1" smtClean="0"/>
              <a:t>carico</a:t>
            </a:r>
            <a:r>
              <a:rPr lang="en-US" sz="2800" dirty="0" smtClean="0"/>
              <a:t>)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DISTRIBUZIONE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Supporta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integrato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risorse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Pemette</a:t>
            </a:r>
            <a:r>
              <a:rPr lang="en-US" sz="2800" dirty="0" smtClean="0"/>
              <a:t> </a:t>
            </a:r>
            <a:r>
              <a:rPr lang="en-US" sz="2800" dirty="0" err="1" smtClean="0"/>
              <a:t>l’integrazione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elementi</a:t>
            </a:r>
            <a:r>
              <a:rPr lang="en-US" sz="2800" dirty="0" smtClean="0"/>
              <a:t> di </a:t>
            </a:r>
            <a:r>
              <a:rPr lang="en-US" sz="2800" dirty="0" err="1" smtClean="0"/>
              <a:t>adattività</a:t>
            </a:r>
            <a:r>
              <a:rPr lang="en-US" sz="2800" dirty="0" smtClean="0"/>
              <a:t>, </a:t>
            </a:r>
            <a:r>
              <a:rPr lang="en-US" sz="2800" dirty="0" err="1" smtClean="0"/>
              <a:t>bilanciamento</a:t>
            </a:r>
            <a:r>
              <a:rPr lang="en-US" sz="2800" dirty="0" smtClean="0"/>
              <a:t>, </a:t>
            </a:r>
            <a:r>
              <a:rPr lang="en-US" sz="2800" dirty="0" err="1" smtClean="0"/>
              <a:t>ottimizzazione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riparazione</a:t>
            </a:r>
            <a:r>
              <a:rPr lang="en-US" sz="2800" dirty="0" smtClean="0"/>
              <a:t> </a:t>
            </a:r>
            <a:r>
              <a:rPr lang="en-US" sz="2800" dirty="0" err="1" smtClean="0"/>
              <a:t>autonoma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Utilizza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flusso</a:t>
            </a:r>
            <a:r>
              <a:rPr lang="en-US" sz="2800" dirty="0" smtClean="0"/>
              <a:t> bi-</a:t>
            </a:r>
            <a:r>
              <a:rPr lang="en-US" sz="2800" dirty="0" err="1" smtClean="0"/>
              <a:t>direzionale</a:t>
            </a:r>
            <a:r>
              <a:rPr lang="en-US" sz="2800" dirty="0" smtClean="0"/>
              <a:t> di </a:t>
            </a:r>
            <a:r>
              <a:rPr lang="en-US" sz="2800" dirty="0" err="1" smtClean="0"/>
              <a:t>informazione</a:t>
            </a:r>
            <a:r>
              <a:rPr lang="en-US" sz="2800" dirty="0" smtClean="0"/>
              <a:t> per </a:t>
            </a:r>
            <a:r>
              <a:rPr lang="en-US" sz="2800" dirty="0" err="1" smtClean="0"/>
              <a:t>ottimizzare</a:t>
            </a:r>
            <a:r>
              <a:rPr lang="en-US" sz="2800" dirty="0" smtClean="0"/>
              <a:t> le </a:t>
            </a:r>
            <a:r>
              <a:rPr lang="en-US" sz="2800" dirty="0" err="1" smtClean="0"/>
              <a:t>operazioni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Migliora</a:t>
            </a:r>
            <a:r>
              <a:rPr lang="en-US" sz="2800" dirty="0" smtClean="0"/>
              <a:t> la </a:t>
            </a:r>
            <a:r>
              <a:rPr lang="en-US" sz="2800" dirty="0" err="1" smtClean="0"/>
              <a:t>sicurezza</a:t>
            </a:r>
            <a:r>
              <a:rPr lang="en-US" sz="2800" dirty="0" smtClean="0"/>
              <a:t> e la </a:t>
            </a:r>
            <a:r>
              <a:rPr lang="en-US" sz="2800" dirty="0" err="1" smtClean="0"/>
              <a:t>qualità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Utilizza</a:t>
            </a:r>
            <a:r>
              <a:rPr lang="en-US" sz="2800" dirty="0" smtClean="0"/>
              <a:t> </a:t>
            </a:r>
            <a:r>
              <a:rPr lang="en-US" sz="2800" dirty="0" err="1" smtClean="0"/>
              <a:t>strumenti</a:t>
            </a:r>
            <a:r>
              <a:rPr lang="en-US" sz="2800" dirty="0" smtClean="0"/>
              <a:t> </a:t>
            </a:r>
            <a:r>
              <a:rPr lang="en-US" sz="2800" dirty="0" err="1" smtClean="0"/>
              <a:t>automatizzati</a:t>
            </a:r>
            <a:r>
              <a:rPr lang="en-US" sz="2800" dirty="0" smtClean="0"/>
              <a:t> per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monitoraggio</a:t>
            </a:r>
            <a:r>
              <a:rPr lang="en-US" sz="2800" dirty="0" smtClean="0"/>
              <a:t> e </a:t>
            </a:r>
            <a:r>
              <a:rPr lang="en-US" sz="2800" dirty="0" err="1" smtClean="0"/>
              <a:t>l’analisi</a:t>
            </a:r>
            <a:r>
              <a:rPr lang="en-US" sz="2800" dirty="0" smtClean="0"/>
              <a:t> (e la </a:t>
            </a:r>
            <a:r>
              <a:rPr lang="en-US" sz="2800" dirty="0" err="1" smtClean="0"/>
              <a:t>previsione</a:t>
            </a:r>
            <a:r>
              <a:rPr lang="en-US" sz="2800" dirty="0" smtClean="0"/>
              <a:t>) in tempo </a:t>
            </a:r>
            <a:r>
              <a:rPr lang="en-US" sz="2800" dirty="0" err="1" smtClean="0"/>
              <a:t>reale</a:t>
            </a:r>
            <a:r>
              <a:rPr lang="en-US" sz="2800" dirty="0" smtClean="0"/>
              <a:t> di </a:t>
            </a:r>
            <a:r>
              <a:rPr lang="en-US" sz="2800" dirty="0" err="1" smtClean="0"/>
              <a:t>possibili</a:t>
            </a:r>
            <a:r>
              <a:rPr lang="en-US" sz="2800" dirty="0" smtClean="0"/>
              <a:t> </a:t>
            </a:r>
            <a:r>
              <a:rPr lang="en-US" sz="2800" dirty="0" err="1" smtClean="0"/>
              <a:t>guasti</a:t>
            </a:r>
            <a:r>
              <a:rPr lang="en-US" sz="2800" dirty="0" smtClean="0"/>
              <a:t> o </a:t>
            </a:r>
            <a:r>
              <a:rPr lang="en-US" sz="2800" dirty="0" err="1" smtClean="0"/>
              <a:t>malfunzionamenti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CENTRALINE INTELLIGENTI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396349"/>
            <a:ext cx="8792308" cy="140425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Ottimizzano</a:t>
            </a:r>
            <a:r>
              <a:rPr lang="en-US" sz="2800" dirty="0" smtClean="0"/>
              <a:t> 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apparecchiature</a:t>
            </a:r>
            <a:r>
              <a:rPr lang="en-US" sz="2800" dirty="0" smtClean="0"/>
              <a:t> </a:t>
            </a:r>
            <a:r>
              <a:rPr lang="en-US" sz="2800" dirty="0" err="1" smtClean="0"/>
              <a:t>utilizzando</a:t>
            </a:r>
            <a:r>
              <a:rPr lang="en-US" sz="2800" dirty="0" smtClean="0"/>
              <a:t> </a:t>
            </a:r>
            <a:r>
              <a:rPr lang="en-US" sz="2800" dirty="0" err="1" smtClean="0"/>
              <a:t>tecnologie</a:t>
            </a:r>
            <a:r>
              <a:rPr lang="en-US" sz="2800" dirty="0" smtClean="0"/>
              <a:t> e </a:t>
            </a:r>
            <a:r>
              <a:rPr lang="en-US" sz="2800" dirty="0" err="1" smtClean="0"/>
              <a:t>tecniche</a:t>
            </a:r>
            <a:r>
              <a:rPr lang="en-US" sz="2800" dirty="0" smtClean="0"/>
              <a:t> di </a:t>
            </a:r>
            <a:r>
              <a:rPr lang="en-US" sz="2800" dirty="0" err="1" smtClean="0"/>
              <a:t>analisi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dati</a:t>
            </a:r>
            <a:r>
              <a:rPr lang="en-US" sz="2800" dirty="0" smtClean="0"/>
              <a:t> </a:t>
            </a:r>
            <a:r>
              <a:rPr lang="en-US" sz="2800" dirty="0" err="1" smtClean="0"/>
              <a:t>avanzate</a:t>
            </a:r>
            <a:endParaRPr lang="en-US" sz="28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31112" y="2535748"/>
            <a:ext cx="3959051" cy="351273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n"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Supportano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diverse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funzioni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complesse</a:t>
            </a:r>
            <a:r>
              <a:rPr lang="en-US" sz="2800" i="0" kern="0" dirty="0" smtClean="0"/>
              <a:t>, come i </a:t>
            </a:r>
            <a:r>
              <a:rPr lang="en-US" sz="2800" i="0" kern="0" dirty="0" err="1" smtClean="0"/>
              <a:t>segnali</a:t>
            </a:r>
            <a:r>
              <a:rPr lang="en-US" sz="2800" i="0" kern="0" dirty="0" smtClean="0"/>
              <a:t> di </a:t>
            </a:r>
            <a:r>
              <a:rPr lang="en-US" sz="2800" i="0" kern="0" dirty="0" err="1" smtClean="0"/>
              <a:t>allerta</a:t>
            </a:r>
            <a:r>
              <a:rPr lang="en-US" sz="2800" i="0" kern="0" dirty="0" smtClean="0"/>
              <a:t>, i </a:t>
            </a:r>
            <a:r>
              <a:rPr lang="en-US" sz="2800" i="0" kern="0" dirty="0" err="1" smtClean="0"/>
              <a:t>trasferimenti</a:t>
            </a:r>
            <a:r>
              <a:rPr lang="en-US" sz="2800" i="0" kern="0" dirty="0" smtClean="0"/>
              <a:t> di </a:t>
            </a:r>
            <a:r>
              <a:rPr lang="en-US" sz="2800" i="0" kern="0" dirty="0" err="1" smtClean="0"/>
              <a:t>carico</a:t>
            </a:r>
            <a:r>
              <a:rPr lang="en-US" sz="2800" i="0" kern="0" dirty="0" smtClean="0"/>
              <a:t>, </a:t>
            </a:r>
            <a:r>
              <a:rPr lang="en-US" sz="2800" i="0" kern="0" dirty="0" err="1" smtClean="0"/>
              <a:t>il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monitoraggio</a:t>
            </a:r>
            <a:r>
              <a:rPr lang="en-US" sz="2800" i="0" kern="0" dirty="0" smtClean="0"/>
              <a:t> e la </a:t>
            </a:r>
            <a:r>
              <a:rPr lang="en-US" sz="2800" i="0" kern="0" dirty="0" err="1" smtClean="0"/>
              <a:t>visualizzazione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dello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stato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delle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apparecchiature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9679" y="2562329"/>
            <a:ext cx="5054321" cy="375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JJSIIC"/>
</p:tagLst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319</TotalTime>
  <Words>1191</Words>
  <Application>Microsoft Office PowerPoint</Application>
  <PresentationFormat>Presentazione su schermo (4:3)</PresentationFormat>
  <Paragraphs>143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61</vt:lpstr>
      <vt:lpstr>Presentazione standard di PowerPoint</vt:lpstr>
      <vt:lpstr>Presentazione standard di PowerPoint</vt:lpstr>
      <vt:lpstr>COMPONENTI DELLA SMART GRID</vt:lpstr>
      <vt:lpstr>APPARECCHIATURE INTELLIGENTI</vt:lpstr>
      <vt:lpstr>APPARECCHIATURE INTELLIGENTI - ESEMPI</vt:lpstr>
      <vt:lpstr>SENSORI INTELLIGENTI</vt:lpstr>
      <vt:lpstr>PRODUZIONE INTELLIGENTE</vt:lpstr>
      <vt:lpstr>DISTRIBUZIONE INTELLIGENTE</vt:lpstr>
      <vt:lpstr>CENTRALINE INTELLIGENTI</vt:lpstr>
      <vt:lpstr>AREE TECNOLOGICHE DELLE SMART GRID</vt:lpstr>
      <vt:lpstr>USO DELLE TECNOLOGIE NELLA SMART GRID</vt:lpstr>
      <vt:lpstr>MONITORAGGIO E CONTROLLO SU GRANDE SCALA</vt:lpstr>
      <vt:lpstr>INTEGRAZIONE DELLA PRODUZIONE DISTRIBUITA</vt:lpstr>
      <vt:lpstr>MONITORAGGIO DELLA RETE</vt:lpstr>
      <vt:lpstr>INTEGRAZIONE DELLE TIC</vt:lpstr>
      <vt:lpstr>TIC</vt:lpstr>
      <vt:lpstr>APPLICAZIONI PER IL MIGLIORAMENTO DELLA TRASMISSIONE</vt:lpstr>
      <vt:lpstr>GESTIONE DELLA RETE DI DISTRIBUZIONE</vt:lpstr>
      <vt:lpstr>SISTEMI PER LA GESTIONE DELLA RETE DI DISTRIBUZIONE</vt:lpstr>
      <vt:lpstr>INFRASTRUTTURE PER LA SENSORISTICA AVANZATA </vt:lpstr>
      <vt:lpstr>INFRASTRUTTURE PER LA CARICA DEI VEICOLI ELETTRICI (EV)</vt:lpstr>
      <vt:lpstr>SISTEMI “DALLA PARTE” DEGLI UTENTI (CS)</vt:lpstr>
      <vt:lpstr>SMART GRID - RIASSUNTO</vt:lpstr>
      <vt:lpstr>RIFERIMENTI BIBLIOGRAFICI</vt:lpstr>
      <vt:lpstr>FONTI DELLE IMMAGINI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Gruppo Didattica della Fisica</cp:lastModifiedBy>
  <cp:revision>1650</cp:revision>
  <dcterms:created xsi:type="dcterms:W3CDTF">2013-05-11T20:59:03Z</dcterms:created>
  <dcterms:modified xsi:type="dcterms:W3CDTF">2016-06-16T15:23:56Z</dcterms:modified>
</cp:coreProperties>
</file>