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3" r:id="rId1"/>
    <p:sldMasterId id="2147484215" r:id="rId2"/>
    <p:sldMasterId id="2147484217" r:id="rId3"/>
  </p:sldMasterIdLst>
  <p:notesMasterIdLst>
    <p:notesMasterId r:id="rId19"/>
  </p:notesMasterIdLst>
  <p:handoutMasterIdLst>
    <p:handoutMasterId r:id="rId20"/>
  </p:handoutMasterIdLst>
  <p:sldIdLst>
    <p:sldId id="260" r:id="rId4"/>
    <p:sldId id="298" r:id="rId5"/>
    <p:sldId id="261" r:id="rId6"/>
    <p:sldId id="305" r:id="rId7"/>
    <p:sldId id="307" r:id="rId8"/>
    <p:sldId id="308" r:id="rId9"/>
    <p:sldId id="297" r:id="rId10"/>
    <p:sldId id="310" r:id="rId11"/>
    <p:sldId id="286" r:id="rId12"/>
    <p:sldId id="312" r:id="rId13"/>
    <p:sldId id="285" r:id="rId14"/>
    <p:sldId id="296" r:id="rId15"/>
    <p:sldId id="336" r:id="rId16"/>
    <p:sldId id="332" r:id="rId17"/>
    <p:sldId id="33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000000"/>
    <a:srgbClr val="FFFF99"/>
    <a:srgbClr val="FF0000"/>
    <a:srgbClr val="FFCC00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2" autoAdjust="0"/>
    <p:restoredTop sz="99263" autoAdjust="0"/>
  </p:normalViewPr>
  <p:slideViewPr>
    <p:cSldViewPr>
      <p:cViewPr>
        <p:scale>
          <a:sx n="78" d="100"/>
          <a:sy n="78" d="100"/>
        </p:scale>
        <p:origin x="-11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5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8575F3-7D21-4735-B590-EFDF3DBA2F58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0F939D-53DB-4B5D-9608-733696E42A2B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6335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1ADECC-E9AA-415D-8973-383444BA2A9B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627DCD4-C8C6-4BEB-8C0A-4A849405F52C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1147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3963F5C6-DE76-4046-90AA-EEF598EC920A}" type="slidenum">
              <a:rPr lang="en-GB" altLang="en-US" sz="1200">
                <a:latin typeface="Calibri" pitchFamily="34" charset="0"/>
              </a:rPr>
              <a:pPr algn="r" eaLnBrk="1" hangingPunct="1"/>
              <a:t>10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6948987A-7A04-4D92-BCD9-B5DAC814647B}" type="slidenum">
              <a:rPr lang="en-GB" altLang="en-US" smtClean="0">
                <a:latin typeface="Calibri" pitchFamily="34" charset="0"/>
              </a:rPr>
              <a:pPr/>
              <a:t>11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97EB5B02-F334-43E8-8752-0A09C011AC5C}" type="slidenum">
              <a:rPr lang="en-GB" altLang="en-US" smtClean="0">
                <a:latin typeface="Calibri" pitchFamily="34" charset="0"/>
              </a:rPr>
              <a:pPr/>
              <a:t>12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3F9D04B6-CDA8-44EF-A3F6-71FDF7E2550E}" type="slidenum">
              <a:rPr lang="en-GB" altLang="en-US" sz="1200">
                <a:latin typeface="Calibri" pitchFamily="34" charset="0"/>
              </a:rPr>
              <a:pPr algn="r" eaLnBrk="1" hangingPunct="1"/>
              <a:t>4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5BB8828E-3EA2-405D-A4A0-6918E4C59135}" type="slidenum">
              <a:rPr lang="en-GB" altLang="en-US" sz="1200">
                <a:latin typeface="Calibri" pitchFamily="34" charset="0"/>
              </a:rPr>
              <a:pPr algn="r" eaLnBrk="1" hangingPunct="1"/>
              <a:t>5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1B7A1550-0044-451D-A634-62F1F748B60C}" type="slidenum">
              <a:rPr lang="en-GB" altLang="en-US" sz="1200">
                <a:latin typeface="Calibri" pitchFamily="34" charset="0"/>
              </a:rPr>
              <a:pPr algn="r" eaLnBrk="1" hangingPunct="1"/>
              <a:t>6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C3C741FF-08B5-4A1A-8D80-C452923D690C}" type="slidenum">
              <a:rPr lang="en-GB" altLang="en-US" smtClean="0">
                <a:latin typeface="Calibri" pitchFamily="34" charset="0"/>
              </a:rPr>
              <a:pPr/>
              <a:t>7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DE716C20-D667-41EA-979C-3026E23E8291}" type="slidenum">
              <a:rPr lang="en-GB" altLang="en-US" sz="1200">
                <a:latin typeface="Calibri" pitchFamily="34" charset="0"/>
              </a:rPr>
              <a:pPr algn="r" eaLnBrk="1" hangingPunct="1"/>
              <a:t>8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40AED98-0C51-4B65-9F54-28FDE4184B03}" type="slidenum">
              <a:rPr lang="en-GB" altLang="en-US" smtClean="0">
                <a:latin typeface="Calibri" pitchFamily="34" charset="0"/>
              </a:rPr>
              <a:pPr/>
              <a:t>9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6 w 2123"/>
                <a:gd name="T1" fmla="*/ 383 h 1696"/>
                <a:gd name="T2" fmla="*/ 490 w 2123"/>
                <a:gd name="T3" fmla="*/ 251 h 1696"/>
                <a:gd name="T4" fmla="*/ 616 w 2123"/>
                <a:gd name="T5" fmla="*/ 146 h 1696"/>
                <a:gd name="T6" fmla="*/ 843 w 2123"/>
                <a:gd name="T7" fmla="*/ 216 h 1696"/>
                <a:gd name="T8" fmla="*/ 1106 w 2123"/>
                <a:gd name="T9" fmla="*/ 319 h 1696"/>
                <a:gd name="T10" fmla="*/ 1352 w 2123"/>
                <a:gd name="T11" fmla="*/ 406 h 1696"/>
                <a:gd name="T12" fmla="*/ 1638 w 2123"/>
                <a:gd name="T13" fmla="*/ 497 h 1696"/>
                <a:gd name="T14" fmla="*/ 1716 w 2123"/>
                <a:gd name="T15" fmla="*/ 519 h 1696"/>
                <a:gd name="T16" fmla="*/ 1673 w 2123"/>
                <a:gd name="T17" fmla="*/ 495 h 1696"/>
                <a:gd name="T18" fmla="*/ 1285 w 2123"/>
                <a:gd name="T19" fmla="*/ 367 h 1696"/>
                <a:gd name="T20" fmla="*/ 993 w 2123"/>
                <a:gd name="T21" fmla="*/ 251 h 1696"/>
                <a:gd name="T22" fmla="*/ 657 w 2123"/>
                <a:gd name="T23" fmla="*/ 120 h 1696"/>
                <a:gd name="T24" fmla="*/ 909 w 2123"/>
                <a:gd name="T25" fmla="*/ 113 h 1696"/>
                <a:gd name="T26" fmla="*/ 1173 w 2123"/>
                <a:gd name="T27" fmla="*/ 117 h 1696"/>
                <a:gd name="T28" fmla="*/ 1470 w 2123"/>
                <a:gd name="T29" fmla="*/ 99 h 1696"/>
                <a:gd name="T30" fmla="*/ 1934 w 2123"/>
                <a:gd name="T31" fmla="*/ 72 h 1696"/>
                <a:gd name="T32" fmla="*/ 1890 w 2123"/>
                <a:gd name="T33" fmla="*/ 63 h 1696"/>
                <a:gd name="T34" fmla="*/ 1405 w 2123"/>
                <a:gd name="T35" fmla="*/ 95 h 1696"/>
                <a:gd name="T36" fmla="*/ 1100 w 2123"/>
                <a:gd name="T37" fmla="*/ 100 h 1696"/>
                <a:gd name="T38" fmla="*/ 687 w 2123"/>
                <a:gd name="T39" fmla="*/ 95 h 1696"/>
                <a:gd name="T40" fmla="*/ 747 w 2123"/>
                <a:gd name="T41" fmla="*/ 84 h 1696"/>
                <a:gd name="T42" fmla="*/ 1038 w 2123"/>
                <a:gd name="T43" fmla="*/ 0 h 1696"/>
                <a:gd name="T44" fmla="*/ 993 w 2123"/>
                <a:gd name="T45" fmla="*/ 10 h 1696"/>
                <a:gd name="T46" fmla="*/ 920 w 2123"/>
                <a:gd name="T47" fmla="*/ 31 h 1696"/>
                <a:gd name="T48" fmla="*/ 783 w 2123"/>
                <a:gd name="T49" fmla="*/ 70 h 1696"/>
                <a:gd name="T50" fmla="*/ 616 w 2123"/>
                <a:gd name="T51" fmla="*/ 103 h 1696"/>
                <a:gd name="T52" fmla="*/ 580 w 2123"/>
                <a:gd name="T53" fmla="*/ 132 h 1696"/>
                <a:gd name="T54" fmla="*/ 279 w 2123"/>
                <a:gd name="T55" fmla="*/ 216 h 1696"/>
                <a:gd name="T56" fmla="*/ 0 w 2123"/>
                <a:gd name="T57" fmla="*/ 266 h 1696"/>
                <a:gd name="T58" fmla="*/ 0 w 2123"/>
                <a:gd name="T59" fmla="*/ 270 h 1696"/>
                <a:gd name="T60" fmla="*/ 0 w 2123"/>
                <a:gd name="T61" fmla="*/ 281 h 1696"/>
                <a:gd name="T62" fmla="*/ 276 w 2123"/>
                <a:gd name="T63" fmla="*/ 231 h 1696"/>
                <a:gd name="T64" fmla="*/ 538 w 2123"/>
                <a:gd name="T65" fmla="*/ 157 h 1696"/>
                <a:gd name="T66" fmla="*/ 463 w 2123"/>
                <a:gd name="T67" fmla="*/ 244 h 1696"/>
                <a:gd name="T68" fmla="*/ 475 w 2123"/>
                <a:gd name="T69" fmla="*/ 364 h 1696"/>
                <a:gd name="T70" fmla="*/ 424 w 2123"/>
                <a:gd name="T71" fmla="*/ 428 h 1696"/>
                <a:gd name="T72" fmla="*/ 293 w 2123"/>
                <a:gd name="T73" fmla="*/ 542 h 1696"/>
                <a:gd name="T74" fmla="*/ 288 w 2123"/>
                <a:gd name="T75" fmla="*/ 620 h 1696"/>
                <a:gd name="T76" fmla="*/ 293 w 2123"/>
                <a:gd name="T77" fmla="*/ 620 h 1696"/>
                <a:gd name="T78" fmla="*/ 311 w 2123"/>
                <a:gd name="T79" fmla="*/ 569 h 1696"/>
                <a:gd name="T80" fmla="*/ 526 w 2123"/>
                <a:gd name="T81" fmla="*/ 383 h 1696"/>
                <a:gd name="T82" fmla="*/ 526 w 2123"/>
                <a:gd name="T83" fmla="*/ 38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1 w 969"/>
                <a:gd name="T1" fmla="*/ 1240 h 1192"/>
                <a:gd name="T2" fmla="*/ 526 w 969"/>
                <a:gd name="T3" fmla="*/ 1246 h 1192"/>
                <a:gd name="T4" fmla="*/ 621 w 969"/>
                <a:gd name="T5" fmla="*/ 1204 h 1192"/>
                <a:gd name="T6" fmla="*/ 873 w 969"/>
                <a:gd name="T7" fmla="*/ 1139 h 1192"/>
                <a:gd name="T8" fmla="*/ 1005 w 969"/>
                <a:gd name="T9" fmla="*/ 1109 h 1192"/>
                <a:gd name="T10" fmla="*/ 813 w 969"/>
                <a:gd name="T11" fmla="*/ 1040 h 1192"/>
                <a:gd name="T12" fmla="*/ 592 w 969"/>
                <a:gd name="T13" fmla="*/ 989 h 1192"/>
                <a:gd name="T14" fmla="*/ 215 w 969"/>
                <a:gd name="T15" fmla="*/ 1013 h 1192"/>
                <a:gd name="T16" fmla="*/ 317 w 969"/>
                <a:gd name="T17" fmla="*/ 929 h 1192"/>
                <a:gd name="T18" fmla="*/ 532 w 969"/>
                <a:gd name="T19" fmla="*/ 839 h 1192"/>
                <a:gd name="T20" fmla="*/ 748 w 969"/>
                <a:gd name="T21" fmla="*/ 707 h 1192"/>
                <a:gd name="T22" fmla="*/ 754 w 969"/>
                <a:gd name="T23" fmla="*/ 707 h 1192"/>
                <a:gd name="T24" fmla="*/ 766 w 969"/>
                <a:gd name="T25" fmla="*/ 701 h 1192"/>
                <a:gd name="T26" fmla="*/ 807 w 969"/>
                <a:gd name="T27" fmla="*/ 683 h 1192"/>
                <a:gd name="T28" fmla="*/ 831 w 969"/>
                <a:gd name="T29" fmla="*/ 677 h 1192"/>
                <a:gd name="T30" fmla="*/ 843 w 969"/>
                <a:gd name="T31" fmla="*/ 665 h 1192"/>
                <a:gd name="T32" fmla="*/ 849 w 969"/>
                <a:gd name="T33" fmla="*/ 653 h 1192"/>
                <a:gd name="T34" fmla="*/ 843 w 969"/>
                <a:gd name="T35" fmla="*/ 647 h 1192"/>
                <a:gd name="T36" fmla="*/ 837 w 969"/>
                <a:gd name="T37" fmla="*/ 635 h 1192"/>
                <a:gd name="T38" fmla="*/ 837 w 969"/>
                <a:gd name="T39" fmla="*/ 593 h 1192"/>
                <a:gd name="T40" fmla="*/ 849 w 969"/>
                <a:gd name="T41" fmla="*/ 563 h 1192"/>
                <a:gd name="T42" fmla="*/ 865 w 969"/>
                <a:gd name="T43" fmla="*/ 533 h 1192"/>
                <a:gd name="T44" fmla="*/ 889 w 969"/>
                <a:gd name="T45" fmla="*/ 503 h 1192"/>
                <a:gd name="T46" fmla="*/ 905 w 969"/>
                <a:gd name="T47" fmla="*/ 473 h 1192"/>
                <a:gd name="T48" fmla="*/ 913 w 969"/>
                <a:gd name="T49" fmla="*/ 455 h 1192"/>
                <a:gd name="T50" fmla="*/ 921 w 969"/>
                <a:gd name="T51" fmla="*/ 449 h 1192"/>
                <a:gd name="T52" fmla="*/ 921 w 969"/>
                <a:gd name="T53" fmla="*/ 365 h 1192"/>
                <a:gd name="T54" fmla="*/ 921 w 969"/>
                <a:gd name="T55" fmla="*/ 359 h 1192"/>
                <a:gd name="T56" fmla="*/ 927 w 969"/>
                <a:gd name="T57" fmla="*/ 353 h 1192"/>
                <a:gd name="T58" fmla="*/ 945 w 969"/>
                <a:gd name="T59" fmla="*/ 323 h 1192"/>
                <a:gd name="T60" fmla="*/ 957 w 969"/>
                <a:gd name="T61" fmla="*/ 287 h 1192"/>
                <a:gd name="T62" fmla="*/ 969 w 969"/>
                <a:gd name="T63" fmla="*/ 257 h 1192"/>
                <a:gd name="T64" fmla="*/ 975 w 969"/>
                <a:gd name="T65" fmla="*/ 245 h 1192"/>
                <a:gd name="T66" fmla="*/ 981 w 969"/>
                <a:gd name="T67" fmla="*/ 233 h 1192"/>
                <a:gd name="T68" fmla="*/ 999 w 969"/>
                <a:gd name="T69" fmla="*/ 173 h 1192"/>
                <a:gd name="T70" fmla="*/ 1017 w 969"/>
                <a:gd name="T71" fmla="*/ 137 h 1192"/>
                <a:gd name="T72" fmla="*/ 1023 w 969"/>
                <a:gd name="T73" fmla="*/ 125 h 1192"/>
                <a:gd name="T74" fmla="*/ 1023 w 969"/>
                <a:gd name="T75" fmla="*/ 119 h 1192"/>
                <a:gd name="T76" fmla="*/ 1041 w 969"/>
                <a:gd name="T77" fmla="*/ 0 h 1192"/>
                <a:gd name="T78" fmla="*/ 1017 w 969"/>
                <a:gd name="T79" fmla="*/ 47 h 1192"/>
                <a:gd name="T80" fmla="*/ 837 w 969"/>
                <a:gd name="T81" fmla="*/ 113 h 1192"/>
                <a:gd name="T82" fmla="*/ 760 w 969"/>
                <a:gd name="T83" fmla="*/ 161 h 1192"/>
                <a:gd name="T84" fmla="*/ 496 w 969"/>
                <a:gd name="T85" fmla="*/ 251 h 1192"/>
                <a:gd name="T86" fmla="*/ 299 w 969"/>
                <a:gd name="T87" fmla="*/ 305 h 1192"/>
                <a:gd name="T88" fmla="*/ 191 w 969"/>
                <a:gd name="T89" fmla="*/ 311 h 1192"/>
                <a:gd name="T90" fmla="*/ 12 w 969"/>
                <a:gd name="T91" fmla="*/ 503 h 1192"/>
                <a:gd name="T92" fmla="*/ 0 w 969"/>
                <a:gd name="T93" fmla="*/ 527 h 1192"/>
                <a:gd name="T94" fmla="*/ 0 w 969"/>
                <a:gd name="T95" fmla="*/ 1240 h 1192"/>
                <a:gd name="T96" fmla="*/ 96 w 969"/>
                <a:gd name="T97" fmla="*/ 1234 h 1192"/>
                <a:gd name="T98" fmla="*/ 341 w 969"/>
                <a:gd name="T99" fmla="*/ 1240 h 1192"/>
                <a:gd name="T100" fmla="*/ 341 w 969"/>
                <a:gd name="T101" fmla="*/ 124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10 w 2176"/>
                <a:gd name="T1" fmla="*/ 803 h 1505"/>
                <a:gd name="T2" fmla="*/ 1280 w 2176"/>
                <a:gd name="T3" fmla="*/ 1279 h 1505"/>
                <a:gd name="T4" fmla="*/ 1028 w 2176"/>
                <a:gd name="T5" fmla="*/ 1229 h 1505"/>
                <a:gd name="T6" fmla="*/ 777 w 2176"/>
                <a:gd name="T7" fmla="*/ 1163 h 1505"/>
                <a:gd name="T8" fmla="*/ 478 w 2176"/>
                <a:gd name="T9" fmla="*/ 1145 h 1505"/>
                <a:gd name="T10" fmla="*/ 0 w 2176"/>
                <a:gd name="T11" fmla="*/ 1115 h 1505"/>
                <a:gd name="T12" fmla="*/ 30 w 2176"/>
                <a:gd name="T13" fmla="*/ 1151 h 1505"/>
                <a:gd name="T14" fmla="*/ 532 w 2176"/>
                <a:gd name="T15" fmla="*/ 1169 h 1505"/>
                <a:gd name="T16" fmla="*/ 831 w 2176"/>
                <a:gd name="T17" fmla="*/ 1223 h 1505"/>
                <a:gd name="T18" fmla="*/ 1220 w 2176"/>
                <a:gd name="T19" fmla="*/ 1355 h 1505"/>
                <a:gd name="T20" fmla="*/ 1155 w 2176"/>
                <a:gd name="T21" fmla="*/ 1373 h 1505"/>
                <a:gd name="T22" fmla="*/ 765 w 2176"/>
                <a:gd name="T23" fmla="*/ 1559 h 1505"/>
                <a:gd name="T24" fmla="*/ 819 w 2176"/>
                <a:gd name="T25" fmla="*/ 1535 h 1505"/>
                <a:gd name="T26" fmla="*/ 933 w 2176"/>
                <a:gd name="T27" fmla="*/ 1493 h 1505"/>
                <a:gd name="T28" fmla="*/ 1095 w 2176"/>
                <a:gd name="T29" fmla="*/ 1409 h 1505"/>
                <a:gd name="T30" fmla="*/ 1304 w 2176"/>
                <a:gd name="T31" fmla="*/ 1349 h 1505"/>
                <a:gd name="T32" fmla="*/ 1362 w 2176"/>
                <a:gd name="T33" fmla="*/ 1261 h 1505"/>
                <a:gd name="T34" fmla="*/ 1758 w 2176"/>
                <a:gd name="T35" fmla="*/ 1079 h 1505"/>
                <a:gd name="T36" fmla="*/ 2077 w 2176"/>
                <a:gd name="T37" fmla="*/ 989 h 1505"/>
                <a:gd name="T38" fmla="*/ 2342 w 2176"/>
                <a:gd name="T39" fmla="*/ 857 h 1505"/>
                <a:gd name="T40" fmla="*/ 2111 w 2176"/>
                <a:gd name="T41" fmla="*/ 947 h 1505"/>
                <a:gd name="T42" fmla="*/ 1782 w 2176"/>
                <a:gd name="T43" fmla="*/ 1025 h 1505"/>
                <a:gd name="T44" fmla="*/ 1447 w 2176"/>
                <a:gd name="T45" fmla="*/ 1187 h 1505"/>
                <a:gd name="T46" fmla="*/ 1615 w 2176"/>
                <a:gd name="T47" fmla="*/ 941 h 1505"/>
                <a:gd name="T48" fmla="*/ 1746 w 2176"/>
                <a:gd name="T49" fmla="*/ 563 h 1505"/>
                <a:gd name="T50" fmla="*/ 1873 w 2176"/>
                <a:gd name="T51" fmla="*/ 390 h 1505"/>
                <a:gd name="T52" fmla="*/ 2131 w 2176"/>
                <a:gd name="T53" fmla="*/ 60 h 1505"/>
                <a:gd name="T54" fmla="*/ 2158 w 2176"/>
                <a:gd name="T55" fmla="*/ 0 h 1505"/>
                <a:gd name="T56" fmla="*/ 2124 w 2176"/>
                <a:gd name="T57" fmla="*/ 0 h 1505"/>
                <a:gd name="T58" fmla="*/ 1722 w 2176"/>
                <a:gd name="T59" fmla="*/ 498 h 1505"/>
                <a:gd name="T60" fmla="*/ 1587 w 2176"/>
                <a:gd name="T61" fmla="*/ 923 h 1505"/>
                <a:gd name="T62" fmla="*/ 1348 w 2176"/>
                <a:gd name="T63" fmla="*/ 1211 h 1505"/>
                <a:gd name="T64" fmla="*/ 1220 w 2176"/>
                <a:gd name="T65" fmla="*/ 941 h 1505"/>
                <a:gd name="T66" fmla="*/ 1082 w 2176"/>
                <a:gd name="T67" fmla="*/ 558 h 1505"/>
                <a:gd name="T68" fmla="*/ 957 w 2176"/>
                <a:gd name="T69" fmla="*/ 222 h 1505"/>
                <a:gd name="T70" fmla="*/ 843 w 2176"/>
                <a:gd name="T71" fmla="*/ 0 h 1505"/>
                <a:gd name="T72" fmla="*/ 807 w 2176"/>
                <a:gd name="T73" fmla="*/ 0 h 1505"/>
                <a:gd name="T74" fmla="*/ 975 w 2176"/>
                <a:gd name="T75" fmla="*/ 372 h 1505"/>
                <a:gd name="T76" fmla="*/ 1110 w 2176"/>
                <a:gd name="T77" fmla="*/ 803 h 1505"/>
                <a:gd name="T78" fmla="*/ 1110 w 2176"/>
                <a:gd name="T79" fmla="*/ 80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9 w 813"/>
                <a:gd name="T1" fmla="*/ 582 h 804"/>
                <a:gd name="T2" fmla="*/ 347 w 813"/>
                <a:gd name="T3" fmla="*/ 456 h 804"/>
                <a:gd name="T4" fmla="*/ 684 w 813"/>
                <a:gd name="T5" fmla="*/ 234 h 804"/>
                <a:gd name="T6" fmla="*/ 867 w 813"/>
                <a:gd name="T7" fmla="*/ 0 h 804"/>
                <a:gd name="T8" fmla="*/ 729 w 813"/>
                <a:gd name="T9" fmla="*/ 150 h 804"/>
                <a:gd name="T10" fmla="*/ 162 w 813"/>
                <a:gd name="T11" fmla="*/ 522 h 804"/>
                <a:gd name="T12" fmla="*/ 0 w 813"/>
                <a:gd name="T13" fmla="*/ 768 h 804"/>
                <a:gd name="T14" fmla="*/ 0 w 813"/>
                <a:gd name="T15" fmla="*/ 840 h 804"/>
                <a:gd name="T16" fmla="*/ 179 w 813"/>
                <a:gd name="T17" fmla="*/ 582 h 804"/>
                <a:gd name="T18" fmla="*/ 179 w 813"/>
                <a:gd name="T19" fmla="*/ 58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6 w 759"/>
                <a:gd name="T1" fmla="*/ 66 h 107"/>
                <a:gd name="T2" fmla="*/ 813 w 759"/>
                <a:gd name="T3" fmla="*/ 0 h 107"/>
                <a:gd name="T4" fmla="*/ 532 w 759"/>
                <a:gd name="T5" fmla="*/ 36 h 107"/>
                <a:gd name="T6" fmla="*/ 15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6 w 759"/>
                <a:gd name="T15" fmla="*/ 66 h 107"/>
                <a:gd name="T16" fmla="*/ 49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95 w 3169"/>
                <a:gd name="T1" fmla="*/ 257 h 743"/>
                <a:gd name="T2" fmla="*/ 1864 w 3169"/>
                <a:gd name="T3" fmla="*/ 251 h 743"/>
                <a:gd name="T4" fmla="*/ 2249 w 3169"/>
                <a:gd name="T5" fmla="*/ 269 h 743"/>
                <a:gd name="T6" fmla="*/ 2697 w 3169"/>
                <a:gd name="T7" fmla="*/ 251 h 743"/>
                <a:gd name="T8" fmla="*/ 3411 w 3169"/>
                <a:gd name="T9" fmla="*/ 222 h 743"/>
                <a:gd name="T10" fmla="*/ 3353 w 3169"/>
                <a:gd name="T11" fmla="*/ 204 h 743"/>
                <a:gd name="T12" fmla="*/ 2606 w 3169"/>
                <a:gd name="T13" fmla="*/ 239 h 743"/>
                <a:gd name="T14" fmla="*/ 2156 w 3169"/>
                <a:gd name="T15" fmla="*/ 239 h 743"/>
                <a:gd name="T16" fmla="*/ 1567 w 3169"/>
                <a:gd name="T17" fmla="*/ 204 h 743"/>
                <a:gd name="T18" fmla="*/ 1662 w 3169"/>
                <a:gd name="T19" fmla="*/ 168 h 743"/>
                <a:gd name="T20" fmla="*/ 2196 w 3169"/>
                <a:gd name="T21" fmla="*/ 0 h 743"/>
                <a:gd name="T22" fmla="*/ 2109 w 3169"/>
                <a:gd name="T23" fmla="*/ 24 h 743"/>
                <a:gd name="T24" fmla="*/ 1980 w 3169"/>
                <a:gd name="T25" fmla="*/ 66 h 743"/>
                <a:gd name="T26" fmla="*/ 1728 w 3169"/>
                <a:gd name="T27" fmla="*/ 138 h 743"/>
                <a:gd name="T28" fmla="*/ 1446 w 3169"/>
                <a:gd name="T29" fmla="*/ 216 h 743"/>
                <a:gd name="T30" fmla="*/ 1361 w 3169"/>
                <a:gd name="T31" fmla="*/ 269 h 743"/>
                <a:gd name="T32" fmla="*/ 819 w 3169"/>
                <a:gd name="T33" fmla="*/ 431 h 743"/>
                <a:gd name="T34" fmla="*/ 353 w 3169"/>
                <a:gd name="T35" fmla="*/ 521 h 743"/>
                <a:gd name="T36" fmla="*/ 0 w 3169"/>
                <a:gd name="T37" fmla="*/ 653 h 743"/>
                <a:gd name="T38" fmla="*/ 317 w 3169"/>
                <a:gd name="T39" fmla="*/ 557 h 743"/>
                <a:gd name="T40" fmla="*/ 789 w 3169"/>
                <a:gd name="T41" fmla="*/ 467 h 743"/>
                <a:gd name="T42" fmla="*/ 1268 w 3169"/>
                <a:gd name="T43" fmla="*/ 329 h 743"/>
                <a:gd name="T44" fmla="*/ 1053 w 3169"/>
                <a:gd name="T45" fmla="*/ 509 h 743"/>
                <a:gd name="T46" fmla="*/ 939 w 3169"/>
                <a:gd name="T47" fmla="*/ 779 h 743"/>
                <a:gd name="T48" fmla="*/ 933 w 3169"/>
                <a:gd name="T49" fmla="*/ 779 h 743"/>
                <a:gd name="T50" fmla="*/ 1005 w 3169"/>
                <a:gd name="T51" fmla="*/ 779 h 743"/>
                <a:gd name="T52" fmla="*/ 1094 w 3169"/>
                <a:gd name="T53" fmla="*/ 515 h 743"/>
                <a:gd name="T54" fmla="*/ 1396 w 3169"/>
                <a:gd name="T55" fmla="*/ 299 h 743"/>
                <a:gd name="T56" fmla="*/ 1648 w 3169"/>
                <a:gd name="T57" fmla="*/ 467 h 743"/>
                <a:gd name="T58" fmla="*/ 1905 w 3169"/>
                <a:gd name="T59" fmla="*/ 713 h 743"/>
                <a:gd name="T60" fmla="*/ 1998 w 3169"/>
                <a:gd name="T61" fmla="*/ 779 h 743"/>
                <a:gd name="T62" fmla="*/ 2063 w 3169"/>
                <a:gd name="T63" fmla="*/ 779 h 743"/>
                <a:gd name="T64" fmla="*/ 1818 w 3169"/>
                <a:gd name="T65" fmla="*/ 545 h 743"/>
                <a:gd name="T66" fmla="*/ 1495 w 3169"/>
                <a:gd name="T67" fmla="*/ 257 h 743"/>
                <a:gd name="T68" fmla="*/ 1495 w 3169"/>
                <a:gd name="T69" fmla="*/ 25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86 w 2153"/>
                <a:gd name="T1" fmla="*/ 887 h 1930"/>
                <a:gd name="T2" fmla="*/ 2086 w 2153"/>
                <a:gd name="T3" fmla="*/ 1055 h 1930"/>
                <a:gd name="T4" fmla="*/ 2213 w 2153"/>
                <a:gd name="T5" fmla="*/ 1204 h 1930"/>
                <a:gd name="T6" fmla="*/ 2279 w 2153"/>
                <a:gd name="T7" fmla="*/ 1300 h 1930"/>
                <a:gd name="T8" fmla="*/ 2319 w 2153"/>
                <a:gd name="T9" fmla="*/ 1348 h 1930"/>
                <a:gd name="T10" fmla="*/ 2033 w 2153"/>
                <a:gd name="T11" fmla="*/ 1013 h 1930"/>
                <a:gd name="T12" fmla="*/ 2004 w 2153"/>
                <a:gd name="T13" fmla="*/ 965 h 1930"/>
                <a:gd name="T14" fmla="*/ 1924 w 2153"/>
                <a:gd name="T15" fmla="*/ 1294 h 1930"/>
                <a:gd name="T16" fmla="*/ 1910 w 2153"/>
                <a:gd name="T17" fmla="*/ 1540 h 1930"/>
                <a:gd name="T18" fmla="*/ 1962 w 2153"/>
                <a:gd name="T19" fmla="*/ 1978 h 1930"/>
                <a:gd name="T20" fmla="*/ 1931 w 2153"/>
                <a:gd name="T21" fmla="*/ 2002 h 1930"/>
                <a:gd name="T22" fmla="*/ 1883 w 2153"/>
                <a:gd name="T23" fmla="*/ 1588 h 1930"/>
                <a:gd name="T24" fmla="*/ 1862 w 2153"/>
                <a:gd name="T25" fmla="*/ 1342 h 1930"/>
                <a:gd name="T26" fmla="*/ 1903 w 2153"/>
                <a:gd name="T27" fmla="*/ 1121 h 1930"/>
                <a:gd name="T28" fmla="*/ 1910 w 2153"/>
                <a:gd name="T29" fmla="*/ 911 h 1930"/>
                <a:gd name="T30" fmla="*/ 1366 w 2153"/>
                <a:gd name="T31" fmla="*/ 1043 h 1930"/>
                <a:gd name="T32" fmla="*/ 892 w 2153"/>
                <a:gd name="T33" fmla="*/ 1168 h 1930"/>
                <a:gd name="T34" fmla="*/ 341 w 2153"/>
                <a:gd name="T35" fmla="*/ 1366 h 1930"/>
                <a:gd name="T36" fmla="*/ 18 w 2153"/>
                <a:gd name="T37" fmla="*/ 1474 h 1930"/>
                <a:gd name="T38" fmla="*/ 329 w 2153"/>
                <a:gd name="T39" fmla="*/ 1336 h 1930"/>
                <a:gd name="T40" fmla="*/ 736 w 2153"/>
                <a:gd name="T41" fmla="*/ 1180 h 1930"/>
                <a:gd name="T42" fmla="*/ 1098 w 2153"/>
                <a:gd name="T43" fmla="*/ 1073 h 1930"/>
                <a:gd name="T44" fmla="*/ 1519 w 2153"/>
                <a:gd name="T45" fmla="*/ 965 h 1930"/>
                <a:gd name="T46" fmla="*/ 1821 w 2153"/>
                <a:gd name="T47" fmla="*/ 851 h 1930"/>
                <a:gd name="T48" fmla="*/ 1441 w 2153"/>
                <a:gd name="T49" fmla="*/ 641 h 1930"/>
                <a:gd name="T50" fmla="*/ 933 w 2153"/>
                <a:gd name="T51" fmla="*/ 533 h 1930"/>
                <a:gd name="T52" fmla="*/ 245 w 2153"/>
                <a:gd name="T53" fmla="*/ 161 h 1930"/>
                <a:gd name="T54" fmla="*/ 0 w 2153"/>
                <a:gd name="T55" fmla="*/ 83 h 1930"/>
                <a:gd name="T56" fmla="*/ 347 w 2153"/>
                <a:gd name="T57" fmla="*/ 179 h 1930"/>
                <a:gd name="T58" fmla="*/ 766 w 2153"/>
                <a:gd name="T59" fmla="*/ 401 h 1930"/>
                <a:gd name="T60" fmla="*/ 1005 w 2153"/>
                <a:gd name="T61" fmla="*/ 509 h 1930"/>
                <a:gd name="T62" fmla="*/ 1459 w 2153"/>
                <a:gd name="T63" fmla="*/ 611 h 1930"/>
                <a:gd name="T64" fmla="*/ 1776 w 2153"/>
                <a:gd name="T65" fmla="*/ 779 h 1930"/>
                <a:gd name="T66" fmla="*/ 1531 w 2153"/>
                <a:gd name="T67" fmla="*/ 479 h 1930"/>
                <a:gd name="T68" fmla="*/ 1388 w 2153"/>
                <a:gd name="T69" fmla="*/ 191 h 1930"/>
                <a:gd name="T70" fmla="*/ 1244 w 2153"/>
                <a:gd name="T71" fmla="*/ 0 h 1930"/>
                <a:gd name="T72" fmla="*/ 1447 w 2153"/>
                <a:gd name="T73" fmla="*/ 215 h 1930"/>
                <a:gd name="T74" fmla="*/ 1604 w 2153"/>
                <a:gd name="T75" fmla="*/ 503 h 1930"/>
                <a:gd name="T76" fmla="*/ 1883 w 2153"/>
                <a:gd name="T77" fmla="*/ 839 h 1930"/>
                <a:gd name="T78" fmla="*/ 1986 w 2153"/>
                <a:gd name="T79" fmla="*/ 887 h 1930"/>
                <a:gd name="T80" fmla="*/ 1986 w 2153"/>
                <a:gd name="T81" fmla="*/ 88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91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61643-AC77-4B38-B66E-7E329258A126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76A5-6F80-415E-8DCB-23CCB7257E4E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89153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73E7-FCEF-4E0B-8D66-C787487DD0E6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980D-A90A-45EA-9F57-41C4CDFE1CEB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41679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6B150-6ADF-40D1-B1BB-1D205C445286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3E728-4123-4B79-BDFD-FA7BB7422E6D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164794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6 w 2123"/>
                <a:gd name="T1" fmla="*/ 383 h 1696"/>
                <a:gd name="T2" fmla="*/ 490 w 2123"/>
                <a:gd name="T3" fmla="*/ 251 h 1696"/>
                <a:gd name="T4" fmla="*/ 616 w 2123"/>
                <a:gd name="T5" fmla="*/ 146 h 1696"/>
                <a:gd name="T6" fmla="*/ 843 w 2123"/>
                <a:gd name="T7" fmla="*/ 216 h 1696"/>
                <a:gd name="T8" fmla="*/ 1106 w 2123"/>
                <a:gd name="T9" fmla="*/ 319 h 1696"/>
                <a:gd name="T10" fmla="*/ 1352 w 2123"/>
                <a:gd name="T11" fmla="*/ 406 h 1696"/>
                <a:gd name="T12" fmla="*/ 1638 w 2123"/>
                <a:gd name="T13" fmla="*/ 497 h 1696"/>
                <a:gd name="T14" fmla="*/ 1716 w 2123"/>
                <a:gd name="T15" fmla="*/ 519 h 1696"/>
                <a:gd name="T16" fmla="*/ 1673 w 2123"/>
                <a:gd name="T17" fmla="*/ 495 h 1696"/>
                <a:gd name="T18" fmla="*/ 1285 w 2123"/>
                <a:gd name="T19" fmla="*/ 367 h 1696"/>
                <a:gd name="T20" fmla="*/ 993 w 2123"/>
                <a:gd name="T21" fmla="*/ 251 h 1696"/>
                <a:gd name="T22" fmla="*/ 657 w 2123"/>
                <a:gd name="T23" fmla="*/ 120 h 1696"/>
                <a:gd name="T24" fmla="*/ 909 w 2123"/>
                <a:gd name="T25" fmla="*/ 113 h 1696"/>
                <a:gd name="T26" fmla="*/ 1173 w 2123"/>
                <a:gd name="T27" fmla="*/ 117 h 1696"/>
                <a:gd name="T28" fmla="*/ 1470 w 2123"/>
                <a:gd name="T29" fmla="*/ 99 h 1696"/>
                <a:gd name="T30" fmla="*/ 1934 w 2123"/>
                <a:gd name="T31" fmla="*/ 72 h 1696"/>
                <a:gd name="T32" fmla="*/ 1890 w 2123"/>
                <a:gd name="T33" fmla="*/ 63 h 1696"/>
                <a:gd name="T34" fmla="*/ 1405 w 2123"/>
                <a:gd name="T35" fmla="*/ 95 h 1696"/>
                <a:gd name="T36" fmla="*/ 1100 w 2123"/>
                <a:gd name="T37" fmla="*/ 100 h 1696"/>
                <a:gd name="T38" fmla="*/ 687 w 2123"/>
                <a:gd name="T39" fmla="*/ 95 h 1696"/>
                <a:gd name="T40" fmla="*/ 747 w 2123"/>
                <a:gd name="T41" fmla="*/ 84 h 1696"/>
                <a:gd name="T42" fmla="*/ 1038 w 2123"/>
                <a:gd name="T43" fmla="*/ 0 h 1696"/>
                <a:gd name="T44" fmla="*/ 993 w 2123"/>
                <a:gd name="T45" fmla="*/ 10 h 1696"/>
                <a:gd name="T46" fmla="*/ 920 w 2123"/>
                <a:gd name="T47" fmla="*/ 31 h 1696"/>
                <a:gd name="T48" fmla="*/ 783 w 2123"/>
                <a:gd name="T49" fmla="*/ 70 h 1696"/>
                <a:gd name="T50" fmla="*/ 616 w 2123"/>
                <a:gd name="T51" fmla="*/ 103 h 1696"/>
                <a:gd name="T52" fmla="*/ 580 w 2123"/>
                <a:gd name="T53" fmla="*/ 132 h 1696"/>
                <a:gd name="T54" fmla="*/ 279 w 2123"/>
                <a:gd name="T55" fmla="*/ 216 h 1696"/>
                <a:gd name="T56" fmla="*/ 0 w 2123"/>
                <a:gd name="T57" fmla="*/ 266 h 1696"/>
                <a:gd name="T58" fmla="*/ 0 w 2123"/>
                <a:gd name="T59" fmla="*/ 270 h 1696"/>
                <a:gd name="T60" fmla="*/ 0 w 2123"/>
                <a:gd name="T61" fmla="*/ 281 h 1696"/>
                <a:gd name="T62" fmla="*/ 276 w 2123"/>
                <a:gd name="T63" fmla="*/ 231 h 1696"/>
                <a:gd name="T64" fmla="*/ 538 w 2123"/>
                <a:gd name="T65" fmla="*/ 157 h 1696"/>
                <a:gd name="T66" fmla="*/ 463 w 2123"/>
                <a:gd name="T67" fmla="*/ 244 h 1696"/>
                <a:gd name="T68" fmla="*/ 475 w 2123"/>
                <a:gd name="T69" fmla="*/ 364 h 1696"/>
                <a:gd name="T70" fmla="*/ 424 w 2123"/>
                <a:gd name="T71" fmla="*/ 428 h 1696"/>
                <a:gd name="T72" fmla="*/ 293 w 2123"/>
                <a:gd name="T73" fmla="*/ 542 h 1696"/>
                <a:gd name="T74" fmla="*/ 288 w 2123"/>
                <a:gd name="T75" fmla="*/ 620 h 1696"/>
                <a:gd name="T76" fmla="*/ 293 w 2123"/>
                <a:gd name="T77" fmla="*/ 620 h 1696"/>
                <a:gd name="T78" fmla="*/ 311 w 2123"/>
                <a:gd name="T79" fmla="*/ 569 h 1696"/>
                <a:gd name="T80" fmla="*/ 526 w 2123"/>
                <a:gd name="T81" fmla="*/ 383 h 1696"/>
                <a:gd name="T82" fmla="*/ 526 w 2123"/>
                <a:gd name="T83" fmla="*/ 38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1 w 969"/>
                <a:gd name="T1" fmla="*/ 1240 h 1192"/>
                <a:gd name="T2" fmla="*/ 526 w 969"/>
                <a:gd name="T3" fmla="*/ 1246 h 1192"/>
                <a:gd name="T4" fmla="*/ 621 w 969"/>
                <a:gd name="T5" fmla="*/ 1204 h 1192"/>
                <a:gd name="T6" fmla="*/ 873 w 969"/>
                <a:gd name="T7" fmla="*/ 1139 h 1192"/>
                <a:gd name="T8" fmla="*/ 1005 w 969"/>
                <a:gd name="T9" fmla="*/ 1109 h 1192"/>
                <a:gd name="T10" fmla="*/ 813 w 969"/>
                <a:gd name="T11" fmla="*/ 1040 h 1192"/>
                <a:gd name="T12" fmla="*/ 592 w 969"/>
                <a:gd name="T13" fmla="*/ 989 h 1192"/>
                <a:gd name="T14" fmla="*/ 215 w 969"/>
                <a:gd name="T15" fmla="*/ 1013 h 1192"/>
                <a:gd name="T16" fmla="*/ 317 w 969"/>
                <a:gd name="T17" fmla="*/ 929 h 1192"/>
                <a:gd name="T18" fmla="*/ 532 w 969"/>
                <a:gd name="T19" fmla="*/ 839 h 1192"/>
                <a:gd name="T20" fmla="*/ 748 w 969"/>
                <a:gd name="T21" fmla="*/ 707 h 1192"/>
                <a:gd name="T22" fmla="*/ 754 w 969"/>
                <a:gd name="T23" fmla="*/ 707 h 1192"/>
                <a:gd name="T24" fmla="*/ 766 w 969"/>
                <a:gd name="T25" fmla="*/ 701 h 1192"/>
                <a:gd name="T26" fmla="*/ 807 w 969"/>
                <a:gd name="T27" fmla="*/ 683 h 1192"/>
                <a:gd name="T28" fmla="*/ 831 w 969"/>
                <a:gd name="T29" fmla="*/ 677 h 1192"/>
                <a:gd name="T30" fmla="*/ 843 w 969"/>
                <a:gd name="T31" fmla="*/ 665 h 1192"/>
                <a:gd name="T32" fmla="*/ 849 w 969"/>
                <a:gd name="T33" fmla="*/ 653 h 1192"/>
                <a:gd name="T34" fmla="*/ 843 w 969"/>
                <a:gd name="T35" fmla="*/ 647 h 1192"/>
                <a:gd name="T36" fmla="*/ 837 w 969"/>
                <a:gd name="T37" fmla="*/ 635 h 1192"/>
                <a:gd name="T38" fmla="*/ 837 w 969"/>
                <a:gd name="T39" fmla="*/ 593 h 1192"/>
                <a:gd name="T40" fmla="*/ 849 w 969"/>
                <a:gd name="T41" fmla="*/ 563 h 1192"/>
                <a:gd name="T42" fmla="*/ 865 w 969"/>
                <a:gd name="T43" fmla="*/ 533 h 1192"/>
                <a:gd name="T44" fmla="*/ 889 w 969"/>
                <a:gd name="T45" fmla="*/ 503 h 1192"/>
                <a:gd name="T46" fmla="*/ 905 w 969"/>
                <a:gd name="T47" fmla="*/ 473 h 1192"/>
                <a:gd name="T48" fmla="*/ 913 w 969"/>
                <a:gd name="T49" fmla="*/ 455 h 1192"/>
                <a:gd name="T50" fmla="*/ 921 w 969"/>
                <a:gd name="T51" fmla="*/ 449 h 1192"/>
                <a:gd name="T52" fmla="*/ 921 w 969"/>
                <a:gd name="T53" fmla="*/ 365 h 1192"/>
                <a:gd name="T54" fmla="*/ 921 w 969"/>
                <a:gd name="T55" fmla="*/ 359 h 1192"/>
                <a:gd name="T56" fmla="*/ 927 w 969"/>
                <a:gd name="T57" fmla="*/ 353 h 1192"/>
                <a:gd name="T58" fmla="*/ 945 w 969"/>
                <a:gd name="T59" fmla="*/ 323 h 1192"/>
                <a:gd name="T60" fmla="*/ 957 w 969"/>
                <a:gd name="T61" fmla="*/ 287 h 1192"/>
                <a:gd name="T62" fmla="*/ 969 w 969"/>
                <a:gd name="T63" fmla="*/ 257 h 1192"/>
                <a:gd name="T64" fmla="*/ 975 w 969"/>
                <a:gd name="T65" fmla="*/ 245 h 1192"/>
                <a:gd name="T66" fmla="*/ 981 w 969"/>
                <a:gd name="T67" fmla="*/ 233 h 1192"/>
                <a:gd name="T68" fmla="*/ 999 w 969"/>
                <a:gd name="T69" fmla="*/ 173 h 1192"/>
                <a:gd name="T70" fmla="*/ 1017 w 969"/>
                <a:gd name="T71" fmla="*/ 137 h 1192"/>
                <a:gd name="T72" fmla="*/ 1023 w 969"/>
                <a:gd name="T73" fmla="*/ 125 h 1192"/>
                <a:gd name="T74" fmla="*/ 1023 w 969"/>
                <a:gd name="T75" fmla="*/ 119 h 1192"/>
                <a:gd name="T76" fmla="*/ 1041 w 969"/>
                <a:gd name="T77" fmla="*/ 0 h 1192"/>
                <a:gd name="T78" fmla="*/ 1017 w 969"/>
                <a:gd name="T79" fmla="*/ 47 h 1192"/>
                <a:gd name="T80" fmla="*/ 837 w 969"/>
                <a:gd name="T81" fmla="*/ 113 h 1192"/>
                <a:gd name="T82" fmla="*/ 760 w 969"/>
                <a:gd name="T83" fmla="*/ 161 h 1192"/>
                <a:gd name="T84" fmla="*/ 496 w 969"/>
                <a:gd name="T85" fmla="*/ 251 h 1192"/>
                <a:gd name="T86" fmla="*/ 299 w 969"/>
                <a:gd name="T87" fmla="*/ 305 h 1192"/>
                <a:gd name="T88" fmla="*/ 191 w 969"/>
                <a:gd name="T89" fmla="*/ 311 h 1192"/>
                <a:gd name="T90" fmla="*/ 12 w 969"/>
                <a:gd name="T91" fmla="*/ 503 h 1192"/>
                <a:gd name="T92" fmla="*/ 0 w 969"/>
                <a:gd name="T93" fmla="*/ 527 h 1192"/>
                <a:gd name="T94" fmla="*/ 0 w 969"/>
                <a:gd name="T95" fmla="*/ 1240 h 1192"/>
                <a:gd name="T96" fmla="*/ 96 w 969"/>
                <a:gd name="T97" fmla="*/ 1234 h 1192"/>
                <a:gd name="T98" fmla="*/ 341 w 969"/>
                <a:gd name="T99" fmla="*/ 1240 h 1192"/>
                <a:gd name="T100" fmla="*/ 341 w 969"/>
                <a:gd name="T101" fmla="*/ 124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10 w 2176"/>
                <a:gd name="T1" fmla="*/ 803 h 1505"/>
                <a:gd name="T2" fmla="*/ 1280 w 2176"/>
                <a:gd name="T3" fmla="*/ 1279 h 1505"/>
                <a:gd name="T4" fmla="*/ 1028 w 2176"/>
                <a:gd name="T5" fmla="*/ 1229 h 1505"/>
                <a:gd name="T6" fmla="*/ 777 w 2176"/>
                <a:gd name="T7" fmla="*/ 1163 h 1505"/>
                <a:gd name="T8" fmla="*/ 478 w 2176"/>
                <a:gd name="T9" fmla="*/ 1145 h 1505"/>
                <a:gd name="T10" fmla="*/ 0 w 2176"/>
                <a:gd name="T11" fmla="*/ 1115 h 1505"/>
                <a:gd name="T12" fmla="*/ 30 w 2176"/>
                <a:gd name="T13" fmla="*/ 1151 h 1505"/>
                <a:gd name="T14" fmla="*/ 532 w 2176"/>
                <a:gd name="T15" fmla="*/ 1169 h 1505"/>
                <a:gd name="T16" fmla="*/ 831 w 2176"/>
                <a:gd name="T17" fmla="*/ 1223 h 1505"/>
                <a:gd name="T18" fmla="*/ 1220 w 2176"/>
                <a:gd name="T19" fmla="*/ 1355 h 1505"/>
                <a:gd name="T20" fmla="*/ 1155 w 2176"/>
                <a:gd name="T21" fmla="*/ 1373 h 1505"/>
                <a:gd name="T22" fmla="*/ 765 w 2176"/>
                <a:gd name="T23" fmla="*/ 1559 h 1505"/>
                <a:gd name="T24" fmla="*/ 819 w 2176"/>
                <a:gd name="T25" fmla="*/ 1535 h 1505"/>
                <a:gd name="T26" fmla="*/ 933 w 2176"/>
                <a:gd name="T27" fmla="*/ 1493 h 1505"/>
                <a:gd name="T28" fmla="*/ 1095 w 2176"/>
                <a:gd name="T29" fmla="*/ 1409 h 1505"/>
                <a:gd name="T30" fmla="*/ 1304 w 2176"/>
                <a:gd name="T31" fmla="*/ 1349 h 1505"/>
                <a:gd name="T32" fmla="*/ 1362 w 2176"/>
                <a:gd name="T33" fmla="*/ 1261 h 1505"/>
                <a:gd name="T34" fmla="*/ 1758 w 2176"/>
                <a:gd name="T35" fmla="*/ 1079 h 1505"/>
                <a:gd name="T36" fmla="*/ 2077 w 2176"/>
                <a:gd name="T37" fmla="*/ 989 h 1505"/>
                <a:gd name="T38" fmla="*/ 2342 w 2176"/>
                <a:gd name="T39" fmla="*/ 857 h 1505"/>
                <a:gd name="T40" fmla="*/ 2111 w 2176"/>
                <a:gd name="T41" fmla="*/ 947 h 1505"/>
                <a:gd name="T42" fmla="*/ 1782 w 2176"/>
                <a:gd name="T43" fmla="*/ 1025 h 1505"/>
                <a:gd name="T44" fmla="*/ 1447 w 2176"/>
                <a:gd name="T45" fmla="*/ 1187 h 1505"/>
                <a:gd name="T46" fmla="*/ 1615 w 2176"/>
                <a:gd name="T47" fmla="*/ 941 h 1505"/>
                <a:gd name="T48" fmla="*/ 1746 w 2176"/>
                <a:gd name="T49" fmla="*/ 563 h 1505"/>
                <a:gd name="T50" fmla="*/ 1873 w 2176"/>
                <a:gd name="T51" fmla="*/ 390 h 1505"/>
                <a:gd name="T52" fmla="*/ 2131 w 2176"/>
                <a:gd name="T53" fmla="*/ 60 h 1505"/>
                <a:gd name="T54" fmla="*/ 2158 w 2176"/>
                <a:gd name="T55" fmla="*/ 0 h 1505"/>
                <a:gd name="T56" fmla="*/ 2124 w 2176"/>
                <a:gd name="T57" fmla="*/ 0 h 1505"/>
                <a:gd name="T58" fmla="*/ 1722 w 2176"/>
                <a:gd name="T59" fmla="*/ 498 h 1505"/>
                <a:gd name="T60" fmla="*/ 1587 w 2176"/>
                <a:gd name="T61" fmla="*/ 923 h 1505"/>
                <a:gd name="T62" fmla="*/ 1348 w 2176"/>
                <a:gd name="T63" fmla="*/ 1211 h 1505"/>
                <a:gd name="T64" fmla="*/ 1220 w 2176"/>
                <a:gd name="T65" fmla="*/ 941 h 1505"/>
                <a:gd name="T66" fmla="*/ 1082 w 2176"/>
                <a:gd name="T67" fmla="*/ 558 h 1505"/>
                <a:gd name="T68" fmla="*/ 957 w 2176"/>
                <a:gd name="T69" fmla="*/ 222 h 1505"/>
                <a:gd name="T70" fmla="*/ 843 w 2176"/>
                <a:gd name="T71" fmla="*/ 0 h 1505"/>
                <a:gd name="T72" fmla="*/ 807 w 2176"/>
                <a:gd name="T73" fmla="*/ 0 h 1505"/>
                <a:gd name="T74" fmla="*/ 975 w 2176"/>
                <a:gd name="T75" fmla="*/ 372 h 1505"/>
                <a:gd name="T76" fmla="*/ 1110 w 2176"/>
                <a:gd name="T77" fmla="*/ 803 h 1505"/>
                <a:gd name="T78" fmla="*/ 1110 w 2176"/>
                <a:gd name="T79" fmla="*/ 80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9 w 813"/>
                <a:gd name="T1" fmla="*/ 582 h 804"/>
                <a:gd name="T2" fmla="*/ 347 w 813"/>
                <a:gd name="T3" fmla="*/ 456 h 804"/>
                <a:gd name="T4" fmla="*/ 684 w 813"/>
                <a:gd name="T5" fmla="*/ 234 h 804"/>
                <a:gd name="T6" fmla="*/ 867 w 813"/>
                <a:gd name="T7" fmla="*/ 0 h 804"/>
                <a:gd name="T8" fmla="*/ 729 w 813"/>
                <a:gd name="T9" fmla="*/ 150 h 804"/>
                <a:gd name="T10" fmla="*/ 162 w 813"/>
                <a:gd name="T11" fmla="*/ 522 h 804"/>
                <a:gd name="T12" fmla="*/ 0 w 813"/>
                <a:gd name="T13" fmla="*/ 768 h 804"/>
                <a:gd name="T14" fmla="*/ 0 w 813"/>
                <a:gd name="T15" fmla="*/ 840 h 804"/>
                <a:gd name="T16" fmla="*/ 179 w 813"/>
                <a:gd name="T17" fmla="*/ 582 h 804"/>
                <a:gd name="T18" fmla="*/ 179 w 813"/>
                <a:gd name="T19" fmla="*/ 58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6 w 759"/>
                <a:gd name="T1" fmla="*/ 66 h 107"/>
                <a:gd name="T2" fmla="*/ 813 w 759"/>
                <a:gd name="T3" fmla="*/ 0 h 107"/>
                <a:gd name="T4" fmla="*/ 532 w 759"/>
                <a:gd name="T5" fmla="*/ 36 h 107"/>
                <a:gd name="T6" fmla="*/ 15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6 w 759"/>
                <a:gd name="T15" fmla="*/ 66 h 107"/>
                <a:gd name="T16" fmla="*/ 49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95 w 3169"/>
                <a:gd name="T1" fmla="*/ 257 h 743"/>
                <a:gd name="T2" fmla="*/ 1864 w 3169"/>
                <a:gd name="T3" fmla="*/ 251 h 743"/>
                <a:gd name="T4" fmla="*/ 2249 w 3169"/>
                <a:gd name="T5" fmla="*/ 269 h 743"/>
                <a:gd name="T6" fmla="*/ 2697 w 3169"/>
                <a:gd name="T7" fmla="*/ 251 h 743"/>
                <a:gd name="T8" fmla="*/ 3411 w 3169"/>
                <a:gd name="T9" fmla="*/ 222 h 743"/>
                <a:gd name="T10" fmla="*/ 3353 w 3169"/>
                <a:gd name="T11" fmla="*/ 204 h 743"/>
                <a:gd name="T12" fmla="*/ 2606 w 3169"/>
                <a:gd name="T13" fmla="*/ 239 h 743"/>
                <a:gd name="T14" fmla="*/ 2156 w 3169"/>
                <a:gd name="T15" fmla="*/ 239 h 743"/>
                <a:gd name="T16" fmla="*/ 1567 w 3169"/>
                <a:gd name="T17" fmla="*/ 204 h 743"/>
                <a:gd name="T18" fmla="*/ 1662 w 3169"/>
                <a:gd name="T19" fmla="*/ 168 h 743"/>
                <a:gd name="T20" fmla="*/ 2196 w 3169"/>
                <a:gd name="T21" fmla="*/ 0 h 743"/>
                <a:gd name="T22" fmla="*/ 2109 w 3169"/>
                <a:gd name="T23" fmla="*/ 24 h 743"/>
                <a:gd name="T24" fmla="*/ 1980 w 3169"/>
                <a:gd name="T25" fmla="*/ 66 h 743"/>
                <a:gd name="T26" fmla="*/ 1728 w 3169"/>
                <a:gd name="T27" fmla="*/ 138 h 743"/>
                <a:gd name="T28" fmla="*/ 1446 w 3169"/>
                <a:gd name="T29" fmla="*/ 216 h 743"/>
                <a:gd name="T30" fmla="*/ 1361 w 3169"/>
                <a:gd name="T31" fmla="*/ 269 h 743"/>
                <a:gd name="T32" fmla="*/ 819 w 3169"/>
                <a:gd name="T33" fmla="*/ 431 h 743"/>
                <a:gd name="T34" fmla="*/ 353 w 3169"/>
                <a:gd name="T35" fmla="*/ 521 h 743"/>
                <a:gd name="T36" fmla="*/ 0 w 3169"/>
                <a:gd name="T37" fmla="*/ 653 h 743"/>
                <a:gd name="T38" fmla="*/ 317 w 3169"/>
                <a:gd name="T39" fmla="*/ 557 h 743"/>
                <a:gd name="T40" fmla="*/ 789 w 3169"/>
                <a:gd name="T41" fmla="*/ 467 h 743"/>
                <a:gd name="T42" fmla="*/ 1268 w 3169"/>
                <a:gd name="T43" fmla="*/ 329 h 743"/>
                <a:gd name="T44" fmla="*/ 1053 w 3169"/>
                <a:gd name="T45" fmla="*/ 509 h 743"/>
                <a:gd name="T46" fmla="*/ 939 w 3169"/>
                <a:gd name="T47" fmla="*/ 779 h 743"/>
                <a:gd name="T48" fmla="*/ 933 w 3169"/>
                <a:gd name="T49" fmla="*/ 779 h 743"/>
                <a:gd name="T50" fmla="*/ 1005 w 3169"/>
                <a:gd name="T51" fmla="*/ 779 h 743"/>
                <a:gd name="T52" fmla="*/ 1094 w 3169"/>
                <a:gd name="T53" fmla="*/ 515 h 743"/>
                <a:gd name="T54" fmla="*/ 1396 w 3169"/>
                <a:gd name="T55" fmla="*/ 299 h 743"/>
                <a:gd name="T56" fmla="*/ 1648 w 3169"/>
                <a:gd name="T57" fmla="*/ 467 h 743"/>
                <a:gd name="T58" fmla="*/ 1905 w 3169"/>
                <a:gd name="T59" fmla="*/ 713 h 743"/>
                <a:gd name="T60" fmla="*/ 1998 w 3169"/>
                <a:gd name="T61" fmla="*/ 779 h 743"/>
                <a:gd name="T62" fmla="*/ 2063 w 3169"/>
                <a:gd name="T63" fmla="*/ 779 h 743"/>
                <a:gd name="T64" fmla="*/ 1818 w 3169"/>
                <a:gd name="T65" fmla="*/ 545 h 743"/>
                <a:gd name="T66" fmla="*/ 1495 w 3169"/>
                <a:gd name="T67" fmla="*/ 257 h 743"/>
                <a:gd name="T68" fmla="*/ 1495 w 3169"/>
                <a:gd name="T69" fmla="*/ 25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86 w 2153"/>
                <a:gd name="T1" fmla="*/ 887 h 1930"/>
                <a:gd name="T2" fmla="*/ 2086 w 2153"/>
                <a:gd name="T3" fmla="*/ 1055 h 1930"/>
                <a:gd name="T4" fmla="*/ 2213 w 2153"/>
                <a:gd name="T5" fmla="*/ 1204 h 1930"/>
                <a:gd name="T6" fmla="*/ 2279 w 2153"/>
                <a:gd name="T7" fmla="*/ 1300 h 1930"/>
                <a:gd name="T8" fmla="*/ 2319 w 2153"/>
                <a:gd name="T9" fmla="*/ 1348 h 1930"/>
                <a:gd name="T10" fmla="*/ 2033 w 2153"/>
                <a:gd name="T11" fmla="*/ 1013 h 1930"/>
                <a:gd name="T12" fmla="*/ 2004 w 2153"/>
                <a:gd name="T13" fmla="*/ 965 h 1930"/>
                <a:gd name="T14" fmla="*/ 1924 w 2153"/>
                <a:gd name="T15" fmla="*/ 1294 h 1930"/>
                <a:gd name="T16" fmla="*/ 1910 w 2153"/>
                <a:gd name="T17" fmla="*/ 1540 h 1930"/>
                <a:gd name="T18" fmla="*/ 1962 w 2153"/>
                <a:gd name="T19" fmla="*/ 1978 h 1930"/>
                <a:gd name="T20" fmla="*/ 1931 w 2153"/>
                <a:gd name="T21" fmla="*/ 2002 h 1930"/>
                <a:gd name="T22" fmla="*/ 1883 w 2153"/>
                <a:gd name="T23" fmla="*/ 1588 h 1930"/>
                <a:gd name="T24" fmla="*/ 1862 w 2153"/>
                <a:gd name="T25" fmla="*/ 1342 h 1930"/>
                <a:gd name="T26" fmla="*/ 1903 w 2153"/>
                <a:gd name="T27" fmla="*/ 1121 h 1930"/>
                <a:gd name="T28" fmla="*/ 1910 w 2153"/>
                <a:gd name="T29" fmla="*/ 911 h 1930"/>
                <a:gd name="T30" fmla="*/ 1366 w 2153"/>
                <a:gd name="T31" fmla="*/ 1043 h 1930"/>
                <a:gd name="T32" fmla="*/ 892 w 2153"/>
                <a:gd name="T33" fmla="*/ 1168 h 1930"/>
                <a:gd name="T34" fmla="*/ 341 w 2153"/>
                <a:gd name="T35" fmla="*/ 1366 h 1930"/>
                <a:gd name="T36" fmla="*/ 18 w 2153"/>
                <a:gd name="T37" fmla="*/ 1474 h 1930"/>
                <a:gd name="T38" fmla="*/ 329 w 2153"/>
                <a:gd name="T39" fmla="*/ 1336 h 1930"/>
                <a:gd name="T40" fmla="*/ 736 w 2153"/>
                <a:gd name="T41" fmla="*/ 1180 h 1930"/>
                <a:gd name="T42" fmla="*/ 1098 w 2153"/>
                <a:gd name="T43" fmla="*/ 1073 h 1930"/>
                <a:gd name="T44" fmla="*/ 1519 w 2153"/>
                <a:gd name="T45" fmla="*/ 965 h 1930"/>
                <a:gd name="T46" fmla="*/ 1821 w 2153"/>
                <a:gd name="T47" fmla="*/ 851 h 1930"/>
                <a:gd name="T48" fmla="*/ 1441 w 2153"/>
                <a:gd name="T49" fmla="*/ 641 h 1930"/>
                <a:gd name="T50" fmla="*/ 933 w 2153"/>
                <a:gd name="T51" fmla="*/ 533 h 1930"/>
                <a:gd name="T52" fmla="*/ 245 w 2153"/>
                <a:gd name="T53" fmla="*/ 161 h 1930"/>
                <a:gd name="T54" fmla="*/ 0 w 2153"/>
                <a:gd name="T55" fmla="*/ 83 h 1930"/>
                <a:gd name="T56" fmla="*/ 347 w 2153"/>
                <a:gd name="T57" fmla="*/ 179 h 1930"/>
                <a:gd name="T58" fmla="*/ 766 w 2153"/>
                <a:gd name="T59" fmla="*/ 401 h 1930"/>
                <a:gd name="T60" fmla="*/ 1005 w 2153"/>
                <a:gd name="T61" fmla="*/ 509 h 1930"/>
                <a:gd name="T62" fmla="*/ 1459 w 2153"/>
                <a:gd name="T63" fmla="*/ 611 h 1930"/>
                <a:gd name="T64" fmla="*/ 1776 w 2153"/>
                <a:gd name="T65" fmla="*/ 779 h 1930"/>
                <a:gd name="T66" fmla="*/ 1531 w 2153"/>
                <a:gd name="T67" fmla="*/ 479 h 1930"/>
                <a:gd name="T68" fmla="*/ 1388 w 2153"/>
                <a:gd name="T69" fmla="*/ 191 h 1930"/>
                <a:gd name="T70" fmla="*/ 1244 w 2153"/>
                <a:gd name="T71" fmla="*/ 0 h 1930"/>
                <a:gd name="T72" fmla="*/ 1447 w 2153"/>
                <a:gd name="T73" fmla="*/ 215 h 1930"/>
                <a:gd name="T74" fmla="*/ 1604 w 2153"/>
                <a:gd name="T75" fmla="*/ 503 h 1930"/>
                <a:gd name="T76" fmla="*/ 1883 w 2153"/>
                <a:gd name="T77" fmla="*/ 839 h 1930"/>
                <a:gd name="T78" fmla="*/ 1986 w 2153"/>
                <a:gd name="T79" fmla="*/ 887 h 1930"/>
                <a:gd name="T80" fmla="*/ 1986 w 2153"/>
                <a:gd name="T81" fmla="*/ 88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22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5122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81D47-0814-4321-85C5-1337DDCB65C3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CD866-C77D-496F-AAD6-0A5BC37DFF6B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542950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C69C-71E6-4B40-B656-8D59C2CDA8BB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47498-E0A4-4693-AEC2-12BA74E4D86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748496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B734C-B8A3-4884-8521-3058987CB5BF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20398-6AB3-4BF6-9A50-5F39D62F0B54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325383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F5CFB-0A95-4876-962B-157822B0D7EE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33C32-6BB9-4DDD-B510-D4805EBDCBAE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282279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6FA3-0D3B-4356-A208-744D0FCE6FB2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487C7-AC31-4C57-AFB1-0D71E80986E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799419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870BC-EDFB-48FC-92FE-FA1EC3DEE820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B3DDC-FAEC-4A47-AC1C-6A08CD3862D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897559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D4B5-9D52-4C4E-B035-D6C603E3D12D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77AA0-AD7F-4C35-95DA-437B0C6ABD12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574912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13CDA-7889-45B5-8199-D4C594D3BC71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019E1-153F-4190-B68F-8B153D48DE0E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80612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BEADC-DD38-469A-8C27-20ECE7DB11C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91708-49F9-4A56-8DEF-08CB7596731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294941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14B76-8331-4D5B-B779-EAC5CE2C243F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6D292-2EFC-48BD-AF8D-801E0E3F9E8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674960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3C88C-6AC4-401F-9661-00D853900B88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1B789-3C94-4B5F-AE34-08BC66421BF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424948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6B1ED-E7CE-4CAB-99E3-E0E365956E2D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01E3-6C30-4D85-8702-5F3A793C400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533401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7D492-C13B-4321-9724-D4F515EB5A46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41FC-3C66-4D81-B709-3BD3BF9D604B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64536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AFA6C-BF71-4756-9B00-263BADD10DA6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3E047-C3FB-404B-BF6D-7652B4F35660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89860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66A96-67B9-404A-8E64-637D2424A730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33C7-456E-4ACC-A671-9B18DB776409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602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F1DB7-0AAC-492F-BDE4-FDA9F9C01321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5BB5-EFDA-47A4-99C6-C56712E4C8D8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6909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7CDD0-88D1-41A6-99B8-5B883D2989EF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5873-9D73-4917-A47F-55F15243BA85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8560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BAFA-544A-47E6-8F7D-153CF82B5F76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D62C-0083-4B69-8F77-5EEEB7333308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2421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91A98-57EB-4A30-9371-C174E2924CAD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6CE70-5E87-4CE4-8CF8-8C68894F8885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002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648C-20AB-4BF7-AE8D-ED6765E59BD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D04A8-FCB0-44B9-99D2-F30EE7D9FAF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0575400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C1E3-5749-4ADC-969A-DFC86F3723D4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D1E92-8457-42F9-B5C3-AB0C84983599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11545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291E-8ADC-429F-8A14-3C90D70C8E05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830C-5C2E-4E53-BFE5-6D0F5D34160C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7046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DFAF1-8B7C-444B-9BC2-0DA3722F2059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E237F-54D0-47AA-9744-29071BCBBC32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58447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A021B-9C50-4780-BD93-2C65C0623856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628EB-DF22-4EAF-A38F-8DB495AC2DC0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761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F7CB9-E2DB-4B44-A076-5D596DB72427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C97F6-B788-411F-B75A-3BE17ED7129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50402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EC349-F474-46E6-8F53-2889BC93343E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6D7B2-2358-4413-A695-3E7BDB23F3C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92631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22788-4E87-4829-A693-CD0EDB83BE5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07B5C-D2DE-4498-A945-6D6F3FC8FCD5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320318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4EFC0-7B7B-4A53-93C8-D582EDC428C7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CABB-2EA7-4BEB-B4BF-9935361C1B8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919304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E4885-4435-4436-9437-4109268358A4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52AF6-74F3-431B-A5C0-E0C37D795880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01025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F723B-EDC3-4C85-B25D-784905982CCB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25AD6-3745-4D5B-9ED5-6823E8900FD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05457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6 w 2123"/>
                <a:gd name="T1" fmla="*/ 383 h 1696"/>
                <a:gd name="T2" fmla="*/ 490 w 2123"/>
                <a:gd name="T3" fmla="*/ 251 h 1696"/>
                <a:gd name="T4" fmla="*/ 616 w 2123"/>
                <a:gd name="T5" fmla="*/ 146 h 1696"/>
                <a:gd name="T6" fmla="*/ 843 w 2123"/>
                <a:gd name="T7" fmla="*/ 216 h 1696"/>
                <a:gd name="T8" fmla="*/ 1106 w 2123"/>
                <a:gd name="T9" fmla="*/ 319 h 1696"/>
                <a:gd name="T10" fmla="*/ 1352 w 2123"/>
                <a:gd name="T11" fmla="*/ 406 h 1696"/>
                <a:gd name="T12" fmla="*/ 1638 w 2123"/>
                <a:gd name="T13" fmla="*/ 497 h 1696"/>
                <a:gd name="T14" fmla="*/ 1716 w 2123"/>
                <a:gd name="T15" fmla="*/ 519 h 1696"/>
                <a:gd name="T16" fmla="*/ 1673 w 2123"/>
                <a:gd name="T17" fmla="*/ 495 h 1696"/>
                <a:gd name="T18" fmla="*/ 1285 w 2123"/>
                <a:gd name="T19" fmla="*/ 367 h 1696"/>
                <a:gd name="T20" fmla="*/ 993 w 2123"/>
                <a:gd name="T21" fmla="*/ 251 h 1696"/>
                <a:gd name="T22" fmla="*/ 657 w 2123"/>
                <a:gd name="T23" fmla="*/ 120 h 1696"/>
                <a:gd name="T24" fmla="*/ 909 w 2123"/>
                <a:gd name="T25" fmla="*/ 113 h 1696"/>
                <a:gd name="T26" fmla="*/ 1173 w 2123"/>
                <a:gd name="T27" fmla="*/ 117 h 1696"/>
                <a:gd name="T28" fmla="*/ 1470 w 2123"/>
                <a:gd name="T29" fmla="*/ 99 h 1696"/>
                <a:gd name="T30" fmla="*/ 1934 w 2123"/>
                <a:gd name="T31" fmla="*/ 72 h 1696"/>
                <a:gd name="T32" fmla="*/ 1890 w 2123"/>
                <a:gd name="T33" fmla="*/ 63 h 1696"/>
                <a:gd name="T34" fmla="*/ 1405 w 2123"/>
                <a:gd name="T35" fmla="*/ 95 h 1696"/>
                <a:gd name="T36" fmla="*/ 1100 w 2123"/>
                <a:gd name="T37" fmla="*/ 100 h 1696"/>
                <a:gd name="T38" fmla="*/ 687 w 2123"/>
                <a:gd name="T39" fmla="*/ 95 h 1696"/>
                <a:gd name="T40" fmla="*/ 747 w 2123"/>
                <a:gd name="T41" fmla="*/ 84 h 1696"/>
                <a:gd name="T42" fmla="*/ 1038 w 2123"/>
                <a:gd name="T43" fmla="*/ 0 h 1696"/>
                <a:gd name="T44" fmla="*/ 993 w 2123"/>
                <a:gd name="T45" fmla="*/ 10 h 1696"/>
                <a:gd name="T46" fmla="*/ 920 w 2123"/>
                <a:gd name="T47" fmla="*/ 31 h 1696"/>
                <a:gd name="T48" fmla="*/ 783 w 2123"/>
                <a:gd name="T49" fmla="*/ 70 h 1696"/>
                <a:gd name="T50" fmla="*/ 616 w 2123"/>
                <a:gd name="T51" fmla="*/ 103 h 1696"/>
                <a:gd name="T52" fmla="*/ 580 w 2123"/>
                <a:gd name="T53" fmla="*/ 132 h 1696"/>
                <a:gd name="T54" fmla="*/ 279 w 2123"/>
                <a:gd name="T55" fmla="*/ 216 h 1696"/>
                <a:gd name="T56" fmla="*/ 0 w 2123"/>
                <a:gd name="T57" fmla="*/ 266 h 1696"/>
                <a:gd name="T58" fmla="*/ 0 w 2123"/>
                <a:gd name="T59" fmla="*/ 270 h 1696"/>
                <a:gd name="T60" fmla="*/ 0 w 2123"/>
                <a:gd name="T61" fmla="*/ 281 h 1696"/>
                <a:gd name="T62" fmla="*/ 276 w 2123"/>
                <a:gd name="T63" fmla="*/ 231 h 1696"/>
                <a:gd name="T64" fmla="*/ 538 w 2123"/>
                <a:gd name="T65" fmla="*/ 157 h 1696"/>
                <a:gd name="T66" fmla="*/ 463 w 2123"/>
                <a:gd name="T67" fmla="*/ 244 h 1696"/>
                <a:gd name="T68" fmla="*/ 475 w 2123"/>
                <a:gd name="T69" fmla="*/ 364 h 1696"/>
                <a:gd name="T70" fmla="*/ 424 w 2123"/>
                <a:gd name="T71" fmla="*/ 428 h 1696"/>
                <a:gd name="T72" fmla="*/ 293 w 2123"/>
                <a:gd name="T73" fmla="*/ 542 h 1696"/>
                <a:gd name="T74" fmla="*/ 288 w 2123"/>
                <a:gd name="T75" fmla="*/ 620 h 1696"/>
                <a:gd name="T76" fmla="*/ 293 w 2123"/>
                <a:gd name="T77" fmla="*/ 620 h 1696"/>
                <a:gd name="T78" fmla="*/ 311 w 2123"/>
                <a:gd name="T79" fmla="*/ 569 h 1696"/>
                <a:gd name="T80" fmla="*/ 526 w 2123"/>
                <a:gd name="T81" fmla="*/ 383 h 1696"/>
                <a:gd name="T82" fmla="*/ 526 w 2123"/>
                <a:gd name="T83" fmla="*/ 38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1 w 969"/>
                <a:gd name="T1" fmla="*/ 1240 h 1192"/>
                <a:gd name="T2" fmla="*/ 526 w 969"/>
                <a:gd name="T3" fmla="*/ 1246 h 1192"/>
                <a:gd name="T4" fmla="*/ 621 w 969"/>
                <a:gd name="T5" fmla="*/ 1204 h 1192"/>
                <a:gd name="T6" fmla="*/ 873 w 969"/>
                <a:gd name="T7" fmla="*/ 1139 h 1192"/>
                <a:gd name="T8" fmla="*/ 1005 w 969"/>
                <a:gd name="T9" fmla="*/ 1109 h 1192"/>
                <a:gd name="T10" fmla="*/ 813 w 969"/>
                <a:gd name="T11" fmla="*/ 1040 h 1192"/>
                <a:gd name="T12" fmla="*/ 592 w 969"/>
                <a:gd name="T13" fmla="*/ 989 h 1192"/>
                <a:gd name="T14" fmla="*/ 215 w 969"/>
                <a:gd name="T15" fmla="*/ 1013 h 1192"/>
                <a:gd name="T16" fmla="*/ 317 w 969"/>
                <a:gd name="T17" fmla="*/ 929 h 1192"/>
                <a:gd name="T18" fmla="*/ 532 w 969"/>
                <a:gd name="T19" fmla="*/ 839 h 1192"/>
                <a:gd name="T20" fmla="*/ 748 w 969"/>
                <a:gd name="T21" fmla="*/ 707 h 1192"/>
                <a:gd name="T22" fmla="*/ 754 w 969"/>
                <a:gd name="T23" fmla="*/ 707 h 1192"/>
                <a:gd name="T24" fmla="*/ 766 w 969"/>
                <a:gd name="T25" fmla="*/ 701 h 1192"/>
                <a:gd name="T26" fmla="*/ 807 w 969"/>
                <a:gd name="T27" fmla="*/ 683 h 1192"/>
                <a:gd name="T28" fmla="*/ 831 w 969"/>
                <a:gd name="T29" fmla="*/ 677 h 1192"/>
                <a:gd name="T30" fmla="*/ 843 w 969"/>
                <a:gd name="T31" fmla="*/ 665 h 1192"/>
                <a:gd name="T32" fmla="*/ 849 w 969"/>
                <a:gd name="T33" fmla="*/ 653 h 1192"/>
                <a:gd name="T34" fmla="*/ 843 w 969"/>
                <a:gd name="T35" fmla="*/ 647 h 1192"/>
                <a:gd name="T36" fmla="*/ 837 w 969"/>
                <a:gd name="T37" fmla="*/ 635 h 1192"/>
                <a:gd name="T38" fmla="*/ 837 w 969"/>
                <a:gd name="T39" fmla="*/ 593 h 1192"/>
                <a:gd name="T40" fmla="*/ 849 w 969"/>
                <a:gd name="T41" fmla="*/ 563 h 1192"/>
                <a:gd name="T42" fmla="*/ 865 w 969"/>
                <a:gd name="T43" fmla="*/ 533 h 1192"/>
                <a:gd name="T44" fmla="*/ 889 w 969"/>
                <a:gd name="T45" fmla="*/ 503 h 1192"/>
                <a:gd name="T46" fmla="*/ 905 w 969"/>
                <a:gd name="T47" fmla="*/ 473 h 1192"/>
                <a:gd name="T48" fmla="*/ 913 w 969"/>
                <a:gd name="T49" fmla="*/ 455 h 1192"/>
                <a:gd name="T50" fmla="*/ 921 w 969"/>
                <a:gd name="T51" fmla="*/ 449 h 1192"/>
                <a:gd name="T52" fmla="*/ 921 w 969"/>
                <a:gd name="T53" fmla="*/ 365 h 1192"/>
                <a:gd name="T54" fmla="*/ 921 w 969"/>
                <a:gd name="T55" fmla="*/ 359 h 1192"/>
                <a:gd name="T56" fmla="*/ 927 w 969"/>
                <a:gd name="T57" fmla="*/ 353 h 1192"/>
                <a:gd name="T58" fmla="*/ 945 w 969"/>
                <a:gd name="T59" fmla="*/ 323 h 1192"/>
                <a:gd name="T60" fmla="*/ 957 w 969"/>
                <a:gd name="T61" fmla="*/ 287 h 1192"/>
                <a:gd name="T62" fmla="*/ 969 w 969"/>
                <a:gd name="T63" fmla="*/ 257 h 1192"/>
                <a:gd name="T64" fmla="*/ 975 w 969"/>
                <a:gd name="T65" fmla="*/ 245 h 1192"/>
                <a:gd name="T66" fmla="*/ 981 w 969"/>
                <a:gd name="T67" fmla="*/ 233 h 1192"/>
                <a:gd name="T68" fmla="*/ 999 w 969"/>
                <a:gd name="T69" fmla="*/ 173 h 1192"/>
                <a:gd name="T70" fmla="*/ 1017 w 969"/>
                <a:gd name="T71" fmla="*/ 137 h 1192"/>
                <a:gd name="T72" fmla="*/ 1023 w 969"/>
                <a:gd name="T73" fmla="*/ 125 h 1192"/>
                <a:gd name="T74" fmla="*/ 1023 w 969"/>
                <a:gd name="T75" fmla="*/ 119 h 1192"/>
                <a:gd name="T76" fmla="*/ 1041 w 969"/>
                <a:gd name="T77" fmla="*/ 0 h 1192"/>
                <a:gd name="T78" fmla="*/ 1017 w 969"/>
                <a:gd name="T79" fmla="*/ 47 h 1192"/>
                <a:gd name="T80" fmla="*/ 837 w 969"/>
                <a:gd name="T81" fmla="*/ 113 h 1192"/>
                <a:gd name="T82" fmla="*/ 760 w 969"/>
                <a:gd name="T83" fmla="*/ 161 h 1192"/>
                <a:gd name="T84" fmla="*/ 496 w 969"/>
                <a:gd name="T85" fmla="*/ 251 h 1192"/>
                <a:gd name="T86" fmla="*/ 299 w 969"/>
                <a:gd name="T87" fmla="*/ 305 h 1192"/>
                <a:gd name="T88" fmla="*/ 191 w 969"/>
                <a:gd name="T89" fmla="*/ 311 h 1192"/>
                <a:gd name="T90" fmla="*/ 12 w 969"/>
                <a:gd name="T91" fmla="*/ 503 h 1192"/>
                <a:gd name="T92" fmla="*/ 0 w 969"/>
                <a:gd name="T93" fmla="*/ 527 h 1192"/>
                <a:gd name="T94" fmla="*/ 0 w 969"/>
                <a:gd name="T95" fmla="*/ 1240 h 1192"/>
                <a:gd name="T96" fmla="*/ 96 w 969"/>
                <a:gd name="T97" fmla="*/ 1234 h 1192"/>
                <a:gd name="T98" fmla="*/ 341 w 969"/>
                <a:gd name="T99" fmla="*/ 1240 h 1192"/>
                <a:gd name="T100" fmla="*/ 341 w 969"/>
                <a:gd name="T101" fmla="*/ 124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10 w 2176"/>
                <a:gd name="T1" fmla="*/ 803 h 1505"/>
                <a:gd name="T2" fmla="*/ 1280 w 2176"/>
                <a:gd name="T3" fmla="*/ 1279 h 1505"/>
                <a:gd name="T4" fmla="*/ 1028 w 2176"/>
                <a:gd name="T5" fmla="*/ 1229 h 1505"/>
                <a:gd name="T6" fmla="*/ 777 w 2176"/>
                <a:gd name="T7" fmla="*/ 1163 h 1505"/>
                <a:gd name="T8" fmla="*/ 478 w 2176"/>
                <a:gd name="T9" fmla="*/ 1145 h 1505"/>
                <a:gd name="T10" fmla="*/ 0 w 2176"/>
                <a:gd name="T11" fmla="*/ 1115 h 1505"/>
                <a:gd name="T12" fmla="*/ 30 w 2176"/>
                <a:gd name="T13" fmla="*/ 1151 h 1505"/>
                <a:gd name="T14" fmla="*/ 532 w 2176"/>
                <a:gd name="T15" fmla="*/ 1169 h 1505"/>
                <a:gd name="T16" fmla="*/ 831 w 2176"/>
                <a:gd name="T17" fmla="*/ 1223 h 1505"/>
                <a:gd name="T18" fmla="*/ 1220 w 2176"/>
                <a:gd name="T19" fmla="*/ 1355 h 1505"/>
                <a:gd name="T20" fmla="*/ 1155 w 2176"/>
                <a:gd name="T21" fmla="*/ 1373 h 1505"/>
                <a:gd name="T22" fmla="*/ 765 w 2176"/>
                <a:gd name="T23" fmla="*/ 1559 h 1505"/>
                <a:gd name="T24" fmla="*/ 819 w 2176"/>
                <a:gd name="T25" fmla="*/ 1535 h 1505"/>
                <a:gd name="T26" fmla="*/ 933 w 2176"/>
                <a:gd name="T27" fmla="*/ 1493 h 1505"/>
                <a:gd name="T28" fmla="*/ 1095 w 2176"/>
                <a:gd name="T29" fmla="*/ 1409 h 1505"/>
                <a:gd name="T30" fmla="*/ 1304 w 2176"/>
                <a:gd name="T31" fmla="*/ 1349 h 1505"/>
                <a:gd name="T32" fmla="*/ 1362 w 2176"/>
                <a:gd name="T33" fmla="*/ 1261 h 1505"/>
                <a:gd name="T34" fmla="*/ 1758 w 2176"/>
                <a:gd name="T35" fmla="*/ 1079 h 1505"/>
                <a:gd name="T36" fmla="*/ 2077 w 2176"/>
                <a:gd name="T37" fmla="*/ 989 h 1505"/>
                <a:gd name="T38" fmla="*/ 2342 w 2176"/>
                <a:gd name="T39" fmla="*/ 857 h 1505"/>
                <a:gd name="T40" fmla="*/ 2111 w 2176"/>
                <a:gd name="T41" fmla="*/ 947 h 1505"/>
                <a:gd name="T42" fmla="*/ 1782 w 2176"/>
                <a:gd name="T43" fmla="*/ 1025 h 1505"/>
                <a:gd name="T44" fmla="*/ 1447 w 2176"/>
                <a:gd name="T45" fmla="*/ 1187 h 1505"/>
                <a:gd name="T46" fmla="*/ 1615 w 2176"/>
                <a:gd name="T47" fmla="*/ 941 h 1505"/>
                <a:gd name="T48" fmla="*/ 1746 w 2176"/>
                <a:gd name="T49" fmla="*/ 563 h 1505"/>
                <a:gd name="T50" fmla="*/ 1873 w 2176"/>
                <a:gd name="T51" fmla="*/ 390 h 1505"/>
                <a:gd name="T52" fmla="*/ 2131 w 2176"/>
                <a:gd name="T53" fmla="*/ 60 h 1505"/>
                <a:gd name="T54" fmla="*/ 2158 w 2176"/>
                <a:gd name="T55" fmla="*/ 0 h 1505"/>
                <a:gd name="T56" fmla="*/ 2124 w 2176"/>
                <a:gd name="T57" fmla="*/ 0 h 1505"/>
                <a:gd name="T58" fmla="*/ 1722 w 2176"/>
                <a:gd name="T59" fmla="*/ 498 h 1505"/>
                <a:gd name="T60" fmla="*/ 1587 w 2176"/>
                <a:gd name="T61" fmla="*/ 923 h 1505"/>
                <a:gd name="T62" fmla="*/ 1348 w 2176"/>
                <a:gd name="T63" fmla="*/ 1211 h 1505"/>
                <a:gd name="T64" fmla="*/ 1220 w 2176"/>
                <a:gd name="T65" fmla="*/ 941 h 1505"/>
                <a:gd name="T66" fmla="*/ 1082 w 2176"/>
                <a:gd name="T67" fmla="*/ 558 h 1505"/>
                <a:gd name="T68" fmla="*/ 957 w 2176"/>
                <a:gd name="T69" fmla="*/ 222 h 1505"/>
                <a:gd name="T70" fmla="*/ 843 w 2176"/>
                <a:gd name="T71" fmla="*/ 0 h 1505"/>
                <a:gd name="T72" fmla="*/ 807 w 2176"/>
                <a:gd name="T73" fmla="*/ 0 h 1505"/>
                <a:gd name="T74" fmla="*/ 975 w 2176"/>
                <a:gd name="T75" fmla="*/ 372 h 1505"/>
                <a:gd name="T76" fmla="*/ 1110 w 2176"/>
                <a:gd name="T77" fmla="*/ 803 h 1505"/>
                <a:gd name="T78" fmla="*/ 1110 w 2176"/>
                <a:gd name="T79" fmla="*/ 80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9 w 813"/>
                <a:gd name="T1" fmla="*/ 582 h 804"/>
                <a:gd name="T2" fmla="*/ 347 w 813"/>
                <a:gd name="T3" fmla="*/ 456 h 804"/>
                <a:gd name="T4" fmla="*/ 684 w 813"/>
                <a:gd name="T5" fmla="*/ 234 h 804"/>
                <a:gd name="T6" fmla="*/ 867 w 813"/>
                <a:gd name="T7" fmla="*/ 0 h 804"/>
                <a:gd name="T8" fmla="*/ 729 w 813"/>
                <a:gd name="T9" fmla="*/ 150 h 804"/>
                <a:gd name="T10" fmla="*/ 162 w 813"/>
                <a:gd name="T11" fmla="*/ 522 h 804"/>
                <a:gd name="T12" fmla="*/ 0 w 813"/>
                <a:gd name="T13" fmla="*/ 768 h 804"/>
                <a:gd name="T14" fmla="*/ 0 w 813"/>
                <a:gd name="T15" fmla="*/ 840 h 804"/>
                <a:gd name="T16" fmla="*/ 179 w 813"/>
                <a:gd name="T17" fmla="*/ 582 h 804"/>
                <a:gd name="T18" fmla="*/ 179 w 813"/>
                <a:gd name="T19" fmla="*/ 58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6 w 759"/>
                <a:gd name="T1" fmla="*/ 66 h 107"/>
                <a:gd name="T2" fmla="*/ 813 w 759"/>
                <a:gd name="T3" fmla="*/ 0 h 107"/>
                <a:gd name="T4" fmla="*/ 532 w 759"/>
                <a:gd name="T5" fmla="*/ 36 h 107"/>
                <a:gd name="T6" fmla="*/ 15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6 w 759"/>
                <a:gd name="T15" fmla="*/ 66 h 107"/>
                <a:gd name="T16" fmla="*/ 49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95 w 3169"/>
                <a:gd name="T1" fmla="*/ 257 h 743"/>
                <a:gd name="T2" fmla="*/ 1864 w 3169"/>
                <a:gd name="T3" fmla="*/ 251 h 743"/>
                <a:gd name="T4" fmla="*/ 2249 w 3169"/>
                <a:gd name="T5" fmla="*/ 269 h 743"/>
                <a:gd name="T6" fmla="*/ 2697 w 3169"/>
                <a:gd name="T7" fmla="*/ 251 h 743"/>
                <a:gd name="T8" fmla="*/ 3411 w 3169"/>
                <a:gd name="T9" fmla="*/ 222 h 743"/>
                <a:gd name="T10" fmla="*/ 3353 w 3169"/>
                <a:gd name="T11" fmla="*/ 204 h 743"/>
                <a:gd name="T12" fmla="*/ 2606 w 3169"/>
                <a:gd name="T13" fmla="*/ 239 h 743"/>
                <a:gd name="T14" fmla="*/ 2156 w 3169"/>
                <a:gd name="T15" fmla="*/ 239 h 743"/>
                <a:gd name="T16" fmla="*/ 1567 w 3169"/>
                <a:gd name="T17" fmla="*/ 204 h 743"/>
                <a:gd name="T18" fmla="*/ 1662 w 3169"/>
                <a:gd name="T19" fmla="*/ 168 h 743"/>
                <a:gd name="T20" fmla="*/ 2196 w 3169"/>
                <a:gd name="T21" fmla="*/ 0 h 743"/>
                <a:gd name="T22" fmla="*/ 2109 w 3169"/>
                <a:gd name="T23" fmla="*/ 24 h 743"/>
                <a:gd name="T24" fmla="*/ 1980 w 3169"/>
                <a:gd name="T25" fmla="*/ 66 h 743"/>
                <a:gd name="T26" fmla="*/ 1728 w 3169"/>
                <a:gd name="T27" fmla="*/ 138 h 743"/>
                <a:gd name="T28" fmla="*/ 1446 w 3169"/>
                <a:gd name="T29" fmla="*/ 216 h 743"/>
                <a:gd name="T30" fmla="*/ 1361 w 3169"/>
                <a:gd name="T31" fmla="*/ 269 h 743"/>
                <a:gd name="T32" fmla="*/ 819 w 3169"/>
                <a:gd name="T33" fmla="*/ 431 h 743"/>
                <a:gd name="T34" fmla="*/ 353 w 3169"/>
                <a:gd name="T35" fmla="*/ 521 h 743"/>
                <a:gd name="T36" fmla="*/ 0 w 3169"/>
                <a:gd name="T37" fmla="*/ 653 h 743"/>
                <a:gd name="T38" fmla="*/ 317 w 3169"/>
                <a:gd name="T39" fmla="*/ 557 h 743"/>
                <a:gd name="T40" fmla="*/ 789 w 3169"/>
                <a:gd name="T41" fmla="*/ 467 h 743"/>
                <a:gd name="T42" fmla="*/ 1268 w 3169"/>
                <a:gd name="T43" fmla="*/ 329 h 743"/>
                <a:gd name="T44" fmla="*/ 1053 w 3169"/>
                <a:gd name="T45" fmla="*/ 509 h 743"/>
                <a:gd name="T46" fmla="*/ 939 w 3169"/>
                <a:gd name="T47" fmla="*/ 779 h 743"/>
                <a:gd name="T48" fmla="*/ 933 w 3169"/>
                <a:gd name="T49" fmla="*/ 779 h 743"/>
                <a:gd name="T50" fmla="*/ 1005 w 3169"/>
                <a:gd name="T51" fmla="*/ 779 h 743"/>
                <a:gd name="T52" fmla="*/ 1094 w 3169"/>
                <a:gd name="T53" fmla="*/ 515 h 743"/>
                <a:gd name="T54" fmla="*/ 1396 w 3169"/>
                <a:gd name="T55" fmla="*/ 299 h 743"/>
                <a:gd name="T56" fmla="*/ 1648 w 3169"/>
                <a:gd name="T57" fmla="*/ 467 h 743"/>
                <a:gd name="T58" fmla="*/ 1905 w 3169"/>
                <a:gd name="T59" fmla="*/ 713 h 743"/>
                <a:gd name="T60" fmla="*/ 1998 w 3169"/>
                <a:gd name="T61" fmla="*/ 779 h 743"/>
                <a:gd name="T62" fmla="*/ 2063 w 3169"/>
                <a:gd name="T63" fmla="*/ 779 h 743"/>
                <a:gd name="T64" fmla="*/ 1818 w 3169"/>
                <a:gd name="T65" fmla="*/ 545 h 743"/>
                <a:gd name="T66" fmla="*/ 1495 w 3169"/>
                <a:gd name="T67" fmla="*/ 257 h 743"/>
                <a:gd name="T68" fmla="*/ 1495 w 3169"/>
                <a:gd name="T69" fmla="*/ 25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481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86 w 2153"/>
                <a:gd name="T1" fmla="*/ 887 h 1930"/>
                <a:gd name="T2" fmla="*/ 2086 w 2153"/>
                <a:gd name="T3" fmla="*/ 1055 h 1930"/>
                <a:gd name="T4" fmla="*/ 2213 w 2153"/>
                <a:gd name="T5" fmla="*/ 1204 h 1930"/>
                <a:gd name="T6" fmla="*/ 2279 w 2153"/>
                <a:gd name="T7" fmla="*/ 1300 h 1930"/>
                <a:gd name="T8" fmla="*/ 2319 w 2153"/>
                <a:gd name="T9" fmla="*/ 1348 h 1930"/>
                <a:gd name="T10" fmla="*/ 2033 w 2153"/>
                <a:gd name="T11" fmla="*/ 1013 h 1930"/>
                <a:gd name="T12" fmla="*/ 2004 w 2153"/>
                <a:gd name="T13" fmla="*/ 965 h 1930"/>
                <a:gd name="T14" fmla="*/ 1924 w 2153"/>
                <a:gd name="T15" fmla="*/ 1294 h 1930"/>
                <a:gd name="T16" fmla="*/ 1910 w 2153"/>
                <a:gd name="T17" fmla="*/ 1540 h 1930"/>
                <a:gd name="T18" fmla="*/ 1962 w 2153"/>
                <a:gd name="T19" fmla="*/ 1978 h 1930"/>
                <a:gd name="T20" fmla="*/ 1931 w 2153"/>
                <a:gd name="T21" fmla="*/ 2002 h 1930"/>
                <a:gd name="T22" fmla="*/ 1883 w 2153"/>
                <a:gd name="T23" fmla="*/ 1588 h 1930"/>
                <a:gd name="T24" fmla="*/ 1862 w 2153"/>
                <a:gd name="T25" fmla="*/ 1342 h 1930"/>
                <a:gd name="T26" fmla="*/ 1903 w 2153"/>
                <a:gd name="T27" fmla="*/ 1121 h 1930"/>
                <a:gd name="T28" fmla="*/ 1910 w 2153"/>
                <a:gd name="T29" fmla="*/ 911 h 1930"/>
                <a:gd name="T30" fmla="*/ 1366 w 2153"/>
                <a:gd name="T31" fmla="*/ 1043 h 1930"/>
                <a:gd name="T32" fmla="*/ 892 w 2153"/>
                <a:gd name="T33" fmla="*/ 1168 h 1930"/>
                <a:gd name="T34" fmla="*/ 341 w 2153"/>
                <a:gd name="T35" fmla="*/ 1366 h 1930"/>
                <a:gd name="T36" fmla="*/ 18 w 2153"/>
                <a:gd name="T37" fmla="*/ 1474 h 1930"/>
                <a:gd name="T38" fmla="*/ 329 w 2153"/>
                <a:gd name="T39" fmla="*/ 1336 h 1930"/>
                <a:gd name="T40" fmla="*/ 736 w 2153"/>
                <a:gd name="T41" fmla="*/ 1180 h 1930"/>
                <a:gd name="T42" fmla="*/ 1098 w 2153"/>
                <a:gd name="T43" fmla="*/ 1073 h 1930"/>
                <a:gd name="T44" fmla="*/ 1519 w 2153"/>
                <a:gd name="T45" fmla="*/ 965 h 1930"/>
                <a:gd name="T46" fmla="*/ 1821 w 2153"/>
                <a:gd name="T47" fmla="*/ 851 h 1930"/>
                <a:gd name="T48" fmla="*/ 1441 w 2153"/>
                <a:gd name="T49" fmla="*/ 641 h 1930"/>
                <a:gd name="T50" fmla="*/ 933 w 2153"/>
                <a:gd name="T51" fmla="*/ 533 h 1930"/>
                <a:gd name="T52" fmla="*/ 245 w 2153"/>
                <a:gd name="T53" fmla="*/ 161 h 1930"/>
                <a:gd name="T54" fmla="*/ 0 w 2153"/>
                <a:gd name="T55" fmla="*/ 83 h 1930"/>
                <a:gd name="T56" fmla="*/ 347 w 2153"/>
                <a:gd name="T57" fmla="*/ 179 h 1930"/>
                <a:gd name="T58" fmla="*/ 766 w 2153"/>
                <a:gd name="T59" fmla="*/ 401 h 1930"/>
                <a:gd name="T60" fmla="*/ 1005 w 2153"/>
                <a:gd name="T61" fmla="*/ 509 h 1930"/>
                <a:gd name="T62" fmla="*/ 1459 w 2153"/>
                <a:gd name="T63" fmla="*/ 611 h 1930"/>
                <a:gd name="T64" fmla="*/ 1776 w 2153"/>
                <a:gd name="T65" fmla="*/ 779 h 1930"/>
                <a:gd name="T66" fmla="*/ 1531 w 2153"/>
                <a:gd name="T67" fmla="*/ 479 h 1930"/>
                <a:gd name="T68" fmla="*/ 1388 w 2153"/>
                <a:gd name="T69" fmla="*/ 191 h 1930"/>
                <a:gd name="T70" fmla="*/ 1244 w 2153"/>
                <a:gd name="T71" fmla="*/ 0 h 1930"/>
                <a:gd name="T72" fmla="*/ 1447 w 2153"/>
                <a:gd name="T73" fmla="*/ 215 h 1930"/>
                <a:gd name="T74" fmla="*/ 1604 w 2153"/>
                <a:gd name="T75" fmla="*/ 503 h 1930"/>
                <a:gd name="T76" fmla="*/ 1883 w 2153"/>
                <a:gd name="T77" fmla="*/ 839 h 1930"/>
                <a:gd name="T78" fmla="*/ 1986 w 2153"/>
                <a:gd name="T79" fmla="*/ 887 h 1930"/>
                <a:gd name="T80" fmla="*/ 1986 w 2153"/>
                <a:gd name="T81" fmla="*/ 88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81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481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481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6CB83C52-E21E-4382-AA6E-10F189FFFCFC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81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81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BD4202C-92B3-4BA1-B2EE-E5131BC045E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7" r:id="rId1"/>
    <p:sldLayoutId id="2147484855" r:id="rId2"/>
    <p:sldLayoutId id="2147484854" r:id="rId3"/>
    <p:sldLayoutId id="2147484853" r:id="rId4"/>
    <p:sldLayoutId id="2147484852" r:id="rId5"/>
    <p:sldLayoutId id="2147484851" r:id="rId6"/>
    <p:sldLayoutId id="2147484850" r:id="rId7"/>
    <p:sldLayoutId id="2147484849" r:id="rId8"/>
    <p:sldLayoutId id="2147484848" r:id="rId9"/>
    <p:sldLayoutId id="2147484847" r:id="rId10"/>
    <p:sldLayoutId id="214748484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26 w 2123"/>
                <a:gd name="T1" fmla="*/ 383 h 1696"/>
                <a:gd name="T2" fmla="*/ 490 w 2123"/>
                <a:gd name="T3" fmla="*/ 251 h 1696"/>
                <a:gd name="T4" fmla="*/ 616 w 2123"/>
                <a:gd name="T5" fmla="*/ 146 h 1696"/>
                <a:gd name="T6" fmla="*/ 843 w 2123"/>
                <a:gd name="T7" fmla="*/ 216 h 1696"/>
                <a:gd name="T8" fmla="*/ 1106 w 2123"/>
                <a:gd name="T9" fmla="*/ 319 h 1696"/>
                <a:gd name="T10" fmla="*/ 1352 w 2123"/>
                <a:gd name="T11" fmla="*/ 406 h 1696"/>
                <a:gd name="T12" fmla="*/ 1638 w 2123"/>
                <a:gd name="T13" fmla="*/ 497 h 1696"/>
                <a:gd name="T14" fmla="*/ 1716 w 2123"/>
                <a:gd name="T15" fmla="*/ 519 h 1696"/>
                <a:gd name="T16" fmla="*/ 1673 w 2123"/>
                <a:gd name="T17" fmla="*/ 495 h 1696"/>
                <a:gd name="T18" fmla="*/ 1285 w 2123"/>
                <a:gd name="T19" fmla="*/ 367 h 1696"/>
                <a:gd name="T20" fmla="*/ 993 w 2123"/>
                <a:gd name="T21" fmla="*/ 251 h 1696"/>
                <a:gd name="T22" fmla="*/ 657 w 2123"/>
                <a:gd name="T23" fmla="*/ 120 h 1696"/>
                <a:gd name="T24" fmla="*/ 909 w 2123"/>
                <a:gd name="T25" fmla="*/ 113 h 1696"/>
                <a:gd name="T26" fmla="*/ 1173 w 2123"/>
                <a:gd name="T27" fmla="*/ 117 h 1696"/>
                <a:gd name="T28" fmla="*/ 1470 w 2123"/>
                <a:gd name="T29" fmla="*/ 99 h 1696"/>
                <a:gd name="T30" fmla="*/ 1934 w 2123"/>
                <a:gd name="T31" fmla="*/ 72 h 1696"/>
                <a:gd name="T32" fmla="*/ 1890 w 2123"/>
                <a:gd name="T33" fmla="*/ 63 h 1696"/>
                <a:gd name="T34" fmla="*/ 1405 w 2123"/>
                <a:gd name="T35" fmla="*/ 95 h 1696"/>
                <a:gd name="T36" fmla="*/ 1100 w 2123"/>
                <a:gd name="T37" fmla="*/ 100 h 1696"/>
                <a:gd name="T38" fmla="*/ 687 w 2123"/>
                <a:gd name="T39" fmla="*/ 95 h 1696"/>
                <a:gd name="T40" fmla="*/ 747 w 2123"/>
                <a:gd name="T41" fmla="*/ 84 h 1696"/>
                <a:gd name="T42" fmla="*/ 1038 w 2123"/>
                <a:gd name="T43" fmla="*/ 0 h 1696"/>
                <a:gd name="T44" fmla="*/ 993 w 2123"/>
                <a:gd name="T45" fmla="*/ 10 h 1696"/>
                <a:gd name="T46" fmla="*/ 920 w 2123"/>
                <a:gd name="T47" fmla="*/ 31 h 1696"/>
                <a:gd name="T48" fmla="*/ 783 w 2123"/>
                <a:gd name="T49" fmla="*/ 70 h 1696"/>
                <a:gd name="T50" fmla="*/ 616 w 2123"/>
                <a:gd name="T51" fmla="*/ 103 h 1696"/>
                <a:gd name="T52" fmla="*/ 580 w 2123"/>
                <a:gd name="T53" fmla="*/ 132 h 1696"/>
                <a:gd name="T54" fmla="*/ 279 w 2123"/>
                <a:gd name="T55" fmla="*/ 216 h 1696"/>
                <a:gd name="T56" fmla="*/ 0 w 2123"/>
                <a:gd name="T57" fmla="*/ 266 h 1696"/>
                <a:gd name="T58" fmla="*/ 0 w 2123"/>
                <a:gd name="T59" fmla="*/ 270 h 1696"/>
                <a:gd name="T60" fmla="*/ 0 w 2123"/>
                <a:gd name="T61" fmla="*/ 281 h 1696"/>
                <a:gd name="T62" fmla="*/ 276 w 2123"/>
                <a:gd name="T63" fmla="*/ 231 h 1696"/>
                <a:gd name="T64" fmla="*/ 538 w 2123"/>
                <a:gd name="T65" fmla="*/ 157 h 1696"/>
                <a:gd name="T66" fmla="*/ 463 w 2123"/>
                <a:gd name="T67" fmla="*/ 244 h 1696"/>
                <a:gd name="T68" fmla="*/ 475 w 2123"/>
                <a:gd name="T69" fmla="*/ 364 h 1696"/>
                <a:gd name="T70" fmla="*/ 424 w 2123"/>
                <a:gd name="T71" fmla="*/ 428 h 1696"/>
                <a:gd name="T72" fmla="*/ 293 w 2123"/>
                <a:gd name="T73" fmla="*/ 542 h 1696"/>
                <a:gd name="T74" fmla="*/ 288 w 2123"/>
                <a:gd name="T75" fmla="*/ 620 h 1696"/>
                <a:gd name="T76" fmla="*/ 293 w 2123"/>
                <a:gd name="T77" fmla="*/ 620 h 1696"/>
                <a:gd name="T78" fmla="*/ 311 w 2123"/>
                <a:gd name="T79" fmla="*/ 569 h 1696"/>
                <a:gd name="T80" fmla="*/ 526 w 2123"/>
                <a:gd name="T81" fmla="*/ 383 h 1696"/>
                <a:gd name="T82" fmla="*/ 526 w 2123"/>
                <a:gd name="T83" fmla="*/ 38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9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41 w 969"/>
                <a:gd name="T1" fmla="*/ 1240 h 1192"/>
                <a:gd name="T2" fmla="*/ 526 w 969"/>
                <a:gd name="T3" fmla="*/ 1246 h 1192"/>
                <a:gd name="T4" fmla="*/ 621 w 969"/>
                <a:gd name="T5" fmla="*/ 1204 h 1192"/>
                <a:gd name="T6" fmla="*/ 873 w 969"/>
                <a:gd name="T7" fmla="*/ 1139 h 1192"/>
                <a:gd name="T8" fmla="*/ 1005 w 969"/>
                <a:gd name="T9" fmla="*/ 1109 h 1192"/>
                <a:gd name="T10" fmla="*/ 813 w 969"/>
                <a:gd name="T11" fmla="*/ 1040 h 1192"/>
                <a:gd name="T12" fmla="*/ 592 w 969"/>
                <a:gd name="T13" fmla="*/ 989 h 1192"/>
                <a:gd name="T14" fmla="*/ 215 w 969"/>
                <a:gd name="T15" fmla="*/ 1013 h 1192"/>
                <a:gd name="T16" fmla="*/ 317 w 969"/>
                <a:gd name="T17" fmla="*/ 929 h 1192"/>
                <a:gd name="T18" fmla="*/ 532 w 969"/>
                <a:gd name="T19" fmla="*/ 839 h 1192"/>
                <a:gd name="T20" fmla="*/ 748 w 969"/>
                <a:gd name="T21" fmla="*/ 707 h 1192"/>
                <a:gd name="T22" fmla="*/ 754 w 969"/>
                <a:gd name="T23" fmla="*/ 707 h 1192"/>
                <a:gd name="T24" fmla="*/ 766 w 969"/>
                <a:gd name="T25" fmla="*/ 701 h 1192"/>
                <a:gd name="T26" fmla="*/ 807 w 969"/>
                <a:gd name="T27" fmla="*/ 683 h 1192"/>
                <a:gd name="T28" fmla="*/ 831 w 969"/>
                <a:gd name="T29" fmla="*/ 677 h 1192"/>
                <a:gd name="T30" fmla="*/ 843 w 969"/>
                <a:gd name="T31" fmla="*/ 665 h 1192"/>
                <a:gd name="T32" fmla="*/ 849 w 969"/>
                <a:gd name="T33" fmla="*/ 653 h 1192"/>
                <a:gd name="T34" fmla="*/ 843 w 969"/>
                <a:gd name="T35" fmla="*/ 647 h 1192"/>
                <a:gd name="T36" fmla="*/ 837 w 969"/>
                <a:gd name="T37" fmla="*/ 635 h 1192"/>
                <a:gd name="T38" fmla="*/ 837 w 969"/>
                <a:gd name="T39" fmla="*/ 593 h 1192"/>
                <a:gd name="T40" fmla="*/ 849 w 969"/>
                <a:gd name="T41" fmla="*/ 563 h 1192"/>
                <a:gd name="T42" fmla="*/ 865 w 969"/>
                <a:gd name="T43" fmla="*/ 533 h 1192"/>
                <a:gd name="T44" fmla="*/ 889 w 969"/>
                <a:gd name="T45" fmla="*/ 503 h 1192"/>
                <a:gd name="T46" fmla="*/ 905 w 969"/>
                <a:gd name="T47" fmla="*/ 473 h 1192"/>
                <a:gd name="T48" fmla="*/ 913 w 969"/>
                <a:gd name="T49" fmla="*/ 455 h 1192"/>
                <a:gd name="T50" fmla="*/ 921 w 969"/>
                <a:gd name="T51" fmla="*/ 449 h 1192"/>
                <a:gd name="T52" fmla="*/ 921 w 969"/>
                <a:gd name="T53" fmla="*/ 365 h 1192"/>
                <a:gd name="T54" fmla="*/ 921 w 969"/>
                <a:gd name="T55" fmla="*/ 359 h 1192"/>
                <a:gd name="T56" fmla="*/ 927 w 969"/>
                <a:gd name="T57" fmla="*/ 353 h 1192"/>
                <a:gd name="T58" fmla="*/ 945 w 969"/>
                <a:gd name="T59" fmla="*/ 323 h 1192"/>
                <a:gd name="T60" fmla="*/ 957 w 969"/>
                <a:gd name="T61" fmla="*/ 287 h 1192"/>
                <a:gd name="T62" fmla="*/ 969 w 969"/>
                <a:gd name="T63" fmla="*/ 257 h 1192"/>
                <a:gd name="T64" fmla="*/ 975 w 969"/>
                <a:gd name="T65" fmla="*/ 245 h 1192"/>
                <a:gd name="T66" fmla="*/ 981 w 969"/>
                <a:gd name="T67" fmla="*/ 233 h 1192"/>
                <a:gd name="T68" fmla="*/ 999 w 969"/>
                <a:gd name="T69" fmla="*/ 173 h 1192"/>
                <a:gd name="T70" fmla="*/ 1017 w 969"/>
                <a:gd name="T71" fmla="*/ 137 h 1192"/>
                <a:gd name="T72" fmla="*/ 1023 w 969"/>
                <a:gd name="T73" fmla="*/ 125 h 1192"/>
                <a:gd name="T74" fmla="*/ 1023 w 969"/>
                <a:gd name="T75" fmla="*/ 119 h 1192"/>
                <a:gd name="T76" fmla="*/ 1041 w 969"/>
                <a:gd name="T77" fmla="*/ 0 h 1192"/>
                <a:gd name="T78" fmla="*/ 1017 w 969"/>
                <a:gd name="T79" fmla="*/ 47 h 1192"/>
                <a:gd name="T80" fmla="*/ 837 w 969"/>
                <a:gd name="T81" fmla="*/ 113 h 1192"/>
                <a:gd name="T82" fmla="*/ 760 w 969"/>
                <a:gd name="T83" fmla="*/ 161 h 1192"/>
                <a:gd name="T84" fmla="*/ 496 w 969"/>
                <a:gd name="T85" fmla="*/ 251 h 1192"/>
                <a:gd name="T86" fmla="*/ 299 w 969"/>
                <a:gd name="T87" fmla="*/ 305 h 1192"/>
                <a:gd name="T88" fmla="*/ 191 w 969"/>
                <a:gd name="T89" fmla="*/ 311 h 1192"/>
                <a:gd name="T90" fmla="*/ 12 w 969"/>
                <a:gd name="T91" fmla="*/ 503 h 1192"/>
                <a:gd name="T92" fmla="*/ 0 w 969"/>
                <a:gd name="T93" fmla="*/ 527 h 1192"/>
                <a:gd name="T94" fmla="*/ 0 w 969"/>
                <a:gd name="T95" fmla="*/ 1240 h 1192"/>
                <a:gd name="T96" fmla="*/ 96 w 969"/>
                <a:gd name="T97" fmla="*/ 1234 h 1192"/>
                <a:gd name="T98" fmla="*/ 341 w 969"/>
                <a:gd name="T99" fmla="*/ 1240 h 1192"/>
                <a:gd name="T100" fmla="*/ 341 w 969"/>
                <a:gd name="T101" fmla="*/ 124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10 w 2176"/>
                <a:gd name="T1" fmla="*/ 803 h 1505"/>
                <a:gd name="T2" fmla="*/ 1280 w 2176"/>
                <a:gd name="T3" fmla="*/ 1279 h 1505"/>
                <a:gd name="T4" fmla="*/ 1028 w 2176"/>
                <a:gd name="T5" fmla="*/ 1229 h 1505"/>
                <a:gd name="T6" fmla="*/ 777 w 2176"/>
                <a:gd name="T7" fmla="*/ 1163 h 1505"/>
                <a:gd name="T8" fmla="*/ 478 w 2176"/>
                <a:gd name="T9" fmla="*/ 1145 h 1505"/>
                <a:gd name="T10" fmla="*/ 0 w 2176"/>
                <a:gd name="T11" fmla="*/ 1115 h 1505"/>
                <a:gd name="T12" fmla="*/ 30 w 2176"/>
                <a:gd name="T13" fmla="*/ 1151 h 1505"/>
                <a:gd name="T14" fmla="*/ 532 w 2176"/>
                <a:gd name="T15" fmla="*/ 1169 h 1505"/>
                <a:gd name="T16" fmla="*/ 831 w 2176"/>
                <a:gd name="T17" fmla="*/ 1223 h 1505"/>
                <a:gd name="T18" fmla="*/ 1220 w 2176"/>
                <a:gd name="T19" fmla="*/ 1355 h 1505"/>
                <a:gd name="T20" fmla="*/ 1155 w 2176"/>
                <a:gd name="T21" fmla="*/ 1373 h 1505"/>
                <a:gd name="T22" fmla="*/ 765 w 2176"/>
                <a:gd name="T23" fmla="*/ 1559 h 1505"/>
                <a:gd name="T24" fmla="*/ 819 w 2176"/>
                <a:gd name="T25" fmla="*/ 1535 h 1505"/>
                <a:gd name="T26" fmla="*/ 933 w 2176"/>
                <a:gd name="T27" fmla="*/ 1493 h 1505"/>
                <a:gd name="T28" fmla="*/ 1095 w 2176"/>
                <a:gd name="T29" fmla="*/ 1409 h 1505"/>
                <a:gd name="T30" fmla="*/ 1304 w 2176"/>
                <a:gd name="T31" fmla="*/ 1349 h 1505"/>
                <a:gd name="T32" fmla="*/ 1362 w 2176"/>
                <a:gd name="T33" fmla="*/ 1261 h 1505"/>
                <a:gd name="T34" fmla="*/ 1758 w 2176"/>
                <a:gd name="T35" fmla="*/ 1079 h 1505"/>
                <a:gd name="T36" fmla="*/ 2077 w 2176"/>
                <a:gd name="T37" fmla="*/ 989 h 1505"/>
                <a:gd name="T38" fmla="*/ 2342 w 2176"/>
                <a:gd name="T39" fmla="*/ 857 h 1505"/>
                <a:gd name="T40" fmla="*/ 2111 w 2176"/>
                <a:gd name="T41" fmla="*/ 947 h 1505"/>
                <a:gd name="T42" fmla="*/ 1782 w 2176"/>
                <a:gd name="T43" fmla="*/ 1025 h 1505"/>
                <a:gd name="T44" fmla="*/ 1447 w 2176"/>
                <a:gd name="T45" fmla="*/ 1187 h 1505"/>
                <a:gd name="T46" fmla="*/ 1615 w 2176"/>
                <a:gd name="T47" fmla="*/ 941 h 1505"/>
                <a:gd name="T48" fmla="*/ 1746 w 2176"/>
                <a:gd name="T49" fmla="*/ 563 h 1505"/>
                <a:gd name="T50" fmla="*/ 1873 w 2176"/>
                <a:gd name="T51" fmla="*/ 390 h 1505"/>
                <a:gd name="T52" fmla="*/ 2131 w 2176"/>
                <a:gd name="T53" fmla="*/ 60 h 1505"/>
                <a:gd name="T54" fmla="*/ 2158 w 2176"/>
                <a:gd name="T55" fmla="*/ 0 h 1505"/>
                <a:gd name="T56" fmla="*/ 2124 w 2176"/>
                <a:gd name="T57" fmla="*/ 0 h 1505"/>
                <a:gd name="T58" fmla="*/ 1722 w 2176"/>
                <a:gd name="T59" fmla="*/ 498 h 1505"/>
                <a:gd name="T60" fmla="*/ 1587 w 2176"/>
                <a:gd name="T61" fmla="*/ 923 h 1505"/>
                <a:gd name="T62" fmla="*/ 1348 w 2176"/>
                <a:gd name="T63" fmla="*/ 1211 h 1505"/>
                <a:gd name="T64" fmla="*/ 1220 w 2176"/>
                <a:gd name="T65" fmla="*/ 941 h 1505"/>
                <a:gd name="T66" fmla="*/ 1082 w 2176"/>
                <a:gd name="T67" fmla="*/ 558 h 1505"/>
                <a:gd name="T68" fmla="*/ 957 w 2176"/>
                <a:gd name="T69" fmla="*/ 222 h 1505"/>
                <a:gd name="T70" fmla="*/ 843 w 2176"/>
                <a:gd name="T71" fmla="*/ 0 h 1505"/>
                <a:gd name="T72" fmla="*/ 807 w 2176"/>
                <a:gd name="T73" fmla="*/ 0 h 1505"/>
                <a:gd name="T74" fmla="*/ 975 w 2176"/>
                <a:gd name="T75" fmla="*/ 372 h 1505"/>
                <a:gd name="T76" fmla="*/ 1110 w 2176"/>
                <a:gd name="T77" fmla="*/ 803 h 1505"/>
                <a:gd name="T78" fmla="*/ 1110 w 2176"/>
                <a:gd name="T79" fmla="*/ 80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9 w 813"/>
                <a:gd name="T1" fmla="*/ 582 h 804"/>
                <a:gd name="T2" fmla="*/ 347 w 813"/>
                <a:gd name="T3" fmla="*/ 456 h 804"/>
                <a:gd name="T4" fmla="*/ 684 w 813"/>
                <a:gd name="T5" fmla="*/ 234 h 804"/>
                <a:gd name="T6" fmla="*/ 867 w 813"/>
                <a:gd name="T7" fmla="*/ 0 h 804"/>
                <a:gd name="T8" fmla="*/ 729 w 813"/>
                <a:gd name="T9" fmla="*/ 150 h 804"/>
                <a:gd name="T10" fmla="*/ 162 w 813"/>
                <a:gd name="T11" fmla="*/ 522 h 804"/>
                <a:gd name="T12" fmla="*/ 0 w 813"/>
                <a:gd name="T13" fmla="*/ 768 h 804"/>
                <a:gd name="T14" fmla="*/ 0 w 813"/>
                <a:gd name="T15" fmla="*/ 840 h 804"/>
                <a:gd name="T16" fmla="*/ 179 w 813"/>
                <a:gd name="T17" fmla="*/ 582 h 804"/>
                <a:gd name="T18" fmla="*/ 179 w 813"/>
                <a:gd name="T19" fmla="*/ 58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6 w 759"/>
                <a:gd name="T1" fmla="*/ 66 h 107"/>
                <a:gd name="T2" fmla="*/ 813 w 759"/>
                <a:gd name="T3" fmla="*/ 0 h 107"/>
                <a:gd name="T4" fmla="*/ 532 w 759"/>
                <a:gd name="T5" fmla="*/ 36 h 107"/>
                <a:gd name="T6" fmla="*/ 15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6 w 759"/>
                <a:gd name="T15" fmla="*/ 66 h 107"/>
                <a:gd name="T16" fmla="*/ 49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95 w 3169"/>
                <a:gd name="T1" fmla="*/ 257 h 743"/>
                <a:gd name="T2" fmla="*/ 1864 w 3169"/>
                <a:gd name="T3" fmla="*/ 251 h 743"/>
                <a:gd name="T4" fmla="*/ 2249 w 3169"/>
                <a:gd name="T5" fmla="*/ 269 h 743"/>
                <a:gd name="T6" fmla="*/ 2697 w 3169"/>
                <a:gd name="T7" fmla="*/ 251 h 743"/>
                <a:gd name="T8" fmla="*/ 3411 w 3169"/>
                <a:gd name="T9" fmla="*/ 222 h 743"/>
                <a:gd name="T10" fmla="*/ 3353 w 3169"/>
                <a:gd name="T11" fmla="*/ 204 h 743"/>
                <a:gd name="T12" fmla="*/ 2606 w 3169"/>
                <a:gd name="T13" fmla="*/ 239 h 743"/>
                <a:gd name="T14" fmla="*/ 2156 w 3169"/>
                <a:gd name="T15" fmla="*/ 239 h 743"/>
                <a:gd name="T16" fmla="*/ 1567 w 3169"/>
                <a:gd name="T17" fmla="*/ 204 h 743"/>
                <a:gd name="T18" fmla="*/ 1662 w 3169"/>
                <a:gd name="T19" fmla="*/ 168 h 743"/>
                <a:gd name="T20" fmla="*/ 2196 w 3169"/>
                <a:gd name="T21" fmla="*/ 0 h 743"/>
                <a:gd name="T22" fmla="*/ 2109 w 3169"/>
                <a:gd name="T23" fmla="*/ 24 h 743"/>
                <a:gd name="T24" fmla="*/ 1980 w 3169"/>
                <a:gd name="T25" fmla="*/ 66 h 743"/>
                <a:gd name="T26" fmla="*/ 1728 w 3169"/>
                <a:gd name="T27" fmla="*/ 138 h 743"/>
                <a:gd name="T28" fmla="*/ 1446 w 3169"/>
                <a:gd name="T29" fmla="*/ 216 h 743"/>
                <a:gd name="T30" fmla="*/ 1361 w 3169"/>
                <a:gd name="T31" fmla="*/ 269 h 743"/>
                <a:gd name="T32" fmla="*/ 819 w 3169"/>
                <a:gd name="T33" fmla="*/ 431 h 743"/>
                <a:gd name="T34" fmla="*/ 353 w 3169"/>
                <a:gd name="T35" fmla="*/ 521 h 743"/>
                <a:gd name="T36" fmla="*/ 0 w 3169"/>
                <a:gd name="T37" fmla="*/ 653 h 743"/>
                <a:gd name="T38" fmla="*/ 317 w 3169"/>
                <a:gd name="T39" fmla="*/ 557 h 743"/>
                <a:gd name="T40" fmla="*/ 789 w 3169"/>
                <a:gd name="T41" fmla="*/ 467 h 743"/>
                <a:gd name="T42" fmla="*/ 1268 w 3169"/>
                <a:gd name="T43" fmla="*/ 329 h 743"/>
                <a:gd name="T44" fmla="*/ 1053 w 3169"/>
                <a:gd name="T45" fmla="*/ 509 h 743"/>
                <a:gd name="T46" fmla="*/ 939 w 3169"/>
                <a:gd name="T47" fmla="*/ 779 h 743"/>
                <a:gd name="T48" fmla="*/ 933 w 3169"/>
                <a:gd name="T49" fmla="*/ 779 h 743"/>
                <a:gd name="T50" fmla="*/ 1005 w 3169"/>
                <a:gd name="T51" fmla="*/ 779 h 743"/>
                <a:gd name="T52" fmla="*/ 1094 w 3169"/>
                <a:gd name="T53" fmla="*/ 515 h 743"/>
                <a:gd name="T54" fmla="*/ 1396 w 3169"/>
                <a:gd name="T55" fmla="*/ 299 h 743"/>
                <a:gd name="T56" fmla="*/ 1648 w 3169"/>
                <a:gd name="T57" fmla="*/ 467 h 743"/>
                <a:gd name="T58" fmla="*/ 1905 w 3169"/>
                <a:gd name="T59" fmla="*/ 713 h 743"/>
                <a:gd name="T60" fmla="*/ 1998 w 3169"/>
                <a:gd name="T61" fmla="*/ 779 h 743"/>
                <a:gd name="T62" fmla="*/ 2063 w 3169"/>
                <a:gd name="T63" fmla="*/ 779 h 743"/>
                <a:gd name="T64" fmla="*/ 1818 w 3169"/>
                <a:gd name="T65" fmla="*/ 545 h 743"/>
                <a:gd name="T66" fmla="*/ 1495 w 3169"/>
                <a:gd name="T67" fmla="*/ 257 h 743"/>
                <a:gd name="T68" fmla="*/ 1495 w 3169"/>
                <a:gd name="T69" fmla="*/ 25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5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86 w 2153"/>
                <a:gd name="T1" fmla="*/ 887 h 1930"/>
                <a:gd name="T2" fmla="*/ 2086 w 2153"/>
                <a:gd name="T3" fmla="*/ 1055 h 1930"/>
                <a:gd name="T4" fmla="*/ 2213 w 2153"/>
                <a:gd name="T5" fmla="*/ 1204 h 1930"/>
                <a:gd name="T6" fmla="*/ 2279 w 2153"/>
                <a:gd name="T7" fmla="*/ 1300 h 1930"/>
                <a:gd name="T8" fmla="*/ 2319 w 2153"/>
                <a:gd name="T9" fmla="*/ 1348 h 1930"/>
                <a:gd name="T10" fmla="*/ 2033 w 2153"/>
                <a:gd name="T11" fmla="*/ 1013 h 1930"/>
                <a:gd name="T12" fmla="*/ 2004 w 2153"/>
                <a:gd name="T13" fmla="*/ 965 h 1930"/>
                <a:gd name="T14" fmla="*/ 1924 w 2153"/>
                <a:gd name="T15" fmla="*/ 1294 h 1930"/>
                <a:gd name="T16" fmla="*/ 1910 w 2153"/>
                <a:gd name="T17" fmla="*/ 1540 h 1930"/>
                <a:gd name="T18" fmla="*/ 1962 w 2153"/>
                <a:gd name="T19" fmla="*/ 1978 h 1930"/>
                <a:gd name="T20" fmla="*/ 1931 w 2153"/>
                <a:gd name="T21" fmla="*/ 2002 h 1930"/>
                <a:gd name="T22" fmla="*/ 1883 w 2153"/>
                <a:gd name="T23" fmla="*/ 1588 h 1930"/>
                <a:gd name="T24" fmla="*/ 1862 w 2153"/>
                <a:gd name="T25" fmla="*/ 1342 h 1930"/>
                <a:gd name="T26" fmla="*/ 1903 w 2153"/>
                <a:gd name="T27" fmla="*/ 1121 h 1930"/>
                <a:gd name="T28" fmla="*/ 1910 w 2153"/>
                <a:gd name="T29" fmla="*/ 911 h 1930"/>
                <a:gd name="T30" fmla="*/ 1366 w 2153"/>
                <a:gd name="T31" fmla="*/ 1043 h 1930"/>
                <a:gd name="T32" fmla="*/ 892 w 2153"/>
                <a:gd name="T33" fmla="*/ 1168 h 1930"/>
                <a:gd name="T34" fmla="*/ 341 w 2153"/>
                <a:gd name="T35" fmla="*/ 1366 h 1930"/>
                <a:gd name="T36" fmla="*/ 18 w 2153"/>
                <a:gd name="T37" fmla="*/ 1474 h 1930"/>
                <a:gd name="T38" fmla="*/ 329 w 2153"/>
                <a:gd name="T39" fmla="*/ 1336 h 1930"/>
                <a:gd name="T40" fmla="*/ 736 w 2153"/>
                <a:gd name="T41" fmla="*/ 1180 h 1930"/>
                <a:gd name="T42" fmla="*/ 1098 w 2153"/>
                <a:gd name="T43" fmla="*/ 1073 h 1930"/>
                <a:gd name="T44" fmla="*/ 1519 w 2153"/>
                <a:gd name="T45" fmla="*/ 965 h 1930"/>
                <a:gd name="T46" fmla="*/ 1821 w 2153"/>
                <a:gd name="T47" fmla="*/ 851 h 1930"/>
                <a:gd name="T48" fmla="*/ 1441 w 2153"/>
                <a:gd name="T49" fmla="*/ 641 h 1930"/>
                <a:gd name="T50" fmla="*/ 933 w 2153"/>
                <a:gd name="T51" fmla="*/ 533 h 1930"/>
                <a:gd name="T52" fmla="*/ 245 w 2153"/>
                <a:gd name="T53" fmla="*/ 161 h 1930"/>
                <a:gd name="T54" fmla="*/ 0 w 2153"/>
                <a:gd name="T55" fmla="*/ 83 h 1930"/>
                <a:gd name="T56" fmla="*/ 347 w 2153"/>
                <a:gd name="T57" fmla="*/ 179 h 1930"/>
                <a:gd name="T58" fmla="*/ 766 w 2153"/>
                <a:gd name="T59" fmla="*/ 401 h 1930"/>
                <a:gd name="T60" fmla="*/ 1005 w 2153"/>
                <a:gd name="T61" fmla="*/ 509 h 1930"/>
                <a:gd name="T62" fmla="*/ 1459 w 2153"/>
                <a:gd name="T63" fmla="*/ 611 h 1930"/>
                <a:gd name="T64" fmla="*/ 1776 w 2153"/>
                <a:gd name="T65" fmla="*/ 779 h 1930"/>
                <a:gd name="T66" fmla="*/ 1531 w 2153"/>
                <a:gd name="T67" fmla="*/ 479 h 1930"/>
                <a:gd name="T68" fmla="*/ 1388 w 2153"/>
                <a:gd name="T69" fmla="*/ 191 h 1930"/>
                <a:gd name="T70" fmla="*/ 1244 w 2153"/>
                <a:gd name="T71" fmla="*/ 0 h 1930"/>
                <a:gd name="T72" fmla="*/ 1447 w 2153"/>
                <a:gd name="T73" fmla="*/ 215 h 1930"/>
                <a:gd name="T74" fmla="*/ 1604 w 2153"/>
                <a:gd name="T75" fmla="*/ 503 h 1930"/>
                <a:gd name="T76" fmla="*/ 1883 w 2153"/>
                <a:gd name="T77" fmla="*/ 839 h 1930"/>
                <a:gd name="T78" fmla="*/ 1986 w 2153"/>
                <a:gd name="T79" fmla="*/ 887 h 1930"/>
                <a:gd name="T80" fmla="*/ 1986 w 2153"/>
                <a:gd name="T81" fmla="*/ 88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019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5019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1DA924FF-94C3-459C-811D-643AB2641948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020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F283E64-470D-45CB-8A62-6489FE12D201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8" r:id="rId1"/>
    <p:sldLayoutId id="2147484865" r:id="rId2"/>
    <p:sldLayoutId id="2147484864" r:id="rId3"/>
    <p:sldLayoutId id="2147484863" r:id="rId4"/>
    <p:sldLayoutId id="2147484862" r:id="rId5"/>
    <p:sldLayoutId id="2147484861" r:id="rId6"/>
    <p:sldLayoutId id="2147484860" r:id="rId7"/>
    <p:sldLayoutId id="2147484859" r:id="rId8"/>
    <p:sldLayoutId id="2147484858" r:id="rId9"/>
    <p:sldLayoutId id="2147484857" r:id="rId10"/>
    <p:sldLayoutId id="214748485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6925A"/>
            </a:gs>
            <a:gs pos="56000">
              <a:srgbClr val="00A700"/>
            </a:gs>
            <a:gs pos="100000">
              <a:srgbClr val="00A7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de-AT" altLang="en-US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de-AT" altLang="en-US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70FAC8-A08C-4166-941E-30A6FA860B33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2B8B564-C973-4529-956F-532BCA4AA826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6" r:id="rId1"/>
    <p:sldLayoutId id="2147484875" r:id="rId2"/>
    <p:sldLayoutId id="2147484874" r:id="rId3"/>
    <p:sldLayoutId id="2147484873" r:id="rId4"/>
    <p:sldLayoutId id="2147484872" r:id="rId5"/>
    <p:sldLayoutId id="2147484871" r:id="rId6"/>
    <p:sldLayoutId id="2147484870" r:id="rId7"/>
    <p:sldLayoutId id="2147484869" r:id="rId8"/>
    <p:sldLayoutId id="2147484868" r:id="rId9"/>
    <p:sldLayoutId id="2147484867" r:id="rId10"/>
    <p:sldLayoutId id="21474848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onlinebusiness.net/starting-a-green-business/" TargetMode="External"/><Relationship Id="rId2" Type="http://schemas.openxmlformats.org/officeDocument/2006/relationships/hyperlink" Target="https://www.changemakers.com/g20media/greenSME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928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Subtitle 2"/>
          <p:cNvSpPr>
            <a:spLocks/>
          </p:cNvSpPr>
          <p:nvPr/>
        </p:nvSpPr>
        <p:spPr bwMode="auto">
          <a:xfrm>
            <a:off x="3995738" y="1557338"/>
            <a:ext cx="4895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ctr">
              <a:spcBef>
                <a:spcPct val="20000"/>
              </a:spcBef>
              <a:buFont typeface="Arial" charset="0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ctr">
              <a:spcBef>
                <a:spcPct val="20000"/>
              </a:spcBef>
              <a:buFont typeface="Arial" charset="0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altLang="en-US" sz="2800" dirty="0" err="1"/>
              <a:t>Cors</a:t>
            </a:r>
            <a:r>
              <a:rPr lang="en-US" altLang="en-US" sz="2800" dirty="0"/>
              <a:t>o</a:t>
            </a:r>
            <a:r>
              <a:rPr lang="en-GB" altLang="en-US" sz="2800" dirty="0"/>
              <a:t> 3 - </a:t>
            </a:r>
            <a:r>
              <a:rPr lang="en-US" altLang="en-US" sz="2800" dirty="0"/>
              <a:t>Impresa</a:t>
            </a:r>
            <a:r>
              <a:rPr lang="en-GB" altLang="en-US" sz="2800" dirty="0"/>
              <a:t>-</a:t>
            </a:r>
            <a:r>
              <a:rPr lang="en-GB" altLang="en-US" sz="2800" dirty="0" err="1"/>
              <a:t>Energia</a:t>
            </a:r>
            <a:r>
              <a:rPr lang="en-GB" altLang="en-US" sz="2800" dirty="0"/>
              <a:t> </a:t>
            </a:r>
            <a:r>
              <a:rPr lang="en-US" altLang="en-US" sz="2800" dirty="0" err="1"/>
              <a:t>intelligente</a:t>
            </a:r>
            <a:endParaRPr lang="en-GB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 err="1"/>
              <a:t>Modul</a:t>
            </a:r>
            <a:r>
              <a:rPr lang="en-US" altLang="en-US" sz="2800" dirty="0"/>
              <a:t>o</a:t>
            </a:r>
            <a:r>
              <a:rPr lang="en-GB" altLang="en-US" sz="2800" dirty="0"/>
              <a:t> 2 – </a:t>
            </a:r>
            <a:r>
              <a:rPr lang="en-GB" altLang="en-US" sz="2800" dirty="0" err="1"/>
              <a:t>Intorduzione</a:t>
            </a:r>
            <a:r>
              <a:rPr lang="en-GB" altLang="en-US" sz="2800" dirty="0"/>
              <a:t> </a:t>
            </a:r>
            <a:r>
              <a:rPr lang="en-GB" altLang="en-US" sz="2800" dirty="0" err="1"/>
              <a:t>all’impre</a:t>
            </a:r>
            <a:r>
              <a:rPr lang="en-US" altLang="en-US" sz="2800" dirty="0" err="1"/>
              <a:t>nditoria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verde</a:t>
            </a: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err="1"/>
              <a:t>Settimana</a:t>
            </a:r>
            <a:r>
              <a:rPr lang="en-GB" altLang="en-US" sz="2800" dirty="0"/>
              <a:t> 1</a:t>
            </a:r>
            <a:r>
              <a:rPr lang="en-US" altLang="en-US" sz="2800" dirty="0"/>
              <a:t>3</a:t>
            </a:r>
            <a:endParaRPr lang="en-GB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Developed by: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 Best-</a:t>
            </a:r>
            <a:r>
              <a:rPr lang="en-GB" altLang="en-US" sz="2000" dirty="0" err="1"/>
              <a:t>Institut</a:t>
            </a:r>
            <a:r>
              <a:rPr lang="en-GB" altLang="en-US" sz="2000" dirty="0"/>
              <a:t> </a:t>
            </a:r>
            <a:r>
              <a:rPr lang="en-GB" altLang="en-US" sz="2000" dirty="0" err="1"/>
              <a:t>für</a:t>
            </a:r>
            <a:r>
              <a:rPr lang="en-GB" altLang="en-US" sz="2000" dirty="0"/>
              <a:t> </a:t>
            </a:r>
            <a:r>
              <a:rPr lang="en-GB" altLang="en-US" sz="2000" dirty="0" err="1"/>
              <a:t>berufsbezogene</a:t>
            </a:r>
            <a:r>
              <a:rPr lang="en-GB" altLang="en-US" sz="2000" dirty="0"/>
              <a:t> </a:t>
            </a:r>
            <a:r>
              <a:rPr lang="en-GB" altLang="en-US" sz="2000" dirty="0" err="1"/>
              <a:t>Weiterbildung</a:t>
            </a:r>
            <a:r>
              <a:rPr lang="en-GB" altLang="en-US" sz="2000" dirty="0"/>
              <a:t> und </a:t>
            </a:r>
            <a:r>
              <a:rPr lang="en-GB" altLang="en-US" sz="2000" dirty="0" err="1"/>
              <a:t>Personaltraining</a:t>
            </a:r>
            <a:endParaRPr lang="en-GB" altLang="en-US" sz="2000" dirty="0"/>
          </a:p>
          <a:p>
            <a:pPr eaLnBrk="1" hangingPunct="1">
              <a:lnSpc>
                <a:spcPct val="80000"/>
              </a:lnSpc>
            </a:pPr>
            <a:endParaRPr lang="en-GB" altLang="en-US" sz="2800" dirty="0"/>
          </a:p>
        </p:txBody>
      </p:sp>
      <p:pic>
        <p:nvPicPr>
          <p:cNvPr id="6151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624188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3. </a:t>
            </a:r>
            <a:r>
              <a:rPr lang="en-GB" altLang="it-IT" sz="2400" b="1" dirty="0">
                <a:latin typeface="Calibri" pitchFamily="34" charset="0"/>
              </a:rPr>
              <a:t>COSTRUIRE E ANALIZZARE LA VOSTA IDEA DI 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96259" name="TextBox 4"/>
          <p:cNvSpPr txBox="1">
            <a:spLocks noChangeArrowheads="1"/>
          </p:cNvSpPr>
          <p:nvPr/>
        </p:nvSpPr>
        <p:spPr bwMode="auto">
          <a:xfrm>
            <a:off x="492125" y="723900"/>
            <a:ext cx="7991475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Clr>
                <a:srgbClr val="66FF33"/>
              </a:buClr>
              <a:buFont typeface="Times New Roman" pitchFamily="18" charset="0"/>
              <a:buAutoNum type="arabicPeriod" startAt="4"/>
            </a:pPr>
            <a:r>
              <a:rPr lang="en-GB" altLang="it-IT" b="1" u="sng" dirty="0" err="1" smtClean="0">
                <a:latin typeface="Calibri" pitchFamily="34" charset="0"/>
              </a:rPr>
              <a:t>Sviluppare</a:t>
            </a:r>
            <a:r>
              <a:rPr lang="en-GB" altLang="it-IT" b="1" u="sng" dirty="0" smtClean="0">
                <a:latin typeface="Calibri" pitchFamily="34" charset="0"/>
              </a:rPr>
              <a:t> </a:t>
            </a:r>
            <a:r>
              <a:rPr lang="en-GB" altLang="it-IT" b="1" u="sng" dirty="0" err="1" smtClean="0">
                <a:latin typeface="Calibri" pitchFamily="34" charset="0"/>
              </a:rPr>
              <a:t>prototipi</a:t>
            </a:r>
            <a:endParaRPr lang="en-GB" altLang="it-IT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b="1" dirty="0">
                <a:latin typeface="Calibri" pitchFamily="34" charset="0"/>
              </a:rPr>
              <a:t>       </a:t>
            </a:r>
            <a:r>
              <a:rPr lang="it-IT" altLang="it-IT" b="1" dirty="0" smtClean="0">
                <a:latin typeface="Calibri" pitchFamily="34" charset="0"/>
              </a:rPr>
              <a:t>Prima si riesce a condividere possibili</a:t>
            </a:r>
            <a:r>
              <a:rPr lang="it-IT" altLang="it-IT" b="1" dirty="0" smtClean="0">
                <a:latin typeface="Calibri" pitchFamily="34" charset="0"/>
              </a:rPr>
              <a:t> soluzioni con altre persone, meglio è. </a:t>
            </a:r>
            <a:r>
              <a:rPr lang="it-IT" altLang="it-IT" b="1" dirty="0">
                <a:latin typeface="Calibri" pitchFamily="34" charset="0"/>
              </a:rPr>
              <a:t>L'obiettivo è quello di individuare i </a:t>
            </a:r>
            <a:r>
              <a:rPr lang="it-IT" altLang="it-IT" b="1" dirty="0" smtClean="0">
                <a:latin typeface="Calibri" pitchFamily="34" charset="0"/>
              </a:rPr>
              <a:t>difetti </a:t>
            </a:r>
            <a:r>
              <a:rPr lang="it-IT" altLang="it-IT" b="1" dirty="0">
                <a:latin typeface="Calibri" pitchFamily="34" charset="0"/>
              </a:rPr>
              <a:t>e le possibilità di miglioramento in una fase precoce. È molto costoso e complicato apportare modifiche </a:t>
            </a:r>
            <a:r>
              <a:rPr lang="it-IT" altLang="it-IT" b="1" dirty="0" smtClean="0">
                <a:latin typeface="Calibri" pitchFamily="34" charset="0"/>
              </a:rPr>
              <a:t>al design  di un prodotto/servizio che </a:t>
            </a:r>
            <a:r>
              <a:rPr lang="it-IT" altLang="it-IT" b="1" dirty="0">
                <a:latin typeface="Calibri" pitchFamily="34" charset="0"/>
              </a:rPr>
              <a:t>è stato </a:t>
            </a:r>
            <a:r>
              <a:rPr lang="it-IT" altLang="it-IT" b="1" dirty="0" smtClean="0">
                <a:latin typeface="Calibri" pitchFamily="34" charset="0"/>
              </a:rPr>
              <a:t>già immesso </a:t>
            </a:r>
            <a:r>
              <a:rPr lang="it-IT" altLang="it-IT" b="1" dirty="0">
                <a:latin typeface="Calibri" pitchFamily="34" charset="0"/>
              </a:rPr>
              <a:t>nel mercato. Il </a:t>
            </a:r>
            <a:r>
              <a:rPr lang="it-IT" altLang="it-IT" b="1" dirty="0" smtClean="0">
                <a:latin typeface="Calibri" pitchFamily="34" charset="0"/>
              </a:rPr>
              <a:t>ruolo </a:t>
            </a:r>
            <a:r>
              <a:rPr lang="it-IT" altLang="it-IT" b="1" dirty="0">
                <a:latin typeface="Calibri" pitchFamily="34" charset="0"/>
              </a:rPr>
              <a:t>di questa fase è quello </a:t>
            </a:r>
            <a:r>
              <a:rPr lang="it-IT" altLang="it-IT" b="1" dirty="0" smtClean="0">
                <a:latin typeface="Calibri" pitchFamily="34" charset="0"/>
              </a:rPr>
              <a:t>realizzare </a:t>
            </a:r>
            <a:r>
              <a:rPr lang="it-IT" altLang="it-IT" b="1" dirty="0">
                <a:latin typeface="Calibri" pitchFamily="34" charset="0"/>
              </a:rPr>
              <a:t>l'idea appena possibile utilizzando materiali disponibili. L'obiettivo è quello di andare avanti senza risorse complesse e costose, ma </a:t>
            </a:r>
            <a:r>
              <a:rPr lang="it-IT" altLang="it-IT" b="1" dirty="0" smtClean="0">
                <a:latin typeface="Calibri" pitchFamily="34" charset="0"/>
              </a:rPr>
              <a:t>utilizzando la creatività. Sviluppare prototipi </a:t>
            </a:r>
            <a:r>
              <a:rPr lang="it-IT" altLang="it-IT" b="1" dirty="0">
                <a:latin typeface="Calibri" pitchFamily="34" charset="0"/>
              </a:rPr>
              <a:t>può essere visto come una buona pratica per lo sviluppo di nuove idee, e per esplorare diverse </a:t>
            </a:r>
            <a:r>
              <a:rPr lang="it-IT" altLang="it-IT" b="1" dirty="0" smtClean="0">
                <a:latin typeface="Calibri" pitchFamily="34" charset="0"/>
              </a:rPr>
              <a:t>direzioni</a:t>
            </a:r>
            <a:r>
              <a:rPr lang="en-GB" altLang="it-IT" b="1" dirty="0" smtClean="0">
                <a:latin typeface="Calibri" pitchFamily="34" charset="0"/>
              </a:rPr>
              <a:t>. 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sz="1200" dirty="0">
                <a:latin typeface="Calibri" pitchFamily="34" charset="0"/>
              </a:rPr>
              <a:t>see </a:t>
            </a:r>
            <a:r>
              <a:rPr lang="en-GB" altLang="it-IT" sz="1200" dirty="0" err="1">
                <a:latin typeface="Calibri" pitchFamily="34" charset="0"/>
              </a:rPr>
              <a:t>Pascual</a:t>
            </a:r>
            <a:r>
              <a:rPr lang="en-GB" altLang="it-IT" sz="1200" dirty="0">
                <a:latin typeface="Calibri" pitchFamily="34" charset="0"/>
              </a:rPr>
              <a:t> et al. 2011, p.32</a:t>
            </a:r>
          </a:p>
          <a:p>
            <a:pPr algn="r" eaLnBrk="1" hangingPunct="1">
              <a:lnSpc>
                <a:spcPct val="115000"/>
              </a:lnSpc>
              <a:buFont typeface="Arial" charset="0"/>
              <a:buNone/>
            </a:pPr>
            <a:endParaRPr lang="en-GB" altLang="it-IT" sz="1200" dirty="0">
              <a:latin typeface="Calibri" pitchFamily="34" charset="0"/>
            </a:endParaRPr>
          </a:p>
          <a:p>
            <a:pPr eaLnBrk="1" hangingPunct="1">
              <a:buClr>
                <a:srgbClr val="66FF33"/>
              </a:buClr>
              <a:buFont typeface="Times New Roman" pitchFamily="18" charset="0"/>
              <a:buAutoNum type="arabicPeriod" startAt="5"/>
            </a:pPr>
            <a:r>
              <a:rPr lang="en-GB" altLang="it-IT" b="1" u="sng" dirty="0" err="1" smtClean="0">
                <a:latin typeface="Calibri" pitchFamily="34" charset="0"/>
              </a:rPr>
              <a:t>Iterazioni</a:t>
            </a:r>
            <a:endParaRPr lang="en-GB" altLang="it-IT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GB" altLang="it-IT" b="1" dirty="0">
                <a:latin typeface="Calibri" pitchFamily="34" charset="0"/>
              </a:rPr>
              <a:t>      </a:t>
            </a:r>
            <a:r>
              <a:rPr lang="en-GB" altLang="it-IT" b="1" dirty="0" smtClean="0">
                <a:latin typeface="Calibri" pitchFamily="34" charset="0"/>
              </a:rPr>
              <a:t>Il </a:t>
            </a:r>
            <a:r>
              <a:rPr lang="en-GB" altLang="it-IT" b="1" dirty="0" err="1" smtClean="0">
                <a:latin typeface="Calibri" pitchFamily="34" charset="0"/>
              </a:rPr>
              <a:t>passo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successivo</a:t>
            </a:r>
            <a:r>
              <a:rPr lang="en-GB" altLang="it-IT" b="1" dirty="0" smtClean="0">
                <a:latin typeface="Calibri" pitchFamily="34" charset="0"/>
              </a:rPr>
              <a:t> è </a:t>
            </a:r>
            <a:r>
              <a:rPr lang="en-GB" altLang="it-IT" b="1" dirty="0" err="1" smtClean="0">
                <a:latin typeface="Calibri" pitchFamily="34" charset="0"/>
              </a:rPr>
              <a:t>quello</a:t>
            </a:r>
            <a:r>
              <a:rPr lang="en-GB" altLang="it-IT" b="1" dirty="0" smtClean="0">
                <a:latin typeface="Calibri" pitchFamily="34" charset="0"/>
              </a:rPr>
              <a:t> di </a:t>
            </a:r>
            <a:r>
              <a:rPr lang="en-GB" altLang="it-IT" b="1" dirty="0" err="1" smtClean="0">
                <a:latin typeface="Calibri" pitchFamily="34" charset="0"/>
              </a:rPr>
              <a:t>sottoporre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il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prototipo</a:t>
            </a:r>
            <a:r>
              <a:rPr lang="en-GB" altLang="it-IT" b="1" dirty="0" smtClean="0">
                <a:latin typeface="Calibri" pitchFamily="34" charset="0"/>
              </a:rPr>
              <a:t> a un </a:t>
            </a:r>
            <a:r>
              <a:rPr lang="en-GB" altLang="it-IT" b="1" dirty="0" err="1" smtClean="0">
                <a:latin typeface="Calibri" pitchFamily="34" charset="0"/>
              </a:rPr>
              <a:t>campione</a:t>
            </a:r>
            <a:r>
              <a:rPr lang="en-GB" altLang="it-IT" b="1" dirty="0" smtClean="0">
                <a:latin typeface="Calibri" pitchFamily="34" charset="0"/>
              </a:rPr>
              <a:t> di </a:t>
            </a:r>
            <a:r>
              <a:rPr lang="en-GB" altLang="it-IT" b="1" dirty="0" err="1" smtClean="0">
                <a:latin typeface="Calibri" pitchFamily="34" charset="0"/>
              </a:rPr>
              <a:t>utenti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appartenenti</a:t>
            </a:r>
            <a:r>
              <a:rPr lang="en-GB" altLang="it-IT" b="1" dirty="0" smtClean="0">
                <a:latin typeface="Calibri" pitchFamily="34" charset="0"/>
              </a:rPr>
              <a:t> al  </a:t>
            </a:r>
            <a:r>
              <a:rPr lang="en-GB" altLang="it-IT" b="1" dirty="0" err="1" smtClean="0">
                <a:latin typeface="Calibri" pitchFamily="34" charset="0"/>
              </a:rPr>
              <a:t>potenziale</a:t>
            </a:r>
            <a:r>
              <a:rPr lang="en-GB" altLang="it-IT" b="1" dirty="0" smtClean="0">
                <a:latin typeface="Calibri" pitchFamily="34" charset="0"/>
              </a:rPr>
              <a:t> target group e di </a:t>
            </a:r>
            <a:r>
              <a:rPr lang="en-GB" altLang="it-IT" b="1" dirty="0" err="1" smtClean="0">
                <a:latin typeface="Calibri" pitchFamily="34" charset="0"/>
              </a:rPr>
              <a:t>rifinirlo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iterativamente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sulla</a:t>
            </a:r>
            <a:r>
              <a:rPr lang="en-GB" altLang="it-IT" b="1" dirty="0" smtClean="0">
                <a:latin typeface="Calibri" pitchFamily="34" charset="0"/>
              </a:rPr>
              <a:t> base del </a:t>
            </a:r>
            <a:r>
              <a:rPr lang="en-GB" altLang="it-IT" b="1" dirty="0" err="1" smtClean="0">
                <a:latin typeface="Calibri" pitchFamily="34" charset="0"/>
              </a:rPr>
              <a:t>loro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giudizio</a:t>
            </a:r>
            <a:r>
              <a:rPr lang="en-GB" altLang="it-IT" b="1" dirty="0" smtClean="0">
                <a:latin typeface="Calibri" pitchFamily="34" charset="0"/>
              </a:rPr>
              <a:t>, </a:t>
            </a:r>
            <a:r>
              <a:rPr lang="en-GB" altLang="it-IT" b="1" dirty="0" err="1" smtClean="0">
                <a:latin typeface="Calibri" pitchFamily="34" charset="0"/>
              </a:rPr>
              <a:t>finché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il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prototipo</a:t>
            </a:r>
            <a:r>
              <a:rPr lang="en-GB" altLang="it-IT" b="1" dirty="0" smtClean="0">
                <a:latin typeface="Calibri" pitchFamily="34" charset="0"/>
              </a:rPr>
              <a:t> non è </a:t>
            </a:r>
            <a:r>
              <a:rPr lang="en-GB" altLang="it-IT" b="1" dirty="0" err="1" smtClean="0">
                <a:latin typeface="Calibri" pitchFamily="34" charset="0"/>
              </a:rPr>
              <a:t>validato</a:t>
            </a:r>
            <a:r>
              <a:rPr lang="en-GB" altLang="it-IT" b="1" dirty="0" smtClean="0">
                <a:latin typeface="Calibri" pitchFamily="34" charset="0"/>
              </a:rPr>
              <a:t>. Per </a:t>
            </a:r>
            <a:r>
              <a:rPr lang="en-GB" altLang="it-IT" b="1" dirty="0" err="1" smtClean="0">
                <a:latin typeface="Calibri" pitchFamily="34" charset="0"/>
              </a:rPr>
              <a:t>questa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ragione</a:t>
            </a:r>
            <a:r>
              <a:rPr lang="en-GB" altLang="it-IT" b="1" dirty="0" smtClean="0">
                <a:latin typeface="Calibri" pitchFamily="34" charset="0"/>
              </a:rPr>
              <a:t> è </a:t>
            </a:r>
            <a:r>
              <a:rPr lang="en-GB" altLang="it-IT" b="1" dirty="0" err="1" smtClean="0">
                <a:latin typeface="Calibri" pitchFamily="34" charset="0"/>
              </a:rPr>
              <a:t>importante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essere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capaci</a:t>
            </a:r>
            <a:r>
              <a:rPr lang="en-GB" altLang="it-IT" b="1" dirty="0" smtClean="0">
                <a:latin typeface="Calibri" pitchFamily="34" charset="0"/>
              </a:rPr>
              <a:t> di </a:t>
            </a:r>
            <a:r>
              <a:rPr lang="en-GB" altLang="it-IT" b="1" dirty="0" err="1" smtClean="0">
                <a:latin typeface="Calibri" pitchFamily="34" charset="0"/>
              </a:rPr>
              <a:t>sviluppar</a:t>
            </a:r>
            <a:r>
              <a:rPr lang="en-GB" altLang="it-IT" b="1" dirty="0" err="1" smtClean="0">
                <a:latin typeface="Calibri" pitchFamily="34" charset="0"/>
              </a:rPr>
              <a:t>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prototipi</a:t>
            </a:r>
            <a:r>
              <a:rPr lang="en-GB" altLang="it-IT" b="1" dirty="0" smtClean="0">
                <a:latin typeface="Calibri" pitchFamily="34" charset="0"/>
              </a:rPr>
              <a:t> in </a:t>
            </a:r>
            <a:r>
              <a:rPr lang="en-GB" altLang="it-IT" b="1" dirty="0" err="1" smtClean="0">
                <a:latin typeface="Calibri" pitchFamily="34" charset="0"/>
              </a:rPr>
              <a:t>maniera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rapida</a:t>
            </a:r>
            <a:r>
              <a:rPr lang="en-GB" altLang="it-IT" b="1" dirty="0" smtClean="0">
                <a:latin typeface="Calibri" pitchFamily="34" charset="0"/>
              </a:rPr>
              <a:t>.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</a:pPr>
            <a:r>
              <a:rPr lang="en-GB" altLang="it-IT" sz="1000" dirty="0">
                <a:latin typeface="Calibri" pitchFamily="34" charset="0"/>
              </a:rPr>
              <a:t>see </a:t>
            </a:r>
            <a:r>
              <a:rPr lang="en-GB" altLang="it-IT" sz="1000" dirty="0" err="1">
                <a:latin typeface="Calibri" pitchFamily="34" charset="0"/>
              </a:rPr>
              <a:t>Pascual</a:t>
            </a:r>
            <a:r>
              <a:rPr lang="en-GB" altLang="it-IT" sz="1000" dirty="0">
                <a:latin typeface="Calibri" pitchFamily="34" charset="0"/>
              </a:rPr>
              <a:t> et al. 2011, p.32</a:t>
            </a:r>
          </a:p>
          <a:p>
            <a:pPr algn="r" eaLnBrk="1" hangingPunct="1">
              <a:lnSpc>
                <a:spcPct val="115000"/>
              </a:lnSpc>
              <a:buFont typeface="Arial" charset="0"/>
              <a:buNone/>
            </a:pPr>
            <a:endParaRPr lang="en-GB" altLang="it-IT" sz="1200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endParaRPr lang="en-GB" altLang="it-IT" b="1" dirty="0">
              <a:latin typeface="Calibri" pitchFamily="34" charset="0"/>
            </a:endParaRPr>
          </a:p>
        </p:txBody>
      </p:sp>
      <p:pic>
        <p:nvPicPr>
          <p:cNvPr id="1536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269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 smtClean="0">
                <a:latin typeface="Calibri" pitchFamily="34" charset="0"/>
              </a:rPr>
              <a:t>4. </a:t>
            </a:r>
            <a:r>
              <a:rPr lang="it-IT" altLang="en-US" sz="2400" b="1" dirty="0" smtClean="0">
                <a:latin typeface="Calibri" pitchFamily="34" charset="0"/>
              </a:rPr>
              <a:t>SIETE PRONTI A FAR PARTIRE LA VOSTRA IMPRESA VERDE?</a:t>
            </a:r>
            <a:endParaRPr lang="it-IT" altLang="en-US" sz="2400" b="1" dirty="0">
              <a:latin typeface="Calibri" pitchFamily="34" charset="0"/>
            </a:endParaRP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539750" y="796925"/>
            <a:ext cx="8064500" cy="491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  <a:defRPr/>
            </a:pPr>
            <a:r>
              <a:rPr lang="en-GB" b="1" u="sng" dirty="0" err="1" smtClean="0">
                <a:latin typeface="Calibri" pitchFamily="34" charset="0"/>
              </a:rPr>
              <a:t>Modello</a:t>
            </a:r>
            <a:r>
              <a:rPr lang="en-GB" b="1" u="sng" dirty="0" smtClean="0">
                <a:latin typeface="Calibri" pitchFamily="34" charset="0"/>
              </a:rPr>
              <a:t> del business</a:t>
            </a:r>
            <a:endParaRPr lang="en-GB" b="1" u="sng" dirty="0" smtClean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  <a:defRPr/>
            </a:pPr>
            <a:r>
              <a:rPr lang="it-IT" b="1" dirty="0">
                <a:latin typeface="Calibri" pitchFamily="34" charset="0"/>
              </a:rPr>
              <a:t>Per avviare un business verde ci sono diverse questioni che devono essere </a:t>
            </a:r>
            <a:r>
              <a:rPr lang="it-IT" b="1" dirty="0" smtClean="0">
                <a:latin typeface="Calibri" pitchFamily="34" charset="0"/>
              </a:rPr>
              <a:t>considerate. </a:t>
            </a:r>
            <a:r>
              <a:rPr lang="it-IT" b="1" dirty="0">
                <a:latin typeface="Calibri" pitchFamily="34" charset="0"/>
              </a:rPr>
              <a:t>In primo luogo, </a:t>
            </a:r>
            <a:r>
              <a:rPr lang="it-IT" b="1" dirty="0" smtClean="0">
                <a:latin typeface="Calibri" pitchFamily="34" charset="0"/>
              </a:rPr>
              <a:t>bisogna </a:t>
            </a:r>
            <a:r>
              <a:rPr lang="it-IT" b="1" dirty="0">
                <a:latin typeface="Calibri" pitchFamily="34" charset="0"/>
              </a:rPr>
              <a:t>sviluppare </a:t>
            </a:r>
            <a:r>
              <a:rPr lang="it-IT" b="1" dirty="0" smtClean="0">
                <a:latin typeface="Calibri" pitchFamily="34" charset="0"/>
              </a:rPr>
              <a:t>e </a:t>
            </a:r>
            <a:r>
              <a:rPr lang="it-IT" b="1" dirty="0">
                <a:latin typeface="Calibri" pitchFamily="34" charset="0"/>
              </a:rPr>
              <a:t>elaborare </a:t>
            </a:r>
            <a:r>
              <a:rPr lang="it-IT" b="1" dirty="0" smtClean="0">
                <a:latin typeface="Calibri" pitchFamily="34" charset="0"/>
              </a:rPr>
              <a:t>un </a:t>
            </a:r>
            <a:r>
              <a:rPr lang="it-IT" b="1" dirty="0">
                <a:latin typeface="Calibri" pitchFamily="34" charset="0"/>
              </a:rPr>
              <a:t>modello di business. Se </a:t>
            </a:r>
            <a:r>
              <a:rPr lang="it-IT" b="1" dirty="0" smtClean="0">
                <a:latin typeface="Calibri" pitchFamily="34" charset="0"/>
              </a:rPr>
              <a:t>la nostra stessa </a:t>
            </a:r>
            <a:r>
              <a:rPr lang="it-IT" b="1" dirty="0">
                <a:latin typeface="Calibri" pitchFamily="34" charset="0"/>
              </a:rPr>
              <a:t>idea </a:t>
            </a:r>
            <a:r>
              <a:rPr lang="it-IT" b="1" dirty="0" smtClean="0">
                <a:latin typeface="Calibri" pitchFamily="34" charset="0"/>
              </a:rPr>
              <a:t>o un’idea </a:t>
            </a:r>
            <a:r>
              <a:rPr lang="it-IT" b="1" dirty="0">
                <a:latin typeface="Calibri" pitchFamily="34" charset="0"/>
              </a:rPr>
              <a:t>simile esiste </a:t>
            </a:r>
            <a:r>
              <a:rPr lang="it-IT" b="1" dirty="0" smtClean="0">
                <a:latin typeface="Calibri" pitchFamily="34" charset="0"/>
              </a:rPr>
              <a:t>già sul mercato, </a:t>
            </a:r>
            <a:r>
              <a:rPr lang="it-IT" b="1" dirty="0">
                <a:latin typeface="Calibri" pitchFamily="34" charset="0"/>
              </a:rPr>
              <a:t>le barriere </a:t>
            </a:r>
            <a:r>
              <a:rPr lang="it-IT" b="1" dirty="0" smtClean="0">
                <a:latin typeface="Calibri" pitchFamily="34" charset="0"/>
              </a:rPr>
              <a:t>per entrare nel mercato </a:t>
            </a:r>
            <a:r>
              <a:rPr lang="it-IT" b="1" dirty="0">
                <a:latin typeface="Calibri" pitchFamily="34" charset="0"/>
              </a:rPr>
              <a:t>e la </a:t>
            </a:r>
            <a:r>
              <a:rPr lang="it-IT" b="1" dirty="0" smtClean="0">
                <a:latin typeface="Calibri" pitchFamily="34" charset="0"/>
              </a:rPr>
              <a:t>concorrenza sono alti, </a:t>
            </a:r>
            <a:r>
              <a:rPr lang="it-IT" b="1" dirty="0">
                <a:latin typeface="Calibri" pitchFamily="34" charset="0"/>
              </a:rPr>
              <a:t>così come gli oneri </a:t>
            </a:r>
            <a:r>
              <a:rPr lang="it-IT" b="1" dirty="0" smtClean="0">
                <a:latin typeface="Calibri" pitchFamily="34" charset="0"/>
              </a:rPr>
              <a:t>finanziari connessi.</a:t>
            </a:r>
            <a:endParaRPr lang="en-GB" b="1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GB" b="1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GB" b="1" dirty="0" err="1" smtClean="0">
                <a:latin typeface="Calibri" pitchFamily="34" charset="0"/>
              </a:rPr>
              <a:t>Idealmente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modello</a:t>
            </a:r>
            <a:r>
              <a:rPr lang="en-GB" b="1" dirty="0" smtClean="0">
                <a:latin typeface="Calibri" pitchFamily="34" charset="0"/>
              </a:rPr>
              <a:t> di business </a:t>
            </a:r>
            <a:r>
              <a:rPr lang="en-GB" b="1" dirty="0" err="1" smtClean="0">
                <a:latin typeface="Calibri" pitchFamily="34" charset="0"/>
              </a:rPr>
              <a:t>soddisfa</a:t>
            </a:r>
            <a:r>
              <a:rPr lang="en-GB" b="1" dirty="0" smtClean="0">
                <a:latin typeface="Calibri" pitchFamily="34" charset="0"/>
              </a:rPr>
              <a:t> 3 </a:t>
            </a:r>
            <a:r>
              <a:rPr lang="en-GB" b="1" dirty="0" err="1" smtClean="0">
                <a:latin typeface="Calibri" pitchFamily="34" charset="0"/>
              </a:rPr>
              <a:t>criteri</a:t>
            </a:r>
            <a:r>
              <a:rPr lang="en-GB" b="1" dirty="0" smtClean="0">
                <a:latin typeface="Calibri" pitchFamily="34" charset="0"/>
              </a:rPr>
              <a:t>: </a:t>
            </a:r>
            <a:endParaRPr lang="en-GB" b="1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Natura </a:t>
            </a:r>
            <a:r>
              <a:rPr lang="en-GB" b="1" dirty="0" err="1" smtClean="0">
                <a:latin typeface="Calibri" pitchFamily="34" charset="0"/>
              </a:rPr>
              <a:t>innovativa</a:t>
            </a:r>
            <a:r>
              <a:rPr lang="en-GB" b="1" dirty="0" smtClean="0">
                <a:latin typeface="Calibri" pitchFamily="34" charset="0"/>
              </a:rPr>
              <a:t> </a:t>
            </a:r>
            <a:endParaRPr lang="en-GB" b="1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>
                <a:latin typeface="Calibri" pitchFamily="34" charset="0"/>
              </a:rPr>
              <a:t>B</a:t>
            </a:r>
            <a:r>
              <a:rPr lang="en-GB" b="1" dirty="0" err="1" smtClean="0">
                <a:latin typeface="Calibri" pitchFamily="34" charset="0"/>
              </a:rPr>
              <a:t>eneficio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specifico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consumatore</a:t>
            </a:r>
            <a:endParaRPr lang="en-GB" b="1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Grandi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potenziali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profitto</a:t>
            </a:r>
            <a:endParaRPr lang="en-GB" b="1" dirty="0" smtClean="0">
              <a:latin typeface="Calibri" pitchFamily="34" charset="0"/>
            </a:endParaRPr>
          </a:p>
          <a:p>
            <a:pPr lvl="7" eaLnBrk="1" hangingPunct="1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de-DE" sz="1200" dirty="0" smtClean="0">
                <a:latin typeface="Calibri" pitchFamily="34" charset="0"/>
              </a:rPr>
              <a:t>see Pott&amp;Pott, 2012, p.63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b="1" dirty="0" smtClean="0">
              <a:latin typeface="Calibri" pitchFamily="34" charset="0"/>
            </a:endParaRPr>
          </a:p>
        </p:txBody>
      </p:sp>
      <p:pic>
        <p:nvPicPr>
          <p:cNvPr id="16388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8" descr="AreYouReadytoGrow-r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0438"/>
            <a:ext cx="30956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feld 2"/>
          <p:cNvSpPr txBox="1">
            <a:spLocks noChangeArrowheads="1"/>
          </p:cNvSpPr>
          <p:nvPr/>
        </p:nvSpPr>
        <p:spPr bwMode="auto">
          <a:xfrm>
            <a:off x="5724525" y="5802313"/>
            <a:ext cx="31226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de-AT" altLang="en-US" sz="1200">
                <a:latin typeface="Calibri" pitchFamily="34" charset="0"/>
              </a:rPr>
              <a:t>Fig.1: Are you ready to grow. (marketingwithheart.co) </a:t>
            </a:r>
          </a:p>
          <a:p>
            <a:pPr eaLnBrk="1" hangingPunct="1"/>
            <a:endParaRPr lang="de-AT" altLang="en-US"/>
          </a:p>
        </p:txBody>
      </p:sp>
      <p:pic>
        <p:nvPicPr>
          <p:cNvPr id="1639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0" y="269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4. </a:t>
            </a:r>
            <a:r>
              <a:rPr lang="it-IT" altLang="en-US" sz="2400" b="1" dirty="0">
                <a:latin typeface="Calibri" pitchFamily="34" charset="0"/>
              </a:rPr>
              <a:t>SIETE PRONTI A FAR PARTIRE LA VOSTRA IMPRESA VERDE?</a:t>
            </a:r>
            <a:endParaRPr lang="it-IT" altLang="en-US" sz="2400" b="1" dirty="0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68313" y="765175"/>
            <a:ext cx="7704137" cy="510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r>
              <a:rPr lang="en-GB" b="1" u="sng" dirty="0" err="1" smtClean="0">
                <a:latin typeface="Calibri" pitchFamily="34" charset="0"/>
              </a:rPr>
              <a:t>Benefici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delle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idee</a:t>
            </a:r>
            <a:r>
              <a:rPr lang="en-GB" b="1" u="sng" dirty="0" smtClean="0">
                <a:latin typeface="Calibri" pitchFamily="34" charset="0"/>
              </a:rPr>
              <a:t>  innovative</a:t>
            </a:r>
            <a:endParaRPr lang="en-GB" b="1" u="sng" dirty="0" smtClean="0">
              <a:latin typeface="Calibri" pitchFamily="34" charset="0"/>
            </a:endParaRPr>
          </a:p>
          <a:p>
            <a:pPr marL="0"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r>
              <a:rPr lang="en-GB" b="1" dirty="0" smtClean="0">
                <a:latin typeface="Calibri" pitchFamily="34" charset="0"/>
              </a:rPr>
              <a:t>Il </a:t>
            </a:r>
            <a:r>
              <a:rPr lang="en-GB" b="1" dirty="0" err="1" smtClean="0">
                <a:latin typeface="Calibri" pitchFamily="34" charset="0"/>
              </a:rPr>
              <a:t>maggior</a:t>
            </a:r>
            <a:r>
              <a:rPr lang="en-GB" b="1" dirty="0" err="1" smtClean="0">
                <a:latin typeface="Calibri" pitchFamily="34" charset="0"/>
              </a:rPr>
              <a:t>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beneficio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partire</a:t>
            </a:r>
            <a:r>
              <a:rPr lang="en-GB" b="1" dirty="0" smtClean="0">
                <a:latin typeface="Calibri" pitchFamily="34" charset="0"/>
              </a:rPr>
              <a:t> da </a:t>
            </a:r>
            <a:r>
              <a:rPr lang="en-GB" b="1" dirty="0" err="1" smtClean="0">
                <a:latin typeface="Calibri" pitchFamily="34" charset="0"/>
              </a:rPr>
              <a:t>un’idea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innovativa</a:t>
            </a:r>
            <a:r>
              <a:rPr lang="en-GB" b="1" dirty="0" smtClean="0">
                <a:latin typeface="Calibri" pitchFamily="34" charset="0"/>
              </a:rPr>
              <a:t> è </a:t>
            </a:r>
            <a:r>
              <a:rPr lang="en-GB" b="1" dirty="0" err="1" smtClean="0">
                <a:latin typeface="Calibri" pitchFamily="34" charset="0"/>
              </a:rPr>
              <a:t>l’iniziale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situazione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monopolio</a:t>
            </a:r>
            <a:r>
              <a:rPr lang="en-GB" b="1" dirty="0" smtClean="0">
                <a:latin typeface="Calibri" pitchFamily="34" charset="0"/>
              </a:rPr>
              <a:t>. </a:t>
            </a:r>
            <a:r>
              <a:rPr lang="en-GB" b="1" dirty="0" err="1" smtClean="0">
                <a:latin typeface="Calibri" pitchFamily="34" charset="0"/>
              </a:rPr>
              <a:t>Questo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significa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poter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partire</a:t>
            </a:r>
            <a:r>
              <a:rPr lang="en-GB" b="1" dirty="0" smtClean="0">
                <a:latin typeface="Calibri" pitchFamily="34" charset="0"/>
              </a:rPr>
              <a:t> con </a:t>
            </a:r>
            <a:r>
              <a:rPr lang="en-GB" b="1" dirty="0" err="1" smtClean="0">
                <a:latin typeface="Calibri" pitchFamily="34" charset="0"/>
              </a:rPr>
              <a:t>prezzi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ragionevolmente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alti</a:t>
            </a:r>
            <a:r>
              <a:rPr lang="en-GB" b="1" dirty="0" smtClean="0">
                <a:latin typeface="Calibri" pitchFamily="34" charset="0"/>
              </a:rPr>
              <a:t>  in </a:t>
            </a:r>
            <a:r>
              <a:rPr lang="en-GB" b="1" dirty="0" err="1" smtClean="0">
                <a:latin typeface="Calibri" pitchFamily="34" charset="0"/>
              </a:rPr>
              <a:t>ragione</a:t>
            </a:r>
            <a:r>
              <a:rPr lang="en-GB" b="1" dirty="0" smtClean="0">
                <a:latin typeface="Calibri" pitchFamily="34" charset="0"/>
              </a:rPr>
              <a:t> del </a:t>
            </a:r>
            <a:r>
              <a:rPr lang="en-GB" b="1" dirty="0" err="1" smtClean="0">
                <a:latin typeface="Calibri" pitchFamily="34" charset="0"/>
              </a:rPr>
              <a:t>livello</a:t>
            </a:r>
            <a:r>
              <a:rPr lang="en-GB" b="1" dirty="0" smtClean="0">
                <a:latin typeface="Calibri" pitchFamily="34" charset="0"/>
              </a:rPr>
              <a:t> alto </a:t>
            </a:r>
            <a:r>
              <a:rPr lang="en-GB" b="1" dirty="0" err="1" smtClean="0">
                <a:latin typeface="Calibri" pitchFamily="34" charset="0"/>
              </a:rPr>
              <a:t>della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domanda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quindi</a:t>
            </a:r>
            <a:r>
              <a:rPr lang="en-GB" b="1" dirty="0" smtClean="0">
                <a:latin typeface="Calibri" pitchFamily="34" charset="0"/>
              </a:rPr>
              <a:t> far </a:t>
            </a:r>
            <a:r>
              <a:rPr lang="en-GB" b="1" dirty="0" err="1" smtClean="0">
                <a:latin typeface="Calibri" pitchFamily="34" charset="0"/>
              </a:rPr>
              <a:t>crescere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rapidamente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vostra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azienda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riducendo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costi</a:t>
            </a:r>
            <a:r>
              <a:rPr lang="en-GB" b="1" dirty="0" smtClean="0">
                <a:latin typeface="Calibri" pitchFamily="34" charset="0"/>
              </a:rPr>
              <a:t>.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Le </a:t>
            </a:r>
            <a:r>
              <a:rPr lang="en-GB" b="1" dirty="0" err="1" smtClean="0">
                <a:latin typeface="Calibri" pitchFamily="34" charset="0"/>
              </a:rPr>
              <a:t>buone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relazioni</a:t>
            </a:r>
            <a:r>
              <a:rPr lang="en-GB" b="1" dirty="0" smtClean="0">
                <a:latin typeface="Calibri" pitchFamily="34" charset="0"/>
              </a:rPr>
              <a:t> con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fornitori</a:t>
            </a:r>
            <a:r>
              <a:rPr lang="en-GB" b="1" dirty="0" smtClean="0">
                <a:latin typeface="Calibri" pitchFamily="34" charset="0"/>
              </a:rPr>
              <a:t> e I </a:t>
            </a:r>
            <a:r>
              <a:rPr lang="en-GB" b="1" dirty="0" err="1" smtClean="0">
                <a:latin typeface="Calibri" pitchFamily="34" charset="0"/>
              </a:rPr>
              <a:t>clienti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condizioni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necessarie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evitare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concorrenza</a:t>
            </a:r>
            <a:r>
              <a:rPr lang="en-GB" b="1" dirty="0" smtClean="0">
                <a:latin typeface="Calibri" pitchFamily="34" charset="0"/>
              </a:rPr>
              <a:t>.</a:t>
            </a:r>
            <a:r>
              <a:rPr lang="en-GB" b="1" dirty="0" smtClean="0">
                <a:latin typeface="Calibri" pitchFamily="34" charset="0"/>
              </a:rPr>
              <a:t> </a:t>
            </a:r>
            <a:endParaRPr lang="en-GB" b="1" dirty="0" smtClean="0">
              <a:latin typeface="Calibri" pitchFamily="34" charset="0"/>
            </a:endParaRPr>
          </a:p>
          <a:p>
            <a:pPr marL="0" indent="0" algn="r" eaLnBrk="1" hangingPunct="1">
              <a:spcBef>
                <a:spcPct val="50000"/>
              </a:spcBef>
              <a:buClr>
                <a:srgbClr val="99FF33"/>
              </a:buClr>
              <a:defRPr/>
            </a:pPr>
            <a:r>
              <a:rPr lang="de-DE" sz="1200" dirty="0">
                <a:latin typeface="Calibri" pitchFamily="34" charset="0"/>
              </a:rPr>
              <a:t>s</a:t>
            </a:r>
            <a:r>
              <a:rPr lang="de-DE" sz="1200" dirty="0" smtClean="0">
                <a:latin typeface="Calibri" pitchFamily="34" charset="0"/>
              </a:rPr>
              <a:t>ee Pott&amp;Pott, 2012, p.63</a:t>
            </a:r>
          </a:p>
          <a:p>
            <a:pPr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endParaRPr lang="en-GB" b="1" i="1" dirty="0" smtClean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r>
              <a:rPr lang="en-GB" b="1" u="sng" dirty="0" err="1" smtClean="0">
                <a:latin typeface="Calibri" pitchFamily="34" charset="0"/>
              </a:rPr>
              <a:t>Svantaggi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delle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idee</a:t>
            </a:r>
            <a:r>
              <a:rPr lang="en-GB" b="1" u="sng" dirty="0" smtClean="0">
                <a:latin typeface="Calibri" pitchFamily="34" charset="0"/>
              </a:rPr>
              <a:t> innovative</a:t>
            </a:r>
            <a:endParaRPr lang="en-GB" b="1" u="sng" dirty="0" smtClean="0">
              <a:latin typeface="Calibri" pitchFamily="34" charset="0"/>
            </a:endParaRPr>
          </a:p>
          <a:p>
            <a:pPr marL="0"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r>
              <a:rPr lang="en-GB" b="1" dirty="0" err="1" smtClean="0">
                <a:latin typeface="Calibri" pitchFamily="34" charset="0"/>
              </a:rPr>
              <a:t>Bisogna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considerare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necessità</a:t>
            </a:r>
            <a:r>
              <a:rPr lang="en-GB" b="1" dirty="0" smtClean="0">
                <a:latin typeface="Calibri" pitchFamily="34" charset="0"/>
              </a:rPr>
              <a:t> di un </a:t>
            </a:r>
            <a:r>
              <a:rPr lang="en-GB" b="1" dirty="0" err="1" smtClean="0">
                <a:latin typeface="Calibri" pitchFamily="34" charset="0"/>
              </a:rPr>
              <a:t>investimento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iniziale</a:t>
            </a:r>
            <a:r>
              <a:rPr lang="en-GB" b="1" dirty="0" smtClean="0">
                <a:latin typeface="Calibri" pitchFamily="34" charset="0"/>
              </a:rPr>
              <a:t> per far </a:t>
            </a:r>
            <a:r>
              <a:rPr lang="en-GB" b="1" dirty="0" err="1" smtClean="0">
                <a:latin typeface="Calibri" pitchFamily="34" charset="0"/>
              </a:rPr>
              <a:t>conoscere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superare</a:t>
            </a:r>
            <a:r>
              <a:rPr lang="en-GB" b="1" dirty="0" smtClean="0">
                <a:latin typeface="Calibri" pitchFamily="34" charset="0"/>
              </a:rPr>
              <a:t> lo </a:t>
            </a:r>
            <a:r>
              <a:rPr lang="en-GB" b="1" dirty="0" err="1" smtClean="0">
                <a:latin typeface="Calibri" pitchFamily="34" charset="0"/>
              </a:rPr>
              <a:t>scettisismo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consumatori</a:t>
            </a:r>
            <a:r>
              <a:rPr lang="en-GB" b="1" dirty="0" smtClean="0">
                <a:latin typeface="Calibri" pitchFamily="34" charset="0"/>
              </a:rPr>
              <a:t>. </a:t>
            </a:r>
            <a:r>
              <a:rPr lang="en-GB" b="1" dirty="0" err="1" smtClean="0">
                <a:latin typeface="Calibri" pitchFamily="34" charset="0"/>
              </a:rPr>
              <a:t>Ulteriori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costi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possono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riguardare</a:t>
            </a:r>
            <a:r>
              <a:rPr lang="en-GB" b="1" dirty="0" smtClean="0">
                <a:latin typeface="Calibri" pitchFamily="34" charset="0"/>
              </a:rPr>
              <a:t> la </a:t>
            </a:r>
            <a:r>
              <a:rPr lang="en-GB" b="1" dirty="0" err="1" smtClean="0">
                <a:latin typeface="Calibri" pitchFamily="34" charset="0"/>
              </a:rPr>
              <a:t>carenza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infrastrutture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necessarie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allo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sviluppo</a:t>
            </a:r>
            <a:r>
              <a:rPr lang="en-GB" b="1" dirty="0" smtClean="0">
                <a:latin typeface="Calibri" pitchFamily="34" charset="0"/>
              </a:rPr>
              <a:t> del </a:t>
            </a:r>
            <a:r>
              <a:rPr lang="en-GB" b="1" dirty="0" err="1" smtClean="0">
                <a:latin typeface="Calibri" pitchFamily="34" charset="0"/>
              </a:rPr>
              <a:t>prodotto</a:t>
            </a:r>
            <a:r>
              <a:rPr lang="en-GB" b="1" dirty="0" smtClean="0">
                <a:latin typeface="Calibri" pitchFamily="34" charset="0"/>
              </a:rPr>
              <a:t>. Per </a:t>
            </a:r>
            <a:r>
              <a:rPr lang="en-GB" b="1" dirty="0" err="1" smtClean="0">
                <a:latin typeface="Calibri" pitchFamily="34" charset="0"/>
              </a:rPr>
              <a:t>questo</a:t>
            </a:r>
            <a:r>
              <a:rPr lang="en-GB" b="1" dirty="0" smtClean="0">
                <a:latin typeface="Calibri" pitchFamily="34" charset="0"/>
              </a:rPr>
              <a:t> è bene </a:t>
            </a:r>
            <a:r>
              <a:rPr lang="en-GB" b="1" dirty="0" err="1" smtClean="0">
                <a:latin typeface="Calibri" pitchFamily="34" charset="0"/>
              </a:rPr>
              <a:t>sviluppare</a:t>
            </a:r>
            <a:r>
              <a:rPr lang="en-GB" b="1" dirty="0" smtClean="0">
                <a:latin typeface="Calibri" pitchFamily="34" charset="0"/>
              </a:rPr>
              <a:t> un piano </a:t>
            </a:r>
            <a:r>
              <a:rPr lang="en-GB" b="1" dirty="0" err="1" smtClean="0">
                <a:latin typeface="Calibri" pitchFamily="34" charset="0"/>
              </a:rPr>
              <a:t>finanziario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possa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prevenire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eventuali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errori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valutazione</a:t>
            </a:r>
            <a:r>
              <a:rPr lang="en-GB" b="1" dirty="0" smtClean="0">
                <a:latin typeface="Calibri" pitchFamily="34" charset="0"/>
              </a:rPr>
              <a:t>.</a:t>
            </a:r>
            <a:r>
              <a:rPr lang="en-GB" b="1" dirty="0" smtClean="0">
                <a:latin typeface="Calibri" pitchFamily="34" charset="0"/>
              </a:rPr>
              <a:t> </a:t>
            </a:r>
            <a:endParaRPr lang="en-GB" b="1" dirty="0" smtClean="0">
              <a:latin typeface="Calibri" pitchFamily="34" charset="0"/>
            </a:endParaRPr>
          </a:p>
          <a:p>
            <a:pPr marL="0" indent="0" algn="r" eaLnBrk="1" hangingPunct="1">
              <a:spcBef>
                <a:spcPct val="50000"/>
              </a:spcBef>
              <a:buClr>
                <a:srgbClr val="99FF33"/>
              </a:buClr>
              <a:defRPr/>
            </a:pPr>
            <a:r>
              <a:rPr lang="de-DE" sz="1200" dirty="0" smtClean="0">
                <a:latin typeface="Calibri" pitchFamily="34" charset="0"/>
              </a:rPr>
              <a:t>ibidem</a:t>
            </a:r>
            <a:endParaRPr lang="de-DE" sz="1200" dirty="0" smtClean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pitchFamily="34" charset="0"/>
              <a:buNone/>
              <a:defRPr/>
            </a:pPr>
            <a:endParaRPr lang="en-GB" b="1" dirty="0" smtClean="0">
              <a:latin typeface="Calibri" pitchFamily="34" charset="0"/>
            </a:endParaRPr>
          </a:p>
        </p:txBody>
      </p:sp>
      <p:pic>
        <p:nvPicPr>
          <p:cNvPr id="1741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1"/>
          <p:cNvSpPr txBox="1">
            <a:spLocks noChangeArrowheads="1"/>
          </p:cNvSpPr>
          <p:nvPr/>
        </p:nvSpPr>
        <p:spPr bwMode="auto">
          <a:xfrm>
            <a:off x="7938" y="11113"/>
            <a:ext cx="9244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7. </a:t>
            </a:r>
            <a:r>
              <a:rPr lang="en-GB" altLang="en-US" sz="2400" b="1" dirty="0" smtClean="0">
                <a:latin typeface="Calibri" pitchFamily="34" charset="0"/>
              </a:rPr>
              <a:t>FAR PARTIRE UN’AZIENDA VERDE</a:t>
            </a:r>
            <a:r>
              <a:rPr lang="en-GB" altLang="en-US" sz="2400" b="1" dirty="0" smtClean="0">
                <a:latin typeface="Calibri" pitchFamily="34" charset="0"/>
              </a:rPr>
              <a:t> </a:t>
            </a:r>
            <a:r>
              <a:rPr lang="en-GB" altLang="en-US" sz="2400" b="1" dirty="0">
                <a:latin typeface="Calibri" pitchFamily="34" charset="0"/>
              </a:rPr>
              <a:t>– </a:t>
            </a:r>
            <a:r>
              <a:rPr lang="en-GB" altLang="en-US" sz="2400" b="1" dirty="0" smtClean="0">
                <a:latin typeface="Calibri" pitchFamily="34" charset="0"/>
              </a:rPr>
              <a:t>IL BUSINESS PLAN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468313" y="1052513"/>
            <a:ext cx="7704137" cy="344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5250" indent="-952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GB" altLang="it-IT" b="1" u="sng" dirty="0" err="1" smtClean="0">
                <a:latin typeface="Calibri" pitchFamily="34" charset="0"/>
              </a:rPr>
              <a:t>Cos’è</a:t>
            </a:r>
            <a:r>
              <a:rPr lang="en-GB" altLang="it-IT" b="1" u="sng" dirty="0" smtClean="0">
                <a:latin typeface="Calibri" pitchFamily="34" charset="0"/>
              </a:rPr>
              <a:t> </a:t>
            </a:r>
            <a:r>
              <a:rPr lang="en-GB" altLang="it-IT" b="1" u="sng" dirty="0">
                <a:latin typeface="Calibri" pitchFamily="34" charset="0"/>
              </a:rPr>
              <a:t>business plan?</a:t>
            </a: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r>
              <a:rPr lang="en-GB" altLang="it-IT" b="1" dirty="0" smtClean="0">
                <a:latin typeface="Calibri" pitchFamily="34" charset="0"/>
              </a:rPr>
              <a:t>Un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>
                <a:latin typeface="Calibri" pitchFamily="34" charset="0"/>
              </a:rPr>
              <a:t>business plan </a:t>
            </a:r>
            <a:r>
              <a:rPr lang="en-GB" altLang="it-IT" b="1" dirty="0" smtClean="0">
                <a:latin typeface="Calibri" pitchFamily="34" charset="0"/>
              </a:rPr>
              <a:t>è la base per la </a:t>
            </a:r>
            <a:r>
              <a:rPr lang="en-GB" altLang="it-IT" b="1" dirty="0" err="1" smtClean="0">
                <a:latin typeface="Calibri" pitchFamily="34" charset="0"/>
              </a:rPr>
              <a:t>creazone</a:t>
            </a:r>
            <a:r>
              <a:rPr lang="en-GB" altLang="it-IT" b="1" dirty="0" smtClean="0">
                <a:latin typeface="Calibri" pitchFamily="34" charset="0"/>
              </a:rPr>
              <a:t> di </a:t>
            </a:r>
            <a:r>
              <a:rPr lang="en-GB" altLang="it-IT" b="1" dirty="0" err="1" smtClean="0">
                <a:latin typeface="Calibri" pitchFamily="34" charset="0"/>
              </a:rPr>
              <a:t>un’azione</a:t>
            </a:r>
            <a:r>
              <a:rPr lang="en-GB" altLang="it-IT" b="1" dirty="0" smtClean="0">
                <a:latin typeface="Calibri" pitchFamily="34" charset="0"/>
              </a:rPr>
              <a:t> e </a:t>
            </a:r>
            <a:r>
              <a:rPr lang="en-GB" altLang="it-IT" b="1" dirty="0" err="1" smtClean="0">
                <a:latin typeface="Calibri" pitchFamily="34" charset="0"/>
              </a:rPr>
              <a:t>deve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contenere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almeno</a:t>
            </a:r>
            <a:r>
              <a:rPr lang="en-GB" altLang="it-IT" b="1" dirty="0" smtClean="0">
                <a:latin typeface="Calibri" pitchFamily="34" charset="0"/>
              </a:rPr>
              <a:t> le </a:t>
            </a:r>
            <a:r>
              <a:rPr lang="en-GB" altLang="it-IT" b="1" dirty="0" err="1" smtClean="0">
                <a:latin typeface="Calibri" pitchFamily="34" charset="0"/>
              </a:rPr>
              <a:t>seguenti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informazioni</a:t>
            </a:r>
            <a:r>
              <a:rPr lang="en-GB" altLang="it-IT" b="1" dirty="0" smtClean="0">
                <a:latin typeface="Calibri" pitchFamily="34" charset="0"/>
              </a:rPr>
              <a:t>: 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>
                <a:latin typeface="Calibri" pitchFamily="34" charset="0"/>
              </a:rPr>
              <a:t>D</a:t>
            </a:r>
            <a:r>
              <a:rPr lang="en-GB" altLang="it-IT" b="1" dirty="0" err="1" smtClean="0">
                <a:latin typeface="Calibri" pitchFamily="34" charset="0"/>
              </a:rPr>
              <a:t>escrizione</a:t>
            </a:r>
            <a:r>
              <a:rPr lang="en-GB" altLang="it-IT" b="1" dirty="0" smtClean="0">
                <a:latin typeface="Calibri" pitchFamily="34" charset="0"/>
              </a:rPr>
              <a:t> del </a:t>
            </a:r>
            <a:r>
              <a:rPr lang="en-GB" altLang="it-IT" b="1" dirty="0" err="1" smtClean="0">
                <a:latin typeface="Calibri" pitchFamily="34" charset="0"/>
              </a:rPr>
              <a:t>prodotto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contestualizzata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nel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suo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potenziale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mercato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Strategie</a:t>
            </a:r>
            <a:r>
              <a:rPr lang="en-GB" altLang="it-IT" b="1" dirty="0" smtClean="0">
                <a:latin typeface="Calibri" pitchFamily="34" charset="0"/>
              </a:rPr>
              <a:t> di </a:t>
            </a:r>
            <a:r>
              <a:rPr lang="en-GB" altLang="it-IT" b="1" dirty="0" err="1" smtClean="0">
                <a:latin typeface="Calibri" pitchFamily="34" charset="0"/>
              </a:rPr>
              <a:t>mercato</a:t>
            </a:r>
            <a:r>
              <a:rPr lang="en-GB" altLang="it-IT" b="1" dirty="0" smtClean="0">
                <a:latin typeface="Calibri" pitchFamily="34" charset="0"/>
              </a:rPr>
              <a:t> e di </a:t>
            </a:r>
            <a:r>
              <a:rPr lang="en-GB" altLang="it-IT" b="1" dirty="0" err="1" smtClean="0">
                <a:latin typeface="Calibri" pitchFamily="34" charset="0"/>
              </a:rPr>
              <a:t>vendita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Descrizione</a:t>
            </a:r>
            <a:r>
              <a:rPr lang="en-GB" altLang="it-IT" b="1" dirty="0" smtClean="0">
                <a:latin typeface="Calibri" pitchFamily="34" charset="0"/>
              </a:rPr>
              <a:t> del </a:t>
            </a:r>
            <a:r>
              <a:rPr lang="en-GB" altLang="it-IT" b="1" dirty="0" err="1" smtClean="0">
                <a:latin typeface="Calibri" pitchFamily="34" charset="0"/>
              </a:rPr>
              <a:t>modello</a:t>
            </a:r>
            <a:r>
              <a:rPr lang="en-GB" altLang="it-IT" b="1" dirty="0" smtClean="0">
                <a:latin typeface="Calibri" pitchFamily="34" charset="0"/>
              </a:rPr>
              <a:t> di business , </a:t>
            </a:r>
            <a:r>
              <a:rPr lang="en-GB" altLang="it-IT" b="1" dirty="0" err="1" smtClean="0">
                <a:latin typeface="Calibri" pitchFamily="34" charset="0"/>
              </a:rPr>
              <a:t>dell’organizzazione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dell’azienda</a:t>
            </a:r>
            <a:r>
              <a:rPr lang="en-GB" altLang="it-IT" b="1" dirty="0" smtClean="0">
                <a:latin typeface="Calibri" pitchFamily="34" charset="0"/>
              </a:rPr>
              <a:t> e </a:t>
            </a:r>
            <a:r>
              <a:rPr lang="en-GB" altLang="it-IT" b="1" dirty="0" err="1" smtClean="0">
                <a:latin typeface="Calibri" pitchFamily="34" charset="0"/>
              </a:rPr>
              <a:t>delle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strategie</a:t>
            </a:r>
            <a:r>
              <a:rPr lang="en-GB" altLang="it-IT" b="1" dirty="0" smtClean="0">
                <a:latin typeface="Calibri" pitchFamily="34" charset="0"/>
              </a:rPr>
              <a:t> per la </a:t>
            </a:r>
            <a:r>
              <a:rPr lang="en-GB" altLang="it-IT" b="1" dirty="0" err="1" smtClean="0">
                <a:latin typeface="Calibri" pitchFamily="34" charset="0"/>
              </a:rPr>
              <a:t>distribuzione</a:t>
            </a:r>
            <a:r>
              <a:rPr lang="en-GB" altLang="it-IT" b="1" dirty="0" smtClean="0">
                <a:latin typeface="Calibri" pitchFamily="34" charset="0"/>
              </a:rPr>
              <a:t> del </a:t>
            </a:r>
            <a:r>
              <a:rPr lang="en-GB" altLang="it-IT" b="1" dirty="0" err="1" smtClean="0">
                <a:latin typeface="Calibri" pitchFamily="34" charset="0"/>
              </a:rPr>
              <a:t>prodotto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Presentazione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dell’imprenditore</a:t>
            </a:r>
            <a:r>
              <a:rPr lang="en-GB" altLang="it-IT" b="1" dirty="0" smtClean="0">
                <a:latin typeface="Calibri" pitchFamily="34" charset="0"/>
              </a:rPr>
              <a:t> e </a:t>
            </a:r>
            <a:r>
              <a:rPr lang="en-GB" altLang="it-IT" b="1" dirty="0" err="1" smtClean="0">
                <a:latin typeface="Calibri" pitchFamily="34" charset="0"/>
              </a:rPr>
              <a:t>dei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membri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più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importanti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dello</a:t>
            </a:r>
            <a:r>
              <a:rPr lang="en-GB" altLang="it-IT" b="1" dirty="0" smtClean="0">
                <a:latin typeface="Calibri" pitchFamily="34" charset="0"/>
              </a:rPr>
              <a:t> staff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Presentazione</a:t>
            </a:r>
            <a:r>
              <a:rPr lang="en-GB" altLang="it-IT" b="1" dirty="0" smtClean="0">
                <a:latin typeface="Calibri" pitchFamily="34" charset="0"/>
              </a:rPr>
              <a:t> del budget e di un piano </a:t>
            </a:r>
            <a:r>
              <a:rPr lang="en-GB" altLang="it-IT" b="1" dirty="0" err="1" smtClean="0">
                <a:latin typeface="Calibri" pitchFamily="34" charset="0"/>
              </a:rPr>
              <a:t>strutturato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del</a:t>
            </a:r>
            <a:r>
              <a:rPr lang="en-GB" altLang="it-IT" b="1" dirty="0" err="1" smtClean="0">
                <a:latin typeface="Calibri" pitchFamily="34" charset="0"/>
              </a:rPr>
              <a:t>le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attività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Presentazione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delle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opportunità</a:t>
            </a:r>
            <a:r>
              <a:rPr lang="en-GB" altLang="it-IT" b="1" dirty="0" smtClean="0">
                <a:latin typeface="Calibri" pitchFamily="34" charset="0"/>
              </a:rPr>
              <a:t> e </a:t>
            </a:r>
            <a:r>
              <a:rPr lang="en-GB" altLang="it-IT" b="1" dirty="0" err="1" smtClean="0">
                <a:latin typeface="Calibri" pitchFamily="34" charset="0"/>
              </a:rPr>
              <a:t>dei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r>
              <a:rPr lang="en-GB" altLang="it-IT" b="1" dirty="0" err="1" smtClean="0">
                <a:latin typeface="Calibri" pitchFamily="34" charset="0"/>
              </a:rPr>
              <a:t>rischi</a:t>
            </a:r>
            <a:r>
              <a:rPr lang="en-GB" altLang="it-IT" b="1" dirty="0" smtClean="0">
                <a:latin typeface="Calibri" pitchFamily="34" charset="0"/>
              </a:rPr>
              <a:t> 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buClr>
                <a:schemeClr val="hlink"/>
              </a:buClr>
            </a:pPr>
            <a:r>
              <a:rPr lang="en-GB" altLang="it-IT" sz="1200" b="1" dirty="0">
                <a:latin typeface="Calibri" pitchFamily="34" charset="0"/>
              </a:rPr>
              <a:t>	</a:t>
            </a:r>
            <a:r>
              <a:rPr lang="en-GB" altLang="it-IT" sz="1200" dirty="0">
                <a:latin typeface="Calibri" pitchFamily="34" charset="0"/>
              </a:rPr>
              <a:t>see </a:t>
            </a:r>
            <a:r>
              <a:rPr lang="en-GB" altLang="it-IT" sz="1200" dirty="0" err="1">
                <a:latin typeface="Calibri" pitchFamily="34" charset="0"/>
              </a:rPr>
              <a:t>Pott&amp;Pott</a:t>
            </a:r>
            <a:r>
              <a:rPr lang="en-GB" altLang="it-IT" sz="1200" dirty="0">
                <a:latin typeface="Calibri" pitchFamily="34" charset="0"/>
              </a:rPr>
              <a:t> 2012, p.192 </a:t>
            </a:r>
            <a:endParaRPr lang="en-GB" altLang="it-IT" b="1" dirty="0">
              <a:latin typeface="Calibri" pitchFamily="34" charset="0"/>
            </a:endParaRPr>
          </a:p>
        </p:txBody>
      </p:sp>
      <p:pic>
        <p:nvPicPr>
          <p:cNvPr id="6963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hteck 2"/>
          <p:cNvSpPr>
            <a:spLocks noChangeArrowheads="1"/>
          </p:cNvSpPr>
          <p:nvPr/>
        </p:nvSpPr>
        <p:spPr bwMode="auto">
          <a:xfrm>
            <a:off x="0" y="0"/>
            <a:ext cx="282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REFERENCES ONLINE</a:t>
            </a:r>
          </a:p>
        </p:txBody>
      </p:sp>
      <p:sp>
        <p:nvSpPr>
          <p:cNvPr id="40963" name="Textfeld 1"/>
          <p:cNvSpPr txBox="1">
            <a:spLocks noChangeArrowheads="1"/>
          </p:cNvSpPr>
          <p:nvPr/>
        </p:nvSpPr>
        <p:spPr bwMode="auto">
          <a:xfrm>
            <a:off x="360363" y="384175"/>
            <a:ext cx="8675687" cy="520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r>
              <a:rPr lang="en-GB" sz="1600" b="1" dirty="0" smtClean="0">
                <a:latin typeface="Calibri" pitchFamily="34" charset="0"/>
              </a:rPr>
              <a:t>2. </a:t>
            </a:r>
            <a:r>
              <a:rPr lang="it-IT" altLang="en-US" sz="1600" b="1" dirty="0" smtClean="0">
                <a:latin typeface="Calibri" pitchFamily="34" charset="0"/>
              </a:rPr>
              <a:t>I principi della CSR, il pilastro ambientale e l’impresa verde </a:t>
            </a:r>
            <a:endParaRPr lang="en-GB" sz="1600" b="1" dirty="0" smtClean="0">
              <a:latin typeface="Calibri" pitchFamily="34" charset="0"/>
            </a:endParaRP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u="sng" dirty="0" smtClean="0">
                <a:solidFill>
                  <a:srgbClr val="66FF33"/>
                </a:solidFill>
                <a:latin typeface="Calibri" pitchFamily="34" charset="0"/>
              </a:rPr>
              <a:t>http://www.wbcsd.ch/eurint/eeei.htm</a:t>
            </a:r>
            <a:r>
              <a:rPr lang="en-US" sz="1600" b="1" dirty="0" smtClean="0">
                <a:latin typeface="Calibri" pitchFamily="34" charset="0"/>
              </a:rPr>
              <a:t> [07.06.2015]</a:t>
            </a: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dirty="0" smtClean="0">
                <a:latin typeface="Calibri" pitchFamily="34" charset="0"/>
                <a:hlinkClick r:id="rId2"/>
              </a:rPr>
              <a:t>https</a:t>
            </a:r>
            <a:r>
              <a:rPr lang="en-US" sz="1600" b="1" dirty="0">
                <a:latin typeface="Calibri" pitchFamily="34" charset="0"/>
                <a:hlinkClick r:id="rId2"/>
              </a:rPr>
              <a:t>://www.changemakers.com/g20media/greenSMEs</a:t>
            </a:r>
            <a:r>
              <a:rPr lang="en-US" sz="1600" b="1" dirty="0">
                <a:latin typeface="Calibri" pitchFamily="34" charset="0"/>
              </a:rPr>
              <a:t> [08.06.2015]</a:t>
            </a: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u="sng" dirty="0" smtClean="0">
                <a:solidFill>
                  <a:srgbClr val="66FF33"/>
                </a:solidFill>
                <a:latin typeface="Calibri" pitchFamily="34" charset="0"/>
              </a:rPr>
              <a:t>http</a:t>
            </a:r>
            <a:r>
              <a:rPr lang="en-US" sz="1600" b="1" u="sng" dirty="0">
                <a:solidFill>
                  <a:srgbClr val="66FF33"/>
                </a:solidFill>
                <a:latin typeface="Calibri" pitchFamily="34" charset="0"/>
              </a:rPr>
              <a:t>://ec.europa.eu/enterprise/policies/sustainable-business/corporate-socialresponsibility/index_en.htm</a:t>
            </a:r>
            <a:r>
              <a:rPr lang="en-US" sz="1600" b="1" dirty="0">
                <a:latin typeface="Calibri" pitchFamily="34" charset="0"/>
              </a:rPr>
              <a:t> [09.06.2015</a:t>
            </a:r>
            <a:r>
              <a:rPr lang="en-US" sz="1600" b="1" dirty="0" smtClean="0">
                <a:latin typeface="Calibri" pitchFamily="34" charset="0"/>
              </a:rPr>
              <a:t>]</a:t>
            </a: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latin typeface="Calibri" pitchFamily="34" charset="0"/>
              </a:rPr>
              <a:t>Green paper - Promoting a European framework for corporate social responsibility. /* COM/2001/0366 final */. In: </a:t>
            </a:r>
            <a:r>
              <a:rPr lang="en-US" sz="1600" b="1" u="sng" dirty="0">
                <a:solidFill>
                  <a:srgbClr val="66FF33"/>
                </a:solidFill>
                <a:latin typeface="Calibri" pitchFamily="34" charset="0"/>
              </a:rPr>
              <a:t>http://eur-lex.europa.eu/legalcontent/EN/TXT/?uri=CELEX:52001DC0366 </a:t>
            </a:r>
            <a:r>
              <a:rPr lang="en-US" sz="1600" b="1" dirty="0">
                <a:latin typeface="Calibri" pitchFamily="34" charset="0"/>
              </a:rPr>
              <a:t>[07.06.2015]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i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r>
              <a:rPr lang="en-GB" sz="1600" b="1" dirty="0" smtClean="0">
                <a:latin typeface="Calibri" pitchFamily="34" charset="0"/>
              </a:rPr>
              <a:t>4. </a:t>
            </a:r>
            <a:r>
              <a:rPr lang="it-IT" altLang="en-US" sz="1600" b="1" dirty="0" smtClean="0">
                <a:latin typeface="Calibri" pitchFamily="34" charset="0"/>
              </a:rPr>
              <a:t>Siete pronti a far partire la vostra impresa verde?</a:t>
            </a:r>
            <a:endParaRPr lang="en-GB" sz="1600" b="1" dirty="0" smtClean="0">
              <a:latin typeface="Calibri" pitchFamily="34" charset="0"/>
            </a:endParaRP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dirty="0" smtClean="0">
                <a:latin typeface="Calibri" pitchFamily="34" charset="0"/>
                <a:hlinkClick r:id="rId3"/>
              </a:rPr>
              <a:t>http</a:t>
            </a:r>
            <a:r>
              <a:rPr lang="en-US" sz="1600" b="1" dirty="0">
                <a:latin typeface="Calibri" pitchFamily="34" charset="0"/>
                <a:hlinkClick r:id="rId3"/>
              </a:rPr>
              <a:t>://www.greenonlinebusiness.net/starting-a-green-business/</a:t>
            </a:r>
            <a:r>
              <a:rPr lang="en-US" sz="1600" b="1" dirty="0">
                <a:latin typeface="Calibri" pitchFamily="34" charset="0"/>
              </a:rPr>
              <a:t> [09.06.2015]</a:t>
            </a:r>
            <a:endParaRPr lang="en-GB" sz="1600" b="1" dirty="0">
              <a:latin typeface="Calibri" pitchFamily="34" charset="0"/>
            </a:endParaRPr>
          </a:p>
          <a:p>
            <a:pPr marL="285750" indent="-285750"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  <a:defRPr/>
            </a:pPr>
            <a:r>
              <a:rPr lang="en-US" sz="1600" b="1" u="sng" dirty="0">
                <a:solidFill>
                  <a:srgbClr val="66FF33"/>
                </a:solidFill>
                <a:latin typeface="Calibri" pitchFamily="34" charset="0"/>
              </a:rPr>
              <a:t>sustainabletx.org/.../116-green-business-plan-guide </a:t>
            </a:r>
            <a:r>
              <a:rPr lang="en-US" sz="1600" b="1" dirty="0">
                <a:latin typeface="Calibri" pitchFamily="34" charset="0"/>
              </a:rPr>
              <a:t>[07.06.2015]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i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en-GB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defRPr/>
            </a:pPr>
            <a:endParaRPr lang="de-AT" sz="1750" b="1" dirty="0" smtClean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defRPr/>
            </a:pP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de-AT" dirty="0" smtClean="0"/>
          </a:p>
        </p:txBody>
      </p:sp>
      <p:pic>
        <p:nvPicPr>
          <p:cNvPr id="18436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Θέση εικόνα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924300" y="4076700"/>
            <a:ext cx="37433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sz="2700" b="1" dirty="0" smtClean="0">
                <a:latin typeface="+mj-lt"/>
                <a:cs typeface="Arial" panose="020B0604020202020204" pitchFamily="34" charset="0"/>
              </a:rPr>
              <a:t>Grazie</a:t>
            </a:r>
            <a:r>
              <a:rPr lang="de-AT" sz="2700" b="1" dirty="0" smtClean="0">
                <a:latin typeface="+mj-lt"/>
                <a:cs typeface="Arial" panose="020B0604020202020204" pitchFamily="34" charset="0"/>
              </a:rPr>
              <a:t>!</a:t>
            </a:r>
            <a:endParaRPr lang="en-GB" sz="27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9461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690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0" y="0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OBIETTIVI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95288" y="620713"/>
            <a:ext cx="83534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>
                <a:latin typeface="Calibri" pitchFamily="34" charset="0"/>
              </a:rPr>
              <a:t>Introduzione ai principi di base della CSR a</a:t>
            </a:r>
            <a:r>
              <a:rPr lang="en-US" altLang="en-US" b="1">
                <a:latin typeface="Calibri" pitchFamily="34" charset="0"/>
              </a:rPr>
              <a:t>mbientale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>
                <a:latin typeface="Calibri" pitchFamily="34" charset="0"/>
              </a:rPr>
              <a:t>Essere capaci di sviluppare un’idea nell’ambito dell’impresa verde</a:t>
            </a: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altLang="en-US" b="1">
                <a:latin typeface="Calibri" pitchFamily="34" charset="0"/>
              </a:rPr>
              <a:t>Essere capaci di sviluppare un business plan per</a:t>
            </a:r>
            <a:r>
              <a:rPr lang="en-US" altLang="en-US" b="1">
                <a:latin typeface="Calibri" pitchFamily="34" charset="0"/>
              </a:rPr>
              <a:t> questa idea</a:t>
            </a:r>
            <a:endParaRPr lang="en-GB" altLang="en-US" b="1">
              <a:latin typeface="Calibri" pitchFamily="34" charset="0"/>
            </a:endParaRPr>
          </a:p>
        </p:txBody>
      </p:sp>
      <p:pic>
        <p:nvPicPr>
          <p:cNvPr id="717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11113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INDICE</a:t>
            </a:r>
          </a:p>
        </p:txBody>
      </p:sp>
      <p:pic>
        <p:nvPicPr>
          <p:cNvPr id="8195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8313" y="468313"/>
            <a:ext cx="8229600" cy="69850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Times New Roman" pitchFamily="18" charset="0"/>
              <a:buAutoNum type="arabicPeriod" startAt="2"/>
            </a:pPr>
            <a:r>
              <a:rPr lang="en-GB" altLang="it-IT" sz="1800" b="1" dirty="0" smtClean="0">
                <a:effectLst/>
                <a:latin typeface="Calibri" pitchFamily="34" charset="0"/>
              </a:rPr>
              <a:t>I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principi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della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CSR,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il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pilastro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ambientale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e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l’impresa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verde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– parte 2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Times New Roman" pitchFamily="18" charset="0"/>
              <a:buAutoNum type="arabicPeriod" startAt="2"/>
            </a:pPr>
            <a:r>
              <a:rPr lang="en-GB" altLang="it-IT" sz="1800" b="1" dirty="0" err="1" smtClean="0">
                <a:effectLst/>
                <a:latin typeface="Calibri" pitchFamily="34" charset="0"/>
              </a:rPr>
              <a:t>Costruire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e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analizzare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la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vosta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idea di impresa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verde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Times New Roman" pitchFamily="18" charset="0"/>
              <a:buAutoNum type="arabicPeriod" startAt="2"/>
            </a:pPr>
            <a:r>
              <a:rPr lang="en-GB" altLang="it-IT" sz="1800" b="1" dirty="0" err="1" smtClean="0">
                <a:effectLst/>
                <a:latin typeface="Calibri" pitchFamily="34" charset="0"/>
              </a:rPr>
              <a:t>Siete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pronti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a far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partire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la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vostra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impresa </a:t>
            </a:r>
            <a:r>
              <a:rPr lang="en-GB" altLang="it-IT" sz="1800" b="1" dirty="0" err="1" smtClean="0">
                <a:effectLst/>
                <a:latin typeface="Calibri" pitchFamily="34" charset="0"/>
              </a:rPr>
              <a:t>verde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it-IT" sz="1800" b="1" dirty="0" smtClean="0">
              <a:effectLst/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it-IT" sz="1800" b="1" dirty="0" err="1" smtClean="0">
                <a:effectLst/>
                <a:latin typeface="Calibri" pitchFamily="34" charset="0"/>
              </a:rPr>
              <a:t>Riferimenti</a:t>
            </a:r>
            <a:r>
              <a:rPr lang="en-GB" altLang="it-IT" sz="1800" b="1" dirty="0" smtClean="0">
                <a:effectLst/>
                <a:latin typeface="Calibri" pitchFamily="34" charset="0"/>
              </a:rPr>
              <a:t> online</a:t>
            </a:r>
          </a:p>
        </p:txBody>
      </p:sp>
      <p:pic>
        <p:nvPicPr>
          <p:cNvPr id="819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 smtClean="0">
                <a:latin typeface="Calibri" pitchFamily="34" charset="0"/>
              </a:rPr>
              <a:t>I PRINCIPI DELLA CSR, IL PILASTRO AMBIENTALE E L’IMPRESA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79875" name="Inhaltsplatzhalter 3"/>
          <p:cNvSpPr>
            <a:spLocks noGrp="1"/>
          </p:cNvSpPr>
          <p:nvPr>
            <p:ph idx="4294967295"/>
          </p:nvPr>
        </p:nvSpPr>
        <p:spPr>
          <a:xfrm>
            <a:off x="444500" y="803275"/>
            <a:ext cx="7848600" cy="55054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Tx/>
              <a:buSzTx/>
              <a:buFont typeface="Arial" pitchFamily="34" charset="0"/>
              <a:buNone/>
              <a:defRPr/>
            </a:pPr>
            <a:r>
              <a:rPr lang="en-US" sz="1800" b="1" u="sng" dirty="0" smtClean="0">
                <a:effectLst/>
                <a:latin typeface="Calibri" pitchFamily="34" charset="0"/>
              </a:rPr>
              <a:t>Il </a:t>
            </a:r>
            <a:r>
              <a:rPr lang="en-US" sz="1800" b="1" u="sng" dirty="0" err="1" smtClean="0">
                <a:effectLst/>
                <a:latin typeface="Calibri" pitchFamily="34" charset="0"/>
              </a:rPr>
              <a:t>pilastro</a:t>
            </a:r>
            <a:r>
              <a:rPr lang="en-US" sz="1800" b="1" u="sng" dirty="0" smtClean="0">
                <a:effectLst/>
                <a:latin typeface="Calibri" pitchFamily="34" charset="0"/>
              </a:rPr>
              <a:t> </a:t>
            </a:r>
            <a:r>
              <a:rPr lang="en-US" sz="1800" b="1" u="sng" dirty="0" err="1" smtClean="0">
                <a:effectLst/>
                <a:latin typeface="Calibri" pitchFamily="34" charset="0"/>
              </a:rPr>
              <a:t>ambientale</a:t>
            </a:r>
            <a:r>
              <a:rPr lang="en-US" sz="1800" b="1" u="sng" dirty="0" smtClean="0">
                <a:effectLst/>
                <a:latin typeface="Calibri" pitchFamily="34" charset="0"/>
              </a:rPr>
              <a:t> </a:t>
            </a:r>
            <a:r>
              <a:rPr lang="en-US" sz="1800" b="1" u="sng" dirty="0" err="1" smtClean="0">
                <a:effectLst/>
                <a:latin typeface="Calibri" pitchFamily="34" charset="0"/>
              </a:rPr>
              <a:t>della</a:t>
            </a:r>
            <a:r>
              <a:rPr lang="en-US" sz="1800" b="1" u="sng" dirty="0" smtClean="0">
                <a:effectLst/>
                <a:latin typeface="Calibri" pitchFamily="34" charset="0"/>
              </a:rPr>
              <a:t> CSR</a:t>
            </a:r>
            <a:endParaRPr lang="en-US" sz="1800" b="1" u="sng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ClrTx/>
              <a:buSzTx/>
              <a:buFont typeface="Arial" pitchFamily="34" charset="0"/>
              <a:buNone/>
              <a:defRPr/>
            </a:pPr>
            <a:r>
              <a:rPr lang="it-IT" sz="1800" b="1" dirty="0">
                <a:effectLst/>
                <a:latin typeface="Calibri" pitchFamily="34" charset="0"/>
              </a:rPr>
              <a:t>I principi e le linee guida </a:t>
            </a:r>
            <a:r>
              <a:rPr lang="it-IT" sz="1800" b="1" dirty="0" smtClean="0">
                <a:effectLst/>
                <a:latin typeface="Calibri" pitchFamily="34" charset="0"/>
              </a:rPr>
              <a:t>descritte in </a:t>
            </a:r>
            <a:r>
              <a:rPr lang="it-IT" sz="1800" b="1" dirty="0">
                <a:effectLst/>
                <a:latin typeface="Calibri" pitchFamily="34" charset="0"/>
              </a:rPr>
              <a:t>precedenza sono aspetti fondamentali per l'integrazione di strategie di CSR nel business. Con particolare attenzione </a:t>
            </a:r>
            <a:r>
              <a:rPr lang="it-IT" sz="1800" b="1" dirty="0" smtClean="0">
                <a:effectLst/>
                <a:latin typeface="Calibri" pitchFamily="34" charset="0"/>
              </a:rPr>
              <a:t>al </a:t>
            </a:r>
            <a:r>
              <a:rPr lang="it-IT" sz="1800" b="1" dirty="0">
                <a:effectLst/>
                <a:latin typeface="Calibri" pitchFamily="34" charset="0"/>
              </a:rPr>
              <a:t>pilastro ambientale, n</a:t>
            </a:r>
            <a:r>
              <a:rPr lang="it-IT" sz="1800" b="1" dirty="0" smtClean="0">
                <a:effectLst/>
                <a:latin typeface="Calibri" pitchFamily="34" charset="0"/>
              </a:rPr>
              <a:t>el 2001 la </a:t>
            </a:r>
            <a:r>
              <a:rPr lang="it-IT" sz="1800" b="1" dirty="0">
                <a:effectLst/>
                <a:latin typeface="Calibri" pitchFamily="34" charset="0"/>
              </a:rPr>
              <a:t>Commissione europea ha </a:t>
            </a:r>
            <a:r>
              <a:rPr lang="it-IT" sz="1800" b="1" dirty="0" smtClean="0">
                <a:effectLst/>
                <a:latin typeface="Calibri" pitchFamily="34" charset="0"/>
              </a:rPr>
              <a:t>attivato con il </a:t>
            </a:r>
            <a:r>
              <a:rPr lang="it-IT" sz="1800" b="1" dirty="0">
                <a:effectLst/>
                <a:latin typeface="Calibri" pitchFamily="34" charset="0"/>
              </a:rPr>
              <a:t>Libro </a:t>
            </a:r>
            <a:r>
              <a:rPr lang="it-IT" sz="1800" b="1" dirty="0" smtClean="0">
                <a:effectLst/>
                <a:latin typeface="Calibri" pitchFamily="34" charset="0"/>
              </a:rPr>
              <a:t>Verde </a:t>
            </a:r>
            <a:r>
              <a:rPr lang="it-IT" sz="1800" b="1" dirty="0">
                <a:effectLst/>
                <a:latin typeface="Calibri" pitchFamily="34" charset="0"/>
              </a:rPr>
              <a:t>la promozione di un quadro europeo per la responsabilità sociale delle imprese, </a:t>
            </a:r>
            <a:r>
              <a:rPr lang="it-IT" sz="1800" b="1" dirty="0" smtClean="0">
                <a:effectLst/>
                <a:latin typeface="Calibri" pitchFamily="34" charset="0"/>
              </a:rPr>
              <a:t>suggerendo le seguenti </a:t>
            </a:r>
            <a:r>
              <a:rPr lang="it-IT" sz="1800" b="1" dirty="0">
                <a:effectLst/>
                <a:latin typeface="Calibri" pitchFamily="34" charset="0"/>
              </a:rPr>
              <a:t>procedure: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SzTx/>
              <a:buFont typeface="Wingdings" pitchFamily="2" charset="2"/>
              <a:buChar char="§"/>
              <a:defRPr/>
            </a:pPr>
            <a:r>
              <a:rPr lang="en-GB" sz="1800" b="1" dirty="0" smtClean="0">
                <a:effectLst/>
                <a:latin typeface="Calibri" pitchFamily="34" charset="0"/>
              </a:rPr>
              <a:t> La </a:t>
            </a:r>
            <a:r>
              <a:rPr lang="en-GB" sz="1800" b="1" dirty="0" err="1" smtClean="0">
                <a:effectLst/>
                <a:latin typeface="Calibri" pitchFamily="34" charset="0"/>
              </a:rPr>
              <a:t>gestione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dell’impatto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ambientale</a:t>
            </a:r>
            <a:r>
              <a:rPr lang="en-GB" sz="1800" b="1" dirty="0" smtClean="0">
                <a:effectLst/>
                <a:latin typeface="Calibri" pitchFamily="34" charset="0"/>
              </a:rPr>
              <a:t> e </a:t>
            </a:r>
            <a:r>
              <a:rPr lang="en-GB" sz="1800" b="1" dirty="0" err="1" smtClean="0">
                <a:effectLst/>
                <a:latin typeface="Calibri" pitchFamily="34" charset="0"/>
              </a:rPr>
              <a:t>dell’uso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delle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risorse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naturali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nella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dimensione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interna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SzTx/>
              <a:buFont typeface="Wingdings" pitchFamily="2" charset="2"/>
              <a:buChar char="§"/>
              <a:defRPr/>
            </a:pP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L’attenzione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alle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questioni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ambientali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globali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nella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dimensione</a:t>
            </a:r>
            <a:r>
              <a:rPr lang="en-GB" sz="1800" b="1" dirty="0" smtClean="0">
                <a:effectLst/>
                <a:latin typeface="Calibri" pitchFamily="34" charset="0"/>
              </a:rPr>
              <a:t> </a:t>
            </a:r>
            <a:r>
              <a:rPr lang="en-GB" sz="1800" b="1" dirty="0" err="1" smtClean="0">
                <a:effectLst/>
                <a:latin typeface="Calibri" pitchFamily="34" charset="0"/>
              </a:rPr>
              <a:t>esterna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algn="r" eaLnBrk="1" hangingPunct="1">
              <a:lnSpc>
                <a:spcPct val="115000"/>
              </a:lnSpc>
              <a:buSzTx/>
              <a:buFont typeface="Wingdings" pitchFamily="2" charset="2"/>
              <a:buNone/>
              <a:defRPr/>
            </a:pPr>
            <a:r>
              <a:rPr lang="en-US" sz="1200" dirty="0" smtClean="0">
                <a:effectLst/>
                <a:latin typeface="Calibri" pitchFamily="34" charset="0"/>
              </a:rPr>
              <a:t>Green paper - Promoting a European framework for corporate social responsibility. /* COM/2001/0366 final</a:t>
            </a:r>
          </a:p>
          <a:p>
            <a:pPr marL="0" indent="0" algn="r" eaLnBrk="1" hangingPunct="1">
              <a:lnSpc>
                <a:spcPct val="115000"/>
              </a:lnSpc>
              <a:buSzTx/>
              <a:buFont typeface="Wingdings" pitchFamily="2" charset="2"/>
              <a:buNone/>
              <a:defRPr/>
            </a:pPr>
            <a:endParaRPr lang="en-US" sz="1200" b="1" dirty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SzTx/>
              <a:buFont typeface="Wingdings" pitchFamily="2" charset="2"/>
              <a:buNone/>
              <a:defRPr/>
            </a:pPr>
            <a:r>
              <a:rPr lang="en-US" sz="1800" b="1" dirty="0" err="1" smtClean="0">
                <a:effectLst/>
                <a:latin typeface="Calibri" pitchFamily="34" charset="0"/>
              </a:rPr>
              <a:t>Queste</a:t>
            </a:r>
            <a:r>
              <a:rPr lang="en-US" sz="1800" b="1" dirty="0" smtClean="0">
                <a:effectLst/>
                <a:latin typeface="Calibri" pitchFamily="34" charset="0"/>
              </a:rPr>
              <a:t> procedure </a:t>
            </a:r>
            <a:r>
              <a:rPr lang="en-US" sz="1800" b="1" dirty="0" err="1" smtClean="0">
                <a:effectLst/>
                <a:latin typeface="Calibri" pitchFamily="34" charset="0"/>
              </a:rPr>
              <a:t>sono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descritte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nel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seguito</a:t>
            </a:r>
            <a:r>
              <a:rPr lang="en-US" sz="1800" b="1" dirty="0" smtClean="0">
                <a:effectLst/>
                <a:latin typeface="Calibri" pitchFamily="34" charset="0"/>
              </a:rPr>
              <a:t> in </a:t>
            </a:r>
            <a:r>
              <a:rPr lang="en-US" sz="1800" b="1" dirty="0" err="1" smtClean="0">
                <a:effectLst/>
                <a:latin typeface="Calibri" pitchFamily="34" charset="0"/>
              </a:rPr>
              <a:t>relazione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all’impresa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verde</a:t>
            </a:r>
            <a:r>
              <a:rPr lang="en-US" sz="1800" b="1" dirty="0" smtClean="0">
                <a:effectLst/>
                <a:latin typeface="Calibri" pitchFamily="34" charset="0"/>
              </a:rPr>
              <a:t>, </a:t>
            </a:r>
            <a:r>
              <a:rPr lang="en-US" sz="1800" b="1" dirty="0" err="1" smtClean="0">
                <a:effectLst/>
                <a:latin typeface="Calibri" pitchFamily="34" charset="0"/>
              </a:rPr>
              <a:t>facendo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riferimento</a:t>
            </a:r>
            <a:r>
              <a:rPr lang="en-US" sz="1800" b="1" dirty="0" smtClean="0">
                <a:effectLst/>
                <a:latin typeface="Calibri" pitchFamily="34" charset="0"/>
              </a:rPr>
              <a:t> in </a:t>
            </a:r>
            <a:r>
              <a:rPr lang="en-US" sz="1800" b="1" dirty="0" err="1" smtClean="0">
                <a:effectLst/>
                <a:latin typeface="Calibri" pitchFamily="34" charset="0"/>
              </a:rPr>
              <a:t>particolare</a:t>
            </a:r>
            <a:r>
              <a:rPr lang="en-US" sz="1800" b="1" dirty="0" smtClean="0">
                <a:effectLst/>
                <a:latin typeface="Calibri" pitchFamily="34" charset="0"/>
              </a:rPr>
              <a:t> al </a:t>
            </a:r>
            <a:r>
              <a:rPr lang="en-US" sz="1800" b="1" dirty="0" err="1" smtClean="0">
                <a:effectLst/>
                <a:latin typeface="Calibri" pitchFamily="34" charset="0"/>
              </a:rPr>
              <a:t>loro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legame</a:t>
            </a:r>
            <a:r>
              <a:rPr lang="en-US" sz="1800" b="1" dirty="0" smtClean="0">
                <a:effectLst/>
                <a:latin typeface="Calibri" pitchFamily="34" charset="0"/>
              </a:rPr>
              <a:t> con </a:t>
            </a:r>
            <a:r>
              <a:rPr lang="en-US" sz="1800" b="1" dirty="0" err="1" smtClean="0">
                <a:effectLst/>
                <a:latin typeface="Calibri" pitchFamily="34" charset="0"/>
              </a:rPr>
              <a:t>questioni</a:t>
            </a:r>
            <a:r>
              <a:rPr 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sz="1800" b="1" dirty="0" err="1" smtClean="0">
                <a:effectLst/>
                <a:latin typeface="Calibri" pitchFamily="34" charset="0"/>
              </a:rPr>
              <a:t>economiche</a:t>
            </a:r>
            <a:r>
              <a:rPr lang="en-US" sz="1800" b="1" dirty="0" smtClean="0">
                <a:effectLst/>
                <a:latin typeface="Calibri" pitchFamily="34" charset="0"/>
              </a:rPr>
              <a:t>.</a:t>
            </a:r>
            <a:endParaRPr lang="en-US" sz="1800" b="1" dirty="0" smtClean="0">
              <a:effectLst/>
              <a:latin typeface="Calibri" pitchFamily="34" charset="0"/>
            </a:endParaRPr>
          </a:p>
          <a:p>
            <a:pPr marL="0" indent="0" algn="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de-AT" sz="1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22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Inhaltsplatzhalter 3"/>
          <p:cNvSpPr>
            <a:spLocks/>
          </p:cNvSpPr>
          <p:nvPr/>
        </p:nvSpPr>
        <p:spPr bwMode="auto">
          <a:xfrm>
            <a:off x="323850" y="836613"/>
            <a:ext cx="8424863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endParaRPr lang="de-AT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9223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>
                <a:latin typeface="Calibri" pitchFamily="34" charset="0"/>
              </a:rPr>
              <a:t>I PRINCIPI DELLA CSR, IL PILASTRO AMBIENTALE E L’IMPRESA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86019" name="Inhaltsplatzhalter 3"/>
          <p:cNvSpPr>
            <a:spLocks noGrp="1"/>
          </p:cNvSpPr>
          <p:nvPr>
            <p:ph idx="4294967295"/>
          </p:nvPr>
        </p:nvSpPr>
        <p:spPr>
          <a:xfrm>
            <a:off x="395288" y="820738"/>
            <a:ext cx="7848600" cy="55054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800" b="1" u="sng" dirty="0">
                <a:effectLst/>
                <a:latin typeface="Calibri" pitchFamily="34" charset="0"/>
              </a:rPr>
              <a:t>La gestione dell’impatto ambientale e dell’uso delle risorse naturali nella dimensione interna</a:t>
            </a:r>
          </a:p>
          <a:p>
            <a:pPr marL="400050" lvl="1" indent="0" eaLnBrk="1" hangingPunct="1">
              <a:lnSpc>
                <a:spcPct val="115000"/>
              </a:lnSpc>
              <a:buNone/>
              <a:defRPr/>
            </a:pP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Per gestire l'impatto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ambientale esistono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misure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chele aziende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possono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facilmente esternalizzare,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come la gestione dei rifiuti. In generale, la riduzione del consumo di risorse e di emissioni inquinanti possono portare a un minore impatto ambientale.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La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r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iduzione dei consumi e della produzione di rifiuti da smaltire significa ridurre i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costi di ingresso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e anche quelli di eventuali bonifiche.</a:t>
            </a:r>
            <a:endParaRPr lang="en-GB" sz="1800" b="1" dirty="0" smtClean="0">
              <a:effectLst/>
              <a:latin typeface="Calibri" pitchFamily="34" charset="0"/>
              <a:cs typeface="Times New Roman" pitchFamily="18" charset="0"/>
            </a:endParaRPr>
          </a:p>
          <a:p>
            <a:pPr marL="400050" lvl="1" indent="0" algn="r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en-GB" sz="1200" dirty="0" smtClean="0">
                <a:effectLst/>
                <a:latin typeface="Calibri" pitchFamily="34" charset="0"/>
                <a:cs typeface="Times New Roman" pitchFamily="18" charset="0"/>
              </a:rPr>
              <a:t>see Green paper - Promoting a European framework for corporate social responsibility. /* COM/2001/0366 final</a:t>
            </a:r>
          </a:p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endParaRPr lang="en-GB" sz="1800" b="1" dirty="0" smtClean="0">
              <a:effectLst/>
              <a:latin typeface="Calibri" pitchFamily="34" charset="0"/>
              <a:cs typeface="Times New Roman" pitchFamily="18" charset="0"/>
            </a:endParaRPr>
          </a:p>
          <a:p>
            <a:pPr marL="400050" lvl="1" indent="0" eaLnBrk="1" hangingPunct="1">
              <a:lnSpc>
                <a:spcPct val="115000"/>
              </a:lnSpc>
              <a:buNone/>
              <a:defRPr/>
            </a:pP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La riduzione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dei consumi 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può aumentare la redditività e la competitività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del business.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investimenti redditizi in sostenibilità sono conosciuti come situazioni "</a:t>
            </a:r>
            <a:r>
              <a:rPr lang="it-IT" sz="1800" b="1" dirty="0" err="1">
                <a:effectLst/>
                <a:latin typeface="Calibri" pitchFamily="34" charset="0"/>
                <a:cs typeface="Times New Roman" pitchFamily="18" charset="0"/>
              </a:rPr>
              <a:t>win-win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" - 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buoni </a:t>
            </a:r>
            <a:r>
              <a:rPr lang="it-IT" sz="1800" b="1" dirty="0">
                <a:effectLst/>
                <a:latin typeface="Calibri" pitchFamily="34" charset="0"/>
                <a:cs typeface="Times New Roman" pitchFamily="18" charset="0"/>
              </a:rPr>
              <a:t>per le imprese e buoni per l'ambiente</a:t>
            </a:r>
            <a:r>
              <a:rPr lang="it-IT" sz="1800" b="1" dirty="0" smtClean="0">
                <a:effectLst/>
                <a:latin typeface="Calibri" pitchFamily="34" charset="0"/>
                <a:cs typeface="Times New Roman" pitchFamily="18" charset="0"/>
              </a:rPr>
              <a:t>.</a:t>
            </a:r>
            <a:r>
              <a:rPr lang="en-GB" sz="1800" b="1" dirty="0" smtClean="0">
                <a:effectLst/>
                <a:latin typeface="Calibri" pitchFamily="34" charset="0"/>
                <a:cs typeface="Times New Roman" pitchFamily="18" charset="0"/>
              </a:rPr>
              <a:t> </a:t>
            </a:r>
            <a:endParaRPr lang="en-GB" sz="1800" b="1" dirty="0" smtClean="0">
              <a:effectLst/>
              <a:latin typeface="Calibri" pitchFamily="34" charset="0"/>
              <a:cs typeface="Times New Roman" pitchFamily="18" charset="0"/>
            </a:endParaRPr>
          </a:p>
          <a:p>
            <a:pPr marL="400050" lvl="1" indent="0" algn="r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de-AT" sz="1200" dirty="0" smtClean="0">
                <a:effectLst/>
                <a:latin typeface="Calibri" pitchFamily="34" charset="0"/>
                <a:cs typeface="Times New Roman" pitchFamily="18" charset="0"/>
              </a:rPr>
              <a:t>see http://www.wbcsd.ch/eurint/eeei.htm</a:t>
            </a:r>
            <a:endParaRPr lang="en-GB" sz="1200" dirty="0" smtClean="0">
              <a:effectLst/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endParaRPr lang="en-GB" sz="1200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endParaRPr lang="en-GB" sz="1800" b="1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endParaRPr lang="en-US" sz="1800" b="1" dirty="0" smtClean="0">
              <a:effectLst/>
              <a:latin typeface="Calibri" pitchFamily="34" charset="0"/>
            </a:endParaRPr>
          </a:p>
          <a:p>
            <a:pPr marL="0" indent="0" algn="r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endParaRPr lang="de-AT" sz="1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24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Inhaltsplatzhalter 3"/>
          <p:cNvSpPr>
            <a:spLocks/>
          </p:cNvSpPr>
          <p:nvPr/>
        </p:nvSpPr>
        <p:spPr bwMode="auto">
          <a:xfrm>
            <a:off x="323850" y="836613"/>
            <a:ext cx="8424863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endParaRPr lang="de-AT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024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>
                <a:latin typeface="Calibri" pitchFamily="34" charset="0"/>
              </a:rPr>
              <a:t>I PRINCIPI DELLA CSR, IL PILASTRO AMBIENTALE E L’IMPRESA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88067" name="Inhaltsplatzhalter 3"/>
          <p:cNvSpPr>
            <a:spLocks noGrp="1"/>
          </p:cNvSpPr>
          <p:nvPr>
            <p:ph idx="4294967295"/>
          </p:nvPr>
        </p:nvSpPr>
        <p:spPr>
          <a:xfrm>
            <a:off x="395288" y="836613"/>
            <a:ext cx="7777162" cy="55054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800" b="1" u="sng" dirty="0">
                <a:effectLst/>
                <a:latin typeface="Calibri" pitchFamily="34" charset="0"/>
              </a:rPr>
              <a:t>L’attenzione alle questioni ambientali globali nella dimensione </a:t>
            </a:r>
            <a:r>
              <a:rPr lang="it-IT" sz="1800" b="1" u="sng" dirty="0" smtClean="0">
                <a:effectLst/>
                <a:latin typeface="Calibri" pitchFamily="34" charset="0"/>
              </a:rPr>
              <a:t>esterna</a:t>
            </a:r>
            <a:endParaRPr lang="en-US" sz="1800" b="1" u="sng" dirty="0" smtClean="0">
              <a:effectLst/>
              <a:latin typeface="Calibri" pitchFamily="34" charset="0"/>
            </a:endParaRPr>
          </a:p>
          <a:p>
            <a:pPr marL="400050" lvl="1" indent="0" eaLnBrk="1" hangingPunct="1">
              <a:lnSpc>
                <a:spcPct val="115000"/>
              </a:lnSpc>
              <a:buNone/>
              <a:defRPr/>
            </a:pPr>
            <a:r>
              <a:rPr lang="it-IT" sz="1800" b="1" dirty="0">
                <a:effectLst/>
                <a:latin typeface="Calibri" pitchFamily="34" charset="0"/>
              </a:rPr>
              <a:t>M</a:t>
            </a:r>
            <a:r>
              <a:rPr lang="it-IT" sz="1800" b="1" dirty="0" smtClean="0">
                <a:effectLst/>
                <a:latin typeface="Calibri" pitchFamily="34" charset="0"/>
              </a:rPr>
              <a:t>olti </a:t>
            </a:r>
            <a:r>
              <a:rPr lang="it-IT" sz="1800" b="1" dirty="0">
                <a:effectLst/>
                <a:latin typeface="Calibri" pitchFamily="34" charset="0"/>
              </a:rPr>
              <a:t>problemi ambientali connessi alle </a:t>
            </a:r>
            <a:r>
              <a:rPr lang="it-IT" sz="1800" b="1" dirty="0" smtClean="0">
                <a:effectLst/>
                <a:latin typeface="Calibri" pitchFamily="34" charset="0"/>
              </a:rPr>
              <a:t>imprese travalicano i confini nazionali soprattutto perché le imprese usano </a:t>
            </a:r>
            <a:r>
              <a:rPr lang="it-IT" sz="1800" b="1" dirty="0">
                <a:effectLst/>
                <a:latin typeface="Calibri" pitchFamily="34" charset="0"/>
              </a:rPr>
              <a:t>risorse provenienti da tutto il </a:t>
            </a:r>
            <a:r>
              <a:rPr lang="it-IT" sz="1800" b="1" dirty="0" smtClean="0">
                <a:effectLst/>
                <a:latin typeface="Calibri" pitchFamily="34" charset="0"/>
              </a:rPr>
              <a:t>mondo. Le </a:t>
            </a:r>
            <a:r>
              <a:rPr lang="it-IT" sz="1800" b="1" dirty="0">
                <a:effectLst/>
                <a:latin typeface="Calibri" pitchFamily="34" charset="0"/>
              </a:rPr>
              <a:t>imprese sono </a:t>
            </a:r>
            <a:r>
              <a:rPr lang="it-IT" sz="1800" b="1" dirty="0" smtClean="0">
                <a:effectLst/>
                <a:latin typeface="Calibri" pitchFamily="34" charset="0"/>
              </a:rPr>
              <a:t>perciò anche </a:t>
            </a:r>
            <a:r>
              <a:rPr lang="it-IT" sz="1800" b="1" dirty="0">
                <a:effectLst/>
                <a:latin typeface="Calibri" pitchFamily="34" charset="0"/>
              </a:rPr>
              <a:t>attori nel contesto globale. Possono quindi perseguire la responsabilità sociale a livello internazionale, così come in Europa. Ad esempio, </a:t>
            </a:r>
            <a:r>
              <a:rPr lang="it-IT" sz="1800" b="1" dirty="0" smtClean="0">
                <a:effectLst/>
                <a:latin typeface="Calibri" pitchFamily="34" charset="0"/>
              </a:rPr>
              <a:t>le aziende possono provare a migliorare la loro performance ambientale utilizzando un approccio IPP per la rete dei fornitori e fare maggior uso degli strumenti di gestione offerti dalla UE. Gli investimenti in altri paesi possono avere un impatto diretto sul loro sviluppo sociale e economico.</a:t>
            </a:r>
            <a:endParaRPr lang="en-GB" sz="1800" b="1" dirty="0" smtClean="0">
              <a:effectLst/>
              <a:latin typeface="Calibri" pitchFamily="34" charset="0"/>
            </a:endParaRPr>
          </a:p>
          <a:p>
            <a:pPr marL="400050" lvl="1" indent="0" algn="r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en-US" sz="800" dirty="0" smtClean="0">
                <a:effectLst/>
                <a:latin typeface="Calibri" pitchFamily="34" charset="0"/>
              </a:rPr>
              <a:t>see Green paper - Promoting a European framework for corporate social responsibility. /* COM/2001/0366 final</a:t>
            </a:r>
            <a:endParaRPr lang="de-AT" sz="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268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Inhaltsplatzhalter 3"/>
          <p:cNvSpPr>
            <a:spLocks/>
          </p:cNvSpPr>
          <p:nvPr/>
        </p:nvSpPr>
        <p:spPr bwMode="auto">
          <a:xfrm>
            <a:off x="323850" y="836613"/>
            <a:ext cx="8424863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endParaRPr lang="de-AT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127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>
                <a:latin typeface="Calibri" pitchFamily="34" charset="0"/>
              </a:rPr>
              <a:t>I PRINCIPI DELLA CSR, IL PILASTRO AMBIENTALE E L’IMPRESA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12291" name="Inhaltsplatzhalter 3"/>
          <p:cNvSpPr>
            <a:spLocks noGrp="1"/>
          </p:cNvSpPr>
          <p:nvPr>
            <p:ph idx="4294967295"/>
          </p:nvPr>
        </p:nvSpPr>
        <p:spPr>
          <a:xfrm>
            <a:off x="395288" y="828675"/>
            <a:ext cx="8137525" cy="5505450"/>
          </a:xfrm>
          <a:noFill/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en-US" sz="1800" b="1" u="sng" dirty="0" err="1" smtClean="0">
                <a:effectLst/>
                <a:latin typeface="Calibri" pitchFamily="34" charset="0"/>
              </a:rPr>
              <a:t>Definizione</a:t>
            </a:r>
            <a:r>
              <a:rPr lang="en-US" altLang="en-US" sz="1800" b="1" u="sng" dirty="0" smtClean="0">
                <a:effectLst/>
                <a:latin typeface="Calibri" pitchFamily="34" charset="0"/>
              </a:rPr>
              <a:t> di impresa </a:t>
            </a:r>
            <a:r>
              <a:rPr lang="en-US" altLang="en-US" sz="1800" b="1" u="sng" dirty="0" err="1" smtClean="0">
                <a:effectLst/>
                <a:latin typeface="Calibri" pitchFamily="34" charset="0"/>
              </a:rPr>
              <a:t>verde</a:t>
            </a:r>
            <a:endParaRPr lang="en-US" altLang="en-US" sz="1800" b="1" u="sng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None/>
            </a:pPr>
            <a:r>
              <a:rPr lang="en-US" altLang="en-US" sz="1800" b="1" dirty="0" smtClean="0">
                <a:effectLst/>
                <a:latin typeface="Calibri" pitchFamily="34" charset="0"/>
              </a:rPr>
              <a:t>“</a:t>
            </a:r>
            <a:r>
              <a:rPr lang="en-US" altLang="en-US" sz="1800" b="1" dirty="0" err="1" smtClean="0">
                <a:effectLst/>
                <a:latin typeface="Calibri" pitchFamily="34" charset="0"/>
              </a:rPr>
              <a:t>Un’impresa</a:t>
            </a:r>
            <a:r>
              <a:rPr lang="en-US" altLang="en-US" sz="1800" b="1" dirty="0" smtClean="0">
                <a:effectLst/>
                <a:latin typeface="Calibri" pitchFamily="34" charset="0"/>
              </a:rPr>
              <a:t> </a:t>
            </a:r>
            <a:r>
              <a:rPr lang="en-US" altLang="en-US" sz="1800" b="1" dirty="0" err="1" smtClean="0">
                <a:effectLst/>
                <a:latin typeface="Calibri" pitchFamily="34" charset="0"/>
              </a:rPr>
              <a:t>verde</a:t>
            </a:r>
            <a:r>
              <a:rPr lang="en-US" altLang="en-US" sz="1800" b="1" dirty="0" smtClean="0">
                <a:effectLst/>
                <a:latin typeface="Calibri" pitchFamily="34" charset="0"/>
              </a:rPr>
              <a:t>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è </a:t>
            </a:r>
            <a:r>
              <a:rPr lang="it-IT" altLang="en-US" sz="1800" b="1" dirty="0">
                <a:effectLst/>
                <a:latin typeface="Calibri" pitchFamily="34" charset="0"/>
              </a:rPr>
              <a:t>un business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che non produce effetti negativi per la società, per l’economia e per l’ambiente su scala locale e ambientale. Un’impresa verde </a:t>
            </a:r>
            <a:r>
              <a:rPr lang="it-IT" altLang="en-US" sz="1800" b="1" dirty="0">
                <a:effectLst/>
                <a:latin typeface="Calibri" pitchFamily="34" charset="0"/>
              </a:rPr>
              <a:t>si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caratterizza </a:t>
            </a:r>
            <a:r>
              <a:rPr lang="it-IT" altLang="en-US" sz="1800" b="1" dirty="0">
                <a:effectLst/>
                <a:latin typeface="Calibri" pitchFamily="34" charset="0"/>
              </a:rPr>
              <a:t>anche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per le </a:t>
            </a:r>
            <a:r>
              <a:rPr lang="it-IT" altLang="en-US" sz="1800" b="1" dirty="0">
                <a:effectLst/>
                <a:latin typeface="Calibri" pitchFamily="34" charset="0"/>
              </a:rPr>
              <a:t>politiche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di lungo termine sulle questioni ambientali, politiche e sui </a:t>
            </a:r>
            <a:r>
              <a:rPr lang="it-IT" altLang="en-US" sz="1800" b="1" dirty="0">
                <a:effectLst/>
                <a:latin typeface="Calibri" pitchFamily="34" charset="0"/>
              </a:rPr>
              <a:t>diritti umani.</a:t>
            </a:r>
            <a:r>
              <a:rPr lang="en-US" altLang="en-US" sz="1800" b="1" dirty="0" smtClean="0">
                <a:effectLst/>
                <a:latin typeface="Calibri" pitchFamily="34" charset="0"/>
              </a:rPr>
              <a:t>”</a:t>
            </a:r>
            <a:endParaRPr lang="en-US" altLang="en-US" sz="1800" b="1" dirty="0" smtClean="0">
              <a:effectLst/>
              <a:latin typeface="Calibri" pitchFamily="34" charset="0"/>
            </a:endParaRPr>
          </a:p>
          <a:p>
            <a:pPr marL="0" indent="0" algn="r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de-AT" altLang="en-US" sz="1200" dirty="0" smtClean="0">
                <a:effectLst/>
                <a:latin typeface="Calibri" pitchFamily="34" charset="0"/>
              </a:rPr>
              <a:t>http://www.businessdictionary.com/definition/green-business.html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endParaRPr lang="de-AT" altLang="en-US" sz="1200" dirty="0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buNone/>
            </a:pPr>
            <a:r>
              <a:rPr lang="it-IT" altLang="en-US" sz="1800" b="1" dirty="0" smtClean="0">
                <a:effectLst/>
                <a:latin typeface="Calibri" pitchFamily="34" charset="0"/>
              </a:rPr>
              <a:t>Le strategie verdi si riscontrano spesso nelle </a:t>
            </a:r>
            <a:r>
              <a:rPr lang="it-IT" altLang="en-US" sz="1800" b="1" dirty="0">
                <a:effectLst/>
                <a:latin typeface="Calibri" pitchFamily="34" charset="0"/>
              </a:rPr>
              <a:t>grandi imprese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per via delle risorse che hanno a disposizione e per il riconoscimento del loro brand sul mercato. In questo senso, è comprensibile </a:t>
            </a:r>
            <a:r>
              <a:rPr lang="it-IT" altLang="en-US" sz="1800" b="1" dirty="0">
                <a:effectLst/>
                <a:latin typeface="Calibri" pitchFamily="34" charset="0"/>
              </a:rPr>
              <a:t>che i rating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delle </a:t>
            </a:r>
            <a:r>
              <a:rPr lang="it-IT" altLang="en-US" sz="1800" b="1" dirty="0">
                <a:effectLst/>
                <a:latin typeface="Calibri" pitchFamily="34" charset="0"/>
              </a:rPr>
              <a:t>migliori imprese verdi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includano </a:t>
            </a:r>
            <a:r>
              <a:rPr lang="it-IT" altLang="en-US" sz="1800" b="1" dirty="0">
                <a:effectLst/>
                <a:latin typeface="Calibri" pitchFamily="34" charset="0"/>
              </a:rPr>
              <a:t>marchi come </a:t>
            </a:r>
            <a:r>
              <a:rPr lang="it-IT" altLang="en-US" sz="1800" b="1" dirty="0" err="1">
                <a:effectLst/>
                <a:latin typeface="Calibri" pitchFamily="34" charset="0"/>
              </a:rPr>
              <a:t>Deloitte</a:t>
            </a:r>
            <a:r>
              <a:rPr lang="it-IT" altLang="en-US" sz="1800" b="1" dirty="0">
                <a:effectLst/>
                <a:latin typeface="Calibri" pitchFamily="34" charset="0"/>
              </a:rPr>
              <a:t>, IKEA o Apple. Ma anche piccole e medie imprese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possono integrare </a:t>
            </a:r>
            <a:r>
              <a:rPr lang="it-IT" altLang="en-US" sz="1800" b="1" dirty="0">
                <a:effectLst/>
                <a:latin typeface="Calibri" pitchFamily="34" charset="0"/>
              </a:rPr>
              <a:t>misure sostenibili nelle loro strategie di business o addirittura sono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costruite proprio su di esse. </a:t>
            </a:r>
            <a:r>
              <a:rPr lang="it-IT" altLang="en-US" sz="1800" b="1" dirty="0">
                <a:effectLst/>
                <a:latin typeface="Calibri" pitchFamily="34" charset="0"/>
              </a:rPr>
              <a:t>Per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esempio (da </a:t>
            </a:r>
            <a:r>
              <a:rPr lang="it-IT" altLang="en-US" sz="1800" b="1" dirty="0">
                <a:effectLst/>
                <a:latin typeface="Calibri" pitchFamily="34" charset="0"/>
              </a:rPr>
              <a:t>www.changemakers.com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), l‘azienda ugandese </a:t>
            </a:r>
            <a:r>
              <a:rPr lang="it-IT" altLang="en-US" sz="1800" b="1" i="1" dirty="0" smtClean="0">
                <a:effectLst/>
                <a:latin typeface="Calibri" pitchFamily="34" charset="0"/>
              </a:rPr>
              <a:t>The Solar </a:t>
            </a:r>
            <a:r>
              <a:rPr lang="it-IT" altLang="en-US" sz="1800" b="1" i="1" dirty="0" err="1" smtClean="0">
                <a:effectLst/>
                <a:latin typeface="Calibri" pitchFamily="34" charset="0"/>
              </a:rPr>
              <a:t>Sisters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 </a:t>
            </a:r>
            <a:r>
              <a:rPr lang="it-IT" altLang="en-US" sz="1800" b="1" dirty="0">
                <a:effectLst/>
                <a:latin typeface="Calibri" pitchFamily="34" charset="0"/>
              </a:rPr>
              <a:t>impiega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donne nella vendita di </a:t>
            </a:r>
            <a:r>
              <a:rPr lang="it-IT" altLang="en-US" sz="1800" b="1" dirty="0">
                <a:effectLst/>
                <a:latin typeface="Calibri" pitchFamily="34" charset="0"/>
              </a:rPr>
              <a:t>lampade a LED a energia solare per l'uso residenziale,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aumentando </a:t>
            </a:r>
            <a:r>
              <a:rPr lang="it-IT" altLang="en-US" sz="1800" b="1" dirty="0">
                <a:effectLst/>
                <a:latin typeface="Calibri" pitchFamily="34" charset="0"/>
              </a:rPr>
              <a:t>l'occupazione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femminile e favorendo la </a:t>
            </a:r>
            <a:r>
              <a:rPr lang="it-IT" altLang="en-US" sz="1800" b="1" dirty="0">
                <a:effectLst/>
                <a:latin typeface="Calibri" pitchFamily="34" charset="0"/>
              </a:rPr>
              <a:t>minore dipendenza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da forme </a:t>
            </a:r>
            <a:r>
              <a:rPr lang="it-IT" altLang="en-US" sz="1800" b="1" dirty="0">
                <a:effectLst/>
                <a:latin typeface="Calibri" pitchFamily="34" charset="0"/>
              </a:rPr>
              <a:t>di illuminazione inquinanti e </a:t>
            </a:r>
            <a:r>
              <a:rPr lang="it-IT" altLang="en-US" sz="1800" b="1" dirty="0" smtClean="0">
                <a:effectLst/>
                <a:latin typeface="Calibri" pitchFamily="34" charset="0"/>
              </a:rPr>
              <a:t>inefficienti.</a:t>
            </a:r>
            <a:r>
              <a:rPr lang="en-GB" altLang="en-US" sz="1800" b="1" dirty="0" smtClean="0">
                <a:effectLst/>
                <a:latin typeface="Calibri" pitchFamily="34" charset="0"/>
              </a:rPr>
              <a:t> </a:t>
            </a:r>
            <a:endParaRPr lang="en-GB" altLang="en-US" sz="1200" dirty="0" smtClean="0">
              <a:effectLst/>
              <a:latin typeface="Calibri" pitchFamily="34" charset="0"/>
            </a:endParaRPr>
          </a:p>
          <a:p>
            <a:pPr marL="0" indent="0" algn="r" eaLnBrk="1" hangingPunct="1">
              <a:lnSpc>
                <a:spcPct val="115000"/>
              </a:lnSpc>
              <a:buFont typeface="Wingdings" pitchFamily="2" charset="2"/>
              <a:buNone/>
            </a:pPr>
            <a:r>
              <a:rPr lang="en-US" altLang="en-US" sz="1200" dirty="0" smtClean="0">
                <a:effectLst/>
                <a:latin typeface="Calibri" pitchFamily="34" charset="0"/>
              </a:rPr>
              <a:t>https://www.changemakers.com/g20media/greenSMEs</a:t>
            </a:r>
          </a:p>
        </p:txBody>
      </p:sp>
      <p:pic>
        <p:nvPicPr>
          <p:cNvPr id="1229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-243408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rgbClr val="66FF33"/>
              </a:buClr>
            </a:pPr>
            <a:r>
              <a:rPr lang="en-GB" altLang="en-US" sz="2400" b="1" dirty="0" smtClean="0">
                <a:latin typeface="Calibri" pitchFamily="34" charset="0"/>
              </a:rPr>
              <a:t>3. </a:t>
            </a:r>
            <a:r>
              <a:rPr lang="en-GB" altLang="it-IT" sz="2400" b="1" dirty="0" smtClean="0">
                <a:latin typeface="Calibri" pitchFamily="34" charset="0"/>
              </a:rPr>
              <a:t>COSTRUIRE E ANALIZZARE LA VOSTA IDEA DI IMPRESA VERDE </a:t>
            </a:r>
            <a:endParaRPr lang="en-GB" altLang="it-IT" sz="2400" b="1" dirty="0">
              <a:latin typeface="Calibri" pitchFamily="34" charset="0"/>
            </a:endParaRPr>
          </a:p>
        </p:txBody>
      </p:sp>
      <p:sp>
        <p:nvSpPr>
          <p:cNvPr id="92163" name="TextBox 4"/>
          <p:cNvSpPr txBox="1">
            <a:spLocks noChangeArrowheads="1"/>
          </p:cNvSpPr>
          <p:nvPr/>
        </p:nvSpPr>
        <p:spPr bwMode="auto">
          <a:xfrm>
            <a:off x="395288" y="981075"/>
            <a:ext cx="8135937" cy="457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b="1" u="sng" dirty="0" smtClean="0">
                <a:latin typeface="Calibri" pitchFamily="34" charset="0"/>
              </a:rPr>
              <a:t>Il </a:t>
            </a:r>
            <a:r>
              <a:rPr lang="en-GB" b="1" u="sng" dirty="0" err="1" smtClean="0">
                <a:latin typeface="Calibri" pitchFamily="34" charset="0"/>
              </a:rPr>
              <a:t>Processo</a:t>
            </a:r>
            <a:r>
              <a:rPr lang="en-GB" b="1" u="sng" dirty="0" smtClean="0">
                <a:latin typeface="Calibri" pitchFamily="34" charset="0"/>
              </a:rPr>
              <a:t> di </a:t>
            </a:r>
            <a:r>
              <a:rPr lang="en-GB" b="1" u="sng" dirty="0" err="1" smtClean="0">
                <a:latin typeface="Calibri" pitchFamily="34" charset="0"/>
              </a:rPr>
              <a:t>costruzione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dell’idea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imprenditoriale</a:t>
            </a:r>
            <a:endParaRPr lang="en-GB" b="1" u="sng" dirty="0" smtClean="0">
              <a:latin typeface="Calibri" pitchFamily="34" charset="0"/>
            </a:endParaRPr>
          </a:p>
          <a:p>
            <a:pPr marL="0" eaLnBrk="1" hangingPunct="1">
              <a:defRPr/>
            </a:pPr>
            <a:r>
              <a:rPr lang="en-GB" b="1" dirty="0" smtClean="0">
                <a:latin typeface="Calibri" pitchFamily="34" charset="0"/>
              </a:rPr>
              <a:t>Il </a:t>
            </a:r>
            <a:r>
              <a:rPr lang="en-GB" b="1" dirty="0" err="1" smtClean="0">
                <a:latin typeface="Calibri" pitchFamily="34" charset="0"/>
              </a:rPr>
              <a:t>testo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“Create Impact! Handbook for Sustainable Entrepreneurship” </a:t>
            </a:r>
            <a:r>
              <a:rPr lang="en-GB" b="1" dirty="0" err="1" smtClean="0">
                <a:latin typeface="Calibri" pitchFamily="34" charset="0"/>
              </a:rPr>
              <a:t>definisce</a:t>
            </a:r>
            <a:r>
              <a:rPr lang="en-GB" b="1" dirty="0" smtClean="0">
                <a:latin typeface="Calibri" pitchFamily="34" charset="0"/>
              </a:rPr>
              <a:t>  cinque </a:t>
            </a:r>
            <a:r>
              <a:rPr lang="en-GB" b="1" dirty="0" err="1" smtClean="0">
                <a:latin typeface="Calibri" pitchFamily="34" charset="0"/>
              </a:rPr>
              <a:t>fasi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principali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nella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costruzione</a:t>
            </a:r>
            <a:r>
              <a:rPr lang="en-GB" b="1" dirty="0" smtClean="0">
                <a:latin typeface="Calibri" pitchFamily="34" charset="0"/>
              </a:rPr>
              <a:t> e </a:t>
            </a:r>
            <a:r>
              <a:rPr lang="en-GB" b="1" dirty="0" err="1" smtClean="0">
                <a:latin typeface="Calibri" pitchFamily="34" charset="0"/>
              </a:rPr>
              <a:t>nell’analisi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un’idea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un’impresa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verde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sono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descritte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nel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seguito</a:t>
            </a:r>
            <a:r>
              <a:rPr lang="en-GB" b="1" dirty="0" smtClean="0">
                <a:latin typeface="Calibri" pitchFamily="34" charset="0"/>
              </a:rPr>
              <a:t>:</a:t>
            </a:r>
            <a:r>
              <a:rPr lang="en-GB" b="1" i="1" dirty="0" smtClean="0">
                <a:latin typeface="Calibri" pitchFamily="34" charset="0"/>
              </a:rPr>
              <a:t> </a:t>
            </a:r>
            <a:endParaRPr lang="en-GB" b="1" i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en-GB" b="1" i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en-GB" b="1" i="1" dirty="0" smtClean="0">
              <a:latin typeface="Calibri" pitchFamily="34" charset="0"/>
            </a:endParaRPr>
          </a:p>
          <a:p>
            <a:pPr marL="342900" indent="-342900" eaLnBrk="1" hangingPunct="1">
              <a:buClr>
                <a:srgbClr val="66FF33"/>
              </a:buClr>
              <a:buFont typeface="+mj-lt"/>
              <a:buAutoNum type="arabicPeriod"/>
              <a:defRPr/>
            </a:pPr>
            <a:r>
              <a:rPr lang="en-GB" b="1" u="sng" dirty="0" err="1" smtClean="0">
                <a:latin typeface="Calibri" pitchFamily="34" charset="0"/>
              </a:rPr>
              <a:t>Conoscere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gli</a:t>
            </a:r>
            <a:r>
              <a:rPr lang="en-GB" b="1" u="sng" dirty="0" smtClean="0">
                <a:latin typeface="Calibri" pitchFamily="34" charset="0"/>
              </a:rPr>
              <a:t> </a:t>
            </a:r>
            <a:r>
              <a:rPr lang="en-GB" b="1" u="sng" dirty="0" err="1" smtClean="0">
                <a:latin typeface="Calibri" pitchFamily="34" charset="0"/>
              </a:rPr>
              <a:t>utenti</a:t>
            </a:r>
            <a:endParaRPr lang="en-GB" b="1" u="sng" dirty="0" smtClean="0">
              <a:latin typeface="Calibri" pitchFamily="34" charset="0"/>
            </a:endParaRPr>
          </a:p>
          <a:p>
            <a:pPr marL="0" eaLnBrk="1" hangingPunct="1">
              <a:lnSpc>
                <a:spcPct val="115000"/>
              </a:lnSpc>
              <a:defRPr/>
            </a:pPr>
            <a:r>
              <a:rPr lang="en-GB" b="1" dirty="0" err="1" smtClean="0">
                <a:latin typeface="Calibri" pitchFamily="34" charset="0"/>
              </a:rPr>
              <a:t>Analizzare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bisogni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degli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utenti</a:t>
            </a:r>
            <a:r>
              <a:rPr lang="en-GB" b="1" dirty="0" smtClean="0">
                <a:latin typeface="Calibri" pitchFamily="34" charset="0"/>
              </a:rPr>
              <a:t> è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primo </a:t>
            </a:r>
            <a:r>
              <a:rPr lang="en-GB" b="1" dirty="0" err="1" smtClean="0">
                <a:latin typeface="Calibri" pitchFamily="34" charset="0"/>
              </a:rPr>
              <a:t>passo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sviluppare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soluzioni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adattino</a:t>
            </a:r>
            <a:r>
              <a:rPr lang="en-GB" b="1" dirty="0" smtClean="0">
                <a:latin typeface="Calibri" pitchFamily="34" charset="0"/>
              </a:rPr>
              <a:t> ad </a:t>
            </a:r>
            <a:r>
              <a:rPr lang="en-GB" b="1" dirty="0" err="1" smtClean="0">
                <a:latin typeface="Calibri" pitchFamily="34" charset="0"/>
              </a:rPr>
              <a:t>essi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considerando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elementi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altri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possono</a:t>
            </a:r>
            <a:r>
              <a:rPr lang="en-GB" b="1" dirty="0" smtClean="0">
                <a:latin typeface="Calibri" pitchFamily="34" charset="0"/>
              </a:rPr>
              <a:t> aver </a:t>
            </a:r>
            <a:r>
              <a:rPr lang="en-GB" b="1" dirty="0" err="1" smtClean="0">
                <a:latin typeface="Calibri" pitchFamily="34" charset="0"/>
              </a:rPr>
              <a:t>trascurato</a:t>
            </a:r>
            <a:r>
              <a:rPr lang="en-GB" b="1" dirty="0" smtClean="0">
                <a:latin typeface="Calibri" pitchFamily="34" charset="0"/>
              </a:rPr>
              <a:t>. </a:t>
            </a:r>
            <a:r>
              <a:rPr lang="en-GB" b="1" dirty="0" err="1" smtClean="0">
                <a:latin typeface="Calibri" pitchFamily="34" charset="0"/>
              </a:rPr>
              <a:t>L’osservazione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può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rigurdare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situazioni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quotidiane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evocano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sentimenti</a:t>
            </a:r>
            <a:r>
              <a:rPr lang="en-GB" b="1" dirty="0" smtClean="0">
                <a:latin typeface="Calibri" pitchFamily="34" charset="0"/>
              </a:rPr>
              <a:t> come la </a:t>
            </a:r>
            <a:r>
              <a:rPr lang="en-GB" b="1" dirty="0" err="1" smtClean="0">
                <a:latin typeface="Calibri" pitchFamily="34" charset="0"/>
              </a:rPr>
              <a:t>frustrazione</a:t>
            </a:r>
            <a:r>
              <a:rPr lang="en-GB" b="1" dirty="0" smtClean="0">
                <a:latin typeface="Calibri" pitchFamily="34" charset="0"/>
              </a:rPr>
              <a:t>. </a:t>
            </a:r>
            <a:r>
              <a:rPr lang="en-GB" b="1" dirty="0" err="1" smtClean="0">
                <a:latin typeface="Calibri" pitchFamily="34" charset="0"/>
              </a:rPr>
              <a:t>Offrire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prodottio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servizi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possano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semplificare</a:t>
            </a:r>
            <a:r>
              <a:rPr lang="en-GB" b="1" dirty="0" smtClean="0">
                <a:latin typeface="Calibri" pitchFamily="34" charset="0"/>
              </a:rPr>
              <a:t> o </a:t>
            </a:r>
            <a:r>
              <a:rPr lang="en-GB" b="1" dirty="0" err="1" smtClean="0">
                <a:latin typeface="Calibri" pitchFamily="34" charset="0"/>
              </a:rPr>
              <a:t>rendere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più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efficienti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situazioni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della</a:t>
            </a:r>
            <a:r>
              <a:rPr lang="en-GB" b="1" dirty="0" smtClean="0">
                <a:latin typeface="Calibri" pitchFamily="34" charset="0"/>
              </a:rPr>
              <a:t> vita </a:t>
            </a:r>
            <a:r>
              <a:rPr lang="en-GB" b="1" dirty="0" err="1" smtClean="0">
                <a:latin typeface="Calibri" pitchFamily="34" charset="0"/>
              </a:rPr>
              <a:t>quotidiana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può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essere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il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punto</a:t>
            </a:r>
            <a:r>
              <a:rPr lang="en-GB" b="1" dirty="0" smtClean="0">
                <a:latin typeface="Calibri" pitchFamily="34" charset="0"/>
              </a:rPr>
              <a:t> di </a:t>
            </a:r>
            <a:r>
              <a:rPr lang="en-GB" b="1" dirty="0" err="1" smtClean="0">
                <a:latin typeface="Calibri" pitchFamily="34" charset="0"/>
              </a:rPr>
              <a:t>partenza</a:t>
            </a:r>
            <a:r>
              <a:rPr lang="en-GB" b="1" dirty="0" smtClean="0">
                <a:latin typeface="Calibri" pitchFamily="34" charset="0"/>
              </a:rPr>
              <a:t> per </a:t>
            </a:r>
            <a:r>
              <a:rPr lang="en-GB" b="1" dirty="0" err="1" smtClean="0">
                <a:latin typeface="Calibri" pitchFamily="34" charset="0"/>
              </a:rPr>
              <a:t>un’idea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che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miri</a:t>
            </a:r>
            <a:r>
              <a:rPr lang="en-GB" b="1" dirty="0" smtClean="0">
                <a:latin typeface="Calibri" pitchFamily="34" charset="0"/>
              </a:rPr>
              <a:t> a </a:t>
            </a:r>
            <a:r>
              <a:rPr lang="en-GB" b="1" dirty="0" err="1" smtClean="0">
                <a:latin typeface="Calibri" pitchFamily="34" charset="0"/>
              </a:rPr>
              <a:t>risolvere</a:t>
            </a:r>
            <a:r>
              <a:rPr lang="en-GB" b="1" dirty="0" smtClean="0">
                <a:latin typeface="Calibri" pitchFamily="34" charset="0"/>
              </a:rPr>
              <a:t> un </a:t>
            </a:r>
            <a:r>
              <a:rPr lang="en-GB" b="1" dirty="0" err="1" smtClean="0">
                <a:latin typeface="Calibri" pitchFamily="34" charset="0"/>
              </a:rPr>
              <a:t>problema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specifico</a:t>
            </a:r>
            <a:r>
              <a:rPr lang="en-GB" b="1" dirty="0" smtClean="0">
                <a:latin typeface="Calibri" pitchFamily="34" charset="0"/>
              </a:rPr>
              <a:t>.</a:t>
            </a:r>
          </a:p>
          <a:p>
            <a:pPr marL="0" algn="r" eaLnBrk="1" hangingPunct="1">
              <a:lnSpc>
                <a:spcPct val="115000"/>
              </a:lnSpc>
              <a:defRPr/>
            </a:pP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sz="1200" dirty="0" smtClean="0">
                <a:latin typeface="Calibri" pitchFamily="34" charset="0"/>
              </a:rPr>
              <a:t>see </a:t>
            </a:r>
            <a:r>
              <a:rPr lang="en-GB" sz="1200" dirty="0" err="1" smtClean="0">
                <a:latin typeface="Calibri" pitchFamily="34" charset="0"/>
              </a:rPr>
              <a:t>Pascual</a:t>
            </a:r>
            <a:r>
              <a:rPr lang="en-GB" sz="1200" dirty="0" smtClean="0">
                <a:latin typeface="Calibri" pitchFamily="34" charset="0"/>
              </a:rPr>
              <a:t> et al. 2011, p.31</a:t>
            </a:r>
          </a:p>
          <a:p>
            <a:pPr eaLnBrk="1" hangingPunct="1">
              <a:lnSpc>
                <a:spcPct val="115000"/>
              </a:lnSpc>
              <a:defRPr/>
            </a:pPr>
            <a:endParaRPr lang="en-GB" b="1" dirty="0" smtClean="0">
              <a:latin typeface="Calibri" pitchFamily="34" charset="0"/>
            </a:endParaRPr>
          </a:p>
        </p:txBody>
      </p:sp>
      <p:pic>
        <p:nvPicPr>
          <p:cNvPr id="1331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0" y="1587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3. </a:t>
            </a:r>
            <a:r>
              <a:rPr lang="en-GB" altLang="it-IT" sz="2400" b="1" dirty="0">
                <a:latin typeface="Calibri" pitchFamily="34" charset="0"/>
              </a:rPr>
              <a:t>COSTRUIRE E ANALIZZARE LA VOSTA IDEA DI IMPRESA VERDE 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39750" y="692150"/>
            <a:ext cx="7991475" cy="63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Clr>
                <a:srgbClr val="66FF33"/>
              </a:buClr>
              <a:buFont typeface="Times New Roman" pitchFamily="18" charset="0"/>
              <a:buAutoNum type="arabicPeriod" startAt="2"/>
            </a:pPr>
            <a:r>
              <a:rPr lang="en-GB" altLang="it-IT" b="1" u="sng" dirty="0" err="1" smtClean="0">
                <a:latin typeface="Calibri" pitchFamily="34" charset="0"/>
              </a:rPr>
              <a:t>Costruire</a:t>
            </a:r>
            <a:r>
              <a:rPr lang="en-GB" altLang="it-IT" b="1" u="sng" dirty="0" smtClean="0">
                <a:latin typeface="Calibri" pitchFamily="34" charset="0"/>
              </a:rPr>
              <a:t> </a:t>
            </a:r>
            <a:r>
              <a:rPr lang="en-GB" altLang="it-IT" b="1" u="sng" dirty="0" err="1" smtClean="0">
                <a:latin typeface="Calibri" pitchFamily="34" charset="0"/>
              </a:rPr>
              <a:t>l’idea</a:t>
            </a:r>
            <a:endParaRPr lang="en-GB" altLang="it-IT" b="1" u="sng" dirty="0">
              <a:latin typeface="Calibri" pitchFamily="34" charset="0"/>
            </a:endParaRPr>
          </a:p>
          <a:p>
            <a:pPr eaLnBrk="1" hangingPunct="1"/>
            <a:r>
              <a:rPr lang="en-GB" altLang="it-IT" b="1" dirty="0">
                <a:latin typeface="Calibri" pitchFamily="34" charset="0"/>
              </a:rPr>
              <a:t>    </a:t>
            </a:r>
            <a:r>
              <a:rPr lang="en-GB" altLang="it-IT" b="1" dirty="0" smtClean="0">
                <a:latin typeface="Calibri" pitchFamily="34" charset="0"/>
              </a:rPr>
              <a:t>  </a:t>
            </a:r>
            <a:r>
              <a:rPr lang="it-IT" altLang="it-IT" b="1" dirty="0" smtClean="0">
                <a:latin typeface="Calibri" pitchFamily="34" charset="0"/>
              </a:rPr>
              <a:t>Come già sottolineato, concepire un’idea e il punto di partenza nella costruzione di un’impresa verde. Le idee nuove spesso </a:t>
            </a:r>
            <a:r>
              <a:rPr lang="it-IT" altLang="it-IT" b="1" dirty="0">
                <a:latin typeface="Calibri" pitchFamily="34" charset="0"/>
              </a:rPr>
              <a:t>nascono da domande semplici come 'Cos'è questo?', </a:t>
            </a:r>
            <a:r>
              <a:rPr lang="it-IT" altLang="it-IT" b="1" dirty="0" smtClean="0">
                <a:latin typeface="Calibri" pitchFamily="34" charset="0"/>
              </a:rPr>
              <a:t>‘A Che </a:t>
            </a:r>
            <a:r>
              <a:rPr lang="it-IT" altLang="it-IT" b="1" dirty="0">
                <a:latin typeface="Calibri" pitchFamily="34" charset="0"/>
              </a:rPr>
              <a:t>cosa serve?' </a:t>
            </a:r>
            <a:r>
              <a:rPr lang="it-IT" altLang="it-IT" b="1" dirty="0" smtClean="0">
                <a:latin typeface="Calibri" pitchFamily="34" charset="0"/>
              </a:rPr>
              <a:t>o ‘A </a:t>
            </a:r>
            <a:r>
              <a:rPr lang="it-IT" altLang="it-IT" b="1" dirty="0">
                <a:latin typeface="Calibri" pitchFamily="34" charset="0"/>
              </a:rPr>
              <a:t>cosa potrebbe </a:t>
            </a:r>
            <a:r>
              <a:rPr lang="it-IT" altLang="it-IT" b="1" dirty="0" smtClean="0">
                <a:latin typeface="Calibri" pitchFamily="34" charset="0"/>
              </a:rPr>
              <a:t>servire?‘. </a:t>
            </a:r>
            <a:r>
              <a:rPr lang="it-IT" altLang="it-IT" b="1" dirty="0">
                <a:latin typeface="Calibri" pitchFamily="34" charset="0"/>
              </a:rPr>
              <a:t>Mettere in discussione gli usi di base di utensili </a:t>
            </a:r>
            <a:r>
              <a:rPr lang="it-IT" altLang="it-IT" b="1" dirty="0" smtClean="0">
                <a:latin typeface="Calibri" pitchFamily="34" charset="0"/>
              </a:rPr>
              <a:t>della </a:t>
            </a:r>
            <a:r>
              <a:rPr lang="it-IT" altLang="it-IT" b="1" dirty="0">
                <a:latin typeface="Calibri" pitchFamily="34" charset="0"/>
              </a:rPr>
              <a:t>vita quotidiana </a:t>
            </a:r>
            <a:r>
              <a:rPr lang="it-IT" altLang="it-IT" b="1" dirty="0" smtClean="0">
                <a:latin typeface="Calibri" pitchFamily="34" charset="0"/>
              </a:rPr>
              <a:t>può dare </a:t>
            </a:r>
            <a:r>
              <a:rPr lang="it-IT" altLang="it-IT" b="1" dirty="0">
                <a:latin typeface="Calibri" pitchFamily="34" charset="0"/>
              </a:rPr>
              <a:t>spazio a nuove opportunità. G</a:t>
            </a:r>
            <a:r>
              <a:rPr lang="it-IT" altLang="it-IT" b="1" dirty="0" smtClean="0">
                <a:latin typeface="Calibri" pitchFamily="34" charset="0"/>
              </a:rPr>
              <a:t>uardando </a:t>
            </a:r>
            <a:r>
              <a:rPr lang="it-IT" altLang="it-IT" b="1" dirty="0">
                <a:latin typeface="Calibri" pitchFamily="34" charset="0"/>
              </a:rPr>
              <a:t>le cose da un altro punto di </a:t>
            </a:r>
            <a:r>
              <a:rPr lang="it-IT" altLang="it-IT" b="1" dirty="0" smtClean="0">
                <a:latin typeface="Calibri" pitchFamily="34" charset="0"/>
              </a:rPr>
              <a:t>vista, questo è </a:t>
            </a:r>
            <a:r>
              <a:rPr lang="it-IT" altLang="it-IT" b="1" dirty="0">
                <a:latin typeface="Calibri" pitchFamily="34" charset="0"/>
              </a:rPr>
              <a:t>il primo passo per </a:t>
            </a:r>
            <a:r>
              <a:rPr lang="it-IT" altLang="it-IT" b="1" dirty="0" smtClean="0">
                <a:latin typeface="Calibri" pitchFamily="34" charset="0"/>
              </a:rPr>
              <a:t>trovare soluzioni innovative. Questo è un modo di alimentare la creatività e generare nuove idee</a:t>
            </a:r>
            <a:r>
              <a:rPr lang="en-GB" altLang="it-IT" b="1" dirty="0" smtClean="0">
                <a:latin typeface="Calibri" pitchFamily="34" charset="0"/>
              </a:rPr>
              <a:t>.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</a:pPr>
            <a:r>
              <a:rPr lang="en-GB" altLang="it-IT" sz="1200" dirty="0">
                <a:latin typeface="Calibri" pitchFamily="34" charset="0"/>
              </a:rPr>
              <a:t>see </a:t>
            </a:r>
            <a:r>
              <a:rPr lang="en-GB" altLang="it-IT" sz="1200" dirty="0" err="1">
                <a:latin typeface="Calibri" pitchFamily="34" charset="0"/>
              </a:rPr>
              <a:t>Pascual</a:t>
            </a:r>
            <a:r>
              <a:rPr lang="en-GB" altLang="it-IT" sz="1200" dirty="0">
                <a:latin typeface="Calibri" pitchFamily="34" charset="0"/>
              </a:rPr>
              <a:t> et al. 2011, </a:t>
            </a:r>
            <a:r>
              <a:rPr lang="en-GB" altLang="it-IT" sz="1200" dirty="0" smtClean="0">
                <a:latin typeface="Calibri" pitchFamily="34" charset="0"/>
              </a:rPr>
              <a:t>p.31</a:t>
            </a:r>
            <a:endParaRPr lang="de-DE" altLang="it-IT" b="1" dirty="0">
              <a:latin typeface="Calibri" pitchFamily="34" charset="0"/>
            </a:endParaRPr>
          </a:p>
          <a:p>
            <a:pPr eaLnBrk="1" hangingPunct="1">
              <a:buClr>
                <a:srgbClr val="66FF33"/>
              </a:buClr>
              <a:buFont typeface="Times New Roman" pitchFamily="18" charset="0"/>
              <a:buAutoNum type="arabicPeriod" startAt="3"/>
            </a:pPr>
            <a:r>
              <a:rPr lang="en-GB" altLang="it-IT" b="1" u="sng" dirty="0" err="1" smtClean="0">
                <a:latin typeface="Calibri" pitchFamily="34" charset="0"/>
              </a:rPr>
              <a:t>Sviluppare</a:t>
            </a:r>
            <a:r>
              <a:rPr lang="en-GB" altLang="it-IT" b="1" u="sng" dirty="0" smtClean="0">
                <a:latin typeface="Calibri" pitchFamily="34" charset="0"/>
              </a:rPr>
              <a:t> </a:t>
            </a:r>
            <a:r>
              <a:rPr lang="en-GB" altLang="it-IT" b="1" u="sng" dirty="0" err="1" smtClean="0">
                <a:latin typeface="Calibri" pitchFamily="34" charset="0"/>
              </a:rPr>
              <a:t>l’idea</a:t>
            </a:r>
            <a:endParaRPr lang="en-GB" altLang="it-IT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GB" altLang="it-IT" b="1" dirty="0">
                <a:latin typeface="Calibri" pitchFamily="34" charset="0"/>
              </a:rPr>
              <a:t> </a:t>
            </a:r>
            <a:r>
              <a:rPr lang="en-GB" altLang="it-IT" b="1" dirty="0" smtClean="0">
                <a:latin typeface="Calibri" pitchFamily="34" charset="0"/>
              </a:rPr>
              <a:t>      </a:t>
            </a:r>
            <a:r>
              <a:rPr lang="it-IT" altLang="it-IT" b="1" dirty="0" smtClean="0">
                <a:latin typeface="Calibri" pitchFamily="34" charset="0"/>
              </a:rPr>
              <a:t>I due passi precedenti sono </a:t>
            </a:r>
            <a:r>
              <a:rPr lang="it-IT" altLang="it-IT" b="1" dirty="0" smtClean="0">
                <a:latin typeface="Calibri" pitchFamily="34" charset="0"/>
              </a:rPr>
              <a:t>la base per lo sviluppo di idee. </a:t>
            </a:r>
            <a:r>
              <a:rPr lang="it-IT" altLang="it-IT" b="1" dirty="0">
                <a:latin typeface="Calibri" pitchFamily="34" charset="0"/>
              </a:rPr>
              <a:t>L'obiettivo </a:t>
            </a:r>
            <a:r>
              <a:rPr lang="it-IT" altLang="it-IT" b="1" dirty="0" smtClean="0">
                <a:latin typeface="Calibri" pitchFamily="34" charset="0"/>
              </a:rPr>
              <a:t>di questa fase è </a:t>
            </a:r>
            <a:r>
              <a:rPr lang="it-IT" altLang="it-IT" b="1" dirty="0">
                <a:latin typeface="Calibri" pitchFamily="34" charset="0"/>
              </a:rPr>
              <a:t>quello di sviluppare quante più idee possibili. Questo lavoro è più produttivo in un gruppo </a:t>
            </a:r>
            <a:r>
              <a:rPr lang="it-IT" altLang="it-IT" b="1" dirty="0" smtClean="0">
                <a:latin typeface="Calibri" pitchFamily="34" charset="0"/>
              </a:rPr>
              <a:t>che includa una </a:t>
            </a:r>
            <a:r>
              <a:rPr lang="it-IT" altLang="it-IT" b="1" dirty="0">
                <a:latin typeface="Calibri" pitchFamily="34" charset="0"/>
              </a:rPr>
              <a:t>varietà di </a:t>
            </a:r>
            <a:r>
              <a:rPr lang="it-IT" altLang="it-IT" b="1" dirty="0" smtClean="0">
                <a:latin typeface="Calibri" pitchFamily="34" charset="0"/>
              </a:rPr>
              <a:t>personalità </a:t>
            </a:r>
            <a:r>
              <a:rPr lang="it-IT" altLang="it-IT" b="1" dirty="0">
                <a:latin typeface="Calibri" pitchFamily="34" charset="0"/>
              </a:rPr>
              <a:t>e </a:t>
            </a:r>
            <a:r>
              <a:rPr lang="it-IT" altLang="it-IT" b="1" dirty="0" smtClean="0">
                <a:latin typeface="Calibri" pitchFamily="34" charset="0"/>
              </a:rPr>
              <a:t>diversi </a:t>
            </a:r>
            <a:r>
              <a:rPr lang="it-IT" altLang="it-IT" b="1" dirty="0">
                <a:latin typeface="Calibri" pitchFamily="34" charset="0"/>
              </a:rPr>
              <a:t>settori di competenza. </a:t>
            </a:r>
            <a:r>
              <a:rPr lang="it-IT" altLang="it-IT" b="1" dirty="0" smtClean="0">
                <a:latin typeface="Calibri" pitchFamily="34" charset="0"/>
              </a:rPr>
              <a:t>Le sessioni </a:t>
            </a:r>
            <a:r>
              <a:rPr lang="it-IT" altLang="it-IT" b="1" dirty="0">
                <a:latin typeface="Calibri" pitchFamily="34" charset="0"/>
              </a:rPr>
              <a:t>di brainstorming in cui </a:t>
            </a:r>
            <a:r>
              <a:rPr lang="it-IT" altLang="it-IT" b="1" dirty="0" smtClean="0">
                <a:latin typeface="Calibri" pitchFamily="34" charset="0"/>
              </a:rPr>
              <a:t>ognuno contribuisce </a:t>
            </a:r>
            <a:r>
              <a:rPr lang="it-IT" altLang="it-IT" b="1" dirty="0">
                <a:latin typeface="Calibri" pitchFamily="34" charset="0"/>
              </a:rPr>
              <a:t>attivamente </a:t>
            </a:r>
            <a:r>
              <a:rPr lang="it-IT" altLang="it-IT" b="1" dirty="0" smtClean="0">
                <a:latin typeface="Calibri" pitchFamily="34" charset="0"/>
              </a:rPr>
              <a:t>sono molto utili e, tenendo in considerazione che l'obiettivo </a:t>
            </a:r>
            <a:r>
              <a:rPr lang="it-IT" altLang="it-IT" b="1" dirty="0">
                <a:latin typeface="Calibri" pitchFamily="34" charset="0"/>
              </a:rPr>
              <a:t>è quello di raccogliere il maggior numero di idee </a:t>
            </a:r>
            <a:r>
              <a:rPr lang="it-IT" altLang="it-IT" b="1" dirty="0" smtClean="0">
                <a:latin typeface="Calibri" pitchFamily="34" charset="0"/>
              </a:rPr>
              <a:t>possibili </a:t>
            </a:r>
            <a:r>
              <a:rPr lang="it-IT" altLang="it-IT" b="1" dirty="0">
                <a:latin typeface="Calibri" pitchFamily="34" charset="0"/>
              </a:rPr>
              <a:t>e di </a:t>
            </a:r>
            <a:r>
              <a:rPr lang="it-IT" altLang="it-IT" b="1" dirty="0" smtClean="0">
                <a:latin typeface="Calibri" pitchFamily="34" charset="0"/>
              </a:rPr>
              <a:t>metterle nero su bianco, ogni </a:t>
            </a:r>
            <a:r>
              <a:rPr lang="it-IT" altLang="it-IT" b="1" dirty="0">
                <a:latin typeface="Calibri" pitchFamily="34" charset="0"/>
              </a:rPr>
              <a:t>idea è </a:t>
            </a:r>
            <a:r>
              <a:rPr lang="it-IT" altLang="it-IT" b="1" dirty="0" smtClean="0">
                <a:latin typeface="Calibri" pitchFamily="34" charset="0"/>
              </a:rPr>
              <a:t>benvenuta e le si può poi raggruppare per svilupparle ulteriormente.</a:t>
            </a:r>
            <a:endParaRPr lang="en-GB" altLang="it-IT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</a:pPr>
            <a:r>
              <a:rPr lang="en-GB" altLang="it-IT" b="1" dirty="0" smtClean="0">
                <a:latin typeface="Calibri" pitchFamily="34" charset="0"/>
              </a:rPr>
              <a:t>                                               </a:t>
            </a:r>
            <a:r>
              <a:rPr lang="en-GB" altLang="it-IT" sz="1200" dirty="0">
                <a:latin typeface="Calibri" pitchFamily="34" charset="0"/>
              </a:rPr>
              <a:t>see </a:t>
            </a:r>
            <a:r>
              <a:rPr lang="en-GB" altLang="it-IT" sz="1200" dirty="0" err="1">
                <a:latin typeface="Calibri" pitchFamily="34" charset="0"/>
              </a:rPr>
              <a:t>Pascual</a:t>
            </a:r>
            <a:r>
              <a:rPr lang="en-GB" altLang="it-IT" sz="1200" dirty="0">
                <a:latin typeface="Calibri" pitchFamily="34" charset="0"/>
              </a:rPr>
              <a:t> et al. 2011, p.31</a:t>
            </a: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endParaRPr lang="de-DE" altLang="it-IT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buFont typeface="Arial" charset="0"/>
              <a:buNone/>
            </a:pPr>
            <a:endParaRPr lang="de-DE" altLang="it-IT" b="1" dirty="0">
              <a:latin typeface="Calibri" pitchFamily="34" charset="0"/>
            </a:endParaRPr>
          </a:p>
        </p:txBody>
      </p:sp>
      <p:pic>
        <p:nvPicPr>
          <p:cNvPr id="1434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orn">
  <a:themeElements>
    <a:clrScheme name="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horn">
  <a:themeElements>
    <a:clrScheme name="1_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1_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 4">
      <a:dk1>
        <a:srgbClr val="56925A"/>
      </a:dk1>
      <a:lt1>
        <a:srgbClr val="FFFFFF"/>
      </a:lt1>
      <a:dk2>
        <a:srgbClr val="009900"/>
      </a:dk2>
      <a:lt2>
        <a:srgbClr val="FFFFCC"/>
      </a:lt2>
      <a:accent1>
        <a:srgbClr val="2B877C"/>
      </a:accent1>
      <a:accent2>
        <a:srgbClr val="5A9A5F"/>
      </a:accent2>
      <a:accent3>
        <a:srgbClr val="AACAA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Lariss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4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129</TotalTime>
  <Words>1670</Words>
  <Application>Microsoft Office PowerPoint</Application>
  <PresentationFormat>Presentazione su schermo (4:3)</PresentationFormat>
  <Paragraphs>119</Paragraphs>
  <Slides>15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Ahorn</vt:lpstr>
      <vt:lpstr>1_Ahorn</vt:lpstr>
      <vt:lpstr>Larissa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@MINDSET: Managing Social Relations in Schools</dc:title>
  <dc:creator>Isabel Nunes</dc:creator>
  <cp:lastModifiedBy>Gruppo Didattica della Fisica</cp:lastModifiedBy>
  <cp:revision>196</cp:revision>
  <dcterms:created xsi:type="dcterms:W3CDTF">2015-04-17T17:10:25Z</dcterms:created>
  <dcterms:modified xsi:type="dcterms:W3CDTF">2016-06-22T16:39:14Z</dcterms:modified>
</cp:coreProperties>
</file>