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3" r:id="rId1"/>
    <p:sldMasterId id="2147484215" r:id="rId2"/>
    <p:sldMasterId id="2147484217" r:id="rId3"/>
  </p:sldMasterIdLst>
  <p:notesMasterIdLst>
    <p:notesMasterId r:id="rId19"/>
  </p:notesMasterIdLst>
  <p:handoutMasterIdLst>
    <p:handoutMasterId r:id="rId20"/>
  </p:handoutMasterIdLst>
  <p:sldIdLst>
    <p:sldId id="260" r:id="rId4"/>
    <p:sldId id="298" r:id="rId5"/>
    <p:sldId id="261" r:id="rId6"/>
    <p:sldId id="283" r:id="rId7"/>
    <p:sldId id="338" r:id="rId8"/>
    <p:sldId id="341" r:id="rId9"/>
    <p:sldId id="339" r:id="rId10"/>
    <p:sldId id="340" r:id="rId11"/>
    <p:sldId id="295" r:id="rId12"/>
    <p:sldId id="302" r:id="rId13"/>
    <p:sldId id="303" r:id="rId14"/>
    <p:sldId id="306" r:id="rId15"/>
    <p:sldId id="299" r:id="rId16"/>
    <p:sldId id="332" r:id="rId17"/>
    <p:sldId id="335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FF33"/>
    <a:srgbClr val="000000"/>
    <a:srgbClr val="FFFF99"/>
    <a:srgbClr val="FF0000"/>
    <a:srgbClr val="FFCC00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2" autoAdjust="0"/>
    <p:restoredTop sz="99263" autoAdjust="0"/>
  </p:normalViewPr>
  <p:slideViewPr>
    <p:cSldViewPr>
      <p:cViewPr>
        <p:scale>
          <a:sx n="78" d="100"/>
          <a:sy n="78" d="100"/>
        </p:scale>
        <p:origin x="-117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5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7B90CD6-0479-4C64-9D5C-FA9EEBA63F6F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DD9F9A7-FECF-424D-BE99-AF27E223CA0E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93190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49747DE-D94D-48D4-8E76-262BEBCED5C8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888D283-4884-40DB-8AA7-04B00DA624B0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479794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3174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fld id="{95A416FC-BBDC-475F-8D6B-32B82C40F363}" type="slidenum">
              <a:rPr lang="en-GB" altLang="en-US" sz="1200">
                <a:latin typeface="Calibri" pitchFamily="34" charset="0"/>
              </a:rPr>
              <a:pPr algn="r" eaLnBrk="1" hangingPunct="1"/>
              <a:t>10</a:t>
            </a:fld>
            <a:endParaRPr lang="en-GB" alt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3277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fld id="{86CE7C62-FCC8-4DC9-A840-5FCECEF5DB42}" type="slidenum">
              <a:rPr lang="en-GB" altLang="en-US" sz="1200">
                <a:latin typeface="Calibri" pitchFamily="34" charset="0"/>
              </a:rPr>
              <a:pPr algn="r" eaLnBrk="1" hangingPunct="1"/>
              <a:t>11</a:t>
            </a:fld>
            <a:endParaRPr lang="en-GB" alt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337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fld id="{BE1A14B5-1BD7-474D-84AB-461287A8DC1A}" type="slidenum">
              <a:rPr lang="en-GB" altLang="en-US" sz="1200">
                <a:latin typeface="Calibri" pitchFamily="34" charset="0"/>
              </a:rPr>
              <a:pPr algn="r" eaLnBrk="1" hangingPunct="1"/>
              <a:t>12</a:t>
            </a:fld>
            <a:endParaRPr lang="en-GB" alt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DA141C45-35CE-4E1C-86D1-33D01DEB006D}" type="slidenum">
              <a:rPr lang="en-GB" altLang="en-US" smtClean="0">
                <a:latin typeface="Calibri" pitchFamily="34" charset="0"/>
              </a:rPr>
              <a:pPr/>
              <a:t>13</a:t>
            </a:fld>
            <a:endParaRPr lang="en-GB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CA402BE7-B627-4B35-9700-4A8A08EEBF05}" type="slidenum">
              <a:rPr lang="en-GB" altLang="en-US" smtClean="0">
                <a:latin typeface="Calibri" pitchFamily="34" charset="0"/>
              </a:rPr>
              <a:pPr/>
              <a:t>4</a:t>
            </a:fld>
            <a:endParaRPr lang="en-GB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8DECACCE-4DA1-4372-86F9-07AFABFABFE5}" type="slidenum">
              <a:rPr lang="en-GB" altLang="en-US" smtClean="0">
                <a:latin typeface="Calibri" pitchFamily="34" charset="0"/>
              </a:rPr>
              <a:pPr/>
              <a:t>5</a:t>
            </a:fld>
            <a:endParaRPr lang="en-GB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AD4A5FC5-4866-4BF6-913D-D2C82A8DAB3F}" type="slidenum">
              <a:rPr lang="en-GB" altLang="en-US" smtClean="0">
                <a:latin typeface="Calibri" pitchFamily="34" charset="0"/>
              </a:rPr>
              <a:pPr/>
              <a:t>6</a:t>
            </a:fld>
            <a:endParaRPr lang="en-GB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0971E614-901E-43BB-BC7A-C22AE75022C5}" type="slidenum">
              <a:rPr lang="en-GB" altLang="en-US" smtClean="0">
                <a:latin typeface="Calibri" pitchFamily="34" charset="0"/>
              </a:rPr>
              <a:pPr/>
              <a:t>7</a:t>
            </a:fld>
            <a:endParaRPr lang="en-GB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FB56F322-3527-43AC-B0A7-F6E84DF2A886}" type="slidenum">
              <a:rPr lang="en-GB" altLang="en-US" smtClean="0">
                <a:latin typeface="Calibri" pitchFamily="34" charset="0"/>
              </a:rPr>
              <a:pPr/>
              <a:t>8</a:t>
            </a:fld>
            <a:endParaRPr lang="en-GB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cs typeface="Arial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FB20D6D4-C8B3-4223-AD88-C71FE9EB1A44}" type="slidenum">
              <a:rPr lang="en-GB" altLang="en-US" smtClean="0">
                <a:latin typeface="Calibri" pitchFamily="34" charset="0"/>
              </a:rPr>
              <a:pPr/>
              <a:t>9</a:t>
            </a:fld>
            <a:endParaRPr lang="en-GB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32 w 2123"/>
                <a:gd name="T1" fmla="*/ 428 h 1696"/>
                <a:gd name="T2" fmla="*/ 496 w 2123"/>
                <a:gd name="T3" fmla="*/ 280 h 1696"/>
                <a:gd name="T4" fmla="*/ 622 w 2123"/>
                <a:gd name="T5" fmla="*/ 163 h 1696"/>
                <a:gd name="T6" fmla="*/ 851 w 2123"/>
                <a:gd name="T7" fmla="*/ 241 h 1696"/>
                <a:gd name="T8" fmla="*/ 1118 w 2123"/>
                <a:gd name="T9" fmla="*/ 356 h 1696"/>
                <a:gd name="T10" fmla="*/ 1366 w 2123"/>
                <a:gd name="T11" fmla="*/ 454 h 1696"/>
                <a:gd name="T12" fmla="*/ 1656 w 2123"/>
                <a:gd name="T13" fmla="*/ 556 h 1696"/>
                <a:gd name="T14" fmla="*/ 1734 w 2123"/>
                <a:gd name="T15" fmla="*/ 580 h 1696"/>
                <a:gd name="T16" fmla="*/ 1691 w 2123"/>
                <a:gd name="T17" fmla="*/ 553 h 1696"/>
                <a:gd name="T18" fmla="*/ 1299 w 2123"/>
                <a:gd name="T19" fmla="*/ 410 h 1696"/>
                <a:gd name="T20" fmla="*/ 1003 w 2123"/>
                <a:gd name="T21" fmla="*/ 280 h 1696"/>
                <a:gd name="T22" fmla="*/ 663 w 2123"/>
                <a:gd name="T23" fmla="*/ 134 h 1696"/>
                <a:gd name="T24" fmla="*/ 919 w 2123"/>
                <a:gd name="T25" fmla="*/ 127 h 1696"/>
                <a:gd name="T26" fmla="*/ 1185 w 2123"/>
                <a:gd name="T27" fmla="*/ 131 h 1696"/>
                <a:gd name="T28" fmla="*/ 1486 w 2123"/>
                <a:gd name="T29" fmla="*/ 111 h 1696"/>
                <a:gd name="T30" fmla="*/ 1954 w 2123"/>
                <a:gd name="T31" fmla="*/ 80 h 1696"/>
                <a:gd name="T32" fmla="*/ 1910 w 2123"/>
                <a:gd name="T33" fmla="*/ 71 h 1696"/>
                <a:gd name="T34" fmla="*/ 1419 w 2123"/>
                <a:gd name="T35" fmla="*/ 106 h 1696"/>
                <a:gd name="T36" fmla="*/ 1112 w 2123"/>
                <a:gd name="T37" fmla="*/ 112 h 1696"/>
                <a:gd name="T38" fmla="*/ 695 w 2123"/>
                <a:gd name="T39" fmla="*/ 106 h 1696"/>
                <a:gd name="T40" fmla="*/ 755 w 2123"/>
                <a:gd name="T41" fmla="*/ 94 h 1696"/>
                <a:gd name="T42" fmla="*/ 1048 w 2123"/>
                <a:gd name="T43" fmla="*/ 0 h 1696"/>
                <a:gd name="T44" fmla="*/ 1003 w 2123"/>
                <a:gd name="T45" fmla="*/ 12 h 1696"/>
                <a:gd name="T46" fmla="*/ 930 w 2123"/>
                <a:gd name="T47" fmla="*/ 35 h 1696"/>
                <a:gd name="T48" fmla="*/ 791 w 2123"/>
                <a:gd name="T49" fmla="*/ 78 h 1696"/>
                <a:gd name="T50" fmla="*/ 622 w 2123"/>
                <a:gd name="T51" fmla="*/ 115 h 1696"/>
                <a:gd name="T52" fmla="*/ 586 w 2123"/>
                <a:gd name="T53" fmla="*/ 148 h 1696"/>
                <a:gd name="T54" fmla="*/ 281 w 2123"/>
                <a:gd name="T55" fmla="*/ 241 h 1696"/>
                <a:gd name="T56" fmla="*/ 0 w 2123"/>
                <a:gd name="T57" fmla="*/ 297 h 1696"/>
                <a:gd name="T58" fmla="*/ 0 w 2123"/>
                <a:gd name="T59" fmla="*/ 301 h 1696"/>
                <a:gd name="T60" fmla="*/ 0 w 2123"/>
                <a:gd name="T61" fmla="*/ 314 h 1696"/>
                <a:gd name="T62" fmla="*/ 278 w 2123"/>
                <a:gd name="T63" fmla="*/ 258 h 1696"/>
                <a:gd name="T64" fmla="*/ 544 w 2123"/>
                <a:gd name="T65" fmla="*/ 176 h 1696"/>
                <a:gd name="T66" fmla="*/ 467 w 2123"/>
                <a:gd name="T67" fmla="*/ 273 h 1696"/>
                <a:gd name="T68" fmla="*/ 479 w 2123"/>
                <a:gd name="T69" fmla="*/ 407 h 1696"/>
                <a:gd name="T70" fmla="*/ 428 w 2123"/>
                <a:gd name="T71" fmla="*/ 479 h 1696"/>
                <a:gd name="T72" fmla="*/ 297 w 2123"/>
                <a:gd name="T73" fmla="*/ 606 h 1696"/>
                <a:gd name="T74" fmla="*/ 291 w 2123"/>
                <a:gd name="T75" fmla="*/ 694 h 1696"/>
                <a:gd name="T76" fmla="*/ 297 w 2123"/>
                <a:gd name="T77" fmla="*/ 694 h 1696"/>
                <a:gd name="T78" fmla="*/ 315 w 2123"/>
                <a:gd name="T79" fmla="*/ 636 h 1696"/>
                <a:gd name="T80" fmla="*/ 532 w 2123"/>
                <a:gd name="T81" fmla="*/ 428 h 1696"/>
                <a:gd name="T82" fmla="*/ 532 w 2123"/>
                <a:gd name="T83" fmla="*/ 428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39 w 969"/>
                <a:gd name="T1" fmla="*/ 1234 h 1192"/>
                <a:gd name="T2" fmla="*/ 522 w 969"/>
                <a:gd name="T3" fmla="*/ 1240 h 1192"/>
                <a:gd name="T4" fmla="*/ 615 w 969"/>
                <a:gd name="T5" fmla="*/ 1198 h 1192"/>
                <a:gd name="T6" fmla="*/ 865 w 969"/>
                <a:gd name="T7" fmla="*/ 1133 h 1192"/>
                <a:gd name="T8" fmla="*/ 997 w 969"/>
                <a:gd name="T9" fmla="*/ 1103 h 1192"/>
                <a:gd name="T10" fmla="*/ 807 w 969"/>
                <a:gd name="T11" fmla="*/ 1034 h 1192"/>
                <a:gd name="T12" fmla="*/ 588 w 969"/>
                <a:gd name="T13" fmla="*/ 985 h 1192"/>
                <a:gd name="T14" fmla="*/ 213 w 969"/>
                <a:gd name="T15" fmla="*/ 1007 h 1192"/>
                <a:gd name="T16" fmla="*/ 315 w 969"/>
                <a:gd name="T17" fmla="*/ 925 h 1192"/>
                <a:gd name="T18" fmla="*/ 528 w 969"/>
                <a:gd name="T19" fmla="*/ 835 h 1192"/>
                <a:gd name="T20" fmla="*/ 742 w 969"/>
                <a:gd name="T21" fmla="*/ 703 h 1192"/>
                <a:gd name="T22" fmla="*/ 748 w 969"/>
                <a:gd name="T23" fmla="*/ 703 h 1192"/>
                <a:gd name="T24" fmla="*/ 760 w 969"/>
                <a:gd name="T25" fmla="*/ 697 h 1192"/>
                <a:gd name="T26" fmla="*/ 801 w 969"/>
                <a:gd name="T27" fmla="*/ 679 h 1192"/>
                <a:gd name="T28" fmla="*/ 825 w 969"/>
                <a:gd name="T29" fmla="*/ 673 h 1192"/>
                <a:gd name="T30" fmla="*/ 837 w 969"/>
                <a:gd name="T31" fmla="*/ 661 h 1192"/>
                <a:gd name="T32" fmla="*/ 843 w 969"/>
                <a:gd name="T33" fmla="*/ 649 h 1192"/>
                <a:gd name="T34" fmla="*/ 837 w 969"/>
                <a:gd name="T35" fmla="*/ 643 h 1192"/>
                <a:gd name="T36" fmla="*/ 831 w 969"/>
                <a:gd name="T37" fmla="*/ 631 h 1192"/>
                <a:gd name="T38" fmla="*/ 831 w 969"/>
                <a:gd name="T39" fmla="*/ 591 h 1192"/>
                <a:gd name="T40" fmla="*/ 843 w 969"/>
                <a:gd name="T41" fmla="*/ 561 h 1192"/>
                <a:gd name="T42" fmla="*/ 857 w 969"/>
                <a:gd name="T43" fmla="*/ 531 h 1192"/>
                <a:gd name="T44" fmla="*/ 881 w 969"/>
                <a:gd name="T45" fmla="*/ 501 h 1192"/>
                <a:gd name="T46" fmla="*/ 897 w 969"/>
                <a:gd name="T47" fmla="*/ 471 h 1192"/>
                <a:gd name="T48" fmla="*/ 905 w 969"/>
                <a:gd name="T49" fmla="*/ 453 h 1192"/>
                <a:gd name="T50" fmla="*/ 913 w 969"/>
                <a:gd name="T51" fmla="*/ 447 h 1192"/>
                <a:gd name="T52" fmla="*/ 913 w 969"/>
                <a:gd name="T53" fmla="*/ 363 h 1192"/>
                <a:gd name="T54" fmla="*/ 913 w 969"/>
                <a:gd name="T55" fmla="*/ 357 h 1192"/>
                <a:gd name="T56" fmla="*/ 919 w 969"/>
                <a:gd name="T57" fmla="*/ 351 h 1192"/>
                <a:gd name="T58" fmla="*/ 937 w 969"/>
                <a:gd name="T59" fmla="*/ 321 h 1192"/>
                <a:gd name="T60" fmla="*/ 949 w 969"/>
                <a:gd name="T61" fmla="*/ 285 h 1192"/>
                <a:gd name="T62" fmla="*/ 961 w 969"/>
                <a:gd name="T63" fmla="*/ 255 h 1192"/>
                <a:gd name="T64" fmla="*/ 967 w 969"/>
                <a:gd name="T65" fmla="*/ 243 h 1192"/>
                <a:gd name="T66" fmla="*/ 973 w 969"/>
                <a:gd name="T67" fmla="*/ 231 h 1192"/>
                <a:gd name="T68" fmla="*/ 991 w 969"/>
                <a:gd name="T69" fmla="*/ 173 h 1192"/>
                <a:gd name="T70" fmla="*/ 1009 w 969"/>
                <a:gd name="T71" fmla="*/ 137 h 1192"/>
                <a:gd name="T72" fmla="*/ 1015 w 969"/>
                <a:gd name="T73" fmla="*/ 125 h 1192"/>
                <a:gd name="T74" fmla="*/ 1015 w 969"/>
                <a:gd name="T75" fmla="*/ 119 h 1192"/>
                <a:gd name="T76" fmla="*/ 1033 w 969"/>
                <a:gd name="T77" fmla="*/ 0 h 1192"/>
                <a:gd name="T78" fmla="*/ 1009 w 969"/>
                <a:gd name="T79" fmla="*/ 47 h 1192"/>
                <a:gd name="T80" fmla="*/ 831 w 969"/>
                <a:gd name="T81" fmla="*/ 113 h 1192"/>
                <a:gd name="T82" fmla="*/ 754 w 969"/>
                <a:gd name="T83" fmla="*/ 161 h 1192"/>
                <a:gd name="T84" fmla="*/ 492 w 969"/>
                <a:gd name="T85" fmla="*/ 249 h 1192"/>
                <a:gd name="T86" fmla="*/ 297 w 969"/>
                <a:gd name="T87" fmla="*/ 303 h 1192"/>
                <a:gd name="T88" fmla="*/ 189 w 969"/>
                <a:gd name="T89" fmla="*/ 309 h 1192"/>
                <a:gd name="T90" fmla="*/ 12 w 969"/>
                <a:gd name="T91" fmla="*/ 501 h 1192"/>
                <a:gd name="T92" fmla="*/ 0 w 969"/>
                <a:gd name="T93" fmla="*/ 525 h 1192"/>
                <a:gd name="T94" fmla="*/ 0 w 969"/>
                <a:gd name="T95" fmla="*/ 1234 h 1192"/>
                <a:gd name="T96" fmla="*/ 96 w 969"/>
                <a:gd name="T97" fmla="*/ 1228 h 1192"/>
                <a:gd name="T98" fmla="*/ 339 w 969"/>
                <a:gd name="T99" fmla="*/ 1234 h 1192"/>
                <a:gd name="T100" fmla="*/ 339 w 969"/>
                <a:gd name="T101" fmla="*/ 1234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100 w 2176"/>
                <a:gd name="T1" fmla="*/ 799 h 1505"/>
                <a:gd name="T2" fmla="*/ 1270 w 2176"/>
                <a:gd name="T3" fmla="*/ 1273 h 1505"/>
                <a:gd name="T4" fmla="*/ 1020 w 2176"/>
                <a:gd name="T5" fmla="*/ 1225 h 1505"/>
                <a:gd name="T6" fmla="*/ 771 w 2176"/>
                <a:gd name="T7" fmla="*/ 1159 h 1505"/>
                <a:gd name="T8" fmla="*/ 474 w 2176"/>
                <a:gd name="T9" fmla="*/ 1141 h 1505"/>
                <a:gd name="T10" fmla="*/ 0 w 2176"/>
                <a:gd name="T11" fmla="*/ 1111 h 1505"/>
                <a:gd name="T12" fmla="*/ 30 w 2176"/>
                <a:gd name="T13" fmla="*/ 1147 h 1505"/>
                <a:gd name="T14" fmla="*/ 528 w 2176"/>
                <a:gd name="T15" fmla="*/ 1165 h 1505"/>
                <a:gd name="T16" fmla="*/ 825 w 2176"/>
                <a:gd name="T17" fmla="*/ 1219 h 1505"/>
                <a:gd name="T18" fmla="*/ 1210 w 2176"/>
                <a:gd name="T19" fmla="*/ 1349 h 1505"/>
                <a:gd name="T20" fmla="*/ 1145 w 2176"/>
                <a:gd name="T21" fmla="*/ 1367 h 1505"/>
                <a:gd name="T22" fmla="*/ 759 w 2176"/>
                <a:gd name="T23" fmla="*/ 1553 h 1505"/>
                <a:gd name="T24" fmla="*/ 813 w 2176"/>
                <a:gd name="T25" fmla="*/ 1529 h 1505"/>
                <a:gd name="T26" fmla="*/ 925 w 2176"/>
                <a:gd name="T27" fmla="*/ 1487 h 1505"/>
                <a:gd name="T28" fmla="*/ 1086 w 2176"/>
                <a:gd name="T29" fmla="*/ 1403 h 1505"/>
                <a:gd name="T30" fmla="*/ 1294 w 2176"/>
                <a:gd name="T31" fmla="*/ 1343 h 1505"/>
                <a:gd name="T32" fmla="*/ 1350 w 2176"/>
                <a:gd name="T33" fmla="*/ 1255 h 1505"/>
                <a:gd name="T34" fmla="*/ 1744 w 2176"/>
                <a:gd name="T35" fmla="*/ 1075 h 1505"/>
                <a:gd name="T36" fmla="*/ 2059 w 2176"/>
                <a:gd name="T37" fmla="*/ 985 h 1505"/>
                <a:gd name="T38" fmla="*/ 2322 w 2176"/>
                <a:gd name="T39" fmla="*/ 853 h 1505"/>
                <a:gd name="T40" fmla="*/ 2093 w 2176"/>
                <a:gd name="T41" fmla="*/ 943 h 1505"/>
                <a:gd name="T42" fmla="*/ 1768 w 2176"/>
                <a:gd name="T43" fmla="*/ 1021 h 1505"/>
                <a:gd name="T44" fmla="*/ 1435 w 2176"/>
                <a:gd name="T45" fmla="*/ 1183 h 1505"/>
                <a:gd name="T46" fmla="*/ 1601 w 2176"/>
                <a:gd name="T47" fmla="*/ 937 h 1505"/>
                <a:gd name="T48" fmla="*/ 1732 w 2176"/>
                <a:gd name="T49" fmla="*/ 561 h 1505"/>
                <a:gd name="T50" fmla="*/ 1857 w 2176"/>
                <a:gd name="T51" fmla="*/ 388 h 1505"/>
                <a:gd name="T52" fmla="*/ 2113 w 2176"/>
                <a:gd name="T53" fmla="*/ 60 h 1505"/>
                <a:gd name="T54" fmla="*/ 2140 w 2176"/>
                <a:gd name="T55" fmla="*/ 0 h 1505"/>
                <a:gd name="T56" fmla="*/ 2106 w 2176"/>
                <a:gd name="T57" fmla="*/ 0 h 1505"/>
                <a:gd name="T58" fmla="*/ 1708 w 2176"/>
                <a:gd name="T59" fmla="*/ 496 h 1505"/>
                <a:gd name="T60" fmla="*/ 1573 w 2176"/>
                <a:gd name="T61" fmla="*/ 919 h 1505"/>
                <a:gd name="T62" fmla="*/ 1336 w 2176"/>
                <a:gd name="T63" fmla="*/ 1207 h 1505"/>
                <a:gd name="T64" fmla="*/ 1210 w 2176"/>
                <a:gd name="T65" fmla="*/ 937 h 1505"/>
                <a:gd name="T66" fmla="*/ 1074 w 2176"/>
                <a:gd name="T67" fmla="*/ 556 h 1505"/>
                <a:gd name="T68" fmla="*/ 949 w 2176"/>
                <a:gd name="T69" fmla="*/ 222 h 1505"/>
                <a:gd name="T70" fmla="*/ 837 w 2176"/>
                <a:gd name="T71" fmla="*/ 0 h 1505"/>
                <a:gd name="T72" fmla="*/ 801 w 2176"/>
                <a:gd name="T73" fmla="*/ 0 h 1505"/>
                <a:gd name="T74" fmla="*/ 967 w 2176"/>
                <a:gd name="T75" fmla="*/ 370 h 1505"/>
                <a:gd name="T76" fmla="*/ 1100 w 2176"/>
                <a:gd name="T77" fmla="*/ 799 h 1505"/>
                <a:gd name="T78" fmla="*/ 1100 w 2176"/>
                <a:gd name="T79" fmla="*/ 79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77 w 813"/>
                <a:gd name="T1" fmla="*/ 580 h 804"/>
                <a:gd name="T2" fmla="*/ 345 w 813"/>
                <a:gd name="T3" fmla="*/ 454 h 804"/>
                <a:gd name="T4" fmla="*/ 678 w 813"/>
                <a:gd name="T5" fmla="*/ 232 h 804"/>
                <a:gd name="T6" fmla="*/ 861 w 813"/>
                <a:gd name="T7" fmla="*/ 0 h 804"/>
                <a:gd name="T8" fmla="*/ 723 w 813"/>
                <a:gd name="T9" fmla="*/ 150 h 804"/>
                <a:gd name="T10" fmla="*/ 160 w 813"/>
                <a:gd name="T11" fmla="*/ 520 h 804"/>
                <a:gd name="T12" fmla="*/ 0 w 813"/>
                <a:gd name="T13" fmla="*/ 764 h 804"/>
                <a:gd name="T14" fmla="*/ 0 w 813"/>
                <a:gd name="T15" fmla="*/ 836 h 804"/>
                <a:gd name="T16" fmla="*/ 177 w 813"/>
                <a:gd name="T17" fmla="*/ 580 h 804"/>
                <a:gd name="T18" fmla="*/ 177 w 813"/>
                <a:gd name="T19" fmla="*/ 580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92 w 759"/>
                <a:gd name="T1" fmla="*/ 66 h 107"/>
                <a:gd name="T2" fmla="*/ 807 w 759"/>
                <a:gd name="T3" fmla="*/ 0 h 107"/>
                <a:gd name="T4" fmla="*/ 528 w 759"/>
                <a:gd name="T5" fmla="*/ 36 h 107"/>
                <a:gd name="T6" fmla="*/ 154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92 w 759"/>
                <a:gd name="T15" fmla="*/ 66 h 107"/>
                <a:gd name="T16" fmla="*/ 49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83 w 3169"/>
                <a:gd name="T1" fmla="*/ 255 h 743"/>
                <a:gd name="T2" fmla="*/ 1848 w 3169"/>
                <a:gd name="T3" fmla="*/ 249 h 743"/>
                <a:gd name="T4" fmla="*/ 2231 w 3169"/>
                <a:gd name="T5" fmla="*/ 267 h 743"/>
                <a:gd name="T6" fmla="*/ 2675 w 3169"/>
                <a:gd name="T7" fmla="*/ 249 h 743"/>
                <a:gd name="T8" fmla="*/ 3383 w 3169"/>
                <a:gd name="T9" fmla="*/ 220 h 743"/>
                <a:gd name="T10" fmla="*/ 3325 w 3169"/>
                <a:gd name="T11" fmla="*/ 202 h 743"/>
                <a:gd name="T12" fmla="*/ 2584 w 3169"/>
                <a:gd name="T13" fmla="*/ 237 h 743"/>
                <a:gd name="T14" fmla="*/ 2138 w 3169"/>
                <a:gd name="T15" fmla="*/ 237 h 743"/>
                <a:gd name="T16" fmla="*/ 1555 w 3169"/>
                <a:gd name="T17" fmla="*/ 202 h 743"/>
                <a:gd name="T18" fmla="*/ 1648 w 3169"/>
                <a:gd name="T19" fmla="*/ 168 h 743"/>
                <a:gd name="T20" fmla="*/ 2178 w 3169"/>
                <a:gd name="T21" fmla="*/ 0 h 743"/>
                <a:gd name="T22" fmla="*/ 2091 w 3169"/>
                <a:gd name="T23" fmla="*/ 24 h 743"/>
                <a:gd name="T24" fmla="*/ 1964 w 3169"/>
                <a:gd name="T25" fmla="*/ 66 h 743"/>
                <a:gd name="T26" fmla="*/ 1714 w 3169"/>
                <a:gd name="T27" fmla="*/ 138 h 743"/>
                <a:gd name="T28" fmla="*/ 1434 w 3169"/>
                <a:gd name="T29" fmla="*/ 214 h 743"/>
                <a:gd name="T30" fmla="*/ 1349 w 3169"/>
                <a:gd name="T31" fmla="*/ 267 h 743"/>
                <a:gd name="T32" fmla="*/ 813 w 3169"/>
                <a:gd name="T33" fmla="*/ 429 h 743"/>
                <a:gd name="T34" fmla="*/ 351 w 3169"/>
                <a:gd name="T35" fmla="*/ 519 h 743"/>
                <a:gd name="T36" fmla="*/ 0 w 3169"/>
                <a:gd name="T37" fmla="*/ 649 h 743"/>
                <a:gd name="T38" fmla="*/ 315 w 3169"/>
                <a:gd name="T39" fmla="*/ 555 h 743"/>
                <a:gd name="T40" fmla="*/ 783 w 3169"/>
                <a:gd name="T41" fmla="*/ 465 h 743"/>
                <a:gd name="T42" fmla="*/ 1258 w 3169"/>
                <a:gd name="T43" fmla="*/ 327 h 743"/>
                <a:gd name="T44" fmla="*/ 1045 w 3169"/>
                <a:gd name="T45" fmla="*/ 507 h 743"/>
                <a:gd name="T46" fmla="*/ 931 w 3169"/>
                <a:gd name="T47" fmla="*/ 775 h 743"/>
                <a:gd name="T48" fmla="*/ 925 w 3169"/>
                <a:gd name="T49" fmla="*/ 775 h 743"/>
                <a:gd name="T50" fmla="*/ 997 w 3169"/>
                <a:gd name="T51" fmla="*/ 775 h 743"/>
                <a:gd name="T52" fmla="*/ 1086 w 3169"/>
                <a:gd name="T53" fmla="*/ 513 h 743"/>
                <a:gd name="T54" fmla="*/ 1384 w 3169"/>
                <a:gd name="T55" fmla="*/ 297 h 743"/>
                <a:gd name="T56" fmla="*/ 1634 w 3169"/>
                <a:gd name="T57" fmla="*/ 465 h 743"/>
                <a:gd name="T58" fmla="*/ 1889 w 3169"/>
                <a:gd name="T59" fmla="*/ 709 h 743"/>
                <a:gd name="T60" fmla="*/ 1982 w 3169"/>
                <a:gd name="T61" fmla="*/ 775 h 743"/>
                <a:gd name="T62" fmla="*/ 2047 w 3169"/>
                <a:gd name="T63" fmla="*/ 775 h 743"/>
                <a:gd name="T64" fmla="*/ 1804 w 3169"/>
                <a:gd name="T65" fmla="*/ 543 h 743"/>
                <a:gd name="T66" fmla="*/ 1483 w 3169"/>
                <a:gd name="T67" fmla="*/ 255 h 743"/>
                <a:gd name="T68" fmla="*/ 1483 w 3169"/>
                <a:gd name="T69" fmla="*/ 255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70 w 2153"/>
                <a:gd name="T1" fmla="*/ 883 h 1930"/>
                <a:gd name="T2" fmla="*/ 2068 w 2153"/>
                <a:gd name="T3" fmla="*/ 1051 h 1930"/>
                <a:gd name="T4" fmla="*/ 2195 w 2153"/>
                <a:gd name="T5" fmla="*/ 1200 h 1930"/>
                <a:gd name="T6" fmla="*/ 2261 w 2153"/>
                <a:gd name="T7" fmla="*/ 1294 h 1930"/>
                <a:gd name="T8" fmla="*/ 2299 w 2153"/>
                <a:gd name="T9" fmla="*/ 1342 h 1930"/>
                <a:gd name="T10" fmla="*/ 2017 w 2153"/>
                <a:gd name="T11" fmla="*/ 1009 h 1930"/>
                <a:gd name="T12" fmla="*/ 1988 w 2153"/>
                <a:gd name="T13" fmla="*/ 961 h 1930"/>
                <a:gd name="T14" fmla="*/ 1908 w 2153"/>
                <a:gd name="T15" fmla="*/ 1288 h 1930"/>
                <a:gd name="T16" fmla="*/ 1894 w 2153"/>
                <a:gd name="T17" fmla="*/ 1534 h 1930"/>
                <a:gd name="T18" fmla="*/ 1946 w 2153"/>
                <a:gd name="T19" fmla="*/ 1970 h 1930"/>
                <a:gd name="T20" fmla="*/ 1915 w 2153"/>
                <a:gd name="T21" fmla="*/ 1994 h 1930"/>
                <a:gd name="T22" fmla="*/ 1867 w 2153"/>
                <a:gd name="T23" fmla="*/ 1582 h 1930"/>
                <a:gd name="T24" fmla="*/ 1846 w 2153"/>
                <a:gd name="T25" fmla="*/ 1336 h 1930"/>
                <a:gd name="T26" fmla="*/ 1887 w 2153"/>
                <a:gd name="T27" fmla="*/ 1117 h 1930"/>
                <a:gd name="T28" fmla="*/ 1894 w 2153"/>
                <a:gd name="T29" fmla="*/ 907 h 1930"/>
                <a:gd name="T30" fmla="*/ 1354 w 2153"/>
                <a:gd name="T31" fmla="*/ 1039 h 1930"/>
                <a:gd name="T32" fmla="*/ 884 w 2153"/>
                <a:gd name="T33" fmla="*/ 1164 h 1930"/>
                <a:gd name="T34" fmla="*/ 339 w 2153"/>
                <a:gd name="T35" fmla="*/ 1360 h 1930"/>
                <a:gd name="T36" fmla="*/ 18 w 2153"/>
                <a:gd name="T37" fmla="*/ 1468 h 1930"/>
                <a:gd name="T38" fmla="*/ 327 w 2153"/>
                <a:gd name="T39" fmla="*/ 1330 h 1930"/>
                <a:gd name="T40" fmla="*/ 730 w 2153"/>
                <a:gd name="T41" fmla="*/ 1176 h 1930"/>
                <a:gd name="T42" fmla="*/ 1088 w 2153"/>
                <a:gd name="T43" fmla="*/ 1069 h 1930"/>
                <a:gd name="T44" fmla="*/ 1507 w 2153"/>
                <a:gd name="T45" fmla="*/ 961 h 1930"/>
                <a:gd name="T46" fmla="*/ 1805 w 2153"/>
                <a:gd name="T47" fmla="*/ 847 h 1930"/>
                <a:gd name="T48" fmla="*/ 1429 w 2153"/>
                <a:gd name="T49" fmla="*/ 639 h 1930"/>
                <a:gd name="T50" fmla="*/ 925 w 2153"/>
                <a:gd name="T51" fmla="*/ 531 h 1930"/>
                <a:gd name="T52" fmla="*/ 243 w 2153"/>
                <a:gd name="T53" fmla="*/ 161 h 1930"/>
                <a:gd name="T54" fmla="*/ 0 w 2153"/>
                <a:gd name="T55" fmla="*/ 83 h 1930"/>
                <a:gd name="T56" fmla="*/ 345 w 2153"/>
                <a:gd name="T57" fmla="*/ 179 h 1930"/>
                <a:gd name="T58" fmla="*/ 760 w 2153"/>
                <a:gd name="T59" fmla="*/ 399 h 1930"/>
                <a:gd name="T60" fmla="*/ 997 w 2153"/>
                <a:gd name="T61" fmla="*/ 507 h 1930"/>
                <a:gd name="T62" fmla="*/ 1447 w 2153"/>
                <a:gd name="T63" fmla="*/ 609 h 1930"/>
                <a:gd name="T64" fmla="*/ 1762 w 2153"/>
                <a:gd name="T65" fmla="*/ 775 h 1930"/>
                <a:gd name="T66" fmla="*/ 1519 w 2153"/>
                <a:gd name="T67" fmla="*/ 477 h 1930"/>
                <a:gd name="T68" fmla="*/ 1376 w 2153"/>
                <a:gd name="T69" fmla="*/ 191 h 1930"/>
                <a:gd name="T70" fmla="*/ 1234 w 2153"/>
                <a:gd name="T71" fmla="*/ 0 h 1930"/>
                <a:gd name="T72" fmla="*/ 1435 w 2153"/>
                <a:gd name="T73" fmla="*/ 215 h 1930"/>
                <a:gd name="T74" fmla="*/ 1590 w 2153"/>
                <a:gd name="T75" fmla="*/ 501 h 1930"/>
                <a:gd name="T76" fmla="*/ 1867 w 2153"/>
                <a:gd name="T77" fmla="*/ 835 h 1930"/>
                <a:gd name="T78" fmla="*/ 1970 w 2153"/>
                <a:gd name="T79" fmla="*/ 883 h 1930"/>
                <a:gd name="T80" fmla="*/ 1970 w 2153"/>
                <a:gd name="T81" fmla="*/ 88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917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de-AT" noProof="0" smtClean="0"/>
              <a:t>Titelmasterformat durch Klicken bearbeiten</a:t>
            </a: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de-AT" noProof="0" smtClean="0"/>
              <a:t>Formatvorlage des Untertitelmasters durch Klicken bearbeiten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09A0D-B4D4-4795-B765-54AE754CA9F9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BF017-94FE-4FAE-89B1-65C2A0D0501D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146643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A510D-6CC5-4548-BCF5-BDB89BF75F55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822B9-C699-45C8-A5F0-308D528ACFCC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292174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FF870-3494-42F6-96E8-14A617CE80B5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5CBC5-D716-4505-B019-0A249585EA6A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542817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32 w 2123"/>
                <a:gd name="T1" fmla="*/ 428 h 1696"/>
                <a:gd name="T2" fmla="*/ 496 w 2123"/>
                <a:gd name="T3" fmla="*/ 280 h 1696"/>
                <a:gd name="T4" fmla="*/ 622 w 2123"/>
                <a:gd name="T5" fmla="*/ 163 h 1696"/>
                <a:gd name="T6" fmla="*/ 851 w 2123"/>
                <a:gd name="T7" fmla="*/ 241 h 1696"/>
                <a:gd name="T8" fmla="*/ 1118 w 2123"/>
                <a:gd name="T9" fmla="*/ 356 h 1696"/>
                <a:gd name="T10" fmla="*/ 1366 w 2123"/>
                <a:gd name="T11" fmla="*/ 454 h 1696"/>
                <a:gd name="T12" fmla="*/ 1656 w 2123"/>
                <a:gd name="T13" fmla="*/ 556 h 1696"/>
                <a:gd name="T14" fmla="*/ 1734 w 2123"/>
                <a:gd name="T15" fmla="*/ 580 h 1696"/>
                <a:gd name="T16" fmla="*/ 1691 w 2123"/>
                <a:gd name="T17" fmla="*/ 553 h 1696"/>
                <a:gd name="T18" fmla="*/ 1299 w 2123"/>
                <a:gd name="T19" fmla="*/ 410 h 1696"/>
                <a:gd name="T20" fmla="*/ 1003 w 2123"/>
                <a:gd name="T21" fmla="*/ 280 h 1696"/>
                <a:gd name="T22" fmla="*/ 663 w 2123"/>
                <a:gd name="T23" fmla="*/ 134 h 1696"/>
                <a:gd name="T24" fmla="*/ 919 w 2123"/>
                <a:gd name="T25" fmla="*/ 127 h 1696"/>
                <a:gd name="T26" fmla="*/ 1185 w 2123"/>
                <a:gd name="T27" fmla="*/ 131 h 1696"/>
                <a:gd name="T28" fmla="*/ 1486 w 2123"/>
                <a:gd name="T29" fmla="*/ 111 h 1696"/>
                <a:gd name="T30" fmla="*/ 1954 w 2123"/>
                <a:gd name="T31" fmla="*/ 80 h 1696"/>
                <a:gd name="T32" fmla="*/ 1910 w 2123"/>
                <a:gd name="T33" fmla="*/ 71 h 1696"/>
                <a:gd name="T34" fmla="*/ 1419 w 2123"/>
                <a:gd name="T35" fmla="*/ 106 h 1696"/>
                <a:gd name="T36" fmla="*/ 1112 w 2123"/>
                <a:gd name="T37" fmla="*/ 112 h 1696"/>
                <a:gd name="T38" fmla="*/ 695 w 2123"/>
                <a:gd name="T39" fmla="*/ 106 h 1696"/>
                <a:gd name="T40" fmla="*/ 755 w 2123"/>
                <a:gd name="T41" fmla="*/ 94 h 1696"/>
                <a:gd name="T42" fmla="*/ 1048 w 2123"/>
                <a:gd name="T43" fmla="*/ 0 h 1696"/>
                <a:gd name="T44" fmla="*/ 1003 w 2123"/>
                <a:gd name="T45" fmla="*/ 12 h 1696"/>
                <a:gd name="T46" fmla="*/ 930 w 2123"/>
                <a:gd name="T47" fmla="*/ 35 h 1696"/>
                <a:gd name="T48" fmla="*/ 791 w 2123"/>
                <a:gd name="T49" fmla="*/ 78 h 1696"/>
                <a:gd name="T50" fmla="*/ 622 w 2123"/>
                <a:gd name="T51" fmla="*/ 115 h 1696"/>
                <a:gd name="T52" fmla="*/ 586 w 2123"/>
                <a:gd name="T53" fmla="*/ 148 h 1696"/>
                <a:gd name="T54" fmla="*/ 281 w 2123"/>
                <a:gd name="T55" fmla="*/ 241 h 1696"/>
                <a:gd name="T56" fmla="*/ 0 w 2123"/>
                <a:gd name="T57" fmla="*/ 297 h 1696"/>
                <a:gd name="T58" fmla="*/ 0 w 2123"/>
                <a:gd name="T59" fmla="*/ 301 h 1696"/>
                <a:gd name="T60" fmla="*/ 0 w 2123"/>
                <a:gd name="T61" fmla="*/ 314 h 1696"/>
                <a:gd name="T62" fmla="*/ 278 w 2123"/>
                <a:gd name="T63" fmla="*/ 258 h 1696"/>
                <a:gd name="T64" fmla="*/ 544 w 2123"/>
                <a:gd name="T65" fmla="*/ 176 h 1696"/>
                <a:gd name="T66" fmla="*/ 467 w 2123"/>
                <a:gd name="T67" fmla="*/ 273 h 1696"/>
                <a:gd name="T68" fmla="*/ 479 w 2123"/>
                <a:gd name="T69" fmla="*/ 407 h 1696"/>
                <a:gd name="T70" fmla="*/ 428 w 2123"/>
                <a:gd name="T71" fmla="*/ 479 h 1696"/>
                <a:gd name="T72" fmla="*/ 297 w 2123"/>
                <a:gd name="T73" fmla="*/ 606 h 1696"/>
                <a:gd name="T74" fmla="*/ 291 w 2123"/>
                <a:gd name="T75" fmla="*/ 694 h 1696"/>
                <a:gd name="T76" fmla="*/ 297 w 2123"/>
                <a:gd name="T77" fmla="*/ 694 h 1696"/>
                <a:gd name="T78" fmla="*/ 315 w 2123"/>
                <a:gd name="T79" fmla="*/ 636 h 1696"/>
                <a:gd name="T80" fmla="*/ 532 w 2123"/>
                <a:gd name="T81" fmla="*/ 428 h 1696"/>
                <a:gd name="T82" fmla="*/ 532 w 2123"/>
                <a:gd name="T83" fmla="*/ 428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39 w 969"/>
                <a:gd name="T1" fmla="*/ 1234 h 1192"/>
                <a:gd name="T2" fmla="*/ 522 w 969"/>
                <a:gd name="T3" fmla="*/ 1240 h 1192"/>
                <a:gd name="T4" fmla="*/ 615 w 969"/>
                <a:gd name="T5" fmla="*/ 1198 h 1192"/>
                <a:gd name="T6" fmla="*/ 865 w 969"/>
                <a:gd name="T7" fmla="*/ 1133 h 1192"/>
                <a:gd name="T8" fmla="*/ 997 w 969"/>
                <a:gd name="T9" fmla="*/ 1103 h 1192"/>
                <a:gd name="T10" fmla="*/ 807 w 969"/>
                <a:gd name="T11" fmla="*/ 1034 h 1192"/>
                <a:gd name="T12" fmla="*/ 588 w 969"/>
                <a:gd name="T13" fmla="*/ 985 h 1192"/>
                <a:gd name="T14" fmla="*/ 213 w 969"/>
                <a:gd name="T15" fmla="*/ 1007 h 1192"/>
                <a:gd name="T16" fmla="*/ 315 w 969"/>
                <a:gd name="T17" fmla="*/ 925 h 1192"/>
                <a:gd name="T18" fmla="*/ 528 w 969"/>
                <a:gd name="T19" fmla="*/ 835 h 1192"/>
                <a:gd name="T20" fmla="*/ 742 w 969"/>
                <a:gd name="T21" fmla="*/ 703 h 1192"/>
                <a:gd name="T22" fmla="*/ 748 w 969"/>
                <a:gd name="T23" fmla="*/ 703 h 1192"/>
                <a:gd name="T24" fmla="*/ 760 w 969"/>
                <a:gd name="T25" fmla="*/ 697 h 1192"/>
                <a:gd name="T26" fmla="*/ 801 w 969"/>
                <a:gd name="T27" fmla="*/ 679 h 1192"/>
                <a:gd name="T28" fmla="*/ 825 w 969"/>
                <a:gd name="T29" fmla="*/ 673 h 1192"/>
                <a:gd name="T30" fmla="*/ 837 w 969"/>
                <a:gd name="T31" fmla="*/ 661 h 1192"/>
                <a:gd name="T32" fmla="*/ 843 w 969"/>
                <a:gd name="T33" fmla="*/ 649 h 1192"/>
                <a:gd name="T34" fmla="*/ 837 w 969"/>
                <a:gd name="T35" fmla="*/ 643 h 1192"/>
                <a:gd name="T36" fmla="*/ 831 w 969"/>
                <a:gd name="T37" fmla="*/ 631 h 1192"/>
                <a:gd name="T38" fmla="*/ 831 w 969"/>
                <a:gd name="T39" fmla="*/ 591 h 1192"/>
                <a:gd name="T40" fmla="*/ 843 w 969"/>
                <a:gd name="T41" fmla="*/ 561 h 1192"/>
                <a:gd name="T42" fmla="*/ 857 w 969"/>
                <a:gd name="T43" fmla="*/ 531 h 1192"/>
                <a:gd name="T44" fmla="*/ 881 w 969"/>
                <a:gd name="T45" fmla="*/ 501 h 1192"/>
                <a:gd name="T46" fmla="*/ 897 w 969"/>
                <a:gd name="T47" fmla="*/ 471 h 1192"/>
                <a:gd name="T48" fmla="*/ 905 w 969"/>
                <a:gd name="T49" fmla="*/ 453 h 1192"/>
                <a:gd name="T50" fmla="*/ 913 w 969"/>
                <a:gd name="T51" fmla="*/ 447 h 1192"/>
                <a:gd name="T52" fmla="*/ 913 w 969"/>
                <a:gd name="T53" fmla="*/ 363 h 1192"/>
                <a:gd name="T54" fmla="*/ 913 w 969"/>
                <a:gd name="T55" fmla="*/ 357 h 1192"/>
                <a:gd name="T56" fmla="*/ 919 w 969"/>
                <a:gd name="T57" fmla="*/ 351 h 1192"/>
                <a:gd name="T58" fmla="*/ 937 w 969"/>
                <a:gd name="T59" fmla="*/ 321 h 1192"/>
                <a:gd name="T60" fmla="*/ 949 w 969"/>
                <a:gd name="T61" fmla="*/ 285 h 1192"/>
                <a:gd name="T62" fmla="*/ 961 w 969"/>
                <a:gd name="T63" fmla="*/ 255 h 1192"/>
                <a:gd name="T64" fmla="*/ 967 w 969"/>
                <a:gd name="T65" fmla="*/ 243 h 1192"/>
                <a:gd name="T66" fmla="*/ 973 w 969"/>
                <a:gd name="T67" fmla="*/ 231 h 1192"/>
                <a:gd name="T68" fmla="*/ 991 w 969"/>
                <a:gd name="T69" fmla="*/ 173 h 1192"/>
                <a:gd name="T70" fmla="*/ 1009 w 969"/>
                <a:gd name="T71" fmla="*/ 137 h 1192"/>
                <a:gd name="T72" fmla="*/ 1015 w 969"/>
                <a:gd name="T73" fmla="*/ 125 h 1192"/>
                <a:gd name="T74" fmla="*/ 1015 w 969"/>
                <a:gd name="T75" fmla="*/ 119 h 1192"/>
                <a:gd name="T76" fmla="*/ 1033 w 969"/>
                <a:gd name="T77" fmla="*/ 0 h 1192"/>
                <a:gd name="T78" fmla="*/ 1009 w 969"/>
                <a:gd name="T79" fmla="*/ 47 h 1192"/>
                <a:gd name="T80" fmla="*/ 831 w 969"/>
                <a:gd name="T81" fmla="*/ 113 h 1192"/>
                <a:gd name="T82" fmla="*/ 754 w 969"/>
                <a:gd name="T83" fmla="*/ 161 h 1192"/>
                <a:gd name="T84" fmla="*/ 492 w 969"/>
                <a:gd name="T85" fmla="*/ 249 h 1192"/>
                <a:gd name="T86" fmla="*/ 297 w 969"/>
                <a:gd name="T87" fmla="*/ 303 h 1192"/>
                <a:gd name="T88" fmla="*/ 189 w 969"/>
                <a:gd name="T89" fmla="*/ 309 h 1192"/>
                <a:gd name="T90" fmla="*/ 12 w 969"/>
                <a:gd name="T91" fmla="*/ 501 h 1192"/>
                <a:gd name="T92" fmla="*/ 0 w 969"/>
                <a:gd name="T93" fmla="*/ 525 h 1192"/>
                <a:gd name="T94" fmla="*/ 0 w 969"/>
                <a:gd name="T95" fmla="*/ 1234 h 1192"/>
                <a:gd name="T96" fmla="*/ 96 w 969"/>
                <a:gd name="T97" fmla="*/ 1228 h 1192"/>
                <a:gd name="T98" fmla="*/ 339 w 969"/>
                <a:gd name="T99" fmla="*/ 1234 h 1192"/>
                <a:gd name="T100" fmla="*/ 339 w 969"/>
                <a:gd name="T101" fmla="*/ 1234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100 w 2176"/>
                <a:gd name="T1" fmla="*/ 799 h 1505"/>
                <a:gd name="T2" fmla="*/ 1270 w 2176"/>
                <a:gd name="T3" fmla="*/ 1273 h 1505"/>
                <a:gd name="T4" fmla="*/ 1020 w 2176"/>
                <a:gd name="T5" fmla="*/ 1225 h 1505"/>
                <a:gd name="T6" fmla="*/ 771 w 2176"/>
                <a:gd name="T7" fmla="*/ 1159 h 1505"/>
                <a:gd name="T8" fmla="*/ 474 w 2176"/>
                <a:gd name="T9" fmla="*/ 1141 h 1505"/>
                <a:gd name="T10" fmla="*/ 0 w 2176"/>
                <a:gd name="T11" fmla="*/ 1111 h 1505"/>
                <a:gd name="T12" fmla="*/ 30 w 2176"/>
                <a:gd name="T13" fmla="*/ 1147 h 1505"/>
                <a:gd name="T14" fmla="*/ 528 w 2176"/>
                <a:gd name="T15" fmla="*/ 1165 h 1505"/>
                <a:gd name="T16" fmla="*/ 825 w 2176"/>
                <a:gd name="T17" fmla="*/ 1219 h 1505"/>
                <a:gd name="T18" fmla="*/ 1210 w 2176"/>
                <a:gd name="T19" fmla="*/ 1349 h 1505"/>
                <a:gd name="T20" fmla="*/ 1145 w 2176"/>
                <a:gd name="T21" fmla="*/ 1367 h 1505"/>
                <a:gd name="T22" fmla="*/ 759 w 2176"/>
                <a:gd name="T23" fmla="*/ 1553 h 1505"/>
                <a:gd name="T24" fmla="*/ 813 w 2176"/>
                <a:gd name="T25" fmla="*/ 1529 h 1505"/>
                <a:gd name="T26" fmla="*/ 925 w 2176"/>
                <a:gd name="T27" fmla="*/ 1487 h 1505"/>
                <a:gd name="T28" fmla="*/ 1086 w 2176"/>
                <a:gd name="T29" fmla="*/ 1403 h 1505"/>
                <a:gd name="T30" fmla="*/ 1294 w 2176"/>
                <a:gd name="T31" fmla="*/ 1343 h 1505"/>
                <a:gd name="T32" fmla="*/ 1350 w 2176"/>
                <a:gd name="T33" fmla="*/ 1255 h 1505"/>
                <a:gd name="T34" fmla="*/ 1744 w 2176"/>
                <a:gd name="T35" fmla="*/ 1075 h 1505"/>
                <a:gd name="T36" fmla="*/ 2059 w 2176"/>
                <a:gd name="T37" fmla="*/ 985 h 1505"/>
                <a:gd name="T38" fmla="*/ 2322 w 2176"/>
                <a:gd name="T39" fmla="*/ 853 h 1505"/>
                <a:gd name="T40" fmla="*/ 2093 w 2176"/>
                <a:gd name="T41" fmla="*/ 943 h 1505"/>
                <a:gd name="T42" fmla="*/ 1768 w 2176"/>
                <a:gd name="T43" fmla="*/ 1021 h 1505"/>
                <a:gd name="T44" fmla="*/ 1435 w 2176"/>
                <a:gd name="T45" fmla="*/ 1183 h 1505"/>
                <a:gd name="T46" fmla="*/ 1601 w 2176"/>
                <a:gd name="T47" fmla="*/ 937 h 1505"/>
                <a:gd name="T48" fmla="*/ 1732 w 2176"/>
                <a:gd name="T49" fmla="*/ 561 h 1505"/>
                <a:gd name="T50" fmla="*/ 1857 w 2176"/>
                <a:gd name="T51" fmla="*/ 388 h 1505"/>
                <a:gd name="T52" fmla="*/ 2113 w 2176"/>
                <a:gd name="T53" fmla="*/ 60 h 1505"/>
                <a:gd name="T54" fmla="*/ 2140 w 2176"/>
                <a:gd name="T55" fmla="*/ 0 h 1505"/>
                <a:gd name="T56" fmla="*/ 2106 w 2176"/>
                <a:gd name="T57" fmla="*/ 0 h 1505"/>
                <a:gd name="T58" fmla="*/ 1708 w 2176"/>
                <a:gd name="T59" fmla="*/ 496 h 1505"/>
                <a:gd name="T60" fmla="*/ 1573 w 2176"/>
                <a:gd name="T61" fmla="*/ 919 h 1505"/>
                <a:gd name="T62" fmla="*/ 1336 w 2176"/>
                <a:gd name="T63" fmla="*/ 1207 h 1505"/>
                <a:gd name="T64" fmla="*/ 1210 w 2176"/>
                <a:gd name="T65" fmla="*/ 937 h 1505"/>
                <a:gd name="T66" fmla="*/ 1074 w 2176"/>
                <a:gd name="T67" fmla="*/ 556 h 1505"/>
                <a:gd name="T68" fmla="*/ 949 w 2176"/>
                <a:gd name="T69" fmla="*/ 222 h 1505"/>
                <a:gd name="T70" fmla="*/ 837 w 2176"/>
                <a:gd name="T71" fmla="*/ 0 h 1505"/>
                <a:gd name="T72" fmla="*/ 801 w 2176"/>
                <a:gd name="T73" fmla="*/ 0 h 1505"/>
                <a:gd name="T74" fmla="*/ 967 w 2176"/>
                <a:gd name="T75" fmla="*/ 370 h 1505"/>
                <a:gd name="T76" fmla="*/ 1100 w 2176"/>
                <a:gd name="T77" fmla="*/ 799 h 1505"/>
                <a:gd name="T78" fmla="*/ 1100 w 2176"/>
                <a:gd name="T79" fmla="*/ 79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77 w 813"/>
                <a:gd name="T1" fmla="*/ 580 h 804"/>
                <a:gd name="T2" fmla="*/ 345 w 813"/>
                <a:gd name="T3" fmla="*/ 454 h 804"/>
                <a:gd name="T4" fmla="*/ 678 w 813"/>
                <a:gd name="T5" fmla="*/ 232 h 804"/>
                <a:gd name="T6" fmla="*/ 861 w 813"/>
                <a:gd name="T7" fmla="*/ 0 h 804"/>
                <a:gd name="T8" fmla="*/ 723 w 813"/>
                <a:gd name="T9" fmla="*/ 150 h 804"/>
                <a:gd name="T10" fmla="*/ 160 w 813"/>
                <a:gd name="T11" fmla="*/ 520 h 804"/>
                <a:gd name="T12" fmla="*/ 0 w 813"/>
                <a:gd name="T13" fmla="*/ 764 h 804"/>
                <a:gd name="T14" fmla="*/ 0 w 813"/>
                <a:gd name="T15" fmla="*/ 836 h 804"/>
                <a:gd name="T16" fmla="*/ 177 w 813"/>
                <a:gd name="T17" fmla="*/ 580 h 804"/>
                <a:gd name="T18" fmla="*/ 177 w 813"/>
                <a:gd name="T19" fmla="*/ 580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92 w 759"/>
                <a:gd name="T1" fmla="*/ 66 h 107"/>
                <a:gd name="T2" fmla="*/ 807 w 759"/>
                <a:gd name="T3" fmla="*/ 0 h 107"/>
                <a:gd name="T4" fmla="*/ 528 w 759"/>
                <a:gd name="T5" fmla="*/ 36 h 107"/>
                <a:gd name="T6" fmla="*/ 154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92 w 759"/>
                <a:gd name="T15" fmla="*/ 66 h 107"/>
                <a:gd name="T16" fmla="*/ 49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83 w 3169"/>
                <a:gd name="T1" fmla="*/ 255 h 743"/>
                <a:gd name="T2" fmla="*/ 1848 w 3169"/>
                <a:gd name="T3" fmla="*/ 249 h 743"/>
                <a:gd name="T4" fmla="*/ 2231 w 3169"/>
                <a:gd name="T5" fmla="*/ 267 h 743"/>
                <a:gd name="T6" fmla="*/ 2675 w 3169"/>
                <a:gd name="T7" fmla="*/ 249 h 743"/>
                <a:gd name="T8" fmla="*/ 3383 w 3169"/>
                <a:gd name="T9" fmla="*/ 220 h 743"/>
                <a:gd name="T10" fmla="*/ 3325 w 3169"/>
                <a:gd name="T11" fmla="*/ 202 h 743"/>
                <a:gd name="T12" fmla="*/ 2584 w 3169"/>
                <a:gd name="T13" fmla="*/ 237 h 743"/>
                <a:gd name="T14" fmla="*/ 2138 w 3169"/>
                <a:gd name="T15" fmla="*/ 237 h 743"/>
                <a:gd name="T16" fmla="*/ 1555 w 3169"/>
                <a:gd name="T17" fmla="*/ 202 h 743"/>
                <a:gd name="T18" fmla="*/ 1648 w 3169"/>
                <a:gd name="T19" fmla="*/ 168 h 743"/>
                <a:gd name="T20" fmla="*/ 2178 w 3169"/>
                <a:gd name="T21" fmla="*/ 0 h 743"/>
                <a:gd name="T22" fmla="*/ 2091 w 3169"/>
                <a:gd name="T23" fmla="*/ 24 h 743"/>
                <a:gd name="T24" fmla="*/ 1964 w 3169"/>
                <a:gd name="T25" fmla="*/ 66 h 743"/>
                <a:gd name="T26" fmla="*/ 1714 w 3169"/>
                <a:gd name="T27" fmla="*/ 138 h 743"/>
                <a:gd name="T28" fmla="*/ 1434 w 3169"/>
                <a:gd name="T29" fmla="*/ 214 h 743"/>
                <a:gd name="T30" fmla="*/ 1349 w 3169"/>
                <a:gd name="T31" fmla="*/ 267 h 743"/>
                <a:gd name="T32" fmla="*/ 813 w 3169"/>
                <a:gd name="T33" fmla="*/ 429 h 743"/>
                <a:gd name="T34" fmla="*/ 351 w 3169"/>
                <a:gd name="T35" fmla="*/ 519 h 743"/>
                <a:gd name="T36" fmla="*/ 0 w 3169"/>
                <a:gd name="T37" fmla="*/ 649 h 743"/>
                <a:gd name="T38" fmla="*/ 315 w 3169"/>
                <a:gd name="T39" fmla="*/ 555 h 743"/>
                <a:gd name="T40" fmla="*/ 783 w 3169"/>
                <a:gd name="T41" fmla="*/ 465 h 743"/>
                <a:gd name="T42" fmla="*/ 1258 w 3169"/>
                <a:gd name="T43" fmla="*/ 327 h 743"/>
                <a:gd name="T44" fmla="*/ 1045 w 3169"/>
                <a:gd name="T45" fmla="*/ 507 h 743"/>
                <a:gd name="T46" fmla="*/ 931 w 3169"/>
                <a:gd name="T47" fmla="*/ 775 h 743"/>
                <a:gd name="T48" fmla="*/ 925 w 3169"/>
                <a:gd name="T49" fmla="*/ 775 h 743"/>
                <a:gd name="T50" fmla="*/ 997 w 3169"/>
                <a:gd name="T51" fmla="*/ 775 h 743"/>
                <a:gd name="T52" fmla="*/ 1086 w 3169"/>
                <a:gd name="T53" fmla="*/ 513 h 743"/>
                <a:gd name="T54" fmla="*/ 1384 w 3169"/>
                <a:gd name="T55" fmla="*/ 297 h 743"/>
                <a:gd name="T56" fmla="*/ 1634 w 3169"/>
                <a:gd name="T57" fmla="*/ 465 h 743"/>
                <a:gd name="T58" fmla="*/ 1889 w 3169"/>
                <a:gd name="T59" fmla="*/ 709 h 743"/>
                <a:gd name="T60" fmla="*/ 1982 w 3169"/>
                <a:gd name="T61" fmla="*/ 775 h 743"/>
                <a:gd name="T62" fmla="*/ 2047 w 3169"/>
                <a:gd name="T63" fmla="*/ 775 h 743"/>
                <a:gd name="T64" fmla="*/ 1804 w 3169"/>
                <a:gd name="T65" fmla="*/ 543 h 743"/>
                <a:gd name="T66" fmla="*/ 1483 w 3169"/>
                <a:gd name="T67" fmla="*/ 255 h 743"/>
                <a:gd name="T68" fmla="*/ 1483 w 3169"/>
                <a:gd name="T69" fmla="*/ 255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70 w 2153"/>
                <a:gd name="T1" fmla="*/ 883 h 1930"/>
                <a:gd name="T2" fmla="*/ 2068 w 2153"/>
                <a:gd name="T3" fmla="*/ 1051 h 1930"/>
                <a:gd name="T4" fmla="*/ 2195 w 2153"/>
                <a:gd name="T5" fmla="*/ 1200 h 1930"/>
                <a:gd name="T6" fmla="*/ 2261 w 2153"/>
                <a:gd name="T7" fmla="*/ 1294 h 1930"/>
                <a:gd name="T8" fmla="*/ 2299 w 2153"/>
                <a:gd name="T9" fmla="*/ 1342 h 1930"/>
                <a:gd name="T10" fmla="*/ 2017 w 2153"/>
                <a:gd name="T11" fmla="*/ 1009 h 1930"/>
                <a:gd name="T12" fmla="*/ 1988 w 2153"/>
                <a:gd name="T13" fmla="*/ 961 h 1930"/>
                <a:gd name="T14" fmla="*/ 1908 w 2153"/>
                <a:gd name="T15" fmla="*/ 1288 h 1930"/>
                <a:gd name="T16" fmla="*/ 1894 w 2153"/>
                <a:gd name="T17" fmla="*/ 1534 h 1930"/>
                <a:gd name="T18" fmla="*/ 1946 w 2153"/>
                <a:gd name="T19" fmla="*/ 1970 h 1930"/>
                <a:gd name="T20" fmla="*/ 1915 w 2153"/>
                <a:gd name="T21" fmla="*/ 1994 h 1930"/>
                <a:gd name="T22" fmla="*/ 1867 w 2153"/>
                <a:gd name="T23" fmla="*/ 1582 h 1930"/>
                <a:gd name="T24" fmla="*/ 1846 w 2153"/>
                <a:gd name="T25" fmla="*/ 1336 h 1930"/>
                <a:gd name="T26" fmla="*/ 1887 w 2153"/>
                <a:gd name="T27" fmla="*/ 1117 h 1930"/>
                <a:gd name="T28" fmla="*/ 1894 w 2153"/>
                <a:gd name="T29" fmla="*/ 907 h 1930"/>
                <a:gd name="T30" fmla="*/ 1354 w 2153"/>
                <a:gd name="T31" fmla="*/ 1039 h 1930"/>
                <a:gd name="T32" fmla="*/ 884 w 2153"/>
                <a:gd name="T33" fmla="*/ 1164 h 1930"/>
                <a:gd name="T34" fmla="*/ 339 w 2153"/>
                <a:gd name="T35" fmla="*/ 1360 h 1930"/>
                <a:gd name="T36" fmla="*/ 18 w 2153"/>
                <a:gd name="T37" fmla="*/ 1468 h 1930"/>
                <a:gd name="T38" fmla="*/ 327 w 2153"/>
                <a:gd name="T39" fmla="*/ 1330 h 1930"/>
                <a:gd name="T40" fmla="*/ 730 w 2153"/>
                <a:gd name="T41" fmla="*/ 1176 h 1930"/>
                <a:gd name="T42" fmla="*/ 1088 w 2153"/>
                <a:gd name="T43" fmla="*/ 1069 h 1930"/>
                <a:gd name="T44" fmla="*/ 1507 w 2153"/>
                <a:gd name="T45" fmla="*/ 961 h 1930"/>
                <a:gd name="T46" fmla="*/ 1805 w 2153"/>
                <a:gd name="T47" fmla="*/ 847 h 1930"/>
                <a:gd name="T48" fmla="*/ 1429 w 2153"/>
                <a:gd name="T49" fmla="*/ 639 h 1930"/>
                <a:gd name="T50" fmla="*/ 925 w 2153"/>
                <a:gd name="T51" fmla="*/ 531 h 1930"/>
                <a:gd name="T52" fmla="*/ 243 w 2153"/>
                <a:gd name="T53" fmla="*/ 161 h 1930"/>
                <a:gd name="T54" fmla="*/ 0 w 2153"/>
                <a:gd name="T55" fmla="*/ 83 h 1930"/>
                <a:gd name="T56" fmla="*/ 345 w 2153"/>
                <a:gd name="T57" fmla="*/ 179 h 1930"/>
                <a:gd name="T58" fmla="*/ 760 w 2153"/>
                <a:gd name="T59" fmla="*/ 399 h 1930"/>
                <a:gd name="T60" fmla="*/ 997 w 2153"/>
                <a:gd name="T61" fmla="*/ 507 h 1930"/>
                <a:gd name="T62" fmla="*/ 1447 w 2153"/>
                <a:gd name="T63" fmla="*/ 609 h 1930"/>
                <a:gd name="T64" fmla="*/ 1762 w 2153"/>
                <a:gd name="T65" fmla="*/ 775 h 1930"/>
                <a:gd name="T66" fmla="*/ 1519 w 2153"/>
                <a:gd name="T67" fmla="*/ 477 h 1930"/>
                <a:gd name="T68" fmla="*/ 1376 w 2153"/>
                <a:gd name="T69" fmla="*/ 191 h 1930"/>
                <a:gd name="T70" fmla="*/ 1234 w 2153"/>
                <a:gd name="T71" fmla="*/ 0 h 1930"/>
                <a:gd name="T72" fmla="*/ 1435 w 2153"/>
                <a:gd name="T73" fmla="*/ 215 h 1930"/>
                <a:gd name="T74" fmla="*/ 1590 w 2153"/>
                <a:gd name="T75" fmla="*/ 501 h 1930"/>
                <a:gd name="T76" fmla="*/ 1867 w 2153"/>
                <a:gd name="T77" fmla="*/ 835 h 1930"/>
                <a:gd name="T78" fmla="*/ 1970 w 2153"/>
                <a:gd name="T79" fmla="*/ 883 h 1930"/>
                <a:gd name="T80" fmla="*/ 1970 w 2153"/>
                <a:gd name="T81" fmla="*/ 88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22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de-AT" noProof="0" smtClean="0"/>
              <a:t>Titelmasterformat durch Klicken bearbeiten</a:t>
            </a:r>
          </a:p>
        </p:txBody>
      </p:sp>
      <p:sp>
        <p:nvSpPr>
          <p:cNvPr id="5122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de-AT" noProof="0" smtClean="0"/>
              <a:t>Formatvorlage des Untertitelmasters durch Klicken bearbeiten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7CA4F-67A5-4E48-9E67-93B9B4F9A0B4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824A6-34E2-4324-9D58-0A351AA4A78B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807052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37021-BD39-4BC6-A2D0-657A6BACEF57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A37EA-C516-44D9-834C-7AFB7A7FA9C7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4788130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094CA-D340-4738-9C78-E78B5C38036A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3FCB0-0998-42C5-9402-32446F9A3BD4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361084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3C1EE-F33A-4633-8D2C-EAA25C631845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B0CA1-F470-4E8A-9E21-C8EA52852D7A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607743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66E4A-888A-4F8C-9D0B-EBACC8C1C7E4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6E050-DD4F-4F6B-88E5-20462A1E89B7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387483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13EFD-D4CE-4829-A9B8-E2D87CEF2730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36853-A057-4601-B47E-411786FD51D3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6644546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A2BA9-49C9-4397-BC00-27B99FA6B627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EDFEC-7366-4AAD-8D9B-A1B8D3915EBA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4785460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63CF-A478-454A-B4CB-7AE2CA1A1172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DCA54-C066-449C-86C4-E9603212ADFC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4258826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1C9DF-1F6C-4482-8351-A08647CD0710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E828E-2C68-44B0-9D68-638C3B5D3333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9083068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707C-BEA2-463C-9EAC-BF7BF5A3A551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3BF18-31AC-48E4-A2D3-4C094249BF1C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5444177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82E33-6B1E-4967-A667-28AA3ECC63DE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6A9ED-21BF-4FDC-B7BA-90ECADAA70FB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8153472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000F-DBE3-4D3D-926B-D17E83E80569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F955C-50CB-4594-B040-8261129FB507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4263248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E68AB-C93C-4A63-8750-A71A1D26E888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7E8D2-FDCB-47DA-A889-99ABA08D2784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125866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F0875-83CC-444D-B621-07E26C825E1E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EA1AB-4E16-495B-A058-A864740C80F7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91270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51CB7-A851-4DDF-A917-642C31D09834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83C59-17DC-4CF6-9764-184741746E82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363761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D05DA-133D-466E-8D4A-6580D331B370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F994C-4641-4B26-8265-060B3DA2F7D2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242637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68721-9209-4CCE-842A-EB56205A7844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115B3-2CCD-4C36-8FC0-2B5B5F2AE840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24881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4F539-0524-4FDE-99DC-CE748078C624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4AE2D-3311-4746-BF4D-39EFCFE489EB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964098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9865B-0E44-4BFA-9DF3-A5C417B3C581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1F206-2164-4B3E-A87C-6C4824D86591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59699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78843-FCAD-40B6-93BB-A7E8DCC7B87C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13B14-FB8C-498A-A203-2C85B229C6B8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9962598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6ABFC-4DEB-43E4-94CD-84FDEDD591F6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D0A5C-8687-4F46-AFC4-1AA358A7B18B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389040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99A2C-FEFE-4B2B-995A-C2D4855766E4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D7F89-75D0-4073-BD75-6E27146ED32D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238627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FAB26-CB3C-4BA7-8A8A-2FFD013ABCF2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87F21-0629-4C08-B1B5-B4E30767F476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441390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45748-73B2-43F6-ABBD-7AD22D72BEEF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64F1E-2AC0-4D28-8334-4FC7B3B608AA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26329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437C3-FBCD-4E46-84EA-6FBD2B1884CE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4D54E-0A8A-41B4-8845-248F6E7F5282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222690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8EE54-6F9D-47F4-8826-AC5D03E50BE7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4A139-BC6B-4025-88F5-0B4E637974D7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531065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ED91C-F02D-4457-9C1C-591536D744ED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27DAF-5194-4207-B4EE-50BB4A99A3F5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720958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CFD80-5D19-45D0-AF30-44CE6F608396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46987-3A7A-49EB-A23B-68C5F6236A6F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961104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94779-27F3-4510-AD6B-745C858CDD12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0D9DE-170E-4D7B-A765-73555C80412E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3596837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C4A92-3880-456E-979D-329B7E3030DD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7A2C1-7C41-4864-8700-9B0D0CAC9448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748708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9900"/>
            </a:gs>
            <a:gs pos="56000">
              <a:srgbClr val="75B873"/>
            </a:gs>
            <a:gs pos="100000">
              <a:srgbClr val="75B87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813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32 w 2123"/>
                <a:gd name="T1" fmla="*/ 428 h 1696"/>
                <a:gd name="T2" fmla="*/ 496 w 2123"/>
                <a:gd name="T3" fmla="*/ 280 h 1696"/>
                <a:gd name="T4" fmla="*/ 622 w 2123"/>
                <a:gd name="T5" fmla="*/ 163 h 1696"/>
                <a:gd name="T6" fmla="*/ 851 w 2123"/>
                <a:gd name="T7" fmla="*/ 241 h 1696"/>
                <a:gd name="T8" fmla="*/ 1118 w 2123"/>
                <a:gd name="T9" fmla="*/ 356 h 1696"/>
                <a:gd name="T10" fmla="*/ 1366 w 2123"/>
                <a:gd name="T11" fmla="*/ 454 h 1696"/>
                <a:gd name="T12" fmla="*/ 1656 w 2123"/>
                <a:gd name="T13" fmla="*/ 556 h 1696"/>
                <a:gd name="T14" fmla="*/ 1734 w 2123"/>
                <a:gd name="T15" fmla="*/ 580 h 1696"/>
                <a:gd name="T16" fmla="*/ 1691 w 2123"/>
                <a:gd name="T17" fmla="*/ 553 h 1696"/>
                <a:gd name="T18" fmla="*/ 1299 w 2123"/>
                <a:gd name="T19" fmla="*/ 410 h 1696"/>
                <a:gd name="T20" fmla="*/ 1003 w 2123"/>
                <a:gd name="T21" fmla="*/ 280 h 1696"/>
                <a:gd name="T22" fmla="*/ 663 w 2123"/>
                <a:gd name="T23" fmla="*/ 134 h 1696"/>
                <a:gd name="T24" fmla="*/ 919 w 2123"/>
                <a:gd name="T25" fmla="*/ 127 h 1696"/>
                <a:gd name="T26" fmla="*/ 1185 w 2123"/>
                <a:gd name="T27" fmla="*/ 131 h 1696"/>
                <a:gd name="T28" fmla="*/ 1486 w 2123"/>
                <a:gd name="T29" fmla="*/ 111 h 1696"/>
                <a:gd name="T30" fmla="*/ 1954 w 2123"/>
                <a:gd name="T31" fmla="*/ 80 h 1696"/>
                <a:gd name="T32" fmla="*/ 1910 w 2123"/>
                <a:gd name="T33" fmla="*/ 71 h 1696"/>
                <a:gd name="T34" fmla="*/ 1419 w 2123"/>
                <a:gd name="T35" fmla="*/ 106 h 1696"/>
                <a:gd name="T36" fmla="*/ 1112 w 2123"/>
                <a:gd name="T37" fmla="*/ 112 h 1696"/>
                <a:gd name="T38" fmla="*/ 695 w 2123"/>
                <a:gd name="T39" fmla="*/ 106 h 1696"/>
                <a:gd name="T40" fmla="*/ 755 w 2123"/>
                <a:gd name="T41" fmla="*/ 94 h 1696"/>
                <a:gd name="T42" fmla="*/ 1048 w 2123"/>
                <a:gd name="T43" fmla="*/ 0 h 1696"/>
                <a:gd name="T44" fmla="*/ 1003 w 2123"/>
                <a:gd name="T45" fmla="*/ 12 h 1696"/>
                <a:gd name="T46" fmla="*/ 930 w 2123"/>
                <a:gd name="T47" fmla="*/ 35 h 1696"/>
                <a:gd name="T48" fmla="*/ 791 w 2123"/>
                <a:gd name="T49" fmla="*/ 78 h 1696"/>
                <a:gd name="T50" fmla="*/ 622 w 2123"/>
                <a:gd name="T51" fmla="*/ 115 h 1696"/>
                <a:gd name="T52" fmla="*/ 586 w 2123"/>
                <a:gd name="T53" fmla="*/ 148 h 1696"/>
                <a:gd name="T54" fmla="*/ 281 w 2123"/>
                <a:gd name="T55" fmla="*/ 241 h 1696"/>
                <a:gd name="T56" fmla="*/ 0 w 2123"/>
                <a:gd name="T57" fmla="*/ 297 h 1696"/>
                <a:gd name="T58" fmla="*/ 0 w 2123"/>
                <a:gd name="T59" fmla="*/ 301 h 1696"/>
                <a:gd name="T60" fmla="*/ 0 w 2123"/>
                <a:gd name="T61" fmla="*/ 314 h 1696"/>
                <a:gd name="T62" fmla="*/ 278 w 2123"/>
                <a:gd name="T63" fmla="*/ 258 h 1696"/>
                <a:gd name="T64" fmla="*/ 544 w 2123"/>
                <a:gd name="T65" fmla="*/ 176 h 1696"/>
                <a:gd name="T66" fmla="*/ 467 w 2123"/>
                <a:gd name="T67" fmla="*/ 273 h 1696"/>
                <a:gd name="T68" fmla="*/ 479 w 2123"/>
                <a:gd name="T69" fmla="*/ 407 h 1696"/>
                <a:gd name="T70" fmla="*/ 428 w 2123"/>
                <a:gd name="T71" fmla="*/ 479 h 1696"/>
                <a:gd name="T72" fmla="*/ 297 w 2123"/>
                <a:gd name="T73" fmla="*/ 606 h 1696"/>
                <a:gd name="T74" fmla="*/ 291 w 2123"/>
                <a:gd name="T75" fmla="*/ 694 h 1696"/>
                <a:gd name="T76" fmla="*/ 297 w 2123"/>
                <a:gd name="T77" fmla="*/ 694 h 1696"/>
                <a:gd name="T78" fmla="*/ 315 w 2123"/>
                <a:gd name="T79" fmla="*/ 636 h 1696"/>
                <a:gd name="T80" fmla="*/ 532 w 2123"/>
                <a:gd name="T81" fmla="*/ 428 h 1696"/>
                <a:gd name="T82" fmla="*/ 532 w 2123"/>
                <a:gd name="T83" fmla="*/ 428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39 w 969"/>
                <a:gd name="T1" fmla="*/ 1234 h 1192"/>
                <a:gd name="T2" fmla="*/ 522 w 969"/>
                <a:gd name="T3" fmla="*/ 1240 h 1192"/>
                <a:gd name="T4" fmla="*/ 615 w 969"/>
                <a:gd name="T5" fmla="*/ 1198 h 1192"/>
                <a:gd name="T6" fmla="*/ 865 w 969"/>
                <a:gd name="T7" fmla="*/ 1133 h 1192"/>
                <a:gd name="T8" fmla="*/ 997 w 969"/>
                <a:gd name="T9" fmla="*/ 1103 h 1192"/>
                <a:gd name="T10" fmla="*/ 807 w 969"/>
                <a:gd name="T11" fmla="*/ 1034 h 1192"/>
                <a:gd name="T12" fmla="*/ 588 w 969"/>
                <a:gd name="T13" fmla="*/ 985 h 1192"/>
                <a:gd name="T14" fmla="*/ 213 w 969"/>
                <a:gd name="T15" fmla="*/ 1007 h 1192"/>
                <a:gd name="T16" fmla="*/ 315 w 969"/>
                <a:gd name="T17" fmla="*/ 925 h 1192"/>
                <a:gd name="T18" fmla="*/ 528 w 969"/>
                <a:gd name="T19" fmla="*/ 835 h 1192"/>
                <a:gd name="T20" fmla="*/ 742 w 969"/>
                <a:gd name="T21" fmla="*/ 703 h 1192"/>
                <a:gd name="T22" fmla="*/ 748 w 969"/>
                <a:gd name="T23" fmla="*/ 703 h 1192"/>
                <a:gd name="T24" fmla="*/ 760 w 969"/>
                <a:gd name="T25" fmla="*/ 697 h 1192"/>
                <a:gd name="T26" fmla="*/ 801 w 969"/>
                <a:gd name="T27" fmla="*/ 679 h 1192"/>
                <a:gd name="T28" fmla="*/ 825 w 969"/>
                <a:gd name="T29" fmla="*/ 673 h 1192"/>
                <a:gd name="T30" fmla="*/ 837 w 969"/>
                <a:gd name="T31" fmla="*/ 661 h 1192"/>
                <a:gd name="T32" fmla="*/ 843 w 969"/>
                <a:gd name="T33" fmla="*/ 649 h 1192"/>
                <a:gd name="T34" fmla="*/ 837 w 969"/>
                <a:gd name="T35" fmla="*/ 643 h 1192"/>
                <a:gd name="T36" fmla="*/ 831 w 969"/>
                <a:gd name="T37" fmla="*/ 631 h 1192"/>
                <a:gd name="T38" fmla="*/ 831 w 969"/>
                <a:gd name="T39" fmla="*/ 591 h 1192"/>
                <a:gd name="T40" fmla="*/ 843 w 969"/>
                <a:gd name="T41" fmla="*/ 561 h 1192"/>
                <a:gd name="T42" fmla="*/ 857 w 969"/>
                <a:gd name="T43" fmla="*/ 531 h 1192"/>
                <a:gd name="T44" fmla="*/ 881 w 969"/>
                <a:gd name="T45" fmla="*/ 501 h 1192"/>
                <a:gd name="T46" fmla="*/ 897 w 969"/>
                <a:gd name="T47" fmla="*/ 471 h 1192"/>
                <a:gd name="T48" fmla="*/ 905 w 969"/>
                <a:gd name="T49" fmla="*/ 453 h 1192"/>
                <a:gd name="T50" fmla="*/ 913 w 969"/>
                <a:gd name="T51" fmla="*/ 447 h 1192"/>
                <a:gd name="T52" fmla="*/ 913 w 969"/>
                <a:gd name="T53" fmla="*/ 363 h 1192"/>
                <a:gd name="T54" fmla="*/ 913 w 969"/>
                <a:gd name="T55" fmla="*/ 357 h 1192"/>
                <a:gd name="T56" fmla="*/ 919 w 969"/>
                <a:gd name="T57" fmla="*/ 351 h 1192"/>
                <a:gd name="T58" fmla="*/ 937 w 969"/>
                <a:gd name="T59" fmla="*/ 321 h 1192"/>
                <a:gd name="T60" fmla="*/ 949 w 969"/>
                <a:gd name="T61" fmla="*/ 285 h 1192"/>
                <a:gd name="T62" fmla="*/ 961 w 969"/>
                <a:gd name="T63" fmla="*/ 255 h 1192"/>
                <a:gd name="T64" fmla="*/ 967 w 969"/>
                <a:gd name="T65" fmla="*/ 243 h 1192"/>
                <a:gd name="T66" fmla="*/ 973 w 969"/>
                <a:gd name="T67" fmla="*/ 231 h 1192"/>
                <a:gd name="T68" fmla="*/ 991 w 969"/>
                <a:gd name="T69" fmla="*/ 173 h 1192"/>
                <a:gd name="T70" fmla="*/ 1009 w 969"/>
                <a:gd name="T71" fmla="*/ 137 h 1192"/>
                <a:gd name="T72" fmla="*/ 1015 w 969"/>
                <a:gd name="T73" fmla="*/ 125 h 1192"/>
                <a:gd name="T74" fmla="*/ 1015 w 969"/>
                <a:gd name="T75" fmla="*/ 119 h 1192"/>
                <a:gd name="T76" fmla="*/ 1033 w 969"/>
                <a:gd name="T77" fmla="*/ 0 h 1192"/>
                <a:gd name="T78" fmla="*/ 1009 w 969"/>
                <a:gd name="T79" fmla="*/ 47 h 1192"/>
                <a:gd name="T80" fmla="*/ 831 w 969"/>
                <a:gd name="T81" fmla="*/ 113 h 1192"/>
                <a:gd name="T82" fmla="*/ 754 w 969"/>
                <a:gd name="T83" fmla="*/ 161 h 1192"/>
                <a:gd name="T84" fmla="*/ 492 w 969"/>
                <a:gd name="T85" fmla="*/ 249 h 1192"/>
                <a:gd name="T86" fmla="*/ 297 w 969"/>
                <a:gd name="T87" fmla="*/ 303 h 1192"/>
                <a:gd name="T88" fmla="*/ 189 w 969"/>
                <a:gd name="T89" fmla="*/ 309 h 1192"/>
                <a:gd name="T90" fmla="*/ 12 w 969"/>
                <a:gd name="T91" fmla="*/ 501 h 1192"/>
                <a:gd name="T92" fmla="*/ 0 w 969"/>
                <a:gd name="T93" fmla="*/ 525 h 1192"/>
                <a:gd name="T94" fmla="*/ 0 w 969"/>
                <a:gd name="T95" fmla="*/ 1234 h 1192"/>
                <a:gd name="T96" fmla="*/ 96 w 969"/>
                <a:gd name="T97" fmla="*/ 1228 h 1192"/>
                <a:gd name="T98" fmla="*/ 339 w 969"/>
                <a:gd name="T99" fmla="*/ 1234 h 1192"/>
                <a:gd name="T100" fmla="*/ 339 w 969"/>
                <a:gd name="T101" fmla="*/ 1234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100 w 2176"/>
                <a:gd name="T1" fmla="*/ 799 h 1505"/>
                <a:gd name="T2" fmla="*/ 1270 w 2176"/>
                <a:gd name="T3" fmla="*/ 1273 h 1505"/>
                <a:gd name="T4" fmla="*/ 1020 w 2176"/>
                <a:gd name="T5" fmla="*/ 1225 h 1505"/>
                <a:gd name="T6" fmla="*/ 771 w 2176"/>
                <a:gd name="T7" fmla="*/ 1159 h 1505"/>
                <a:gd name="T8" fmla="*/ 474 w 2176"/>
                <a:gd name="T9" fmla="*/ 1141 h 1505"/>
                <a:gd name="T10" fmla="*/ 0 w 2176"/>
                <a:gd name="T11" fmla="*/ 1111 h 1505"/>
                <a:gd name="T12" fmla="*/ 30 w 2176"/>
                <a:gd name="T13" fmla="*/ 1147 h 1505"/>
                <a:gd name="T14" fmla="*/ 528 w 2176"/>
                <a:gd name="T15" fmla="*/ 1165 h 1505"/>
                <a:gd name="T16" fmla="*/ 825 w 2176"/>
                <a:gd name="T17" fmla="*/ 1219 h 1505"/>
                <a:gd name="T18" fmla="*/ 1210 w 2176"/>
                <a:gd name="T19" fmla="*/ 1349 h 1505"/>
                <a:gd name="T20" fmla="*/ 1145 w 2176"/>
                <a:gd name="T21" fmla="*/ 1367 h 1505"/>
                <a:gd name="T22" fmla="*/ 759 w 2176"/>
                <a:gd name="T23" fmla="*/ 1553 h 1505"/>
                <a:gd name="T24" fmla="*/ 813 w 2176"/>
                <a:gd name="T25" fmla="*/ 1529 h 1505"/>
                <a:gd name="T26" fmla="*/ 925 w 2176"/>
                <a:gd name="T27" fmla="*/ 1487 h 1505"/>
                <a:gd name="T28" fmla="*/ 1086 w 2176"/>
                <a:gd name="T29" fmla="*/ 1403 h 1505"/>
                <a:gd name="T30" fmla="*/ 1294 w 2176"/>
                <a:gd name="T31" fmla="*/ 1343 h 1505"/>
                <a:gd name="T32" fmla="*/ 1350 w 2176"/>
                <a:gd name="T33" fmla="*/ 1255 h 1505"/>
                <a:gd name="T34" fmla="*/ 1744 w 2176"/>
                <a:gd name="T35" fmla="*/ 1075 h 1505"/>
                <a:gd name="T36" fmla="*/ 2059 w 2176"/>
                <a:gd name="T37" fmla="*/ 985 h 1505"/>
                <a:gd name="T38" fmla="*/ 2322 w 2176"/>
                <a:gd name="T39" fmla="*/ 853 h 1505"/>
                <a:gd name="T40" fmla="*/ 2093 w 2176"/>
                <a:gd name="T41" fmla="*/ 943 h 1505"/>
                <a:gd name="T42" fmla="*/ 1768 w 2176"/>
                <a:gd name="T43" fmla="*/ 1021 h 1505"/>
                <a:gd name="T44" fmla="*/ 1435 w 2176"/>
                <a:gd name="T45" fmla="*/ 1183 h 1505"/>
                <a:gd name="T46" fmla="*/ 1601 w 2176"/>
                <a:gd name="T47" fmla="*/ 937 h 1505"/>
                <a:gd name="T48" fmla="*/ 1732 w 2176"/>
                <a:gd name="T49" fmla="*/ 561 h 1505"/>
                <a:gd name="T50" fmla="*/ 1857 w 2176"/>
                <a:gd name="T51" fmla="*/ 388 h 1505"/>
                <a:gd name="T52" fmla="*/ 2113 w 2176"/>
                <a:gd name="T53" fmla="*/ 60 h 1505"/>
                <a:gd name="T54" fmla="*/ 2140 w 2176"/>
                <a:gd name="T55" fmla="*/ 0 h 1505"/>
                <a:gd name="T56" fmla="*/ 2106 w 2176"/>
                <a:gd name="T57" fmla="*/ 0 h 1505"/>
                <a:gd name="T58" fmla="*/ 1708 w 2176"/>
                <a:gd name="T59" fmla="*/ 496 h 1505"/>
                <a:gd name="T60" fmla="*/ 1573 w 2176"/>
                <a:gd name="T61" fmla="*/ 919 h 1505"/>
                <a:gd name="T62" fmla="*/ 1336 w 2176"/>
                <a:gd name="T63" fmla="*/ 1207 h 1505"/>
                <a:gd name="T64" fmla="*/ 1210 w 2176"/>
                <a:gd name="T65" fmla="*/ 937 h 1505"/>
                <a:gd name="T66" fmla="*/ 1074 w 2176"/>
                <a:gd name="T67" fmla="*/ 556 h 1505"/>
                <a:gd name="T68" fmla="*/ 949 w 2176"/>
                <a:gd name="T69" fmla="*/ 222 h 1505"/>
                <a:gd name="T70" fmla="*/ 837 w 2176"/>
                <a:gd name="T71" fmla="*/ 0 h 1505"/>
                <a:gd name="T72" fmla="*/ 801 w 2176"/>
                <a:gd name="T73" fmla="*/ 0 h 1505"/>
                <a:gd name="T74" fmla="*/ 967 w 2176"/>
                <a:gd name="T75" fmla="*/ 370 h 1505"/>
                <a:gd name="T76" fmla="*/ 1100 w 2176"/>
                <a:gd name="T77" fmla="*/ 799 h 1505"/>
                <a:gd name="T78" fmla="*/ 1100 w 2176"/>
                <a:gd name="T79" fmla="*/ 79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77 w 813"/>
                <a:gd name="T1" fmla="*/ 580 h 804"/>
                <a:gd name="T2" fmla="*/ 345 w 813"/>
                <a:gd name="T3" fmla="*/ 454 h 804"/>
                <a:gd name="T4" fmla="*/ 678 w 813"/>
                <a:gd name="T5" fmla="*/ 232 h 804"/>
                <a:gd name="T6" fmla="*/ 861 w 813"/>
                <a:gd name="T7" fmla="*/ 0 h 804"/>
                <a:gd name="T8" fmla="*/ 723 w 813"/>
                <a:gd name="T9" fmla="*/ 150 h 804"/>
                <a:gd name="T10" fmla="*/ 160 w 813"/>
                <a:gd name="T11" fmla="*/ 520 h 804"/>
                <a:gd name="T12" fmla="*/ 0 w 813"/>
                <a:gd name="T13" fmla="*/ 764 h 804"/>
                <a:gd name="T14" fmla="*/ 0 w 813"/>
                <a:gd name="T15" fmla="*/ 836 h 804"/>
                <a:gd name="T16" fmla="*/ 177 w 813"/>
                <a:gd name="T17" fmla="*/ 580 h 804"/>
                <a:gd name="T18" fmla="*/ 177 w 813"/>
                <a:gd name="T19" fmla="*/ 580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92 w 759"/>
                <a:gd name="T1" fmla="*/ 66 h 107"/>
                <a:gd name="T2" fmla="*/ 807 w 759"/>
                <a:gd name="T3" fmla="*/ 0 h 107"/>
                <a:gd name="T4" fmla="*/ 528 w 759"/>
                <a:gd name="T5" fmla="*/ 36 h 107"/>
                <a:gd name="T6" fmla="*/ 154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92 w 759"/>
                <a:gd name="T15" fmla="*/ 66 h 107"/>
                <a:gd name="T16" fmla="*/ 49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83 w 3169"/>
                <a:gd name="T1" fmla="*/ 255 h 743"/>
                <a:gd name="T2" fmla="*/ 1848 w 3169"/>
                <a:gd name="T3" fmla="*/ 249 h 743"/>
                <a:gd name="T4" fmla="*/ 2231 w 3169"/>
                <a:gd name="T5" fmla="*/ 267 h 743"/>
                <a:gd name="T6" fmla="*/ 2675 w 3169"/>
                <a:gd name="T7" fmla="*/ 249 h 743"/>
                <a:gd name="T8" fmla="*/ 3383 w 3169"/>
                <a:gd name="T9" fmla="*/ 220 h 743"/>
                <a:gd name="T10" fmla="*/ 3325 w 3169"/>
                <a:gd name="T11" fmla="*/ 202 h 743"/>
                <a:gd name="T12" fmla="*/ 2584 w 3169"/>
                <a:gd name="T13" fmla="*/ 237 h 743"/>
                <a:gd name="T14" fmla="*/ 2138 w 3169"/>
                <a:gd name="T15" fmla="*/ 237 h 743"/>
                <a:gd name="T16" fmla="*/ 1555 w 3169"/>
                <a:gd name="T17" fmla="*/ 202 h 743"/>
                <a:gd name="T18" fmla="*/ 1648 w 3169"/>
                <a:gd name="T19" fmla="*/ 168 h 743"/>
                <a:gd name="T20" fmla="*/ 2178 w 3169"/>
                <a:gd name="T21" fmla="*/ 0 h 743"/>
                <a:gd name="T22" fmla="*/ 2091 w 3169"/>
                <a:gd name="T23" fmla="*/ 24 h 743"/>
                <a:gd name="T24" fmla="*/ 1964 w 3169"/>
                <a:gd name="T25" fmla="*/ 66 h 743"/>
                <a:gd name="T26" fmla="*/ 1714 w 3169"/>
                <a:gd name="T27" fmla="*/ 138 h 743"/>
                <a:gd name="T28" fmla="*/ 1434 w 3169"/>
                <a:gd name="T29" fmla="*/ 214 h 743"/>
                <a:gd name="T30" fmla="*/ 1349 w 3169"/>
                <a:gd name="T31" fmla="*/ 267 h 743"/>
                <a:gd name="T32" fmla="*/ 813 w 3169"/>
                <a:gd name="T33" fmla="*/ 429 h 743"/>
                <a:gd name="T34" fmla="*/ 351 w 3169"/>
                <a:gd name="T35" fmla="*/ 519 h 743"/>
                <a:gd name="T36" fmla="*/ 0 w 3169"/>
                <a:gd name="T37" fmla="*/ 649 h 743"/>
                <a:gd name="T38" fmla="*/ 315 w 3169"/>
                <a:gd name="T39" fmla="*/ 555 h 743"/>
                <a:gd name="T40" fmla="*/ 783 w 3169"/>
                <a:gd name="T41" fmla="*/ 465 h 743"/>
                <a:gd name="T42" fmla="*/ 1258 w 3169"/>
                <a:gd name="T43" fmla="*/ 327 h 743"/>
                <a:gd name="T44" fmla="*/ 1045 w 3169"/>
                <a:gd name="T45" fmla="*/ 507 h 743"/>
                <a:gd name="T46" fmla="*/ 931 w 3169"/>
                <a:gd name="T47" fmla="*/ 775 h 743"/>
                <a:gd name="T48" fmla="*/ 925 w 3169"/>
                <a:gd name="T49" fmla="*/ 775 h 743"/>
                <a:gd name="T50" fmla="*/ 997 w 3169"/>
                <a:gd name="T51" fmla="*/ 775 h 743"/>
                <a:gd name="T52" fmla="*/ 1086 w 3169"/>
                <a:gd name="T53" fmla="*/ 513 h 743"/>
                <a:gd name="T54" fmla="*/ 1384 w 3169"/>
                <a:gd name="T55" fmla="*/ 297 h 743"/>
                <a:gd name="T56" fmla="*/ 1634 w 3169"/>
                <a:gd name="T57" fmla="*/ 465 h 743"/>
                <a:gd name="T58" fmla="*/ 1889 w 3169"/>
                <a:gd name="T59" fmla="*/ 709 h 743"/>
                <a:gd name="T60" fmla="*/ 1982 w 3169"/>
                <a:gd name="T61" fmla="*/ 775 h 743"/>
                <a:gd name="T62" fmla="*/ 2047 w 3169"/>
                <a:gd name="T63" fmla="*/ 775 h 743"/>
                <a:gd name="T64" fmla="*/ 1804 w 3169"/>
                <a:gd name="T65" fmla="*/ 543 h 743"/>
                <a:gd name="T66" fmla="*/ 1483 w 3169"/>
                <a:gd name="T67" fmla="*/ 255 h 743"/>
                <a:gd name="T68" fmla="*/ 1483 w 3169"/>
                <a:gd name="T69" fmla="*/ 255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4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104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4814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4814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4814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14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104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70 w 2153"/>
                <a:gd name="T1" fmla="*/ 883 h 1930"/>
                <a:gd name="T2" fmla="*/ 2068 w 2153"/>
                <a:gd name="T3" fmla="*/ 1051 h 1930"/>
                <a:gd name="T4" fmla="*/ 2195 w 2153"/>
                <a:gd name="T5" fmla="*/ 1200 h 1930"/>
                <a:gd name="T6" fmla="*/ 2261 w 2153"/>
                <a:gd name="T7" fmla="*/ 1294 h 1930"/>
                <a:gd name="T8" fmla="*/ 2299 w 2153"/>
                <a:gd name="T9" fmla="*/ 1342 h 1930"/>
                <a:gd name="T10" fmla="*/ 2017 w 2153"/>
                <a:gd name="T11" fmla="*/ 1009 h 1930"/>
                <a:gd name="T12" fmla="*/ 1988 w 2153"/>
                <a:gd name="T13" fmla="*/ 961 h 1930"/>
                <a:gd name="T14" fmla="*/ 1908 w 2153"/>
                <a:gd name="T15" fmla="*/ 1288 h 1930"/>
                <a:gd name="T16" fmla="*/ 1894 w 2153"/>
                <a:gd name="T17" fmla="*/ 1534 h 1930"/>
                <a:gd name="T18" fmla="*/ 1946 w 2153"/>
                <a:gd name="T19" fmla="*/ 1970 h 1930"/>
                <a:gd name="T20" fmla="*/ 1915 w 2153"/>
                <a:gd name="T21" fmla="*/ 1994 h 1930"/>
                <a:gd name="T22" fmla="*/ 1867 w 2153"/>
                <a:gd name="T23" fmla="*/ 1582 h 1930"/>
                <a:gd name="T24" fmla="*/ 1846 w 2153"/>
                <a:gd name="T25" fmla="*/ 1336 h 1930"/>
                <a:gd name="T26" fmla="*/ 1887 w 2153"/>
                <a:gd name="T27" fmla="*/ 1117 h 1930"/>
                <a:gd name="T28" fmla="*/ 1894 w 2153"/>
                <a:gd name="T29" fmla="*/ 907 h 1930"/>
                <a:gd name="T30" fmla="*/ 1354 w 2153"/>
                <a:gd name="T31" fmla="*/ 1039 h 1930"/>
                <a:gd name="T32" fmla="*/ 884 w 2153"/>
                <a:gd name="T33" fmla="*/ 1164 h 1930"/>
                <a:gd name="T34" fmla="*/ 339 w 2153"/>
                <a:gd name="T35" fmla="*/ 1360 h 1930"/>
                <a:gd name="T36" fmla="*/ 18 w 2153"/>
                <a:gd name="T37" fmla="*/ 1468 h 1930"/>
                <a:gd name="T38" fmla="*/ 327 w 2153"/>
                <a:gd name="T39" fmla="*/ 1330 h 1930"/>
                <a:gd name="T40" fmla="*/ 730 w 2153"/>
                <a:gd name="T41" fmla="*/ 1176 h 1930"/>
                <a:gd name="T42" fmla="*/ 1088 w 2153"/>
                <a:gd name="T43" fmla="*/ 1069 h 1930"/>
                <a:gd name="T44" fmla="*/ 1507 w 2153"/>
                <a:gd name="T45" fmla="*/ 961 h 1930"/>
                <a:gd name="T46" fmla="*/ 1805 w 2153"/>
                <a:gd name="T47" fmla="*/ 847 h 1930"/>
                <a:gd name="T48" fmla="*/ 1429 w 2153"/>
                <a:gd name="T49" fmla="*/ 639 h 1930"/>
                <a:gd name="T50" fmla="*/ 925 w 2153"/>
                <a:gd name="T51" fmla="*/ 531 h 1930"/>
                <a:gd name="T52" fmla="*/ 243 w 2153"/>
                <a:gd name="T53" fmla="*/ 161 h 1930"/>
                <a:gd name="T54" fmla="*/ 0 w 2153"/>
                <a:gd name="T55" fmla="*/ 83 h 1930"/>
                <a:gd name="T56" fmla="*/ 345 w 2153"/>
                <a:gd name="T57" fmla="*/ 179 h 1930"/>
                <a:gd name="T58" fmla="*/ 760 w 2153"/>
                <a:gd name="T59" fmla="*/ 399 h 1930"/>
                <a:gd name="T60" fmla="*/ 997 w 2153"/>
                <a:gd name="T61" fmla="*/ 507 h 1930"/>
                <a:gd name="T62" fmla="*/ 1447 w 2153"/>
                <a:gd name="T63" fmla="*/ 609 h 1930"/>
                <a:gd name="T64" fmla="*/ 1762 w 2153"/>
                <a:gd name="T65" fmla="*/ 775 h 1930"/>
                <a:gd name="T66" fmla="*/ 1519 w 2153"/>
                <a:gd name="T67" fmla="*/ 477 h 1930"/>
                <a:gd name="T68" fmla="*/ 1376 w 2153"/>
                <a:gd name="T69" fmla="*/ 191 h 1930"/>
                <a:gd name="T70" fmla="*/ 1234 w 2153"/>
                <a:gd name="T71" fmla="*/ 0 h 1930"/>
                <a:gd name="T72" fmla="*/ 1435 w 2153"/>
                <a:gd name="T73" fmla="*/ 215 h 1930"/>
                <a:gd name="T74" fmla="*/ 1590 w 2153"/>
                <a:gd name="T75" fmla="*/ 501 h 1930"/>
                <a:gd name="T76" fmla="*/ 1867 w 2153"/>
                <a:gd name="T77" fmla="*/ 835 h 1930"/>
                <a:gd name="T78" fmla="*/ 1970 w 2153"/>
                <a:gd name="T79" fmla="*/ 883 h 1930"/>
                <a:gd name="T80" fmla="*/ 1970 w 2153"/>
                <a:gd name="T81" fmla="*/ 88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814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  <p:sp>
        <p:nvSpPr>
          <p:cNvPr id="4815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4815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pPr>
              <a:defRPr/>
            </a:pPr>
            <a:fld id="{737E5F36-9067-4B3A-B505-E2935AC50C0E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4815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815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ACCD6EC-A3EE-4EBE-BEAE-61567E9A2DC7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07" r:id="rId1"/>
    <p:sldLayoutId id="2147484785" r:id="rId2"/>
    <p:sldLayoutId id="2147484784" r:id="rId3"/>
    <p:sldLayoutId id="2147484783" r:id="rId4"/>
    <p:sldLayoutId id="2147484782" r:id="rId5"/>
    <p:sldLayoutId id="2147484781" r:id="rId6"/>
    <p:sldLayoutId id="2147484780" r:id="rId7"/>
    <p:sldLayoutId id="2147484779" r:id="rId8"/>
    <p:sldLayoutId id="2147484778" r:id="rId9"/>
    <p:sldLayoutId id="2147484777" r:id="rId10"/>
    <p:sldLayoutId id="214748477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9900"/>
            </a:gs>
            <a:gs pos="56000">
              <a:srgbClr val="75B873"/>
            </a:gs>
            <a:gs pos="100000">
              <a:srgbClr val="75B87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2057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32 w 2123"/>
                <a:gd name="T1" fmla="*/ 428 h 1696"/>
                <a:gd name="T2" fmla="*/ 496 w 2123"/>
                <a:gd name="T3" fmla="*/ 280 h 1696"/>
                <a:gd name="T4" fmla="*/ 622 w 2123"/>
                <a:gd name="T5" fmla="*/ 163 h 1696"/>
                <a:gd name="T6" fmla="*/ 851 w 2123"/>
                <a:gd name="T7" fmla="*/ 241 h 1696"/>
                <a:gd name="T8" fmla="*/ 1118 w 2123"/>
                <a:gd name="T9" fmla="*/ 356 h 1696"/>
                <a:gd name="T10" fmla="*/ 1366 w 2123"/>
                <a:gd name="T11" fmla="*/ 454 h 1696"/>
                <a:gd name="T12" fmla="*/ 1656 w 2123"/>
                <a:gd name="T13" fmla="*/ 556 h 1696"/>
                <a:gd name="T14" fmla="*/ 1734 w 2123"/>
                <a:gd name="T15" fmla="*/ 580 h 1696"/>
                <a:gd name="T16" fmla="*/ 1691 w 2123"/>
                <a:gd name="T17" fmla="*/ 553 h 1696"/>
                <a:gd name="T18" fmla="*/ 1299 w 2123"/>
                <a:gd name="T19" fmla="*/ 410 h 1696"/>
                <a:gd name="T20" fmla="*/ 1003 w 2123"/>
                <a:gd name="T21" fmla="*/ 280 h 1696"/>
                <a:gd name="T22" fmla="*/ 663 w 2123"/>
                <a:gd name="T23" fmla="*/ 134 h 1696"/>
                <a:gd name="T24" fmla="*/ 919 w 2123"/>
                <a:gd name="T25" fmla="*/ 127 h 1696"/>
                <a:gd name="T26" fmla="*/ 1185 w 2123"/>
                <a:gd name="T27" fmla="*/ 131 h 1696"/>
                <a:gd name="T28" fmla="*/ 1486 w 2123"/>
                <a:gd name="T29" fmla="*/ 111 h 1696"/>
                <a:gd name="T30" fmla="*/ 1954 w 2123"/>
                <a:gd name="T31" fmla="*/ 80 h 1696"/>
                <a:gd name="T32" fmla="*/ 1910 w 2123"/>
                <a:gd name="T33" fmla="*/ 71 h 1696"/>
                <a:gd name="T34" fmla="*/ 1419 w 2123"/>
                <a:gd name="T35" fmla="*/ 106 h 1696"/>
                <a:gd name="T36" fmla="*/ 1112 w 2123"/>
                <a:gd name="T37" fmla="*/ 112 h 1696"/>
                <a:gd name="T38" fmla="*/ 695 w 2123"/>
                <a:gd name="T39" fmla="*/ 106 h 1696"/>
                <a:gd name="T40" fmla="*/ 755 w 2123"/>
                <a:gd name="T41" fmla="*/ 94 h 1696"/>
                <a:gd name="T42" fmla="*/ 1048 w 2123"/>
                <a:gd name="T43" fmla="*/ 0 h 1696"/>
                <a:gd name="T44" fmla="*/ 1003 w 2123"/>
                <a:gd name="T45" fmla="*/ 12 h 1696"/>
                <a:gd name="T46" fmla="*/ 930 w 2123"/>
                <a:gd name="T47" fmla="*/ 35 h 1696"/>
                <a:gd name="T48" fmla="*/ 791 w 2123"/>
                <a:gd name="T49" fmla="*/ 78 h 1696"/>
                <a:gd name="T50" fmla="*/ 622 w 2123"/>
                <a:gd name="T51" fmla="*/ 115 h 1696"/>
                <a:gd name="T52" fmla="*/ 586 w 2123"/>
                <a:gd name="T53" fmla="*/ 148 h 1696"/>
                <a:gd name="T54" fmla="*/ 281 w 2123"/>
                <a:gd name="T55" fmla="*/ 241 h 1696"/>
                <a:gd name="T56" fmla="*/ 0 w 2123"/>
                <a:gd name="T57" fmla="*/ 297 h 1696"/>
                <a:gd name="T58" fmla="*/ 0 w 2123"/>
                <a:gd name="T59" fmla="*/ 301 h 1696"/>
                <a:gd name="T60" fmla="*/ 0 w 2123"/>
                <a:gd name="T61" fmla="*/ 314 h 1696"/>
                <a:gd name="T62" fmla="*/ 278 w 2123"/>
                <a:gd name="T63" fmla="*/ 258 h 1696"/>
                <a:gd name="T64" fmla="*/ 544 w 2123"/>
                <a:gd name="T65" fmla="*/ 176 h 1696"/>
                <a:gd name="T66" fmla="*/ 467 w 2123"/>
                <a:gd name="T67" fmla="*/ 273 h 1696"/>
                <a:gd name="T68" fmla="*/ 479 w 2123"/>
                <a:gd name="T69" fmla="*/ 407 h 1696"/>
                <a:gd name="T70" fmla="*/ 428 w 2123"/>
                <a:gd name="T71" fmla="*/ 479 h 1696"/>
                <a:gd name="T72" fmla="*/ 297 w 2123"/>
                <a:gd name="T73" fmla="*/ 606 h 1696"/>
                <a:gd name="T74" fmla="*/ 291 w 2123"/>
                <a:gd name="T75" fmla="*/ 694 h 1696"/>
                <a:gd name="T76" fmla="*/ 297 w 2123"/>
                <a:gd name="T77" fmla="*/ 694 h 1696"/>
                <a:gd name="T78" fmla="*/ 315 w 2123"/>
                <a:gd name="T79" fmla="*/ 636 h 1696"/>
                <a:gd name="T80" fmla="*/ 532 w 2123"/>
                <a:gd name="T81" fmla="*/ 428 h 1696"/>
                <a:gd name="T82" fmla="*/ 532 w 2123"/>
                <a:gd name="T83" fmla="*/ 428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58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59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39 w 969"/>
                <a:gd name="T1" fmla="*/ 1234 h 1192"/>
                <a:gd name="T2" fmla="*/ 522 w 969"/>
                <a:gd name="T3" fmla="*/ 1240 h 1192"/>
                <a:gd name="T4" fmla="*/ 615 w 969"/>
                <a:gd name="T5" fmla="*/ 1198 h 1192"/>
                <a:gd name="T6" fmla="*/ 865 w 969"/>
                <a:gd name="T7" fmla="*/ 1133 h 1192"/>
                <a:gd name="T8" fmla="*/ 997 w 969"/>
                <a:gd name="T9" fmla="*/ 1103 h 1192"/>
                <a:gd name="T10" fmla="*/ 807 w 969"/>
                <a:gd name="T11" fmla="*/ 1034 h 1192"/>
                <a:gd name="T12" fmla="*/ 588 w 969"/>
                <a:gd name="T13" fmla="*/ 985 h 1192"/>
                <a:gd name="T14" fmla="*/ 213 w 969"/>
                <a:gd name="T15" fmla="*/ 1007 h 1192"/>
                <a:gd name="T16" fmla="*/ 315 w 969"/>
                <a:gd name="T17" fmla="*/ 925 h 1192"/>
                <a:gd name="T18" fmla="*/ 528 w 969"/>
                <a:gd name="T19" fmla="*/ 835 h 1192"/>
                <a:gd name="T20" fmla="*/ 742 w 969"/>
                <a:gd name="T21" fmla="*/ 703 h 1192"/>
                <a:gd name="T22" fmla="*/ 748 w 969"/>
                <a:gd name="T23" fmla="*/ 703 h 1192"/>
                <a:gd name="T24" fmla="*/ 760 w 969"/>
                <a:gd name="T25" fmla="*/ 697 h 1192"/>
                <a:gd name="T26" fmla="*/ 801 w 969"/>
                <a:gd name="T27" fmla="*/ 679 h 1192"/>
                <a:gd name="T28" fmla="*/ 825 w 969"/>
                <a:gd name="T29" fmla="*/ 673 h 1192"/>
                <a:gd name="T30" fmla="*/ 837 w 969"/>
                <a:gd name="T31" fmla="*/ 661 h 1192"/>
                <a:gd name="T32" fmla="*/ 843 w 969"/>
                <a:gd name="T33" fmla="*/ 649 h 1192"/>
                <a:gd name="T34" fmla="*/ 837 w 969"/>
                <a:gd name="T35" fmla="*/ 643 h 1192"/>
                <a:gd name="T36" fmla="*/ 831 w 969"/>
                <a:gd name="T37" fmla="*/ 631 h 1192"/>
                <a:gd name="T38" fmla="*/ 831 w 969"/>
                <a:gd name="T39" fmla="*/ 591 h 1192"/>
                <a:gd name="T40" fmla="*/ 843 w 969"/>
                <a:gd name="T41" fmla="*/ 561 h 1192"/>
                <a:gd name="T42" fmla="*/ 857 w 969"/>
                <a:gd name="T43" fmla="*/ 531 h 1192"/>
                <a:gd name="T44" fmla="*/ 881 w 969"/>
                <a:gd name="T45" fmla="*/ 501 h 1192"/>
                <a:gd name="T46" fmla="*/ 897 w 969"/>
                <a:gd name="T47" fmla="*/ 471 h 1192"/>
                <a:gd name="T48" fmla="*/ 905 w 969"/>
                <a:gd name="T49" fmla="*/ 453 h 1192"/>
                <a:gd name="T50" fmla="*/ 913 w 969"/>
                <a:gd name="T51" fmla="*/ 447 h 1192"/>
                <a:gd name="T52" fmla="*/ 913 w 969"/>
                <a:gd name="T53" fmla="*/ 363 h 1192"/>
                <a:gd name="T54" fmla="*/ 913 w 969"/>
                <a:gd name="T55" fmla="*/ 357 h 1192"/>
                <a:gd name="T56" fmla="*/ 919 w 969"/>
                <a:gd name="T57" fmla="*/ 351 h 1192"/>
                <a:gd name="T58" fmla="*/ 937 w 969"/>
                <a:gd name="T59" fmla="*/ 321 h 1192"/>
                <a:gd name="T60" fmla="*/ 949 w 969"/>
                <a:gd name="T61" fmla="*/ 285 h 1192"/>
                <a:gd name="T62" fmla="*/ 961 w 969"/>
                <a:gd name="T63" fmla="*/ 255 h 1192"/>
                <a:gd name="T64" fmla="*/ 967 w 969"/>
                <a:gd name="T65" fmla="*/ 243 h 1192"/>
                <a:gd name="T66" fmla="*/ 973 w 969"/>
                <a:gd name="T67" fmla="*/ 231 h 1192"/>
                <a:gd name="T68" fmla="*/ 991 w 969"/>
                <a:gd name="T69" fmla="*/ 173 h 1192"/>
                <a:gd name="T70" fmla="*/ 1009 w 969"/>
                <a:gd name="T71" fmla="*/ 137 h 1192"/>
                <a:gd name="T72" fmla="*/ 1015 w 969"/>
                <a:gd name="T73" fmla="*/ 125 h 1192"/>
                <a:gd name="T74" fmla="*/ 1015 w 969"/>
                <a:gd name="T75" fmla="*/ 119 h 1192"/>
                <a:gd name="T76" fmla="*/ 1033 w 969"/>
                <a:gd name="T77" fmla="*/ 0 h 1192"/>
                <a:gd name="T78" fmla="*/ 1009 w 969"/>
                <a:gd name="T79" fmla="*/ 47 h 1192"/>
                <a:gd name="T80" fmla="*/ 831 w 969"/>
                <a:gd name="T81" fmla="*/ 113 h 1192"/>
                <a:gd name="T82" fmla="*/ 754 w 969"/>
                <a:gd name="T83" fmla="*/ 161 h 1192"/>
                <a:gd name="T84" fmla="*/ 492 w 969"/>
                <a:gd name="T85" fmla="*/ 249 h 1192"/>
                <a:gd name="T86" fmla="*/ 297 w 969"/>
                <a:gd name="T87" fmla="*/ 303 h 1192"/>
                <a:gd name="T88" fmla="*/ 189 w 969"/>
                <a:gd name="T89" fmla="*/ 309 h 1192"/>
                <a:gd name="T90" fmla="*/ 12 w 969"/>
                <a:gd name="T91" fmla="*/ 501 h 1192"/>
                <a:gd name="T92" fmla="*/ 0 w 969"/>
                <a:gd name="T93" fmla="*/ 525 h 1192"/>
                <a:gd name="T94" fmla="*/ 0 w 969"/>
                <a:gd name="T95" fmla="*/ 1234 h 1192"/>
                <a:gd name="T96" fmla="*/ 96 w 969"/>
                <a:gd name="T97" fmla="*/ 1228 h 1192"/>
                <a:gd name="T98" fmla="*/ 339 w 969"/>
                <a:gd name="T99" fmla="*/ 1234 h 1192"/>
                <a:gd name="T100" fmla="*/ 339 w 969"/>
                <a:gd name="T101" fmla="*/ 1234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0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1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100 w 2176"/>
                <a:gd name="T1" fmla="*/ 799 h 1505"/>
                <a:gd name="T2" fmla="*/ 1270 w 2176"/>
                <a:gd name="T3" fmla="*/ 1273 h 1505"/>
                <a:gd name="T4" fmla="*/ 1020 w 2176"/>
                <a:gd name="T5" fmla="*/ 1225 h 1505"/>
                <a:gd name="T6" fmla="*/ 771 w 2176"/>
                <a:gd name="T7" fmla="*/ 1159 h 1505"/>
                <a:gd name="T8" fmla="*/ 474 w 2176"/>
                <a:gd name="T9" fmla="*/ 1141 h 1505"/>
                <a:gd name="T10" fmla="*/ 0 w 2176"/>
                <a:gd name="T11" fmla="*/ 1111 h 1505"/>
                <a:gd name="T12" fmla="*/ 30 w 2176"/>
                <a:gd name="T13" fmla="*/ 1147 h 1505"/>
                <a:gd name="T14" fmla="*/ 528 w 2176"/>
                <a:gd name="T15" fmla="*/ 1165 h 1505"/>
                <a:gd name="T16" fmla="*/ 825 w 2176"/>
                <a:gd name="T17" fmla="*/ 1219 h 1505"/>
                <a:gd name="T18" fmla="*/ 1210 w 2176"/>
                <a:gd name="T19" fmla="*/ 1349 h 1505"/>
                <a:gd name="T20" fmla="*/ 1145 w 2176"/>
                <a:gd name="T21" fmla="*/ 1367 h 1505"/>
                <a:gd name="T22" fmla="*/ 759 w 2176"/>
                <a:gd name="T23" fmla="*/ 1553 h 1505"/>
                <a:gd name="T24" fmla="*/ 813 w 2176"/>
                <a:gd name="T25" fmla="*/ 1529 h 1505"/>
                <a:gd name="T26" fmla="*/ 925 w 2176"/>
                <a:gd name="T27" fmla="*/ 1487 h 1505"/>
                <a:gd name="T28" fmla="*/ 1086 w 2176"/>
                <a:gd name="T29" fmla="*/ 1403 h 1505"/>
                <a:gd name="T30" fmla="*/ 1294 w 2176"/>
                <a:gd name="T31" fmla="*/ 1343 h 1505"/>
                <a:gd name="T32" fmla="*/ 1350 w 2176"/>
                <a:gd name="T33" fmla="*/ 1255 h 1505"/>
                <a:gd name="T34" fmla="*/ 1744 w 2176"/>
                <a:gd name="T35" fmla="*/ 1075 h 1505"/>
                <a:gd name="T36" fmla="*/ 2059 w 2176"/>
                <a:gd name="T37" fmla="*/ 985 h 1505"/>
                <a:gd name="T38" fmla="*/ 2322 w 2176"/>
                <a:gd name="T39" fmla="*/ 853 h 1505"/>
                <a:gd name="T40" fmla="*/ 2093 w 2176"/>
                <a:gd name="T41" fmla="*/ 943 h 1505"/>
                <a:gd name="T42" fmla="*/ 1768 w 2176"/>
                <a:gd name="T43" fmla="*/ 1021 h 1505"/>
                <a:gd name="T44" fmla="*/ 1435 w 2176"/>
                <a:gd name="T45" fmla="*/ 1183 h 1505"/>
                <a:gd name="T46" fmla="*/ 1601 w 2176"/>
                <a:gd name="T47" fmla="*/ 937 h 1505"/>
                <a:gd name="T48" fmla="*/ 1732 w 2176"/>
                <a:gd name="T49" fmla="*/ 561 h 1505"/>
                <a:gd name="T50" fmla="*/ 1857 w 2176"/>
                <a:gd name="T51" fmla="*/ 388 h 1505"/>
                <a:gd name="T52" fmla="*/ 2113 w 2176"/>
                <a:gd name="T53" fmla="*/ 60 h 1505"/>
                <a:gd name="T54" fmla="*/ 2140 w 2176"/>
                <a:gd name="T55" fmla="*/ 0 h 1505"/>
                <a:gd name="T56" fmla="*/ 2106 w 2176"/>
                <a:gd name="T57" fmla="*/ 0 h 1505"/>
                <a:gd name="T58" fmla="*/ 1708 w 2176"/>
                <a:gd name="T59" fmla="*/ 496 h 1505"/>
                <a:gd name="T60" fmla="*/ 1573 w 2176"/>
                <a:gd name="T61" fmla="*/ 919 h 1505"/>
                <a:gd name="T62" fmla="*/ 1336 w 2176"/>
                <a:gd name="T63" fmla="*/ 1207 h 1505"/>
                <a:gd name="T64" fmla="*/ 1210 w 2176"/>
                <a:gd name="T65" fmla="*/ 937 h 1505"/>
                <a:gd name="T66" fmla="*/ 1074 w 2176"/>
                <a:gd name="T67" fmla="*/ 556 h 1505"/>
                <a:gd name="T68" fmla="*/ 949 w 2176"/>
                <a:gd name="T69" fmla="*/ 222 h 1505"/>
                <a:gd name="T70" fmla="*/ 837 w 2176"/>
                <a:gd name="T71" fmla="*/ 0 h 1505"/>
                <a:gd name="T72" fmla="*/ 801 w 2176"/>
                <a:gd name="T73" fmla="*/ 0 h 1505"/>
                <a:gd name="T74" fmla="*/ 967 w 2176"/>
                <a:gd name="T75" fmla="*/ 370 h 1505"/>
                <a:gd name="T76" fmla="*/ 1100 w 2176"/>
                <a:gd name="T77" fmla="*/ 799 h 1505"/>
                <a:gd name="T78" fmla="*/ 1100 w 2176"/>
                <a:gd name="T79" fmla="*/ 79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2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77 w 813"/>
                <a:gd name="T1" fmla="*/ 580 h 804"/>
                <a:gd name="T2" fmla="*/ 345 w 813"/>
                <a:gd name="T3" fmla="*/ 454 h 804"/>
                <a:gd name="T4" fmla="*/ 678 w 813"/>
                <a:gd name="T5" fmla="*/ 232 h 804"/>
                <a:gd name="T6" fmla="*/ 861 w 813"/>
                <a:gd name="T7" fmla="*/ 0 h 804"/>
                <a:gd name="T8" fmla="*/ 723 w 813"/>
                <a:gd name="T9" fmla="*/ 150 h 804"/>
                <a:gd name="T10" fmla="*/ 160 w 813"/>
                <a:gd name="T11" fmla="*/ 520 h 804"/>
                <a:gd name="T12" fmla="*/ 0 w 813"/>
                <a:gd name="T13" fmla="*/ 764 h 804"/>
                <a:gd name="T14" fmla="*/ 0 w 813"/>
                <a:gd name="T15" fmla="*/ 836 h 804"/>
                <a:gd name="T16" fmla="*/ 177 w 813"/>
                <a:gd name="T17" fmla="*/ 580 h 804"/>
                <a:gd name="T18" fmla="*/ 177 w 813"/>
                <a:gd name="T19" fmla="*/ 580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3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92 w 759"/>
                <a:gd name="T1" fmla="*/ 66 h 107"/>
                <a:gd name="T2" fmla="*/ 807 w 759"/>
                <a:gd name="T3" fmla="*/ 0 h 107"/>
                <a:gd name="T4" fmla="*/ 528 w 759"/>
                <a:gd name="T5" fmla="*/ 36 h 107"/>
                <a:gd name="T6" fmla="*/ 154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92 w 759"/>
                <a:gd name="T15" fmla="*/ 66 h 107"/>
                <a:gd name="T16" fmla="*/ 49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4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83 w 3169"/>
                <a:gd name="T1" fmla="*/ 255 h 743"/>
                <a:gd name="T2" fmla="*/ 1848 w 3169"/>
                <a:gd name="T3" fmla="*/ 249 h 743"/>
                <a:gd name="T4" fmla="*/ 2231 w 3169"/>
                <a:gd name="T5" fmla="*/ 267 h 743"/>
                <a:gd name="T6" fmla="*/ 2675 w 3169"/>
                <a:gd name="T7" fmla="*/ 249 h 743"/>
                <a:gd name="T8" fmla="*/ 3383 w 3169"/>
                <a:gd name="T9" fmla="*/ 220 h 743"/>
                <a:gd name="T10" fmla="*/ 3325 w 3169"/>
                <a:gd name="T11" fmla="*/ 202 h 743"/>
                <a:gd name="T12" fmla="*/ 2584 w 3169"/>
                <a:gd name="T13" fmla="*/ 237 h 743"/>
                <a:gd name="T14" fmla="*/ 2138 w 3169"/>
                <a:gd name="T15" fmla="*/ 237 h 743"/>
                <a:gd name="T16" fmla="*/ 1555 w 3169"/>
                <a:gd name="T17" fmla="*/ 202 h 743"/>
                <a:gd name="T18" fmla="*/ 1648 w 3169"/>
                <a:gd name="T19" fmla="*/ 168 h 743"/>
                <a:gd name="T20" fmla="*/ 2178 w 3169"/>
                <a:gd name="T21" fmla="*/ 0 h 743"/>
                <a:gd name="T22" fmla="*/ 2091 w 3169"/>
                <a:gd name="T23" fmla="*/ 24 h 743"/>
                <a:gd name="T24" fmla="*/ 1964 w 3169"/>
                <a:gd name="T25" fmla="*/ 66 h 743"/>
                <a:gd name="T26" fmla="*/ 1714 w 3169"/>
                <a:gd name="T27" fmla="*/ 138 h 743"/>
                <a:gd name="T28" fmla="*/ 1434 w 3169"/>
                <a:gd name="T29" fmla="*/ 214 h 743"/>
                <a:gd name="T30" fmla="*/ 1349 w 3169"/>
                <a:gd name="T31" fmla="*/ 267 h 743"/>
                <a:gd name="T32" fmla="*/ 813 w 3169"/>
                <a:gd name="T33" fmla="*/ 429 h 743"/>
                <a:gd name="T34" fmla="*/ 351 w 3169"/>
                <a:gd name="T35" fmla="*/ 519 h 743"/>
                <a:gd name="T36" fmla="*/ 0 w 3169"/>
                <a:gd name="T37" fmla="*/ 649 h 743"/>
                <a:gd name="T38" fmla="*/ 315 w 3169"/>
                <a:gd name="T39" fmla="*/ 555 h 743"/>
                <a:gd name="T40" fmla="*/ 783 w 3169"/>
                <a:gd name="T41" fmla="*/ 465 h 743"/>
                <a:gd name="T42" fmla="*/ 1258 w 3169"/>
                <a:gd name="T43" fmla="*/ 327 h 743"/>
                <a:gd name="T44" fmla="*/ 1045 w 3169"/>
                <a:gd name="T45" fmla="*/ 507 h 743"/>
                <a:gd name="T46" fmla="*/ 931 w 3169"/>
                <a:gd name="T47" fmla="*/ 775 h 743"/>
                <a:gd name="T48" fmla="*/ 925 w 3169"/>
                <a:gd name="T49" fmla="*/ 775 h 743"/>
                <a:gd name="T50" fmla="*/ 997 w 3169"/>
                <a:gd name="T51" fmla="*/ 775 h 743"/>
                <a:gd name="T52" fmla="*/ 1086 w 3169"/>
                <a:gd name="T53" fmla="*/ 513 h 743"/>
                <a:gd name="T54" fmla="*/ 1384 w 3169"/>
                <a:gd name="T55" fmla="*/ 297 h 743"/>
                <a:gd name="T56" fmla="*/ 1634 w 3169"/>
                <a:gd name="T57" fmla="*/ 465 h 743"/>
                <a:gd name="T58" fmla="*/ 1889 w 3169"/>
                <a:gd name="T59" fmla="*/ 709 h 743"/>
                <a:gd name="T60" fmla="*/ 1982 w 3169"/>
                <a:gd name="T61" fmla="*/ 775 h 743"/>
                <a:gd name="T62" fmla="*/ 2047 w 3169"/>
                <a:gd name="T63" fmla="*/ 775 h 743"/>
                <a:gd name="T64" fmla="*/ 1804 w 3169"/>
                <a:gd name="T65" fmla="*/ 543 h 743"/>
                <a:gd name="T66" fmla="*/ 1483 w 3169"/>
                <a:gd name="T67" fmla="*/ 255 h 743"/>
                <a:gd name="T68" fmla="*/ 1483 w 3169"/>
                <a:gd name="T69" fmla="*/ 255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65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2066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de-AT" altLang="en-US" smtClean="0"/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2070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71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19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de-AT">
                <a:cs typeface="Arial" panose="020B0604020202020204" pitchFamily="34" charset="0"/>
              </a:endParaRPr>
            </a:p>
          </p:txBody>
        </p:sp>
        <p:sp>
          <p:nvSpPr>
            <p:cNvPr id="2073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70 w 2153"/>
                <a:gd name="T1" fmla="*/ 883 h 1930"/>
                <a:gd name="T2" fmla="*/ 2068 w 2153"/>
                <a:gd name="T3" fmla="*/ 1051 h 1930"/>
                <a:gd name="T4" fmla="*/ 2195 w 2153"/>
                <a:gd name="T5" fmla="*/ 1200 h 1930"/>
                <a:gd name="T6" fmla="*/ 2261 w 2153"/>
                <a:gd name="T7" fmla="*/ 1294 h 1930"/>
                <a:gd name="T8" fmla="*/ 2299 w 2153"/>
                <a:gd name="T9" fmla="*/ 1342 h 1930"/>
                <a:gd name="T10" fmla="*/ 2017 w 2153"/>
                <a:gd name="T11" fmla="*/ 1009 h 1930"/>
                <a:gd name="T12" fmla="*/ 1988 w 2153"/>
                <a:gd name="T13" fmla="*/ 961 h 1930"/>
                <a:gd name="T14" fmla="*/ 1908 w 2153"/>
                <a:gd name="T15" fmla="*/ 1288 h 1930"/>
                <a:gd name="T16" fmla="*/ 1894 w 2153"/>
                <a:gd name="T17" fmla="*/ 1534 h 1930"/>
                <a:gd name="T18" fmla="*/ 1946 w 2153"/>
                <a:gd name="T19" fmla="*/ 1970 h 1930"/>
                <a:gd name="T20" fmla="*/ 1915 w 2153"/>
                <a:gd name="T21" fmla="*/ 1994 h 1930"/>
                <a:gd name="T22" fmla="*/ 1867 w 2153"/>
                <a:gd name="T23" fmla="*/ 1582 h 1930"/>
                <a:gd name="T24" fmla="*/ 1846 w 2153"/>
                <a:gd name="T25" fmla="*/ 1336 h 1930"/>
                <a:gd name="T26" fmla="*/ 1887 w 2153"/>
                <a:gd name="T27" fmla="*/ 1117 h 1930"/>
                <a:gd name="T28" fmla="*/ 1894 w 2153"/>
                <a:gd name="T29" fmla="*/ 907 h 1930"/>
                <a:gd name="T30" fmla="*/ 1354 w 2153"/>
                <a:gd name="T31" fmla="*/ 1039 h 1930"/>
                <a:gd name="T32" fmla="*/ 884 w 2153"/>
                <a:gd name="T33" fmla="*/ 1164 h 1930"/>
                <a:gd name="T34" fmla="*/ 339 w 2153"/>
                <a:gd name="T35" fmla="*/ 1360 h 1930"/>
                <a:gd name="T36" fmla="*/ 18 w 2153"/>
                <a:gd name="T37" fmla="*/ 1468 h 1930"/>
                <a:gd name="T38" fmla="*/ 327 w 2153"/>
                <a:gd name="T39" fmla="*/ 1330 h 1930"/>
                <a:gd name="T40" fmla="*/ 730 w 2153"/>
                <a:gd name="T41" fmla="*/ 1176 h 1930"/>
                <a:gd name="T42" fmla="*/ 1088 w 2153"/>
                <a:gd name="T43" fmla="*/ 1069 h 1930"/>
                <a:gd name="T44" fmla="*/ 1507 w 2153"/>
                <a:gd name="T45" fmla="*/ 961 h 1930"/>
                <a:gd name="T46" fmla="*/ 1805 w 2153"/>
                <a:gd name="T47" fmla="*/ 847 h 1930"/>
                <a:gd name="T48" fmla="*/ 1429 w 2153"/>
                <a:gd name="T49" fmla="*/ 639 h 1930"/>
                <a:gd name="T50" fmla="*/ 925 w 2153"/>
                <a:gd name="T51" fmla="*/ 531 h 1930"/>
                <a:gd name="T52" fmla="*/ 243 w 2153"/>
                <a:gd name="T53" fmla="*/ 161 h 1930"/>
                <a:gd name="T54" fmla="*/ 0 w 2153"/>
                <a:gd name="T55" fmla="*/ 83 h 1930"/>
                <a:gd name="T56" fmla="*/ 345 w 2153"/>
                <a:gd name="T57" fmla="*/ 179 h 1930"/>
                <a:gd name="T58" fmla="*/ 760 w 2153"/>
                <a:gd name="T59" fmla="*/ 399 h 1930"/>
                <a:gd name="T60" fmla="*/ 997 w 2153"/>
                <a:gd name="T61" fmla="*/ 507 h 1930"/>
                <a:gd name="T62" fmla="*/ 1447 w 2153"/>
                <a:gd name="T63" fmla="*/ 609 h 1930"/>
                <a:gd name="T64" fmla="*/ 1762 w 2153"/>
                <a:gd name="T65" fmla="*/ 775 h 1930"/>
                <a:gd name="T66" fmla="*/ 1519 w 2153"/>
                <a:gd name="T67" fmla="*/ 477 h 1930"/>
                <a:gd name="T68" fmla="*/ 1376 w 2153"/>
                <a:gd name="T69" fmla="*/ 191 h 1930"/>
                <a:gd name="T70" fmla="*/ 1234 w 2153"/>
                <a:gd name="T71" fmla="*/ 0 h 1930"/>
                <a:gd name="T72" fmla="*/ 1435 w 2153"/>
                <a:gd name="T73" fmla="*/ 215 h 1930"/>
                <a:gd name="T74" fmla="*/ 1590 w 2153"/>
                <a:gd name="T75" fmla="*/ 501 h 1930"/>
                <a:gd name="T76" fmla="*/ 1867 w 2153"/>
                <a:gd name="T77" fmla="*/ 835 h 1930"/>
                <a:gd name="T78" fmla="*/ 1970 w 2153"/>
                <a:gd name="T79" fmla="*/ 883 h 1930"/>
                <a:gd name="T80" fmla="*/ 1970 w 2153"/>
                <a:gd name="T81" fmla="*/ 88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019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5019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pPr>
              <a:defRPr/>
            </a:pPr>
            <a:fld id="{A4C585B6-9AEF-4808-9D0A-7359CBF6105C}" type="datetimeFigureOut">
              <a:rPr lang="en-GB"/>
              <a:pPr>
                <a:defRPr/>
              </a:pPr>
              <a:t>22/06/2016</a:t>
            </a:fld>
            <a:endParaRPr lang="de-AT"/>
          </a:p>
        </p:txBody>
      </p:sp>
      <p:sp>
        <p:nvSpPr>
          <p:cNvPr id="5020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020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E391474-C9F0-4137-872F-2F85FED953E7}" type="slidenum">
              <a:rPr lang="de-AT" altLang="en-US"/>
              <a:pPr>
                <a:defRPr/>
              </a:pPr>
              <a:t>‹N›</a:t>
            </a:fld>
            <a:endParaRPr lang="de-AT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08" r:id="rId1"/>
    <p:sldLayoutId id="2147484795" r:id="rId2"/>
    <p:sldLayoutId id="2147484794" r:id="rId3"/>
    <p:sldLayoutId id="2147484793" r:id="rId4"/>
    <p:sldLayoutId id="2147484792" r:id="rId5"/>
    <p:sldLayoutId id="2147484791" r:id="rId6"/>
    <p:sldLayoutId id="2147484790" r:id="rId7"/>
    <p:sldLayoutId id="2147484789" r:id="rId8"/>
    <p:sldLayoutId id="2147484788" r:id="rId9"/>
    <p:sldLayoutId id="2147484787" r:id="rId10"/>
    <p:sldLayoutId id="214748478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6925A"/>
            </a:gs>
            <a:gs pos="56000">
              <a:srgbClr val="00A700"/>
            </a:gs>
            <a:gs pos="100000">
              <a:srgbClr val="00A7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  <a:endParaRPr lang="de-AT" altLang="en-US" smtClean="0"/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  <a:endParaRPr lang="de-AT" altLang="en-US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6CB2E6-FE9D-4B66-B950-8EA82DF192B3}" type="datetimeFigureOut">
              <a:rPr lang="en-GB"/>
              <a:pPr>
                <a:defRPr/>
              </a:pPr>
              <a:t>22/06/2016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B7C7BB5-8E07-45BC-B696-77969CF7927F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06" r:id="rId1"/>
    <p:sldLayoutId id="2147484805" r:id="rId2"/>
    <p:sldLayoutId id="2147484804" r:id="rId3"/>
    <p:sldLayoutId id="2147484803" r:id="rId4"/>
    <p:sldLayoutId id="2147484802" r:id="rId5"/>
    <p:sldLayoutId id="2147484801" r:id="rId6"/>
    <p:sldLayoutId id="2147484800" r:id="rId7"/>
    <p:sldLayoutId id="2147484799" r:id="rId8"/>
    <p:sldLayoutId id="2147484798" r:id="rId9"/>
    <p:sldLayoutId id="2147484797" r:id="rId10"/>
    <p:sldLayoutId id="21474847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www.businessdictionary.com/definition/entrepreneurship.html" TargetMode="External"/><Relationship Id="rId7" Type="http://schemas.openxmlformats.org/officeDocument/2006/relationships/image" Target="../media/image2.jpeg"/><Relationship Id="rId2" Type="http://schemas.openxmlformats.org/officeDocument/2006/relationships/hyperlink" Target="http://2012books.lardbucket.org/books/sustainable-business-cases/s10-%20sustainable-business-marketing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hyperlink" Target="https://www.changemakers.com/g20media/greenSMEs" TargetMode="External"/><Relationship Id="rId4" Type="http://schemas.openxmlformats.org/officeDocument/2006/relationships/hyperlink" Target="http://www.businessdictionary.com/definition/green-business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ubtitle 2"/>
          <p:cNvSpPr>
            <a:spLocks noGrp="1"/>
          </p:cNvSpPr>
          <p:nvPr>
            <p:ph type="subTitle" idx="4294967295"/>
          </p:nvPr>
        </p:nvSpPr>
        <p:spPr>
          <a:xfrm>
            <a:off x="3995738" y="1557338"/>
            <a:ext cx="4895850" cy="446405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altLang="en-US" smtClean="0"/>
              <a:t>Corso 3 - Impresa – Energia Intelligente</a:t>
            </a:r>
          </a:p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altLang="en-US" smtClean="0"/>
              <a:t>Modulo 2 – Introduzione all’imprenditoria verde</a:t>
            </a:r>
          </a:p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altLang="en-US" smtClean="0"/>
              <a:t>Settimana 10</a:t>
            </a:r>
          </a:p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endParaRPr lang="en-US" altLang="en-US" smtClean="0"/>
          </a:p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altLang="en-US" sz="2400" smtClean="0"/>
              <a:t>Developed by: </a:t>
            </a:r>
          </a:p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altLang="en-US" sz="2400" smtClean="0"/>
              <a:t> Best-Institut für berufsbezogene Weiterbildung und Personaltraining</a:t>
            </a:r>
          </a:p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endParaRPr lang="en-GB" altLang="en-US" smtClean="0"/>
          </a:p>
        </p:txBody>
      </p:sp>
      <p:pic>
        <p:nvPicPr>
          <p:cNvPr id="6147" name="Θέση εικόνα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Θέση εικόνας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6372225" y="6308725"/>
            <a:ext cx="1150938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092825"/>
            <a:ext cx="7239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365104"/>
            <a:ext cx="7239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0" y="14288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Calibri" pitchFamily="34" charset="0"/>
              </a:rPr>
              <a:t>1. </a:t>
            </a:r>
            <a:r>
              <a:rPr lang="en-US" altLang="en-US" sz="2400" b="1">
                <a:latin typeface="Calibri" pitchFamily="34" charset="0"/>
              </a:rPr>
              <a:t>CHE COS’È L’IMPRENDITORIA: UN’INTRODUZIONE</a:t>
            </a:r>
            <a:endParaRPr lang="en-GB" altLang="en-US" sz="2400" b="1">
              <a:latin typeface="Calibri" pitchFamily="34" charset="0"/>
            </a:endParaRP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4067175" y="836613"/>
            <a:ext cx="4681538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endParaRPr lang="de-AT" altLang="en-US" sz="1400">
              <a:solidFill>
                <a:srgbClr val="000000"/>
              </a:solidFill>
              <a:latin typeface="Arial" charset="0"/>
            </a:endParaRPr>
          </a:p>
          <a:p>
            <a:pPr algn="r" eaLnBrk="1" hangingPunct="1">
              <a:lnSpc>
                <a:spcPct val="150000"/>
              </a:lnSpc>
            </a:pPr>
            <a:endParaRPr lang="en-US" altLang="en-US" sz="2800">
              <a:solidFill>
                <a:srgbClr val="000000"/>
              </a:solidFill>
              <a:latin typeface="Calibri" pitchFamily="34" charset="0"/>
            </a:endParaRPr>
          </a:p>
          <a:p>
            <a:pPr eaLnBrk="1" hangingPunct="1"/>
            <a:endParaRPr lang="en-US" altLang="en-US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5364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39750" y="908050"/>
            <a:ext cx="7848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00063" y="830263"/>
            <a:ext cx="8064500" cy="3831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lang="en-GB" altLang="en-US" b="1" u="sng" dirty="0">
                <a:latin typeface="Calibri" pitchFamily="34" charset="0"/>
              </a:rPr>
              <a:t>Main obstacles in starting a green business</a:t>
            </a:r>
          </a:p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lang="en-GB" altLang="en-US" b="1" dirty="0" smtClean="0">
                <a:latin typeface="Calibri" pitchFamily="34" charset="0"/>
              </a:rPr>
              <a:t>Far </a:t>
            </a:r>
            <a:r>
              <a:rPr lang="en-GB" altLang="en-US" b="1" dirty="0" err="1" smtClean="0">
                <a:latin typeface="Calibri" pitchFamily="34" charset="0"/>
              </a:rPr>
              <a:t>partire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un’impresa</a:t>
            </a:r>
            <a:r>
              <a:rPr lang="en-GB" altLang="en-US" b="1" dirty="0" smtClean="0">
                <a:latin typeface="Calibri" pitchFamily="34" charset="0"/>
              </a:rPr>
              <a:t> in </a:t>
            </a:r>
            <a:r>
              <a:rPr lang="en-GB" altLang="en-US" b="1" dirty="0" err="1" smtClean="0">
                <a:latin typeface="Calibri" pitchFamily="34" charset="0"/>
              </a:rPr>
              <a:t>generale</a:t>
            </a:r>
            <a:r>
              <a:rPr lang="en-GB" altLang="en-US" b="1" dirty="0" smtClean="0">
                <a:latin typeface="Calibri" pitchFamily="34" charset="0"/>
              </a:rPr>
              <a:t>, e </a:t>
            </a:r>
            <a:r>
              <a:rPr lang="en-GB" altLang="en-US" b="1" dirty="0" err="1" smtClean="0">
                <a:latin typeface="Calibri" pitchFamily="34" charset="0"/>
              </a:rPr>
              <a:t>un’impresa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verde</a:t>
            </a:r>
            <a:r>
              <a:rPr lang="en-GB" altLang="en-US" b="1" dirty="0" smtClean="0">
                <a:latin typeface="Calibri" pitchFamily="34" charset="0"/>
              </a:rPr>
              <a:t> in </a:t>
            </a:r>
            <a:r>
              <a:rPr lang="en-GB" altLang="en-US" b="1" dirty="0" err="1" smtClean="0">
                <a:latin typeface="Calibri" pitchFamily="34" charset="0"/>
              </a:rPr>
              <a:t>particolare</a:t>
            </a:r>
            <a:r>
              <a:rPr lang="en-GB" altLang="en-US" b="1" dirty="0" smtClean="0">
                <a:latin typeface="Calibri" pitchFamily="34" charset="0"/>
              </a:rPr>
              <a:t>, </a:t>
            </a:r>
            <a:r>
              <a:rPr lang="en-GB" altLang="en-US" b="1" dirty="0" err="1" smtClean="0">
                <a:latin typeface="Calibri" pitchFamily="34" charset="0"/>
              </a:rPr>
              <a:t>implica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rischi</a:t>
            </a:r>
            <a:r>
              <a:rPr lang="en-GB" altLang="en-US" b="1" dirty="0" smtClean="0">
                <a:latin typeface="Calibri" pitchFamily="34" charset="0"/>
              </a:rPr>
              <a:t> ma </a:t>
            </a:r>
            <a:r>
              <a:rPr lang="en-GB" altLang="en-US" b="1" dirty="0" err="1" smtClean="0">
                <a:latin typeface="Calibri" pitchFamily="34" charset="0"/>
              </a:rPr>
              <a:t>anche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opportunità</a:t>
            </a:r>
            <a:r>
              <a:rPr lang="en-GB" altLang="en-US" b="1" dirty="0" smtClean="0">
                <a:latin typeface="Calibri" pitchFamily="34" charset="0"/>
              </a:rPr>
              <a:t>.</a:t>
            </a:r>
            <a:r>
              <a:rPr lang="en-GB" altLang="en-US" b="1" dirty="0">
                <a:latin typeface="Calibri" pitchFamily="34" charset="0"/>
              </a:rPr>
              <a:t> </a:t>
            </a:r>
            <a:r>
              <a:rPr lang="en-GB" altLang="en-US" b="1" dirty="0" smtClean="0">
                <a:latin typeface="Calibri" pitchFamily="34" charset="0"/>
              </a:rPr>
              <a:t>In </a:t>
            </a:r>
            <a:r>
              <a:rPr lang="en-GB" altLang="en-US" b="1" dirty="0" err="1" smtClean="0">
                <a:latin typeface="Calibri" pitchFamily="34" charset="0"/>
              </a:rPr>
              <a:t>generale</a:t>
            </a:r>
            <a:r>
              <a:rPr lang="en-GB" altLang="en-US" b="1" dirty="0" smtClean="0">
                <a:latin typeface="Calibri" pitchFamily="34" charset="0"/>
              </a:rPr>
              <a:t> , è </a:t>
            </a:r>
            <a:r>
              <a:rPr lang="en-GB" altLang="en-US" b="1" dirty="0" err="1" smtClean="0">
                <a:latin typeface="Calibri" pitchFamily="34" charset="0"/>
              </a:rPr>
              <a:t>più</a:t>
            </a:r>
            <a:r>
              <a:rPr lang="en-GB" altLang="en-US" b="1" dirty="0" smtClean="0">
                <a:latin typeface="Calibri" pitchFamily="34" charset="0"/>
              </a:rPr>
              <a:t> difficile </a:t>
            </a:r>
            <a:r>
              <a:rPr lang="en-GB" altLang="en-US" b="1" dirty="0" err="1" smtClean="0">
                <a:latin typeface="Calibri" pitchFamily="34" charset="0"/>
              </a:rPr>
              <a:t>avviare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una</a:t>
            </a:r>
            <a:r>
              <a:rPr lang="en-GB" altLang="en-US" b="1" dirty="0" smtClean="0">
                <a:latin typeface="Calibri" pitchFamily="34" charset="0"/>
              </a:rPr>
              <a:t> PMI </a:t>
            </a:r>
            <a:r>
              <a:rPr lang="en-GB" altLang="en-US" b="1" dirty="0" err="1" smtClean="0">
                <a:latin typeface="Calibri" pitchFamily="34" charset="0"/>
              </a:rPr>
              <a:t>che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basa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il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suo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modello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imprenditoriale</a:t>
            </a:r>
            <a:r>
              <a:rPr lang="en-GB" altLang="en-US" b="1" dirty="0" smtClean="0">
                <a:latin typeface="Calibri" pitchFamily="34" charset="0"/>
              </a:rPr>
              <a:t> sui </a:t>
            </a:r>
            <a:r>
              <a:rPr lang="en-GB" altLang="en-US" b="1" dirty="0" err="1" smtClean="0">
                <a:latin typeface="Calibri" pitchFamily="34" charset="0"/>
              </a:rPr>
              <a:t>prinicipi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della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sostenibilità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piuttosto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che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integrare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misure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sostenibili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nelle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politiche</a:t>
            </a:r>
            <a:r>
              <a:rPr lang="en-GB" altLang="en-US" b="1" dirty="0" smtClean="0">
                <a:latin typeface="Calibri" pitchFamily="34" charset="0"/>
              </a:rPr>
              <a:t> di </a:t>
            </a:r>
            <a:r>
              <a:rPr lang="en-GB" altLang="en-US" b="1" dirty="0" err="1" smtClean="0">
                <a:latin typeface="Calibri" pitchFamily="34" charset="0"/>
              </a:rPr>
              <a:t>una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grande</a:t>
            </a:r>
            <a:r>
              <a:rPr lang="en-GB" altLang="en-US" b="1" dirty="0" smtClean="0">
                <a:latin typeface="Calibri" pitchFamily="34" charset="0"/>
              </a:rPr>
              <a:t> impresa.</a:t>
            </a:r>
            <a:endParaRPr lang="en-GB" altLang="en-US" b="1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lang="en-GB" altLang="en-US" b="1" dirty="0" smtClean="0">
                <a:latin typeface="Calibri" pitchFamily="34" charset="0"/>
              </a:rPr>
              <a:t>La </a:t>
            </a:r>
            <a:r>
              <a:rPr lang="en-GB" altLang="en-US" b="1" dirty="0" err="1" smtClean="0">
                <a:latin typeface="Calibri" pitchFamily="34" charset="0"/>
              </a:rPr>
              <a:t>mancanza</a:t>
            </a:r>
            <a:r>
              <a:rPr lang="en-GB" altLang="en-US" b="1" dirty="0" smtClean="0">
                <a:latin typeface="Calibri" pitchFamily="34" charset="0"/>
              </a:rPr>
              <a:t> di </a:t>
            </a:r>
            <a:r>
              <a:rPr lang="en-GB" altLang="en-US" b="1" dirty="0" err="1" smtClean="0">
                <a:latin typeface="Calibri" pitchFamily="34" charset="0"/>
              </a:rPr>
              <a:t>risorse</a:t>
            </a:r>
            <a:r>
              <a:rPr lang="en-GB" altLang="en-US" b="1" dirty="0" smtClean="0">
                <a:latin typeface="Calibri" pitchFamily="34" charset="0"/>
              </a:rPr>
              <a:t> e di </a:t>
            </a:r>
            <a:r>
              <a:rPr lang="en-GB" altLang="en-US" b="1" dirty="0" err="1" smtClean="0">
                <a:latin typeface="Calibri" pitchFamily="34" charset="0"/>
              </a:rPr>
              <a:t>una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gestione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adeguata</a:t>
            </a:r>
            <a:r>
              <a:rPr lang="en-GB" altLang="en-US" b="1" dirty="0" smtClean="0">
                <a:latin typeface="Calibri" pitchFamily="34" charset="0"/>
              </a:rPr>
              <a:t> o un </a:t>
            </a:r>
            <a:r>
              <a:rPr lang="en-GB" altLang="en-US" b="1" dirty="0" err="1" smtClean="0">
                <a:latin typeface="Calibri" pitchFamily="34" charset="0"/>
              </a:rPr>
              <a:t>peirodo</a:t>
            </a:r>
            <a:r>
              <a:rPr lang="en-GB" altLang="en-US" b="1" dirty="0" smtClean="0">
                <a:latin typeface="Calibri" pitchFamily="34" charset="0"/>
              </a:rPr>
              <a:t> di </a:t>
            </a:r>
            <a:r>
              <a:rPr lang="en-GB" altLang="en-US" b="1" dirty="0" err="1" smtClean="0">
                <a:latin typeface="Calibri" pitchFamily="34" charset="0"/>
              </a:rPr>
              <a:t>recessione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sono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tipici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ostacoli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interni</a:t>
            </a:r>
            <a:r>
              <a:rPr lang="en-GB" altLang="en-US" b="1" dirty="0" smtClean="0">
                <a:latin typeface="Calibri" pitchFamily="34" charset="0"/>
              </a:rPr>
              <a:t> e </a:t>
            </a:r>
            <a:r>
              <a:rPr lang="en-GB" altLang="en-US" b="1" dirty="0" err="1" smtClean="0">
                <a:latin typeface="Calibri" pitchFamily="34" charset="0"/>
              </a:rPr>
              <a:t>esterni</a:t>
            </a:r>
            <a:r>
              <a:rPr lang="en-GB" altLang="en-US" b="1" dirty="0" smtClean="0">
                <a:latin typeface="Calibri" pitchFamily="34" charset="0"/>
              </a:rPr>
              <a:t> per </a:t>
            </a:r>
            <a:r>
              <a:rPr lang="en-GB" altLang="en-US" b="1" dirty="0" err="1" smtClean="0">
                <a:latin typeface="Calibri" pitchFamily="34" charset="0"/>
              </a:rPr>
              <a:t>l’avvio</a:t>
            </a:r>
            <a:r>
              <a:rPr lang="en-GB" altLang="en-US" b="1" dirty="0" smtClean="0">
                <a:latin typeface="Calibri" pitchFamily="34" charset="0"/>
              </a:rPr>
              <a:t> di </a:t>
            </a:r>
            <a:r>
              <a:rPr lang="en-GB" altLang="en-US" b="1" dirty="0" err="1" smtClean="0">
                <a:latin typeface="Calibri" pitchFamily="34" charset="0"/>
              </a:rPr>
              <a:t>una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nuova</a:t>
            </a:r>
            <a:r>
              <a:rPr lang="en-GB" altLang="en-US" b="1" dirty="0" smtClean="0">
                <a:latin typeface="Calibri" pitchFamily="34" charset="0"/>
              </a:rPr>
              <a:t> impresa. </a:t>
            </a:r>
            <a:endParaRPr lang="en-GB" altLang="en-US" b="1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lang="en-GB" altLang="en-US" b="1" dirty="0" err="1" smtClean="0">
                <a:latin typeface="Calibri" pitchFamily="34" charset="0"/>
              </a:rPr>
              <a:t>D’altra</a:t>
            </a:r>
            <a:r>
              <a:rPr lang="en-GB" altLang="en-US" b="1" dirty="0" smtClean="0">
                <a:latin typeface="Calibri" pitchFamily="34" charset="0"/>
              </a:rPr>
              <a:t> parte </a:t>
            </a:r>
            <a:r>
              <a:rPr lang="en-GB" altLang="en-US" b="1" dirty="0" err="1" smtClean="0">
                <a:latin typeface="Calibri" pitchFamily="34" charset="0"/>
              </a:rPr>
              <a:t>un’impresa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piccola</a:t>
            </a:r>
            <a:r>
              <a:rPr lang="en-GB" altLang="en-US" b="1" dirty="0" smtClean="0">
                <a:latin typeface="Calibri" pitchFamily="34" charset="0"/>
              </a:rPr>
              <a:t> è </a:t>
            </a:r>
            <a:r>
              <a:rPr lang="en-GB" altLang="en-US" b="1" dirty="0" err="1" smtClean="0">
                <a:latin typeface="Calibri" pitchFamily="34" charset="0"/>
              </a:rPr>
              <a:t>capace</a:t>
            </a:r>
            <a:r>
              <a:rPr lang="en-GB" altLang="en-US" b="1" dirty="0" smtClean="0">
                <a:latin typeface="Calibri" pitchFamily="34" charset="0"/>
              </a:rPr>
              <a:t> di </a:t>
            </a:r>
            <a:r>
              <a:rPr lang="en-GB" altLang="en-US" b="1" dirty="0" err="1" smtClean="0">
                <a:latin typeface="Calibri" pitchFamily="34" charset="0"/>
              </a:rPr>
              <a:t>reazioni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più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rapide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alle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oscillazioni</a:t>
            </a:r>
            <a:r>
              <a:rPr lang="en-GB" altLang="en-US" b="1" dirty="0" smtClean="0">
                <a:latin typeface="Calibri" pitchFamily="34" charset="0"/>
              </a:rPr>
              <a:t> del </a:t>
            </a:r>
            <a:r>
              <a:rPr lang="en-GB" altLang="en-US" b="1" dirty="0" err="1" smtClean="0">
                <a:latin typeface="Calibri" pitchFamily="34" charset="0"/>
              </a:rPr>
              <a:t>mercato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avendo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una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struttura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molto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meno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comlessa</a:t>
            </a:r>
            <a:r>
              <a:rPr lang="en-GB" altLang="en-US" b="1" dirty="0" smtClean="0">
                <a:latin typeface="Calibri" pitchFamily="34" charset="0"/>
              </a:rPr>
              <a:t>.</a:t>
            </a:r>
            <a:endParaRPr lang="en-GB" altLang="en-US" b="1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endParaRPr lang="en-GB" altLang="en-US" b="1" dirty="0">
              <a:latin typeface="Calibri" pitchFamily="34" charset="0"/>
            </a:endParaRPr>
          </a:p>
        </p:txBody>
      </p:sp>
      <p:pic>
        <p:nvPicPr>
          <p:cNvPr id="1536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0" y="14288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Calibri" pitchFamily="34" charset="0"/>
              </a:rPr>
              <a:t>1. </a:t>
            </a:r>
            <a:r>
              <a:rPr lang="en-US" altLang="en-US" sz="2400" b="1">
                <a:latin typeface="Calibri" pitchFamily="34" charset="0"/>
              </a:rPr>
              <a:t>CHE COS’È L’IMPRENDITORIA: UN’INTRODUZIONE</a:t>
            </a:r>
            <a:endParaRPr lang="en-GB" altLang="en-US" sz="2400" b="1">
              <a:latin typeface="Calibri" pitchFamily="34" charset="0"/>
            </a:endParaRP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4067175" y="836613"/>
            <a:ext cx="4681538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endParaRPr lang="de-AT" altLang="en-US" sz="1400">
              <a:solidFill>
                <a:srgbClr val="000000"/>
              </a:solidFill>
              <a:latin typeface="Arial" charset="0"/>
            </a:endParaRPr>
          </a:p>
          <a:p>
            <a:pPr algn="r" eaLnBrk="1" hangingPunct="1">
              <a:lnSpc>
                <a:spcPct val="150000"/>
              </a:lnSpc>
            </a:pPr>
            <a:endParaRPr lang="en-US" altLang="en-US" sz="2800">
              <a:solidFill>
                <a:srgbClr val="000000"/>
              </a:solidFill>
              <a:latin typeface="Calibri" pitchFamily="34" charset="0"/>
            </a:endParaRPr>
          </a:p>
          <a:p>
            <a:pPr eaLnBrk="1" hangingPunct="1"/>
            <a:endParaRPr lang="en-US" altLang="en-US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6388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39750" y="836613"/>
            <a:ext cx="7920038" cy="506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lang="en-GB" altLang="en-US" b="1" u="sng" dirty="0" smtClean="0">
                <a:latin typeface="Calibri" pitchFamily="34" charset="0"/>
              </a:rPr>
              <a:t>Il </a:t>
            </a:r>
            <a:r>
              <a:rPr lang="en-GB" altLang="en-US" b="1" u="sng" dirty="0" err="1" smtClean="0">
                <a:latin typeface="Calibri" pitchFamily="34" charset="0"/>
              </a:rPr>
              <a:t>potenziale</a:t>
            </a:r>
            <a:r>
              <a:rPr lang="en-GB" altLang="en-US" b="1" u="sng" dirty="0" smtClean="0">
                <a:latin typeface="Calibri" pitchFamily="34" charset="0"/>
              </a:rPr>
              <a:t> di </a:t>
            </a:r>
            <a:r>
              <a:rPr lang="en-GB" altLang="en-US" b="1" u="sng" dirty="0" err="1" smtClean="0">
                <a:latin typeface="Calibri" pitchFamily="34" charset="0"/>
              </a:rPr>
              <a:t>una</a:t>
            </a:r>
            <a:r>
              <a:rPr lang="en-GB" altLang="en-US" b="1" u="sng" dirty="0" smtClean="0">
                <a:latin typeface="Calibri" pitchFamily="34" charset="0"/>
              </a:rPr>
              <a:t> </a:t>
            </a:r>
            <a:r>
              <a:rPr lang="en-GB" altLang="en-US" b="1" u="sng" dirty="0" err="1" smtClean="0">
                <a:latin typeface="Calibri" pitchFamily="34" charset="0"/>
              </a:rPr>
              <a:t>nuova</a:t>
            </a:r>
            <a:r>
              <a:rPr lang="en-GB" altLang="en-US" b="1" u="sng" dirty="0" smtClean="0">
                <a:latin typeface="Calibri" pitchFamily="34" charset="0"/>
              </a:rPr>
              <a:t> impresa </a:t>
            </a:r>
            <a:r>
              <a:rPr lang="en-GB" altLang="en-US" b="1" u="sng" dirty="0" err="1" smtClean="0">
                <a:latin typeface="Calibri" pitchFamily="34" charset="0"/>
              </a:rPr>
              <a:t>verde</a:t>
            </a:r>
            <a:endParaRPr lang="en-GB" altLang="en-US" b="1" u="sng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lang="en-GB" altLang="en-US" b="1" dirty="0" err="1" smtClean="0">
                <a:latin typeface="Calibri" pitchFamily="34" charset="0"/>
              </a:rPr>
              <a:t>Una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nuova</a:t>
            </a:r>
            <a:r>
              <a:rPr lang="en-GB" altLang="en-US" b="1" dirty="0" smtClean="0">
                <a:latin typeface="Calibri" pitchFamily="34" charset="0"/>
              </a:rPr>
              <a:t> impresa </a:t>
            </a:r>
            <a:r>
              <a:rPr lang="en-GB" altLang="en-US" b="1" dirty="0" err="1" smtClean="0">
                <a:latin typeface="Calibri" pitchFamily="34" charset="0"/>
              </a:rPr>
              <a:t>verde</a:t>
            </a:r>
            <a:r>
              <a:rPr lang="en-GB" altLang="en-US" b="1" dirty="0" smtClean="0">
                <a:latin typeface="Calibri" pitchFamily="34" charset="0"/>
              </a:rPr>
              <a:t> ha </a:t>
            </a:r>
            <a:r>
              <a:rPr lang="en-GB" altLang="en-US" b="1" dirty="0" err="1" smtClean="0">
                <a:latin typeface="Calibri" pitchFamily="34" charset="0"/>
              </a:rPr>
              <a:t>grandi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potenzialità</a:t>
            </a:r>
            <a:r>
              <a:rPr lang="en-GB" altLang="en-US" b="1" dirty="0" smtClean="0">
                <a:latin typeface="Calibri" pitchFamily="34" charset="0"/>
              </a:rPr>
              <a:t>. </a:t>
            </a:r>
            <a:r>
              <a:rPr lang="en-GB" altLang="en-US" b="1" dirty="0" err="1" smtClean="0">
                <a:latin typeface="Calibri" pitchFamily="34" charset="0"/>
              </a:rPr>
              <a:t>L’attenzione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alla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sostenibilità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può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essere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una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risorsa</a:t>
            </a:r>
            <a:r>
              <a:rPr lang="en-GB" altLang="en-US" b="1" dirty="0" smtClean="0">
                <a:latin typeface="Calibri" pitchFamily="34" charset="0"/>
              </a:rPr>
              <a:t> se </a:t>
            </a:r>
            <a:r>
              <a:rPr lang="en-GB" altLang="en-US" b="1" dirty="0" err="1" smtClean="0">
                <a:latin typeface="Calibri" pitchFamily="34" charset="0"/>
              </a:rPr>
              <a:t>corrispionde</a:t>
            </a:r>
            <a:r>
              <a:rPr lang="en-GB" altLang="en-US" b="1" dirty="0" smtClean="0">
                <a:latin typeface="Calibri" pitchFamily="34" charset="0"/>
              </a:rPr>
              <a:t> a </a:t>
            </a:r>
            <a:r>
              <a:rPr lang="en-GB" altLang="en-US" b="1" dirty="0" err="1" smtClean="0">
                <a:latin typeface="Calibri" pitchFamily="34" charset="0"/>
              </a:rPr>
              <a:t>una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visione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più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ampia</a:t>
            </a:r>
            <a:r>
              <a:rPr lang="en-GB" altLang="en-US" b="1" dirty="0" smtClean="0">
                <a:latin typeface="Calibri" pitchFamily="34" charset="0"/>
              </a:rPr>
              <a:t>, </a:t>
            </a:r>
            <a:r>
              <a:rPr lang="en-GB" altLang="en-US" b="1" dirty="0" err="1" smtClean="0">
                <a:latin typeface="Calibri" pitchFamily="34" charset="0"/>
              </a:rPr>
              <a:t>ai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valori</a:t>
            </a:r>
            <a:r>
              <a:rPr lang="en-GB" altLang="en-US" b="1" dirty="0" smtClean="0">
                <a:latin typeface="Calibri" pitchFamily="34" charset="0"/>
              </a:rPr>
              <a:t> e </a:t>
            </a:r>
            <a:r>
              <a:rPr lang="en-GB" altLang="en-US" b="1" dirty="0" err="1" smtClean="0">
                <a:latin typeface="Calibri" pitchFamily="34" charset="0"/>
              </a:rPr>
              <a:t>agli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ideali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dell’imprenditore</a:t>
            </a:r>
            <a:r>
              <a:rPr lang="en-GB" altLang="en-US" b="1" dirty="0" smtClean="0">
                <a:latin typeface="Calibri" pitchFamily="34" charset="0"/>
              </a:rPr>
              <a:t>. In </a:t>
            </a:r>
            <a:r>
              <a:rPr lang="en-GB" altLang="en-US" b="1" dirty="0" err="1" smtClean="0">
                <a:latin typeface="Calibri" pitchFamily="34" charset="0"/>
              </a:rPr>
              <a:t>questo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caso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il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prodotto</a:t>
            </a:r>
            <a:r>
              <a:rPr lang="en-GB" altLang="en-US" b="1" dirty="0" smtClean="0">
                <a:latin typeface="Calibri" pitchFamily="34" charset="0"/>
              </a:rPr>
              <a:t>/</a:t>
            </a:r>
            <a:r>
              <a:rPr lang="en-GB" altLang="en-US" b="1" dirty="0" err="1" smtClean="0">
                <a:latin typeface="Calibri" pitchFamily="34" charset="0"/>
              </a:rPr>
              <a:t>servizio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dell’azienda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rispecchia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questi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valori</a:t>
            </a:r>
            <a:r>
              <a:rPr lang="en-GB" altLang="en-US" b="1" dirty="0" smtClean="0">
                <a:latin typeface="Calibri" pitchFamily="34" charset="0"/>
              </a:rPr>
              <a:t> e </a:t>
            </a:r>
            <a:r>
              <a:rPr lang="en-GB" altLang="en-US" b="1" dirty="0" err="1" smtClean="0">
                <a:latin typeface="Calibri" pitchFamily="34" charset="0"/>
              </a:rPr>
              <a:t>si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presenta</a:t>
            </a:r>
            <a:r>
              <a:rPr lang="en-GB" altLang="en-US" b="1" dirty="0" smtClean="0">
                <a:latin typeface="Calibri" pitchFamily="34" charset="0"/>
              </a:rPr>
              <a:t> come </a:t>
            </a:r>
            <a:r>
              <a:rPr lang="en-GB" altLang="en-US" b="1" dirty="0" err="1" smtClean="0">
                <a:latin typeface="Calibri" pitchFamily="34" charset="0"/>
              </a:rPr>
              <a:t>autentico</a:t>
            </a:r>
            <a:r>
              <a:rPr lang="en-GB" altLang="en-US" b="1" dirty="0" smtClean="0">
                <a:latin typeface="Calibri" pitchFamily="34" charset="0"/>
              </a:rPr>
              <a:t> e </a:t>
            </a:r>
            <a:r>
              <a:rPr lang="en-GB" altLang="en-US" b="1" dirty="0" err="1" smtClean="0">
                <a:latin typeface="Calibri" pitchFamily="34" charset="0"/>
              </a:rPr>
              <a:t>basato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su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una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motivazione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intrinseca</a:t>
            </a:r>
            <a:r>
              <a:rPr lang="en-GB" altLang="en-US" b="1" dirty="0" smtClean="0">
                <a:latin typeface="Calibri" pitchFamily="34" charset="0"/>
              </a:rPr>
              <a:t>. </a:t>
            </a:r>
            <a:endParaRPr lang="en-GB" altLang="en-US" b="1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lang="en-GB" altLang="en-US" b="1" dirty="0" smtClean="0">
                <a:latin typeface="Calibri" pitchFamily="34" charset="0"/>
              </a:rPr>
              <a:t>I </a:t>
            </a:r>
            <a:r>
              <a:rPr lang="en-GB" altLang="en-US" b="1" dirty="0" err="1" smtClean="0">
                <a:latin typeface="Calibri" pitchFamily="34" charset="0"/>
              </a:rPr>
              <a:t>già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menzionati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ostacoli</a:t>
            </a:r>
            <a:r>
              <a:rPr lang="en-GB" altLang="en-US" b="1" dirty="0" smtClean="0">
                <a:latin typeface="Calibri" pitchFamily="34" charset="0"/>
              </a:rPr>
              <a:t>, e in </a:t>
            </a:r>
            <a:r>
              <a:rPr lang="en-GB" altLang="en-US" b="1" dirty="0" err="1" smtClean="0">
                <a:latin typeface="Calibri" pitchFamily="34" charset="0"/>
              </a:rPr>
              <a:t>particolare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rischi</a:t>
            </a:r>
            <a:r>
              <a:rPr lang="en-GB" altLang="en-US" b="1" dirty="0" smtClean="0">
                <a:latin typeface="Calibri" pitchFamily="34" charset="0"/>
              </a:rPr>
              <a:t>, </a:t>
            </a:r>
            <a:r>
              <a:rPr lang="en-GB" altLang="en-US" b="1" dirty="0" err="1" smtClean="0">
                <a:latin typeface="Calibri" pitchFamily="34" charset="0"/>
              </a:rPr>
              <a:t>possono</a:t>
            </a:r>
            <a:r>
              <a:rPr lang="en-GB" altLang="en-US" b="1" dirty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essere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anche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tremutati</a:t>
            </a:r>
            <a:r>
              <a:rPr lang="en-GB" altLang="en-US" b="1" dirty="0" smtClean="0">
                <a:latin typeface="Calibri" pitchFamily="34" charset="0"/>
              </a:rPr>
              <a:t> in </a:t>
            </a:r>
            <a:r>
              <a:rPr lang="en-GB" altLang="en-US" b="1" dirty="0" err="1" smtClean="0">
                <a:latin typeface="Calibri" pitchFamily="34" charset="0"/>
              </a:rPr>
              <a:t>potenzialità</a:t>
            </a:r>
            <a:r>
              <a:rPr lang="en-GB" altLang="en-US" b="1" dirty="0" smtClean="0">
                <a:latin typeface="Calibri" pitchFamily="34" charset="0"/>
              </a:rPr>
              <a:t>. </a:t>
            </a:r>
            <a:r>
              <a:rPr lang="en-GB" altLang="en-US" b="1" dirty="0" err="1" smtClean="0">
                <a:latin typeface="Calibri" pitchFamily="34" charset="0"/>
              </a:rPr>
              <a:t>Prendere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rischi</a:t>
            </a:r>
            <a:r>
              <a:rPr lang="en-GB" altLang="en-US" b="1" dirty="0" smtClean="0">
                <a:latin typeface="Calibri" pitchFamily="34" charset="0"/>
              </a:rPr>
              <a:t> è </a:t>
            </a:r>
            <a:r>
              <a:rPr lang="en-GB" altLang="en-US" b="1" dirty="0" err="1" smtClean="0">
                <a:latin typeface="Calibri" pitchFamily="34" charset="0"/>
              </a:rPr>
              <a:t>infatti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una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caratteristica</a:t>
            </a:r>
            <a:r>
              <a:rPr lang="en-GB" altLang="en-US" b="1" dirty="0" smtClean="0">
                <a:latin typeface="Calibri" pitchFamily="34" charset="0"/>
              </a:rPr>
              <a:t> del fare impresa, </a:t>
            </a:r>
            <a:r>
              <a:rPr lang="en-GB" altLang="en-US" b="1" dirty="0" err="1" smtClean="0">
                <a:latin typeface="Calibri" pitchFamily="34" charset="0"/>
              </a:rPr>
              <a:t>insieme</a:t>
            </a:r>
            <a:r>
              <a:rPr lang="en-GB" altLang="en-US" b="1" dirty="0" smtClean="0">
                <a:latin typeface="Calibri" pitchFamily="34" charset="0"/>
              </a:rPr>
              <a:t> con lo </a:t>
            </a:r>
            <a:r>
              <a:rPr lang="en-GB" altLang="en-US" b="1" dirty="0" err="1" smtClean="0">
                <a:latin typeface="Calibri" pitchFamily="34" charset="0"/>
              </a:rPr>
              <a:t>spirito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imprenditoriale</a:t>
            </a:r>
            <a:r>
              <a:rPr lang="en-GB" altLang="en-US" b="1" dirty="0" smtClean="0">
                <a:latin typeface="Calibri" pitchFamily="34" charset="0"/>
              </a:rPr>
              <a:t> e con la </a:t>
            </a:r>
            <a:r>
              <a:rPr lang="en-GB" altLang="en-US" b="1" dirty="0" err="1" smtClean="0">
                <a:latin typeface="Calibri" pitchFamily="34" charset="0"/>
              </a:rPr>
              <a:t>creatività</a:t>
            </a:r>
            <a:r>
              <a:rPr lang="en-GB" altLang="en-US" b="1" dirty="0" smtClean="0">
                <a:latin typeface="Calibri" pitchFamily="34" charset="0"/>
              </a:rPr>
              <a:t> e </a:t>
            </a:r>
            <a:r>
              <a:rPr lang="en-GB" altLang="en-US" b="1" dirty="0" err="1" smtClean="0">
                <a:latin typeface="Calibri" pitchFamily="34" charset="0"/>
              </a:rPr>
              <a:t>l’innovatività</a:t>
            </a:r>
            <a:r>
              <a:rPr lang="en-GB" altLang="en-US" b="1" dirty="0" smtClean="0">
                <a:latin typeface="Calibri" pitchFamily="34" charset="0"/>
              </a:rPr>
              <a:t>.</a:t>
            </a:r>
            <a:endParaRPr lang="en-GB" altLang="en-US" b="1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lang="en-GB" altLang="en-US" b="1" dirty="0" err="1" smtClean="0">
                <a:latin typeface="Calibri" pitchFamily="34" charset="0"/>
              </a:rPr>
              <a:t>Gli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imprenditori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verdi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approntano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soluzioni</a:t>
            </a:r>
            <a:r>
              <a:rPr lang="en-GB" altLang="en-US" b="1" dirty="0" smtClean="0">
                <a:latin typeface="Calibri" pitchFamily="34" charset="0"/>
              </a:rPr>
              <a:t> alternative per </a:t>
            </a:r>
            <a:r>
              <a:rPr lang="en-GB" altLang="en-US" b="1" dirty="0" err="1" smtClean="0">
                <a:latin typeface="Calibri" pitchFamily="34" charset="0"/>
              </a:rPr>
              <a:t>soddisfare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bisogni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dei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consumatori</a:t>
            </a:r>
            <a:r>
              <a:rPr lang="en-GB" altLang="en-US" b="1" dirty="0" smtClean="0">
                <a:latin typeface="Calibri" pitchFamily="34" charset="0"/>
              </a:rPr>
              <a:t> in </a:t>
            </a:r>
            <a:r>
              <a:rPr lang="en-GB" altLang="en-US" b="1" dirty="0" err="1" smtClean="0">
                <a:latin typeface="Calibri" pitchFamily="34" charset="0"/>
              </a:rPr>
              <a:t>accordo</a:t>
            </a:r>
            <a:r>
              <a:rPr lang="en-GB" altLang="en-US" b="1" dirty="0" smtClean="0">
                <a:latin typeface="Calibri" pitchFamily="34" charset="0"/>
              </a:rPr>
              <a:t> con lo </a:t>
            </a:r>
            <a:r>
              <a:rPr lang="en-GB" altLang="en-US" b="1" dirty="0" err="1" smtClean="0">
                <a:latin typeface="Calibri" pitchFamily="34" charset="0"/>
              </a:rPr>
              <a:t>spirito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dell’epoca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corrente</a:t>
            </a:r>
            <a:r>
              <a:rPr lang="en-GB" altLang="en-US" b="1" dirty="0" smtClean="0">
                <a:latin typeface="Calibri" pitchFamily="34" charset="0"/>
              </a:rPr>
              <a:t>. </a:t>
            </a:r>
            <a:r>
              <a:rPr lang="en-GB" altLang="en-US" b="1" dirty="0" err="1" smtClean="0">
                <a:latin typeface="Calibri" pitchFamily="34" charset="0"/>
              </a:rPr>
              <a:t>Questo</a:t>
            </a:r>
            <a:r>
              <a:rPr lang="en-GB" altLang="en-US" b="1" dirty="0" smtClean="0">
                <a:latin typeface="Calibri" pitchFamily="34" charset="0"/>
              </a:rPr>
              <a:t> è </a:t>
            </a:r>
            <a:r>
              <a:rPr lang="en-GB" altLang="en-US" b="1" dirty="0" err="1" smtClean="0">
                <a:latin typeface="Calibri" pitchFamily="34" charset="0"/>
              </a:rPr>
              <a:t>l’approccio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tipico</a:t>
            </a:r>
            <a:r>
              <a:rPr lang="en-GB" altLang="en-US" b="1" dirty="0" smtClean="0">
                <a:latin typeface="Calibri" pitchFamily="34" charset="0"/>
              </a:rPr>
              <a:t> di </a:t>
            </a:r>
            <a:r>
              <a:rPr lang="en-GB" altLang="en-US" b="1" dirty="0" err="1" smtClean="0">
                <a:latin typeface="Calibri" pitchFamily="34" charset="0"/>
              </a:rPr>
              <a:t>una</a:t>
            </a:r>
            <a:r>
              <a:rPr lang="en-GB" altLang="en-US" b="1" dirty="0" smtClean="0">
                <a:latin typeface="Calibri" pitchFamily="34" charset="0"/>
              </a:rPr>
              <a:t> start-up e </a:t>
            </a:r>
            <a:r>
              <a:rPr lang="en-GB" altLang="en-US" b="1" dirty="0" err="1" smtClean="0">
                <a:latin typeface="Calibri" pitchFamily="34" charset="0"/>
              </a:rPr>
              <a:t>può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essere</a:t>
            </a:r>
            <a:r>
              <a:rPr lang="en-GB" altLang="en-US" b="1" dirty="0" smtClean="0">
                <a:latin typeface="Calibri" pitchFamily="34" charset="0"/>
              </a:rPr>
              <a:t> un </a:t>
            </a:r>
            <a:r>
              <a:rPr lang="en-GB" altLang="en-US" b="1" dirty="0" err="1" smtClean="0">
                <a:latin typeface="Calibri" pitchFamily="34" charset="0"/>
              </a:rPr>
              <a:t>elemento</a:t>
            </a:r>
            <a:r>
              <a:rPr lang="en-GB" altLang="en-US" b="1" dirty="0" smtClean="0">
                <a:latin typeface="Calibri" pitchFamily="34" charset="0"/>
              </a:rPr>
              <a:t> di </a:t>
            </a:r>
            <a:r>
              <a:rPr lang="en-GB" altLang="en-US" b="1" dirty="0" err="1" smtClean="0">
                <a:latin typeface="Calibri" pitchFamily="34" charset="0"/>
              </a:rPr>
              <a:t>vantaggio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rispetto</a:t>
            </a:r>
            <a:r>
              <a:rPr lang="en-GB" altLang="en-US" b="1" dirty="0" smtClean="0">
                <a:latin typeface="Calibri" pitchFamily="34" charset="0"/>
              </a:rPr>
              <a:t> al </a:t>
            </a:r>
            <a:r>
              <a:rPr lang="en-GB" altLang="en-US" b="1" dirty="0" err="1" smtClean="0">
                <a:latin typeface="Calibri" pitchFamily="34" charset="0"/>
              </a:rPr>
              <a:t>modo</a:t>
            </a:r>
            <a:r>
              <a:rPr lang="en-GB" altLang="en-US" b="1" dirty="0" smtClean="0">
                <a:latin typeface="Calibri" pitchFamily="34" charset="0"/>
              </a:rPr>
              <a:t> in cui </a:t>
            </a:r>
            <a:r>
              <a:rPr lang="en-GB" altLang="en-US" b="1" dirty="0" err="1" smtClean="0">
                <a:latin typeface="Calibri" pitchFamily="34" charset="0"/>
              </a:rPr>
              <a:t>si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gestisce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una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grande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azienda</a:t>
            </a:r>
            <a:r>
              <a:rPr lang="en-GB" altLang="en-US" b="1" dirty="0" smtClean="0">
                <a:latin typeface="Calibri" pitchFamily="34" charset="0"/>
              </a:rPr>
              <a:t>. </a:t>
            </a:r>
            <a:r>
              <a:rPr lang="en-GB" altLang="en-US" b="1" dirty="0" err="1" smtClean="0">
                <a:latin typeface="Calibri" pitchFamily="34" charset="0"/>
              </a:rPr>
              <a:t>Investire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sulla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sostenibilità</a:t>
            </a:r>
            <a:r>
              <a:rPr lang="en-GB" altLang="en-US" b="1" dirty="0" smtClean="0">
                <a:latin typeface="Calibri" pitchFamily="34" charset="0"/>
              </a:rPr>
              <a:t> è </a:t>
            </a:r>
            <a:r>
              <a:rPr lang="en-GB" altLang="en-US" b="1" dirty="0" err="1" smtClean="0">
                <a:latin typeface="Calibri" pitchFamily="34" charset="0"/>
              </a:rPr>
              <a:t>una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strada</a:t>
            </a:r>
            <a:r>
              <a:rPr lang="en-GB" altLang="en-US" b="1" dirty="0" smtClean="0">
                <a:latin typeface="Calibri" pitchFamily="34" charset="0"/>
              </a:rPr>
              <a:t> per </a:t>
            </a:r>
            <a:r>
              <a:rPr lang="en-GB" altLang="en-US" b="1" dirty="0" err="1" smtClean="0">
                <a:latin typeface="Calibri" pitchFamily="34" charset="0"/>
              </a:rPr>
              <a:t>cambiare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il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modo</a:t>
            </a:r>
            <a:r>
              <a:rPr lang="en-GB" altLang="en-US" b="1" dirty="0" smtClean="0">
                <a:latin typeface="Calibri" pitchFamily="34" charset="0"/>
              </a:rPr>
              <a:t> di fare impresa. </a:t>
            </a:r>
            <a:endParaRPr lang="en-GB" altLang="en-US" b="1" dirty="0"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en-GB" altLang="en-US" dirty="0"/>
          </a:p>
        </p:txBody>
      </p:sp>
      <p:pic>
        <p:nvPicPr>
          <p:cNvPr id="16391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0" y="476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2. </a:t>
            </a:r>
            <a:r>
              <a:rPr lang="it-IT" altLang="en-US" sz="2400" b="1" dirty="0">
                <a:latin typeface="Calibri" pitchFamily="34" charset="0"/>
              </a:rPr>
              <a:t>P</a:t>
            </a:r>
            <a:r>
              <a:rPr lang="en-US" altLang="en-US" sz="2400" b="1" dirty="0">
                <a:latin typeface="Calibri" pitchFamily="34" charset="0"/>
              </a:rPr>
              <a:t>RINCIPI</a:t>
            </a:r>
            <a:r>
              <a:rPr lang="it-IT" altLang="en-US" sz="2400" b="1" dirty="0">
                <a:latin typeface="Calibri" pitchFamily="34" charset="0"/>
              </a:rPr>
              <a:t> </a:t>
            </a:r>
            <a:r>
              <a:rPr lang="en-US" altLang="en-US" sz="2400" b="1" dirty="0" smtClean="0">
                <a:latin typeface="Calibri" pitchFamily="34" charset="0"/>
              </a:rPr>
              <a:t>DELLA</a:t>
            </a:r>
            <a:r>
              <a:rPr lang="it-IT" altLang="en-US" sz="2400" b="1" dirty="0" smtClean="0">
                <a:latin typeface="Calibri" pitchFamily="34" charset="0"/>
              </a:rPr>
              <a:t> </a:t>
            </a:r>
            <a:r>
              <a:rPr lang="it-IT" altLang="en-US" sz="2400" b="1" dirty="0">
                <a:latin typeface="Calibri" pitchFamily="34" charset="0"/>
              </a:rPr>
              <a:t>CSR, </a:t>
            </a:r>
            <a:r>
              <a:rPr lang="en-US" altLang="en-US" sz="2400" b="1" dirty="0">
                <a:latin typeface="Calibri" pitchFamily="34" charset="0"/>
              </a:rPr>
              <a:t>IL</a:t>
            </a:r>
            <a:r>
              <a:rPr lang="it-IT" altLang="en-US" sz="2400" b="1" dirty="0">
                <a:latin typeface="Calibri" pitchFamily="34" charset="0"/>
              </a:rPr>
              <a:t> </a:t>
            </a:r>
            <a:r>
              <a:rPr lang="en-US" altLang="en-US" sz="2400" b="1" dirty="0">
                <a:latin typeface="Calibri" pitchFamily="34" charset="0"/>
              </a:rPr>
              <a:t>PILASTRO</a:t>
            </a:r>
            <a:r>
              <a:rPr lang="it-IT" altLang="en-US" sz="2400" b="1" dirty="0">
                <a:latin typeface="Calibri" pitchFamily="34" charset="0"/>
              </a:rPr>
              <a:t> </a:t>
            </a:r>
            <a:r>
              <a:rPr lang="en-US" altLang="en-US" sz="2400" b="1" dirty="0">
                <a:latin typeface="Calibri" pitchFamily="34" charset="0"/>
              </a:rPr>
              <a:t>AMBIENTALE</a:t>
            </a:r>
            <a:r>
              <a:rPr lang="it-IT" altLang="en-US" sz="2400" b="1" dirty="0">
                <a:latin typeface="Calibri" pitchFamily="34" charset="0"/>
              </a:rPr>
              <a:t> </a:t>
            </a:r>
            <a:r>
              <a:rPr lang="en-US" altLang="en-US" sz="2400" b="1" dirty="0">
                <a:latin typeface="Calibri" pitchFamily="34" charset="0"/>
              </a:rPr>
              <a:t>E</a:t>
            </a:r>
            <a:r>
              <a:rPr lang="it-IT" altLang="en-US" sz="2400" b="1" dirty="0">
                <a:latin typeface="Calibri" pitchFamily="34" charset="0"/>
              </a:rPr>
              <a:t> </a:t>
            </a:r>
            <a:r>
              <a:rPr lang="en-US" altLang="en-US" sz="2400" b="1" dirty="0">
                <a:latin typeface="Calibri" pitchFamily="34" charset="0"/>
              </a:rPr>
              <a:t>L</a:t>
            </a:r>
            <a:r>
              <a:rPr lang="it-IT" altLang="en-US" sz="2400" b="1" dirty="0">
                <a:latin typeface="Calibri" pitchFamily="34" charset="0"/>
              </a:rPr>
              <a:t>’</a:t>
            </a:r>
            <a:r>
              <a:rPr lang="en-US" altLang="en-US" sz="2400" b="1" dirty="0">
                <a:latin typeface="Calibri" pitchFamily="34" charset="0"/>
              </a:rPr>
              <a:t>IMPRESA</a:t>
            </a:r>
            <a:r>
              <a:rPr lang="it-IT" altLang="en-US" sz="2400" b="1" dirty="0">
                <a:latin typeface="Calibri" pitchFamily="34" charset="0"/>
              </a:rPr>
              <a:t> </a:t>
            </a:r>
            <a:r>
              <a:rPr lang="en-US" altLang="en-US" sz="2400" b="1" dirty="0">
                <a:latin typeface="Calibri" pitchFamily="34" charset="0"/>
              </a:rPr>
              <a:t>VERDE</a:t>
            </a:r>
            <a:r>
              <a:rPr lang="it-IT" altLang="en-US" sz="2400" b="1" dirty="0">
                <a:latin typeface="Calibri" pitchFamily="34" charset="0"/>
              </a:rPr>
              <a:t> </a:t>
            </a:r>
            <a:endParaRPr lang="en-GB" altLang="en-US" sz="2400" b="1" dirty="0">
              <a:latin typeface="Calibri" pitchFamily="34" charset="0"/>
            </a:endParaRPr>
          </a:p>
        </p:txBody>
      </p:sp>
      <p:pic>
        <p:nvPicPr>
          <p:cNvPr id="17411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Inhaltsplatzhalter 3"/>
          <p:cNvSpPr>
            <a:spLocks/>
          </p:cNvSpPr>
          <p:nvPr/>
        </p:nvSpPr>
        <p:spPr bwMode="auto">
          <a:xfrm>
            <a:off x="468313" y="765175"/>
            <a:ext cx="8424862" cy="550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</a:pPr>
            <a:r>
              <a:rPr lang="en-GB" altLang="en-US" b="1" u="sng" dirty="0" err="1" smtClean="0">
                <a:latin typeface="Calibri" pitchFamily="34" charset="0"/>
              </a:rPr>
              <a:t>Definizione</a:t>
            </a:r>
            <a:r>
              <a:rPr lang="en-GB" altLang="en-US" b="1" u="sng" dirty="0" smtClean="0">
                <a:latin typeface="Calibri" pitchFamily="34" charset="0"/>
              </a:rPr>
              <a:t> di CSR (</a:t>
            </a:r>
            <a:r>
              <a:rPr lang="en-GB" altLang="en-US" b="1" u="sng" dirty="0" err="1" smtClean="0">
                <a:latin typeface="Calibri" pitchFamily="34" charset="0"/>
              </a:rPr>
              <a:t>responsabilità</a:t>
            </a:r>
            <a:r>
              <a:rPr lang="en-GB" altLang="en-US" b="1" u="sng" dirty="0" smtClean="0">
                <a:latin typeface="Calibri" pitchFamily="34" charset="0"/>
              </a:rPr>
              <a:t> </a:t>
            </a:r>
            <a:r>
              <a:rPr lang="en-GB" altLang="en-US" b="1" u="sng" dirty="0" err="1" smtClean="0">
                <a:latin typeface="Calibri" pitchFamily="34" charset="0"/>
              </a:rPr>
              <a:t>sociale</a:t>
            </a:r>
            <a:r>
              <a:rPr lang="en-GB" altLang="en-US" b="1" u="sng" dirty="0" smtClean="0">
                <a:latin typeface="Calibri" pitchFamily="34" charset="0"/>
              </a:rPr>
              <a:t> </a:t>
            </a:r>
            <a:r>
              <a:rPr lang="en-GB" altLang="en-US" b="1" u="sng" dirty="0" err="1" smtClean="0">
                <a:latin typeface="Calibri" pitchFamily="34" charset="0"/>
              </a:rPr>
              <a:t>d’impresa</a:t>
            </a:r>
            <a:r>
              <a:rPr lang="en-GB" altLang="en-US" b="1" u="sng" dirty="0" smtClean="0">
                <a:latin typeface="Calibri" pitchFamily="34" charset="0"/>
              </a:rPr>
              <a:t>)</a:t>
            </a:r>
            <a:endParaRPr lang="en-GB" altLang="en-US" b="1" u="sng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20000"/>
              </a:spcBef>
              <a:buFont typeface="Arial" charset="0"/>
              <a:buNone/>
            </a:pPr>
            <a:r>
              <a:rPr lang="en-GB" altLang="en-US" b="1" dirty="0" smtClean="0">
                <a:latin typeface="Calibri" pitchFamily="34" charset="0"/>
              </a:rPr>
              <a:t>E’ bene </a:t>
            </a:r>
            <a:r>
              <a:rPr lang="en-GB" altLang="en-US" b="1" dirty="0" err="1" smtClean="0">
                <a:latin typeface="Calibri" pitchFamily="34" charset="0"/>
              </a:rPr>
              <a:t>specificare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che</a:t>
            </a:r>
            <a:r>
              <a:rPr lang="en-GB" altLang="en-US" b="1" dirty="0" smtClean="0">
                <a:latin typeface="Calibri" pitchFamily="34" charset="0"/>
              </a:rPr>
              <a:t> non </a:t>
            </a:r>
            <a:r>
              <a:rPr lang="en-GB" altLang="en-US" b="1" dirty="0" err="1" smtClean="0">
                <a:latin typeface="Calibri" pitchFamily="34" charset="0"/>
              </a:rPr>
              <a:t>esiste</a:t>
            </a:r>
            <a:r>
              <a:rPr lang="en-GB" altLang="en-US" b="1" dirty="0" smtClean="0">
                <a:latin typeface="Calibri" pitchFamily="34" charset="0"/>
              </a:rPr>
              <a:t> un </a:t>
            </a:r>
            <a:r>
              <a:rPr lang="en-GB" altLang="en-US" b="1" dirty="0" err="1" smtClean="0">
                <a:latin typeface="Calibri" pitchFamily="34" charset="0"/>
              </a:rPr>
              <a:t>definizione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univoca</a:t>
            </a:r>
            <a:r>
              <a:rPr lang="en-GB" altLang="en-US" b="1" dirty="0" smtClean="0">
                <a:latin typeface="Calibri" pitchFamily="34" charset="0"/>
              </a:rPr>
              <a:t> di CSR. “</a:t>
            </a:r>
            <a:r>
              <a:rPr lang="en-GB" altLang="en-US" b="1" dirty="0" err="1" smtClean="0">
                <a:latin typeface="Calibri" pitchFamily="34" charset="0"/>
              </a:rPr>
              <a:t>Molte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definizioni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della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responsabilità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sociale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d’impresa</a:t>
            </a:r>
            <a:r>
              <a:rPr lang="en-GB" altLang="en-US" b="1" dirty="0" smtClean="0">
                <a:latin typeface="Calibri" pitchFamily="34" charset="0"/>
              </a:rPr>
              <a:t> la </a:t>
            </a:r>
            <a:r>
              <a:rPr lang="en-GB" altLang="en-US" b="1" dirty="0" err="1" smtClean="0">
                <a:latin typeface="Calibri" pitchFamily="34" charset="0"/>
              </a:rPr>
              <a:t>descrivono</a:t>
            </a:r>
            <a:r>
              <a:rPr lang="en-GB" altLang="en-US" b="1" dirty="0" smtClean="0">
                <a:latin typeface="Calibri" pitchFamily="34" charset="0"/>
              </a:rPr>
              <a:t> come </a:t>
            </a:r>
            <a:r>
              <a:rPr lang="en-GB" altLang="en-US" b="1" dirty="0" err="1" smtClean="0">
                <a:latin typeface="Calibri" pitchFamily="34" charset="0"/>
              </a:rPr>
              <a:t>un’idea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che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sta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alla</a:t>
            </a:r>
            <a:r>
              <a:rPr lang="en-GB" altLang="en-US" b="1" dirty="0" smtClean="0">
                <a:latin typeface="Calibri" pitchFamily="34" charset="0"/>
              </a:rPr>
              <a:t> base </a:t>
            </a:r>
            <a:r>
              <a:rPr lang="en-GB" altLang="en-US" b="1" dirty="0" err="1" smtClean="0">
                <a:latin typeface="Calibri" pitchFamily="34" charset="0"/>
              </a:rPr>
              <a:t>delle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iniziative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tramite</a:t>
            </a:r>
            <a:r>
              <a:rPr lang="en-GB" altLang="en-US" b="1" dirty="0" smtClean="0">
                <a:latin typeface="Calibri" pitchFamily="34" charset="0"/>
              </a:rPr>
              <a:t> le </a:t>
            </a:r>
            <a:r>
              <a:rPr lang="en-GB" altLang="en-US" b="1" dirty="0" err="1" smtClean="0">
                <a:latin typeface="Calibri" pitchFamily="34" charset="0"/>
              </a:rPr>
              <a:t>quali</a:t>
            </a:r>
            <a:r>
              <a:rPr lang="en-GB" altLang="en-US" b="1" dirty="0" smtClean="0">
                <a:latin typeface="Calibri" pitchFamily="34" charset="0"/>
              </a:rPr>
              <a:t> le </a:t>
            </a:r>
            <a:r>
              <a:rPr lang="en-GB" altLang="en-US" b="1" dirty="0" err="1" smtClean="0">
                <a:latin typeface="Calibri" pitchFamily="34" charset="0"/>
              </a:rPr>
              <a:t>aziende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integrano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questioni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sociali</a:t>
            </a:r>
            <a:r>
              <a:rPr lang="en-GB" altLang="en-US" b="1" dirty="0" smtClean="0">
                <a:latin typeface="Calibri" pitchFamily="34" charset="0"/>
              </a:rPr>
              <a:t> e </a:t>
            </a:r>
            <a:r>
              <a:rPr lang="en-GB" altLang="en-US" b="1" dirty="0" err="1" smtClean="0">
                <a:latin typeface="Calibri" pitchFamily="34" charset="0"/>
              </a:rPr>
              <a:t>ambientali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nelle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loro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politiche</a:t>
            </a:r>
            <a:r>
              <a:rPr lang="en-GB" altLang="en-US" b="1" dirty="0" smtClean="0">
                <a:latin typeface="Calibri" pitchFamily="34" charset="0"/>
              </a:rPr>
              <a:t> e </a:t>
            </a:r>
            <a:r>
              <a:rPr lang="en-GB" altLang="en-US" b="1" dirty="0" err="1" smtClean="0">
                <a:latin typeface="Calibri" pitchFamily="34" charset="0"/>
              </a:rPr>
              <a:t>nelle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loro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relazioni</a:t>
            </a:r>
            <a:r>
              <a:rPr lang="en-GB" altLang="en-US" b="1" dirty="0" smtClean="0">
                <a:latin typeface="Calibri" pitchFamily="34" charset="0"/>
              </a:rPr>
              <a:t> con </a:t>
            </a:r>
            <a:r>
              <a:rPr lang="en-GB" altLang="en-US" b="1" dirty="0" err="1" smtClean="0">
                <a:latin typeface="Calibri" pitchFamily="34" charset="0"/>
              </a:rPr>
              <a:t>gli</a:t>
            </a:r>
            <a:r>
              <a:rPr lang="en-GB" altLang="en-US" b="1" dirty="0" smtClean="0">
                <a:latin typeface="Calibri" pitchFamily="34" charset="0"/>
              </a:rPr>
              <a:t> </a:t>
            </a:r>
            <a:r>
              <a:rPr lang="en-GB" altLang="en-US" b="1" dirty="0" err="1" smtClean="0">
                <a:latin typeface="Calibri" pitchFamily="34" charset="0"/>
              </a:rPr>
              <a:t>stakholder</a:t>
            </a:r>
            <a:r>
              <a:rPr lang="en-GB" altLang="en-US" b="1" dirty="0" smtClean="0">
                <a:latin typeface="Calibri" pitchFamily="34" charset="0"/>
              </a:rPr>
              <a:t>.”</a:t>
            </a:r>
            <a:endParaRPr lang="en-GB" altLang="en-US" b="1" dirty="0">
              <a:latin typeface="Calibri" pitchFamily="34" charset="0"/>
            </a:endParaRPr>
          </a:p>
          <a:p>
            <a:pPr algn="r" eaLnBrk="1" hangingPunct="1">
              <a:lnSpc>
                <a:spcPct val="115000"/>
              </a:lnSpc>
              <a:spcBef>
                <a:spcPct val="20000"/>
              </a:spcBef>
              <a:buFont typeface="Arial" charset="0"/>
              <a:buNone/>
            </a:pPr>
            <a:r>
              <a:rPr lang="en-GB" altLang="en-US" sz="1200" b="1" dirty="0">
                <a:latin typeface="Calibri" pitchFamily="34" charset="0"/>
              </a:rPr>
              <a:t>http://eur-lex.europa.eu/legal-content/EN/TXT/?uri=CELEX:52001DC0366</a:t>
            </a:r>
          </a:p>
          <a:p>
            <a:pPr eaLnBrk="1" hangingPunct="1">
              <a:lnSpc>
                <a:spcPct val="115000"/>
              </a:lnSpc>
              <a:spcBef>
                <a:spcPct val="20000"/>
              </a:spcBef>
              <a:buFont typeface="Arial" charset="0"/>
              <a:buNone/>
            </a:pPr>
            <a:endParaRPr lang="en-GB" altLang="en-US" sz="1200" b="1" dirty="0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en-US" b="1" dirty="0" smtClean="0">
                <a:latin typeface="Calibri" pitchFamily="34" charset="0"/>
              </a:rPr>
              <a:t>La </a:t>
            </a:r>
            <a:r>
              <a:rPr lang="en-US" altLang="en-US" b="1" dirty="0" err="1" smtClean="0">
                <a:latin typeface="Calibri" pitchFamily="34" charset="0"/>
              </a:rPr>
              <a:t>Commissione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Europea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definisce</a:t>
            </a:r>
            <a:r>
              <a:rPr lang="en-US" altLang="en-US" b="1" dirty="0" smtClean="0">
                <a:latin typeface="Calibri" pitchFamily="34" charset="0"/>
              </a:rPr>
              <a:t> la CSR come “la </a:t>
            </a:r>
            <a:r>
              <a:rPr lang="en-US" altLang="en-US" b="1" dirty="0" err="1" smtClean="0">
                <a:latin typeface="Calibri" pitchFamily="34" charset="0"/>
              </a:rPr>
              <a:t>responsabilità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delle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imprese</a:t>
            </a:r>
            <a:r>
              <a:rPr lang="en-US" altLang="en-US" b="1" dirty="0" smtClean="0">
                <a:latin typeface="Calibri" pitchFamily="34" charset="0"/>
              </a:rPr>
              <a:t>  per </a:t>
            </a:r>
            <a:r>
              <a:rPr lang="en-US" altLang="en-US" b="1" dirty="0" err="1" smtClean="0">
                <a:latin typeface="Calibri" pitchFamily="34" charset="0"/>
              </a:rPr>
              <a:t>quanto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concerne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il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loro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impatto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sulla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società</a:t>
            </a:r>
            <a:r>
              <a:rPr lang="en-US" altLang="en-US" b="1" dirty="0" smtClean="0">
                <a:latin typeface="Calibri" pitchFamily="34" charset="0"/>
              </a:rPr>
              <a:t>” (COM </a:t>
            </a:r>
            <a:r>
              <a:rPr lang="en-US" altLang="en-US" b="1" dirty="0">
                <a:latin typeface="Calibri" pitchFamily="34" charset="0"/>
              </a:rPr>
              <a:t>(2011) 681 ). </a:t>
            </a:r>
            <a:r>
              <a:rPr lang="en-US" altLang="en-US" b="1" dirty="0" smtClean="0">
                <a:latin typeface="Calibri" pitchFamily="34" charset="0"/>
              </a:rPr>
              <a:t>La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Commissione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raccomanda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che</a:t>
            </a:r>
            <a:r>
              <a:rPr lang="en-US" altLang="en-US" b="1" dirty="0" smtClean="0">
                <a:latin typeface="Calibri" pitchFamily="34" charset="0"/>
              </a:rPr>
              <a:t> le </a:t>
            </a:r>
            <a:r>
              <a:rPr lang="en-US" altLang="en-US" b="1" dirty="0" err="1" smtClean="0">
                <a:latin typeface="Calibri" pitchFamily="34" charset="0"/>
              </a:rPr>
              <a:t>imprese</a:t>
            </a:r>
            <a:r>
              <a:rPr lang="en-US" altLang="en-US" b="1" dirty="0" smtClean="0">
                <a:latin typeface="Calibri" pitchFamily="34" charset="0"/>
              </a:rPr>
              <a:t> “</a:t>
            </a:r>
            <a:r>
              <a:rPr lang="en-US" altLang="en-US" b="1" dirty="0" err="1" smtClean="0">
                <a:latin typeface="Calibri" pitchFamily="34" charset="0"/>
              </a:rPr>
              <a:t>pianfichino</a:t>
            </a:r>
            <a:r>
              <a:rPr lang="en-US" altLang="en-US" b="1" dirty="0" smtClean="0">
                <a:latin typeface="Calibri" pitchFamily="34" charset="0"/>
              </a:rPr>
              <a:t>, in </a:t>
            </a:r>
            <a:r>
              <a:rPr lang="en-US" altLang="en-US" b="1" dirty="0" err="1" smtClean="0">
                <a:latin typeface="Calibri" pitchFamily="34" charset="0"/>
              </a:rPr>
              <a:t>stretta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collaborazione</a:t>
            </a:r>
            <a:r>
              <a:rPr lang="en-US" altLang="en-US" b="1" dirty="0" smtClean="0">
                <a:latin typeface="Calibri" pitchFamily="34" charset="0"/>
              </a:rPr>
              <a:t> con </a:t>
            </a:r>
            <a:r>
              <a:rPr lang="en-US" altLang="en-US" b="1" dirty="0" err="1" smtClean="0">
                <a:latin typeface="Calibri" pitchFamily="34" charset="0"/>
              </a:rPr>
              <a:t>gli</a:t>
            </a:r>
            <a:r>
              <a:rPr lang="en-US" altLang="en-US" b="1" dirty="0" smtClean="0">
                <a:latin typeface="Calibri" pitchFamily="34" charset="0"/>
              </a:rPr>
              <a:t> stakeholder, </a:t>
            </a:r>
            <a:r>
              <a:rPr lang="en-US" altLang="en-US" b="1" dirty="0" err="1" smtClean="0">
                <a:latin typeface="Calibri" pitchFamily="34" charset="0"/>
              </a:rPr>
              <a:t>attività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indirizzate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all’integrazione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delle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dimensioni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sociale</a:t>
            </a:r>
            <a:r>
              <a:rPr lang="en-US" altLang="en-US" b="1" dirty="0" smtClean="0">
                <a:latin typeface="Calibri" pitchFamily="34" charset="0"/>
              </a:rPr>
              <a:t>, </a:t>
            </a:r>
            <a:r>
              <a:rPr lang="en-US" altLang="en-US" b="1" dirty="0" err="1" smtClean="0">
                <a:latin typeface="Calibri" pitchFamily="34" charset="0"/>
              </a:rPr>
              <a:t>ambientale</a:t>
            </a:r>
            <a:r>
              <a:rPr lang="en-US" altLang="en-US" b="1" dirty="0" smtClean="0">
                <a:latin typeface="Calibri" pitchFamily="34" charset="0"/>
              </a:rPr>
              <a:t>, </a:t>
            </a:r>
            <a:r>
              <a:rPr lang="en-US" altLang="en-US" b="1" dirty="0" err="1" smtClean="0">
                <a:latin typeface="Calibri" pitchFamily="34" charset="0"/>
              </a:rPr>
              <a:t>etica</a:t>
            </a:r>
            <a:r>
              <a:rPr lang="en-US" altLang="en-US" b="1" dirty="0" smtClean="0">
                <a:latin typeface="Calibri" pitchFamily="34" charset="0"/>
              </a:rPr>
              <a:t> e </a:t>
            </a:r>
            <a:r>
              <a:rPr lang="en-US" altLang="en-US" b="1" dirty="0" err="1" smtClean="0">
                <a:latin typeface="Calibri" pitchFamily="34" charset="0"/>
              </a:rPr>
              <a:t>dei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diritti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umani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nelle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lorp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politiche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 err="1" smtClean="0">
                <a:latin typeface="Calibri" pitchFamily="34" charset="0"/>
              </a:rPr>
              <a:t>aziendali</a:t>
            </a:r>
            <a:r>
              <a:rPr lang="en-US" altLang="en-US" b="1" dirty="0" smtClean="0">
                <a:latin typeface="Calibri" pitchFamily="34" charset="0"/>
              </a:rPr>
              <a:t>.” </a:t>
            </a:r>
            <a:endParaRPr lang="en-US" altLang="en-US" b="1" dirty="0">
              <a:latin typeface="Calibri" pitchFamily="34" charset="0"/>
            </a:endParaRPr>
          </a:p>
          <a:p>
            <a:pPr algn="r" eaLnBrk="1" hangingPunct="1">
              <a:lnSpc>
                <a:spcPct val="1150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en-US" sz="1200" b="1" dirty="0">
                <a:latin typeface="Calibri" pitchFamily="34" charset="0"/>
              </a:rPr>
              <a:t>http://ec.europa.eu/enterprise/policies/sustainable-business/corporate-social-responsibility/index_en.htm</a:t>
            </a:r>
          </a:p>
          <a:p>
            <a:pPr algn="r" eaLnBrk="1" hangingPunct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</a:pPr>
            <a:endParaRPr lang="de-AT" altLang="en-US" sz="1200" b="1" dirty="0">
              <a:latin typeface="Calibri" pitchFamily="34" charset="0"/>
            </a:endParaRPr>
          </a:p>
        </p:txBody>
      </p:sp>
      <p:pic>
        <p:nvPicPr>
          <p:cNvPr id="17414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0" y="476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alibri" pitchFamily="34" charset="0"/>
              </a:rPr>
              <a:t>2. </a:t>
            </a:r>
            <a:r>
              <a:rPr lang="it-IT" altLang="en-US" sz="2400" b="1" dirty="0">
                <a:latin typeface="Calibri" pitchFamily="34" charset="0"/>
              </a:rPr>
              <a:t>P</a:t>
            </a:r>
            <a:r>
              <a:rPr lang="en-US" altLang="en-US" sz="2400" b="1" dirty="0">
                <a:latin typeface="Calibri" pitchFamily="34" charset="0"/>
              </a:rPr>
              <a:t>RINCIPI</a:t>
            </a:r>
            <a:r>
              <a:rPr lang="it-IT" altLang="en-US" sz="2400" b="1" dirty="0">
                <a:latin typeface="Calibri" pitchFamily="34" charset="0"/>
              </a:rPr>
              <a:t> </a:t>
            </a:r>
            <a:r>
              <a:rPr lang="en-US" altLang="en-US" sz="2400" b="1" dirty="0" smtClean="0">
                <a:latin typeface="Calibri" pitchFamily="34" charset="0"/>
              </a:rPr>
              <a:t>DELLA</a:t>
            </a:r>
            <a:r>
              <a:rPr lang="it-IT" altLang="en-US" sz="2400" b="1" dirty="0" smtClean="0">
                <a:latin typeface="Calibri" pitchFamily="34" charset="0"/>
              </a:rPr>
              <a:t> </a:t>
            </a:r>
            <a:r>
              <a:rPr lang="it-IT" altLang="en-US" sz="2400" b="1" dirty="0">
                <a:latin typeface="Calibri" pitchFamily="34" charset="0"/>
              </a:rPr>
              <a:t>CSR, </a:t>
            </a:r>
            <a:r>
              <a:rPr lang="en-US" altLang="en-US" sz="2400" b="1" dirty="0">
                <a:latin typeface="Calibri" pitchFamily="34" charset="0"/>
              </a:rPr>
              <a:t>IL</a:t>
            </a:r>
            <a:r>
              <a:rPr lang="it-IT" altLang="en-US" sz="2400" b="1" dirty="0">
                <a:latin typeface="Calibri" pitchFamily="34" charset="0"/>
              </a:rPr>
              <a:t> </a:t>
            </a:r>
            <a:r>
              <a:rPr lang="en-US" altLang="en-US" sz="2400" b="1" dirty="0">
                <a:latin typeface="Calibri" pitchFamily="34" charset="0"/>
              </a:rPr>
              <a:t>PILASTRO</a:t>
            </a:r>
            <a:r>
              <a:rPr lang="it-IT" altLang="en-US" sz="2400" b="1" dirty="0">
                <a:latin typeface="Calibri" pitchFamily="34" charset="0"/>
              </a:rPr>
              <a:t> </a:t>
            </a:r>
            <a:r>
              <a:rPr lang="en-US" altLang="en-US" sz="2400" b="1" dirty="0">
                <a:latin typeface="Calibri" pitchFamily="34" charset="0"/>
              </a:rPr>
              <a:t>AMBIENTALE</a:t>
            </a:r>
            <a:r>
              <a:rPr lang="it-IT" altLang="en-US" sz="2400" b="1" dirty="0">
                <a:latin typeface="Calibri" pitchFamily="34" charset="0"/>
              </a:rPr>
              <a:t> </a:t>
            </a:r>
            <a:r>
              <a:rPr lang="en-US" altLang="en-US" sz="2400" b="1" dirty="0">
                <a:latin typeface="Calibri" pitchFamily="34" charset="0"/>
              </a:rPr>
              <a:t>E</a:t>
            </a:r>
            <a:r>
              <a:rPr lang="it-IT" altLang="en-US" sz="2400" b="1" dirty="0">
                <a:latin typeface="Calibri" pitchFamily="34" charset="0"/>
              </a:rPr>
              <a:t> </a:t>
            </a:r>
            <a:r>
              <a:rPr lang="en-US" altLang="en-US" sz="2400" b="1" dirty="0">
                <a:latin typeface="Calibri" pitchFamily="34" charset="0"/>
              </a:rPr>
              <a:t>L</a:t>
            </a:r>
            <a:r>
              <a:rPr lang="it-IT" altLang="en-US" sz="2400" b="1" dirty="0">
                <a:latin typeface="Calibri" pitchFamily="34" charset="0"/>
              </a:rPr>
              <a:t>’</a:t>
            </a:r>
            <a:r>
              <a:rPr lang="en-US" altLang="en-US" sz="2400" b="1" dirty="0">
                <a:latin typeface="Calibri" pitchFamily="34" charset="0"/>
              </a:rPr>
              <a:t>IMPRESA</a:t>
            </a:r>
            <a:r>
              <a:rPr lang="it-IT" altLang="en-US" sz="2400" b="1" dirty="0">
                <a:latin typeface="Calibri" pitchFamily="34" charset="0"/>
              </a:rPr>
              <a:t> </a:t>
            </a:r>
            <a:r>
              <a:rPr lang="en-US" altLang="en-US" sz="2400" b="1" dirty="0">
                <a:latin typeface="Calibri" pitchFamily="34" charset="0"/>
              </a:rPr>
              <a:t>VERDE</a:t>
            </a:r>
            <a:endParaRPr lang="en-GB" altLang="en-US" sz="2400" b="1" dirty="0">
              <a:latin typeface="Calibri" pitchFamily="34" charset="0"/>
            </a:endParaRPr>
          </a:p>
        </p:txBody>
      </p:sp>
      <p:sp>
        <p:nvSpPr>
          <p:cNvPr id="18435" name="Inhaltsplatzhalter 3"/>
          <p:cNvSpPr>
            <a:spLocks noGrp="1"/>
          </p:cNvSpPr>
          <p:nvPr>
            <p:ph idx="4294967295"/>
          </p:nvPr>
        </p:nvSpPr>
        <p:spPr>
          <a:xfrm>
            <a:off x="468313" y="260350"/>
            <a:ext cx="7775575" cy="5881688"/>
          </a:xfrm>
          <a:noFill/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endParaRPr lang="en-US" altLang="en-US" sz="1800" b="1" smtClean="0">
              <a:effectLst/>
              <a:latin typeface="Calibri" pitchFamily="34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sz="1800" b="1" i="1" smtClean="0">
              <a:effectLst/>
              <a:latin typeface="Calibri" pitchFamily="34" charset="0"/>
            </a:endParaRPr>
          </a:p>
          <a:p>
            <a:pPr marL="0" indent="0" eaLnBrk="1" hangingPunct="1">
              <a:lnSpc>
                <a:spcPct val="114000"/>
              </a:lnSpc>
              <a:buFont typeface="Wingdings" pitchFamily="2" charset="2"/>
              <a:buNone/>
            </a:pPr>
            <a:r>
              <a:rPr lang="en-GB" altLang="en-US" sz="1800" b="1" u="sng" smtClean="0">
                <a:effectLst/>
                <a:latin typeface="Calibri" pitchFamily="34" charset="0"/>
              </a:rPr>
              <a:t>Principi</a:t>
            </a:r>
            <a:r>
              <a:rPr lang="en-US" altLang="en-US" sz="1800" b="1" u="sng" smtClean="0">
                <a:effectLst/>
                <a:latin typeface="Calibri" pitchFamily="34" charset="0"/>
              </a:rPr>
              <a:t> e linee guida della </a:t>
            </a:r>
            <a:r>
              <a:rPr lang="en-GB" altLang="en-US" sz="1800" b="1" u="sng" smtClean="0">
                <a:effectLst/>
                <a:latin typeface="Calibri" pitchFamily="34" charset="0"/>
              </a:rPr>
              <a:t>CSR </a:t>
            </a:r>
          </a:p>
          <a:p>
            <a:pPr marL="0" indent="0" eaLnBrk="1" hangingPunct="1">
              <a:lnSpc>
                <a:spcPct val="114000"/>
              </a:lnSpc>
              <a:buFont typeface="Wingdings" pitchFamily="2" charset="2"/>
              <a:buNone/>
            </a:pPr>
            <a:r>
              <a:rPr lang="it-IT" altLang="en-US" sz="1800" b="1" smtClean="0">
                <a:effectLst/>
                <a:latin typeface="Calibri" pitchFamily="34" charset="0"/>
              </a:rPr>
              <a:t>La Commissione Europea promuove l'attuazione della </a:t>
            </a:r>
            <a:r>
              <a:rPr lang="en-US" altLang="en-US" sz="1800" b="1" smtClean="0">
                <a:effectLst/>
                <a:latin typeface="Calibri" pitchFamily="34" charset="0"/>
              </a:rPr>
              <a:t>CSR</a:t>
            </a:r>
            <a:r>
              <a:rPr lang="it-IT" altLang="en-US" sz="1800" b="1" smtClean="0">
                <a:effectLst/>
                <a:latin typeface="Calibri" pitchFamily="34" charset="0"/>
              </a:rPr>
              <a:t> al livello nazionale e ha sviluppato una strategia per promuovere la</a:t>
            </a:r>
            <a:r>
              <a:rPr lang="en-US" altLang="en-US" sz="1800" b="1" smtClean="0">
                <a:effectLst/>
                <a:latin typeface="Calibri" pitchFamily="34" charset="0"/>
              </a:rPr>
              <a:t> CSR</a:t>
            </a:r>
            <a:r>
              <a:rPr lang="it-IT" altLang="en-US" sz="1800" b="1" smtClean="0">
                <a:effectLst/>
                <a:latin typeface="Calibri" pitchFamily="34" charset="0"/>
              </a:rPr>
              <a:t> nelle imprese sulla base delle linee guida e dei principi </a:t>
            </a:r>
            <a:r>
              <a:rPr lang="en-US" altLang="en-US" sz="1800" b="1" smtClean="0">
                <a:effectLst/>
                <a:latin typeface="Calibri" pitchFamily="34" charset="0"/>
              </a:rPr>
              <a:t>elencati più avanti</a:t>
            </a:r>
            <a:r>
              <a:rPr lang="it-IT" altLang="en-US" sz="1800" b="1" smtClean="0">
                <a:effectLst/>
                <a:latin typeface="Calibri" pitchFamily="34" charset="0"/>
              </a:rPr>
              <a:t>. Questo elenco si basa sulle linee guida e i principi della CSR riconosciuti a livello internazio</a:t>
            </a:r>
            <a:r>
              <a:rPr lang="en-US" altLang="en-US" sz="1800" b="1" smtClean="0">
                <a:effectLst/>
                <a:latin typeface="Calibri" pitchFamily="34" charset="0"/>
              </a:rPr>
              <a:t>nale</a:t>
            </a:r>
            <a:r>
              <a:rPr lang="it-IT" altLang="en-US" sz="1800" b="1" smtClean="0">
                <a:effectLst/>
                <a:latin typeface="Calibri" pitchFamily="34" charset="0"/>
              </a:rPr>
              <a:t>, che sono stati individuati e adottati dalla Commissione Europea nel 2011:</a:t>
            </a:r>
            <a:endParaRPr lang="en-GB" altLang="en-US" sz="1800" b="1" smtClean="0">
              <a:effectLst/>
              <a:latin typeface="Calibri" pitchFamily="34" charset="0"/>
            </a:endParaRPr>
          </a:p>
          <a:p>
            <a:pPr marL="0" indent="0" eaLnBrk="1" hangingPunct="1">
              <a:lnSpc>
                <a:spcPct val="114000"/>
              </a:lnSpc>
              <a:buSzTx/>
              <a:buFont typeface="Wingdings" pitchFamily="2" charset="2"/>
              <a:buChar char="§"/>
            </a:pPr>
            <a:r>
              <a:rPr lang="en-GB" altLang="en-US" sz="1800" b="1" smtClean="0">
                <a:effectLst/>
                <a:latin typeface="Calibri" pitchFamily="34" charset="0"/>
              </a:rPr>
              <a:t> United Nations Global Compact (2000)</a:t>
            </a:r>
          </a:p>
          <a:p>
            <a:pPr marL="0" indent="0" eaLnBrk="1" hangingPunct="1">
              <a:lnSpc>
                <a:spcPct val="114000"/>
              </a:lnSpc>
              <a:buSzTx/>
              <a:buFont typeface="Wingdings" pitchFamily="2" charset="2"/>
              <a:buChar char="§"/>
            </a:pPr>
            <a:r>
              <a:rPr lang="en-GB" altLang="en-US" sz="1800" b="1" smtClean="0">
                <a:effectLst/>
                <a:latin typeface="Calibri" pitchFamily="34" charset="0"/>
              </a:rPr>
              <a:t> United Nations Guiding Principles on Business and Human Rights (2011)</a:t>
            </a:r>
          </a:p>
          <a:p>
            <a:pPr marL="0" indent="0" eaLnBrk="1" hangingPunct="1">
              <a:lnSpc>
                <a:spcPct val="114000"/>
              </a:lnSpc>
              <a:buSzTx/>
              <a:buFont typeface="Wingdings" pitchFamily="2" charset="2"/>
              <a:buChar char="§"/>
            </a:pPr>
            <a:r>
              <a:rPr lang="en-GB" altLang="en-US" sz="1800" b="1" smtClean="0">
                <a:effectLst/>
                <a:latin typeface="Calibri" pitchFamily="34" charset="0"/>
              </a:rPr>
              <a:t> ISO 26000 Guidance Standard on Social Responsibility (2010)</a:t>
            </a:r>
          </a:p>
          <a:p>
            <a:pPr marL="0" indent="0" eaLnBrk="1" hangingPunct="1">
              <a:lnSpc>
                <a:spcPct val="114000"/>
              </a:lnSpc>
              <a:buSzTx/>
              <a:buFont typeface="Wingdings" pitchFamily="2" charset="2"/>
              <a:buChar char="§"/>
            </a:pPr>
            <a:r>
              <a:rPr lang="en-GB" altLang="en-US" sz="1800" b="1" smtClean="0">
                <a:effectLst/>
                <a:latin typeface="Calibri" pitchFamily="34" charset="0"/>
              </a:rPr>
              <a:t> International Labour Organization Tripartite Declaration of Principles concerning Multinational Enterprises on Social Policy (1977/1991/2001/2014)</a:t>
            </a:r>
          </a:p>
          <a:p>
            <a:pPr marL="0" indent="0" eaLnBrk="1" hangingPunct="1">
              <a:lnSpc>
                <a:spcPct val="114000"/>
              </a:lnSpc>
              <a:buSzTx/>
              <a:buFont typeface="Wingdings" pitchFamily="2" charset="2"/>
              <a:buChar char="§"/>
            </a:pPr>
            <a:r>
              <a:rPr lang="en-GB" altLang="en-US" sz="1800" b="1" smtClean="0">
                <a:effectLst/>
                <a:latin typeface="Calibri" pitchFamily="34" charset="0"/>
              </a:rPr>
              <a:t> OECD Guidelines for Multinational Enterprises (2008/2011 Updated)</a:t>
            </a:r>
          </a:p>
          <a:p>
            <a:pPr marL="0" indent="0" algn="r" eaLnBrk="1" hangingPunct="1">
              <a:lnSpc>
                <a:spcPct val="114000"/>
              </a:lnSpc>
              <a:buSzTx/>
              <a:buFont typeface="Wingdings" pitchFamily="2" charset="2"/>
              <a:buNone/>
            </a:pPr>
            <a:r>
              <a:rPr lang="en-GB" altLang="en-US" sz="1200" smtClean="0">
                <a:effectLst/>
                <a:latin typeface="Calibri" pitchFamily="34" charset="0"/>
              </a:rPr>
              <a:t>http://ec.europa.eu/enterprise/policies/sustainable-business/corporate-social-responsibility/index_en.htm</a:t>
            </a:r>
          </a:p>
        </p:txBody>
      </p:sp>
      <p:pic>
        <p:nvPicPr>
          <p:cNvPr id="18436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hteck 2"/>
          <p:cNvSpPr>
            <a:spLocks noChangeArrowheads="1"/>
          </p:cNvSpPr>
          <p:nvPr/>
        </p:nvSpPr>
        <p:spPr bwMode="auto">
          <a:xfrm>
            <a:off x="0" y="0"/>
            <a:ext cx="2859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Calibri" pitchFamily="34" charset="0"/>
              </a:rPr>
              <a:t>R</a:t>
            </a:r>
            <a:r>
              <a:rPr lang="en-US" altLang="en-US" sz="2400" b="1">
                <a:latin typeface="Calibri" pitchFamily="34" charset="0"/>
              </a:rPr>
              <a:t>IFERIMENTI ONLINE</a:t>
            </a:r>
            <a:endParaRPr lang="en-GB" altLang="en-US" sz="2400" b="1">
              <a:latin typeface="Calibri" pitchFamily="34" charset="0"/>
            </a:endParaRPr>
          </a:p>
        </p:txBody>
      </p:sp>
      <p:sp>
        <p:nvSpPr>
          <p:cNvPr id="40963" name="Textfeld 1"/>
          <p:cNvSpPr txBox="1">
            <a:spLocks noChangeArrowheads="1"/>
          </p:cNvSpPr>
          <p:nvPr/>
        </p:nvSpPr>
        <p:spPr bwMode="auto">
          <a:xfrm>
            <a:off x="468313" y="463550"/>
            <a:ext cx="8675687" cy="639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14000"/>
              </a:lnSpc>
              <a:buClr>
                <a:srgbClr val="66FF33"/>
              </a:buClr>
            </a:pPr>
            <a:r>
              <a:rPr lang="en-GB" altLang="it-IT" sz="1600" b="1" dirty="0">
                <a:latin typeface="Calibri" pitchFamily="34" charset="0"/>
              </a:rPr>
              <a:t>1. </a:t>
            </a:r>
            <a:r>
              <a:rPr lang="en-GB" altLang="it-IT" sz="1600" b="1" dirty="0" err="1">
                <a:latin typeface="Calibri" pitchFamily="34" charset="0"/>
              </a:rPr>
              <a:t>Che</a:t>
            </a:r>
            <a:r>
              <a:rPr lang="en-GB" altLang="it-IT" sz="1600" b="1" dirty="0">
                <a:latin typeface="Calibri" pitchFamily="34" charset="0"/>
              </a:rPr>
              <a:t> </a:t>
            </a:r>
            <a:r>
              <a:rPr lang="en-GB" altLang="it-IT" sz="1600" b="1" dirty="0" err="1">
                <a:latin typeface="Calibri" pitchFamily="34" charset="0"/>
              </a:rPr>
              <a:t>cos’è</a:t>
            </a:r>
            <a:r>
              <a:rPr lang="en-GB" altLang="it-IT" sz="1600" b="1" dirty="0">
                <a:latin typeface="Calibri" pitchFamily="34" charset="0"/>
              </a:rPr>
              <a:t> </a:t>
            </a:r>
            <a:r>
              <a:rPr lang="en-GB" altLang="it-IT" sz="1600" b="1" dirty="0" err="1">
                <a:latin typeface="Calibri" pitchFamily="34" charset="0"/>
              </a:rPr>
              <a:t>l’imprenditoria</a:t>
            </a:r>
            <a:r>
              <a:rPr lang="en-GB" altLang="it-IT" sz="1600" b="1" dirty="0">
                <a:latin typeface="Calibri" pitchFamily="34" charset="0"/>
              </a:rPr>
              <a:t>: </a:t>
            </a:r>
            <a:r>
              <a:rPr lang="en-GB" altLang="it-IT" sz="1600" b="1" dirty="0" err="1">
                <a:latin typeface="Calibri" pitchFamily="34" charset="0"/>
              </a:rPr>
              <a:t>un’introduzione</a:t>
            </a:r>
            <a:endParaRPr lang="de-AT" altLang="it-IT" sz="1700" b="1" dirty="0">
              <a:latin typeface="Calibri" pitchFamily="34" charset="0"/>
              <a:hlinkClick r:id="rId2"/>
            </a:endParaRPr>
          </a:p>
          <a:p>
            <a:pPr eaLnBrk="1" hangingPunct="1">
              <a:lnSpc>
                <a:spcPct val="114000"/>
              </a:lnSpc>
              <a:buClr>
                <a:srgbClr val="66FF33"/>
              </a:buClr>
              <a:buFont typeface="Wingdings" pitchFamily="2" charset="2"/>
              <a:buChar char="§"/>
            </a:pPr>
            <a:r>
              <a:rPr lang="en-US" altLang="it-IT" sz="1700" b="1" dirty="0">
                <a:latin typeface="Calibri" pitchFamily="34" charset="0"/>
                <a:hlinkClick r:id="rId3"/>
              </a:rPr>
              <a:t>http://www.businessdictionary.com/definition/entrepreneurship.html</a:t>
            </a:r>
            <a:r>
              <a:rPr lang="en-US" altLang="it-IT" sz="1700" b="1" dirty="0">
                <a:latin typeface="Calibri" pitchFamily="34" charset="0"/>
              </a:rPr>
              <a:t> [08.06.2015]</a:t>
            </a:r>
          </a:p>
          <a:p>
            <a:pPr eaLnBrk="1" hangingPunct="1">
              <a:lnSpc>
                <a:spcPct val="114000"/>
              </a:lnSpc>
              <a:buClr>
                <a:srgbClr val="66FF33"/>
              </a:buClr>
              <a:buFont typeface="Wingdings" pitchFamily="2" charset="2"/>
              <a:buChar char="§"/>
            </a:pPr>
            <a:r>
              <a:rPr lang="en-US" altLang="it-IT" sz="1700" b="1" dirty="0">
                <a:latin typeface="Calibri" pitchFamily="34" charset="0"/>
                <a:hlinkClick r:id="rId4"/>
              </a:rPr>
              <a:t>http://www.businessdictionary.com/definition/green-business.html</a:t>
            </a:r>
            <a:r>
              <a:rPr lang="en-US" altLang="it-IT" sz="1700" b="1" dirty="0">
                <a:latin typeface="Calibri" pitchFamily="34" charset="0"/>
              </a:rPr>
              <a:t> [08.06.2015]</a:t>
            </a:r>
            <a:endParaRPr lang="de-AT" altLang="it-IT" sz="1700" b="1" dirty="0">
              <a:latin typeface="Calibri" pitchFamily="34" charset="0"/>
              <a:hlinkClick r:id="rId2"/>
            </a:endParaRPr>
          </a:p>
          <a:p>
            <a:pPr eaLnBrk="1" hangingPunct="1">
              <a:lnSpc>
                <a:spcPct val="114000"/>
              </a:lnSpc>
              <a:buClr>
                <a:srgbClr val="66FF33"/>
              </a:buClr>
              <a:buFont typeface="Wingdings" pitchFamily="2" charset="2"/>
              <a:buChar char="§"/>
            </a:pPr>
            <a:r>
              <a:rPr lang="de-AT" altLang="it-IT" sz="1700" b="1" dirty="0">
                <a:latin typeface="Calibri" pitchFamily="34" charset="0"/>
                <a:hlinkClick r:id="rId2"/>
              </a:rPr>
              <a:t>http://courseblog-entrepreneurship.blogspot.co.at/2013/03/nature-and-development-of_8.html</a:t>
            </a:r>
            <a:r>
              <a:rPr lang="en-US" altLang="it-IT" sz="1700" b="1" dirty="0">
                <a:latin typeface="Calibri" pitchFamily="34" charset="0"/>
              </a:rPr>
              <a:t> [</a:t>
            </a:r>
            <a:r>
              <a:rPr lang="de-AT" altLang="it-IT" sz="1700" b="1" dirty="0">
                <a:latin typeface="Calibri" pitchFamily="34" charset="0"/>
              </a:rPr>
              <a:t>08.07.2015]</a:t>
            </a:r>
          </a:p>
          <a:p>
            <a:pPr eaLnBrk="1" hangingPunct="1">
              <a:lnSpc>
                <a:spcPct val="114000"/>
              </a:lnSpc>
              <a:buClr>
                <a:srgbClr val="66FF33"/>
              </a:buClr>
              <a:buFont typeface="Wingdings" pitchFamily="2" charset="2"/>
              <a:buChar char="§"/>
            </a:pPr>
            <a:r>
              <a:rPr lang="en-US" altLang="it-IT" sz="1700" b="1" u="sng" dirty="0">
                <a:solidFill>
                  <a:srgbClr val="66FF33"/>
                </a:solidFill>
                <a:latin typeface="Calibri" pitchFamily="34" charset="0"/>
              </a:rPr>
              <a:t>http://oin.at/_publikationen/PublikationenALT/Fachartikel/Strigl%202004%20cs%20in%20austria.pdf </a:t>
            </a:r>
            <a:r>
              <a:rPr lang="en-US" altLang="it-IT" sz="1700" b="1" dirty="0">
                <a:latin typeface="Calibri" pitchFamily="34" charset="0"/>
              </a:rPr>
              <a:t>[07.06.2015]</a:t>
            </a:r>
            <a:endParaRPr lang="de-AT" altLang="it-IT" sz="1700" b="1" dirty="0">
              <a:latin typeface="Calibri" pitchFamily="34" charset="0"/>
            </a:endParaRPr>
          </a:p>
          <a:p>
            <a:pPr eaLnBrk="1" hangingPunct="1">
              <a:lnSpc>
                <a:spcPct val="114000"/>
              </a:lnSpc>
              <a:buClr>
                <a:srgbClr val="66FF33"/>
              </a:buClr>
            </a:pPr>
            <a:endParaRPr lang="de-AT" altLang="it-IT" sz="1700" b="1" dirty="0">
              <a:latin typeface="Calibri" pitchFamily="34" charset="0"/>
            </a:endParaRPr>
          </a:p>
          <a:p>
            <a:pPr eaLnBrk="1" hangingPunct="1">
              <a:lnSpc>
                <a:spcPct val="114000"/>
              </a:lnSpc>
              <a:buClr>
                <a:srgbClr val="66FF33"/>
              </a:buClr>
            </a:pPr>
            <a:r>
              <a:rPr lang="en-GB" altLang="it-IT" sz="1600" b="1" dirty="0">
                <a:latin typeface="Calibri" pitchFamily="34" charset="0"/>
              </a:rPr>
              <a:t>2. </a:t>
            </a:r>
            <a:r>
              <a:rPr lang="it-IT" altLang="it-IT" sz="1600" b="1" dirty="0">
                <a:latin typeface="Calibri" pitchFamily="34" charset="0"/>
              </a:rPr>
              <a:t>Principi </a:t>
            </a:r>
            <a:r>
              <a:rPr lang="it-IT" altLang="it-IT" sz="1600" b="1" dirty="0" smtClean="0">
                <a:latin typeface="Calibri" pitchFamily="34" charset="0"/>
              </a:rPr>
              <a:t>della </a:t>
            </a:r>
            <a:r>
              <a:rPr lang="it-IT" altLang="it-IT" sz="1600" b="1" dirty="0">
                <a:latin typeface="Calibri" pitchFamily="34" charset="0"/>
              </a:rPr>
              <a:t>CSR, il pilastro </a:t>
            </a:r>
            <a:r>
              <a:rPr lang="it-IT" altLang="it-IT" sz="1600" b="1" dirty="0" smtClean="0">
                <a:latin typeface="Calibri" pitchFamily="34" charset="0"/>
              </a:rPr>
              <a:t>ambientale </a:t>
            </a:r>
            <a:r>
              <a:rPr lang="it-IT" altLang="it-IT" sz="1600" b="1" dirty="0">
                <a:latin typeface="Calibri" pitchFamily="34" charset="0"/>
              </a:rPr>
              <a:t>e l’impresa verde</a:t>
            </a:r>
          </a:p>
          <a:p>
            <a:pPr eaLnBrk="1" hangingPunct="1">
              <a:lnSpc>
                <a:spcPct val="114000"/>
              </a:lnSpc>
              <a:buClr>
                <a:srgbClr val="66FF33"/>
              </a:buClr>
            </a:pPr>
            <a:r>
              <a:rPr lang="it-IT" altLang="it-IT" sz="1600" b="1" dirty="0">
                <a:latin typeface="Calibri" pitchFamily="34" charset="0"/>
              </a:rPr>
              <a:t> </a:t>
            </a:r>
            <a:r>
              <a:rPr lang="en-US" altLang="it-IT" sz="1600" b="1" u="sng" dirty="0">
                <a:solidFill>
                  <a:srgbClr val="66FF33"/>
                </a:solidFill>
                <a:latin typeface="Calibri" pitchFamily="34" charset="0"/>
              </a:rPr>
              <a:t>http://www.wbcsd.ch/eurint/eeei.htm</a:t>
            </a:r>
            <a:r>
              <a:rPr lang="en-US" altLang="it-IT" sz="1600" b="1" dirty="0">
                <a:latin typeface="Calibri" pitchFamily="34" charset="0"/>
              </a:rPr>
              <a:t> [07.06.2015]</a:t>
            </a:r>
          </a:p>
          <a:p>
            <a:pPr eaLnBrk="1" hangingPunct="1">
              <a:lnSpc>
                <a:spcPct val="114000"/>
              </a:lnSpc>
              <a:buClr>
                <a:srgbClr val="66FF33"/>
              </a:buClr>
              <a:buFont typeface="Wingdings" pitchFamily="2" charset="2"/>
              <a:buChar char="§"/>
            </a:pPr>
            <a:r>
              <a:rPr lang="en-US" altLang="it-IT" sz="1600" b="1" dirty="0">
                <a:latin typeface="Calibri" pitchFamily="34" charset="0"/>
                <a:hlinkClick r:id="rId5"/>
              </a:rPr>
              <a:t>https://www.changemakers.com/g20media/greenSMEs</a:t>
            </a:r>
            <a:r>
              <a:rPr lang="en-US" altLang="it-IT" sz="1600" b="1" dirty="0">
                <a:latin typeface="Calibri" pitchFamily="34" charset="0"/>
              </a:rPr>
              <a:t> [08.06.2015]</a:t>
            </a:r>
          </a:p>
          <a:p>
            <a:pPr eaLnBrk="1" hangingPunct="1">
              <a:lnSpc>
                <a:spcPct val="114000"/>
              </a:lnSpc>
              <a:buClr>
                <a:srgbClr val="66FF33"/>
              </a:buClr>
              <a:buFont typeface="Wingdings" pitchFamily="2" charset="2"/>
              <a:buChar char="§"/>
            </a:pPr>
            <a:r>
              <a:rPr lang="en-US" altLang="it-IT" sz="1600" b="1" u="sng" dirty="0">
                <a:solidFill>
                  <a:srgbClr val="66FF33"/>
                </a:solidFill>
                <a:latin typeface="Calibri" pitchFamily="34" charset="0"/>
              </a:rPr>
              <a:t>http://ec.europa.eu/enterprise/policies/sustainable-business/corporate-socialresponsibility/index_en.htm</a:t>
            </a:r>
            <a:r>
              <a:rPr lang="en-US" altLang="it-IT" sz="1600" b="1" dirty="0">
                <a:latin typeface="Calibri" pitchFamily="34" charset="0"/>
              </a:rPr>
              <a:t> [09.06.2015]</a:t>
            </a:r>
          </a:p>
          <a:p>
            <a:pPr eaLnBrk="1" hangingPunct="1">
              <a:lnSpc>
                <a:spcPct val="114000"/>
              </a:lnSpc>
              <a:buClr>
                <a:srgbClr val="66FF33"/>
              </a:buClr>
              <a:buFont typeface="Wingdings" pitchFamily="2" charset="2"/>
              <a:buChar char="§"/>
            </a:pPr>
            <a:r>
              <a:rPr lang="en-US" altLang="it-IT" sz="1600" b="1" dirty="0">
                <a:latin typeface="Calibri" pitchFamily="34" charset="0"/>
              </a:rPr>
              <a:t>Green paper - Promoting a European framework for corporate social responsibility. /* COM/2001/0366 final */. In: </a:t>
            </a:r>
            <a:r>
              <a:rPr lang="en-US" altLang="it-IT" sz="1600" b="1" u="sng" dirty="0">
                <a:solidFill>
                  <a:srgbClr val="66FF33"/>
                </a:solidFill>
                <a:latin typeface="Calibri" pitchFamily="34" charset="0"/>
              </a:rPr>
              <a:t>http://eur-lex.europa.eu/legalcontent/EN/TXT/?uri=CELEX:52001DC0366 </a:t>
            </a:r>
            <a:r>
              <a:rPr lang="en-US" altLang="it-IT" sz="1600" b="1" dirty="0">
                <a:latin typeface="Calibri" pitchFamily="34" charset="0"/>
              </a:rPr>
              <a:t>[07.06.2015]</a:t>
            </a:r>
          </a:p>
          <a:p>
            <a:pPr eaLnBrk="1" hangingPunct="1">
              <a:lnSpc>
                <a:spcPct val="114000"/>
              </a:lnSpc>
              <a:buClr>
                <a:srgbClr val="66FF33"/>
              </a:buClr>
            </a:pPr>
            <a:endParaRPr lang="en-GB" altLang="it-IT" sz="1600" b="1" dirty="0">
              <a:latin typeface="Calibri" pitchFamily="34" charset="0"/>
            </a:endParaRPr>
          </a:p>
          <a:p>
            <a:pPr eaLnBrk="1" hangingPunct="1">
              <a:lnSpc>
                <a:spcPct val="114000"/>
              </a:lnSpc>
              <a:buClr>
                <a:srgbClr val="66FF33"/>
              </a:buClr>
            </a:pPr>
            <a:endParaRPr lang="en-GB" altLang="it-IT" sz="1600" b="1" dirty="0">
              <a:latin typeface="Calibri" pitchFamily="34" charset="0"/>
            </a:endParaRPr>
          </a:p>
          <a:p>
            <a:pPr eaLnBrk="1" hangingPunct="1">
              <a:lnSpc>
                <a:spcPct val="114000"/>
              </a:lnSpc>
              <a:buClr>
                <a:srgbClr val="66FF33"/>
              </a:buClr>
            </a:pPr>
            <a:endParaRPr lang="en-GB" altLang="it-IT" sz="1600" b="1" dirty="0">
              <a:latin typeface="Calibri" pitchFamily="34" charset="0"/>
            </a:endParaRPr>
          </a:p>
          <a:p>
            <a:pPr eaLnBrk="1" hangingPunct="1">
              <a:lnSpc>
                <a:spcPct val="114000"/>
              </a:lnSpc>
              <a:buClr>
                <a:srgbClr val="66FF33"/>
              </a:buClr>
            </a:pPr>
            <a:endParaRPr lang="de-AT" altLang="it-IT" sz="1700" b="1" dirty="0">
              <a:latin typeface="Calibri" pitchFamily="34" charset="0"/>
            </a:endParaRPr>
          </a:p>
          <a:p>
            <a:pPr eaLnBrk="1" hangingPunct="1">
              <a:lnSpc>
                <a:spcPct val="114000"/>
              </a:lnSpc>
            </a:pPr>
            <a:endParaRPr lang="en-US" altLang="it-IT" b="1" dirty="0">
              <a:latin typeface="Calibri" pitchFamily="34" charset="0"/>
            </a:endParaRPr>
          </a:p>
          <a:p>
            <a:pPr eaLnBrk="1" hangingPunct="1"/>
            <a:endParaRPr lang="de-AT" altLang="it-IT" dirty="0"/>
          </a:p>
        </p:txBody>
      </p:sp>
      <p:pic>
        <p:nvPicPr>
          <p:cNvPr id="19460" name="Θέση εικόνας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Θέση εικόνας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Θέση εικόνα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Θέση εικόνας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6372225" y="6308725"/>
            <a:ext cx="1150938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3924300" y="4076700"/>
            <a:ext cx="3743325" cy="50323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de-AT" altLang="it-IT" sz="2700" b="1">
                <a:latin typeface="Calibri" pitchFamily="34" charset="0"/>
              </a:rPr>
              <a:t>Grazie!</a:t>
            </a:r>
            <a:endParaRPr lang="en-GB" altLang="it-IT" sz="2700" b="1">
              <a:latin typeface="Calibri" pitchFamily="34" charset="0"/>
            </a:endParaRPr>
          </a:p>
        </p:txBody>
      </p:sp>
      <p:pic>
        <p:nvPicPr>
          <p:cNvPr id="2048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169025"/>
            <a:ext cx="7239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0" y="0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Calibri" pitchFamily="34" charset="0"/>
              </a:rPr>
              <a:t>OBIETTIVI</a:t>
            </a: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395288" y="620713"/>
            <a:ext cx="8353425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34275" algn="l"/>
              </a:tabLs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20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US" altLang="en-US" b="1">
                <a:latin typeface="Calibri" pitchFamily="34" charset="0"/>
              </a:rPr>
              <a:t>Delineare una storia dell’imprenditoria</a:t>
            </a:r>
            <a:endParaRPr lang="en-GB" altLang="en-US" b="1">
              <a:latin typeface="Calibri" pitchFamily="34" charset="0"/>
            </a:endParaRPr>
          </a:p>
          <a:p>
            <a:pPr eaLnBrk="1" hangingPunct="1">
              <a:lnSpc>
                <a:spcPct val="20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US" altLang="en-US" b="1">
                <a:latin typeface="Calibri" pitchFamily="34" charset="0"/>
              </a:rPr>
              <a:t>Definire il concetto di CSR</a:t>
            </a:r>
            <a:endParaRPr lang="en-GB" altLang="en-US" b="1">
              <a:latin typeface="Calibri" pitchFamily="34" charset="0"/>
            </a:endParaRPr>
          </a:p>
          <a:p>
            <a:pPr eaLnBrk="1" hangingPunct="1">
              <a:lnSpc>
                <a:spcPct val="20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US" altLang="en-US" b="1">
                <a:latin typeface="Calibri" pitchFamily="34" charset="0"/>
              </a:rPr>
              <a:t>Conoscere I prinicipi dell’imprenditoria verde</a:t>
            </a:r>
            <a:endParaRPr lang="en-GB" altLang="en-US" b="1">
              <a:latin typeface="Calibri" pitchFamily="34" charset="0"/>
            </a:endParaRPr>
          </a:p>
        </p:txBody>
      </p:sp>
      <p:pic>
        <p:nvPicPr>
          <p:cNvPr id="7172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0" y="11113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Calibri" pitchFamily="34" charset="0"/>
              </a:rPr>
              <a:t>INDICE</a:t>
            </a:r>
          </a:p>
        </p:txBody>
      </p:sp>
      <p:pic>
        <p:nvPicPr>
          <p:cNvPr id="8195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8229600" cy="6985000"/>
          </a:xfrm>
        </p:spPr>
        <p:txBody>
          <a:bodyPr/>
          <a:lstStyle/>
          <a:p>
            <a:pPr eaLnBrk="1" hangingPunct="1">
              <a:lnSpc>
                <a:spcPct val="200000"/>
              </a:lnSpc>
              <a:spcBef>
                <a:spcPct val="0"/>
              </a:spcBef>
              <a:buClr>
                <a:srgbClr val="66FF33"/>
              </a:buClr>
              <a:buSzTx/>
              <a:buFont typeface="Times New Roman" pitchFamily="18" charset="0"/>
              <a:buAutoNum type="arabicPeriod"/>
            </a:pPr>
            <a:r>
              <a:rPr lang="en-GB" altLang="it-IT" sz="1800" b="1" smtClean="0">
                <a:effectLst/>
                <a:latin typeface="Calibri" pitchFamily="34" charset="0"/>
              </a:rPr>
              <a:t>Cos’è l’imprenditoria: un’introduzione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Clr>
                <a:srgbClr val="66FF33"/>
              </a:buClr>
              <a:buSzTx/>
              <a:buFont typeface="Times New Roman" pitchFamily="18" charset="0"/>
              <a:buAutoNum type="arabicPeriod"/>
            </a:pPr>
            <a:r>
              <a:rPr lang="en-GB" altLang="it-IT" sz="1800" b="1" smtClean="0">
                <a:effectLst/>
                <a:latin typeface="Calibri" pitchFamily="34" charset="0"/>
              </a:rPr>
              <a:t>I principi della CSR, il pilastro ambientale e l’impresa verde – parte 1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Clr>
                <a:srgbClr val="66FF33"/>
              </a:buClr>
              <a:buSzTx/>
              <a:buFont typeface="Wingdings" pitchFamily="2" charset="2"/>
              <a:buNone/>
            </a:pPr>
            <a:r>
              <a:rPr lang="en-GB" altLang="it-IT" sz="1800" b="1" smtClean="0">
                <a:effectLst/>
                <a:latin typeface="Calibri" pitchFamily="34" charset="0"/>
              </a:rPr>
              <a:t>Riferimenti online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Clr>
                <a:srgbClr val="66FF33"/>
              </a:buClr>
              <a:buSzTx/>
              <a:buFont typeface="Wingdings" pitchFamily="2" charset="2"/>
              <a:buNone/>
            </a:pPr>
            <a:endParaRPr lang="en-GB" altLang="it-IT" sz="1800" b="1" smtClean="0">
              <a:effectLst/>
              <a:latin typeface="Calibri" pitchFamily="34" charset="0"/>
            </a:endParaRPr>
          </a:p>
        </p:txBody>
      </p:sp>
      <p:pic>
        <p:nvPicPr>
          <p:cNvPr id="8198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0" y="14288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Calibri" pitchFamily="34" charset="0"/>
              </a:rPr>
              <a:t>1. </a:t>
            </a:r>
            <a:r>
              <a:rPr lang="en-US" altLang="en-US" sz="2400" b="1">
                <a:latin typeface="Calibri" pitchFamily="34" charset="0"/>
              </a:rPr>
              <a:t>CHE COS’È L’IMPRENDITORIA: UN’INTRODUZIONE</a:t>
            </a:r>
            <a:endParaRPr lang="en-GB" altLang="en-US" sz="2400" b="1">
              <a:latin typeface="Calibri" pitchFamily="34" charset="0"/>
            </a:endParaRPr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503238" y="765175"/>
            <a:ext cx="7848600" cy="456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it-IT" altLang="en-US" b="1" u="sng">
                <a:latin typeface="Calibri" pitchFamily="34" charset="0"/>
              </a:rPr>
              <a:t>Introduzione generale all'imprenditorialità</a:t>
            </a:r>
          </a:p>
          <a:p>
            <a:pPr eaLnBrk="1" hangingPunct="1">
              <a:lnSpc>
                <a:spcPct val="150000"/>
              </a:lnSpc>
            </a:pPr>
            <a:r>
              <a:rPr lang="it-IT" altLang="en-US" b="1">
                <a:latin typeface="Calibri" pitchFamily="34" charset="0"/>
              </a:rPr>
              <a:t>Per una prima introduzione </a:t>
            </a:r>
            <a:r>
              <a:rPr lang="en-US" altLang="en-US" b="1">
                <a:latin typeface="Calibri" pitchFamily="34" charset="0"/>
              </a:rPr>
              <a:t>all'</a:t>
            </a:r>
            <a:r>
              <a:rPr lang="it-IT" altLang="en-US" b="1">
                <a:latin typeface="Calibri" pitchFamily="34" charset="0"/>
              </a:rPr>
              <a:t>"Imprenditorialità", la definizione del dizionario online d</a:t>
            </a:r>
            <a:r>
              <a:rPr lang="en-US" altLang="en-US" b="1">
                <a:latin typeface="Calibri" pitchFamily="34" charset="0"/>
              </a:rPr>
              <a:t>ell’impresa </a:t>
            </a:r>
            <a:r>
              <a:rPr lang="it-IT" altLang="en-US" b="1">
                <a:latin typeface="Calibri" pitchFamily="34" charset="0"/>
              </a:rPr>
              <a:t>copre molti aspetti e la descrive come segue:</a:t>
            </a:r>
            <a:endParaRPr lang="en-GB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endParaRPr lang="en-GB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en-GB" altLang="en-US" b="1">
                <a:latin typeface="Calibri" pitchFamily="34" charset="0"/>
              </a:rPr>
              <a:t>“</a:t>
            </a:r>
            <a:r>
              <a:rPr lang="it-IT" altLang="en-US" b="1">
                <a:latin typeface="Calibri" pitchFamily="34" charset="0"/>
              </a:rPr>
              <a:t>L'imprenditorialità è la capacità e la volontà di sviluppare, organizzare e gestire un</a:t>
            </a:r>
            <a:r>
              <a:rPr lang="en-US" altLang="en-US" b="1">
                <a:latin typeface="Calibri" pitchFamily="34" charset="0"/>
              </a:rPr>
              <a:t>’ attività di impresa</a:t>
            </a:r>
            <a:r>
              <a:rPr lang="it-IT" altLang="en-US" b="1">
                <a:latin typeface="Calibri" pitchFamily="34" charset="0"/>
              </a:rPr>
              <a:t> con </a:t>
            </a:r>
            <a:r>
              <a:rPr lang="en-US" altLang="en-US" b="1">
                <a:latin typeface="Calibri" pitchFamily="34" charset="0"/>
              </a:rPr>
              <a:t>tutti I rischi connessi</a:t>
            </a:r>
            <a:r>
              <a:rPr lang="it-IT" altLang="en-US" b="1">
                <a:latin typeface="Calibri" pitchFamily="34" charset="0"/>
              </a:rPr>
              <a:t>, al fine di realizzare un profitto. L'esempio più </a:t>
            </a:r>
            <a:r>
              <a:rPr lang="en-US" altLang="en-US" b="1">
                <a:latin typeface="Calibri" pitchFamily="34" charset="0"/>
              </a:rPr>
              <a:t>semplice</a:t>
            </a:r>
            <a:r>
              <a:rPr lang="it-IT" altLang="en-US" b="1">
                <a:latin typeface="Calibri" pitchFamily="34" charset="0"/>
              </a:rPr>
              <a:t> di imprenditorialità è l'avvio di nuove imprese.</a:t>
            </a:r>
          </a:p>
          <a:p>
            <a:pPr eaLnBrk="1" hangingPunct="1">
              <a:lnSpc>
                <a:spcPct val="115000"/>
              </a:lnSpc>
            </a:pPr>
            <a:r>
              <a:rPr lang="it-IT" altLang="en-US" b="1">
                <a:latin typeface="Calibri" pitchFamily="34" charset="0"/>
              </a:rPr>
              <a:t>In economia, l’imprenditorialità </a:t>
            </a:r>
            <a:r>
              <a:rPr lang="en-US" altLang="en-US" b="1">
                <a:latin typeface="Calibri" pitchFamily="34" charset="0"/>
              </a:rPr>
              <a:t>è connessa</a:t>
            </a:r>
            <a:r>
              <a:rPr lang="it-IT" altLang="en-US" b="1">
                <a:latin typeface="Calibri" pitchFamily="34" charset="0"/>
              </a:rPr>
              <a:t> con </a:t>
            </a:r>
            <a:r>
              <a:rPr lang="en-US" altLang="en-US" b="1">
                <a:latin typeface="Calibri" pitchFamily="34" charset="0"/>
              </a:rPr>
              <a:t>i</a:t>
            </a:r>
            <a:r>
              <a:rPr lang="it-IT" altLang="en-US" b="1">
                <a:latin typeface="Calibri" pitchFamily="34" charset="0"/>
              </a:rPr>
              <a:t> terr</a:t>
            </a:r>
            <a:r>
              <a:rPr lang="en-US" altLang="en-US" b="1">
                <a:latin typeface="Calibri" pitchFamily="34" charset="0"/>
              </a:rPr>
              <a:t>eni</a:t>
            </a:r>
            <a:r>
              <a:rPr lang="it-IT" altLang="en-US" b="1">
                <a:latin typeface="Calibri" pitchFamily="34" charset="0"/>
              </a:rPr>
              <a:t>, il lavoro, le risorse naturali e i capital</a:t>
            </a:r>
            <a:r>
              <a:rPr lang="en-US" altLang="en-US" b="1">
                <a:latin typeface="Calibri" pitchFamily="34" charset="0"/>
              </a:rPr>
              <a:t>i</a:t>
            </a:r>
            <a:r>
              <a:rPr lang="it-IT" altLang="en-US" b="1">
                <a:latin typeface="Calibri" pitchFamily="34" charset="0"/>
              </a:rPr>
              <a:t> in grado di produrre profitto. Lo spirito imprenditoriale è caratterizzat</a:t>
            </a:r>
            <a:r>
              <a:rPr lang="en-US" altLang="en-US" b="1">
                <a:latin typeface="Calibri" pitchFamily="34" charset="0"/>
              </a:rPr>
              <a:t>o</a:t>
            </a:r>
            <a:r>
              <a:rPr lang="it-IT" altLang="en-US" b="1">
                <a:latin typeface="Calibri" pitchFamily="34" charset="0"/>
              </a:rPr>
              <a:t> dall’innovazione e dall'assunzione di rischi, ed è una parte essenziale della capacità di una nazione per avere successo in un mercato globale in continua evoluzione e sempre più competitivo</a:t>
            </a:r>
            <a:r>
              <a:rPr lang="en-GB" altLang="en-US" b="1">
                <a:latin typeface="Calibri" pitchFamily="34" charset="0"/>
              </a:rPr>
              <a:t>.”</a:t>
            </a:r>
          </a:p>
          <a:p>
            <a:pPr algn="r" eaLnBrk="1" hangingPunct="1">
              <a:lnSpc>
                <a:spcPct val="115000"/>
              </a:lnSpc>
            </a:pPr>
            <a:r>
              <a:rPr lang="en-US" altLang="en-US" sz="1200">
                <a:latin typeface="Calibri" pitchFamily="34" charset="0"/>
              </a:rPr>
              <a:t>http://www.businessdictionary.com/definition/entrepreneurship.html</a:t>
            </a:r>
          </a:p>
          <a:p>
            <a:pPr eaLnBrk="1" hangingPunct="1"/>
            <a:endParaRPr lang="en-US" altLang="en-US" sz="1200">
              <a:latin typeface="Calibri" pitchFamily="34" charset="0"/>
            </a:endParaRPr>
          </a:p>
        </p:txBody>
      </p:sp>
      <p:pic>
        <p:nvPicPr>
          <p:cNvPr id="9220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0" y="14288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Calibri" pitchFamily="34" charset="0"/>
              </a:rPr>
              <a:t>1. </a:t>
            </a:r>
            <a:r>
              <a:rPr lang="en-US" altLang="en-US" sz="2400" b="1">
                <a:latin typeface="Calibri" pitchFamily="34" charset="0"/>
              </a:rPr>
              <a:t>CHE COS’È L’IMPRENDITORIA: UN’INTRODUZIONE</a:t>
            </a:r>
            <a:endParaRPr lang="en-GB" altLang="en-US" sz="2400" b="1">
              <a:latin typeface="Calibri" pitchFamily="34" charset="0"/>
            </a:endParaRP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503238" y="765175"/>
            <a:ext cx="7848600" cy="671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b="1" u="sng">
                <a:latin typeface="Calibri" pitchFamily="34" charset="0"/>
              </a:rPr>
              <a:t>Sviluppo storico </a:t>
            </a:r>
            <a:r>
              <a:rPr lang="en-GB" altLang="en-US" b="1" u="sng">
                <a:latin typeface="Calibri" pitchFamily="34" charset="0"/>
              </a:rPr>
              <a:t>dell’idea di imprenditorialità</a:t>
            </a:r>
          </a:p>
          <a:p>
            <a:pPr eaLnBrk="1" hangingPunct="1">
              <a:lnSpc>
                <a:spcPct val="115000"/>
              </a:lnSpc>
            </a:pPr>
            <a:endParaRPr lang="it-IT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it-IT" altLang="en-US" b="1">
                <a:latin typeface="Calibri" pitchFamily="34" charset="0"/>
              </a:rPr>
              <a:t>Anche se il termine "imprenditorialità" è francese, l'origine</a:t>
            </a:r>
            <a:r>
              <a:rPr lang="en-US" altLang="en-US" b="1">
                <a:latin typeface="Calibri" pitchFamily="34" charset="0"/>
              </a:rPr>
              <a:t> e i suoi </a:t>
            </a:r>
            <a:r>
              <a:rPr lang="it-IT" altLang="en-US" b="1">
                <a:latin typeface="Calibri" pitchFamily="34" charset="0"/>
              </a:rPr>
              <a:t>primi sviluppi p</a:t>
            </a:r>
            <a:r>
              <a:rPr lang="en-US" altLang="en-US" b="1">
                <a:latin typeface="Calibri" pitchFamily="34" charset="0"/>
              </a:rPr>
              <a:t>ossono</a:t>
            </a:r>
            <a:r>
              <a:rPr lang="it-IT" altLang="en-US" b="1">
                <a:latin typeface="Calibri" pitchFamily="34" charset="0"/>
              </a:rPr>
              <a:t> essere </a:t>
            </a:r>
            <a:r>
              <a:rPr lang="en-US" altLang="en-US" b="1">
                <a:latin typeface="Calibri" pitchFamily="34" charset="0"/>
              </a:rPr>
              <a:t>collocati</a:t>
            </a:r>
            <a:r>
              <a:rPr lang="it-IT" altLang="en-US" b="1">
                <a:latin typeface="Calibri" pitchFamily="34" charset="0"/>
              </a:rPr>
              <a:t> nell</a:t>
            </a:r>
            <a:r>
              <a:rPr lang="en-US" altLang="en-US" b="1">
                <a:latin typeface="Calibri" pitchFamily="34" charset="0"/>
              </a:rPr>
              <a:t>’area</a:t>
            </a:r>
            <a:r>
              <a:rPr lang="it-IT" altLang="en-US" b="1">
                <a:latin typeface="Calibri" pitchFamily="34" charset="0"/>
              </a:rPr>
              <a:t> anglo-americana. In realtà strutture elementari di imprenditorialità esistevano </a:t>
            </a:r>
            <a:r>
              <a:rPr lang="en-US" altLang="en-US" b="1">
                <a:latin typeface="Calibri" pitchFamily="34" charset="0"/>
              </a:rPr>
              <a:t>già nel medio evo</a:t>
            </a:r>
            <a:r>
              <a:rPr lang="it-IT" altLang="en-US" b="1">
                <a:latin typeface="Calibri" pitchFamily="34" charset="0"/>
              </a:rPr>
              <a:t> e si sono sviluppate nel corso dei secoli guadagna</a:t>
            </a:r>
            <a:r>
              <a:rPr lang="en-US" altLang="en-US" b="1">
                <a:latin typeface="Calibri" pitchFamily="34" charset="0"/>
              </a:rPr>
              <a:t>ndo</a:t>
            </a:r>
            <a:r>
              <a:rPr lang="it-IT" altLang="en-US" b="1">
                <a:latin typeface="Calibri" pitchFamily="34" charset="0"/>
              </a:rPr>
              <a:t> complessità, in linea con le strutture sociali ed economiche.</a:t>
            </a:r>
            <a:endParaRPr lang="en-GB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endParaRPr lang="de-AT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en-US" altLang="en-US" b="1">
                <a:latin typeface="Calibri" pitchFamily="34" charset="0"/>
              </a:rPr>
              <a:t>Tra</a:t>
            </a:r>
            <a:r>
              <a:rPr lang="it-IT" altLang="en-US" b="1">
                <a:latin typeface="Calibri" pitchFamily="34" charset="0"/>
              </a:rPr>
              <a:t> la fine del XIX secolo e l'inizio del XX </a:t>
            </a:r>
            <a:r>
              <a:rPr lang="en-US" altLang="en-US" b="1">
                <a:latin typeface="Calibri" pitchFamily="34" charset="0"/>
              </a:rPr>
              <a:t>l’</a:t>
            </a:r>
            <a:r>
              <a:rPr lang="it-IT" altLang="en-US" b="1">
                <a:latin typeface="Calibri" pitchFamily="34" charset="0"/>
              </a:rPr>
              <a:t>imprenditorialità </a:t>
            </a:r>
            <a:r>
              <a:rPr lang="en-US" altLang="en-US" b="1">
                <a:latin typeface="Calibri" pitchFamily="34" charset="0"/>
              </a:rPr>
              <a:t>era centrata</a:t>
            </a:r>
            <a:r>
              <a:rPr lang="it-IT" altLang="en-US" b="1">
                <a:latin typeface="Calibri" pitchFamily="34" charset="0"/>
              </a:rPr>
              <a:t> sul punto di vista economico. </a:t>
            </a:r>
            <a:r>
              <a:rPr lang="en-US" altLang="en-US" b="1">
                <a:latin typeface="Calibri" pitchFamily="34" charset="0"/>
              </a:rPr>
              <a:t>Per esempio</a:t>
            </a:r>
            <a:r>
              <a:rPr lang="it-IT" altLang="en-US" b="1">
                <a:latin typeface="Calibri" pitchFamily="34" charset="0"/>
              </a:rPr>
              <a:t> Andrew Carnegie, che ha costruito l'industria siderurgica americana, </a:t>
            </a:r>
            <a:r>
              <a:rPr lang="en-US" altLang="en-US" b="1">
                <a:latin typeface="Calibri" pitchFamily="34" charset="0"/>
              </a:rPr>
              <a:t>ha basato la sua idea di impresa</a:t>
            </a:r>
            <a:r>
              <a:rPr lang="it-IT" altLang="en-US" b="1">
                <a:latin typeface="Calibri" pitchFamily="34" charset="0"/>
              </a:rPr>
              <a:t> </a:t>
            </a:r>
            <a:r>
              <a:rPr lang="en-US" altLang="en-US" b="1">
                <a:latin typeface="Calibri" pitchFamily="34" charset="0"/>
              </a:rPr>
              <a:t>sulla</a:t>
            </a:r>
            <a:r>
              <a:rPr lang="it-IT" altLang="en-US" b="1">
                <a:latin typeface="Calibri" pitchFamily="34" charset="0"/>
              </a:rPr>
              <a:t> competitività, piuttosto ch</a:t>
            </a:r>
            <a:r>
              <a:rPr lang="en-US" altLang="en-US" b="1">
                <a:latin typeface="Calibri" pitchFamily="34" charset="0"/>
              </a:rPr>
              <a:t>e sulla</a:t>
            </a:r>
            <a:r>
              <a:rPr lang="it-IT" altLang="en-US" b="1">
                <a:latin typeface="Calibri" pitchFamily="34" charset="0"/>
              </a:rPr>
              <a:t> creatività.</a:t>
            </a:r>
            <a:endParaRPr lang="en-GB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endParaRPr lang="de-AT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it-IT" altLang="en-US" b="1">
                <a:latin typeface="Calibri" pitchFamily="34" charset="0"/>
              </a:rPr>
              <a:t>A metà del </a:t>
            </a:r>
            <a:r>
              <a:rPr lang="en-US" altLang="en-US" b="1">
                <a:latin typeface="Calibri" pitchFamily="34" charset="0"/>
              </a:rPr>
              <a:t>XX </a:t>
            </a:r>
            <a:r>
              <a:rPr lang="it-IT" altLang="en-US" b="1">
                <a:latin typeface="Calibri" pitchFamily="34" charset="0"/>
              </a:rPr>
              <a:t>secolo, la </a:t>
            </a:r>
            <a:r>
              <a:rPr lang="en-US" altLang="en-US" b="1">
                <a:latin typeface="Calibri" pitchFamily="34" charset="0"/>
              </a:rPr>
              <a:t>prospettiva</a:t>
            </a:r>
            <a:r>
              <a:rPr lang="it-IT" altLang="en-US" b="1">
                <a:latin typeface="Calibri" pitchFamily="34" charset="0"/>
              </a:rPr>
              <a:t> è cambiat</a:t>
            </a:r>
            <a:r>
              <a:rPr lang="en-US" altLang="en-US" b="1">
                <a:latin typeface="Calibri" pitchFamily="34" charset="0"/>
              </a:rPr>
              <a:t>a</a:t>
            </a:r>
            <a:r>
              <a:rPr lang="it-IT" altLang="en-US" b="1">
                <a:latin typeface="Calibri" pitchFamily="34" charset="0"/>
              </a:rPr>
              <a:t> e un imprenditore è stato invece riconosciuto come un innovatore. </a:t>
            </a:r>
            <a:r>
              <a:rPr lang="en-US" altLang="en-US" b="1">
                <a:latin typeface="Calibri" pitchFamily="34" charset="0"/>
              </a:rPr>
              <a:t>Per esempio</a:t>
            </a:r>
            <a:r>
              <a:rPr lang="it-IT" altLang="en-US" b="1">
                <a:latin typeface="Calibri" pitchFamily="34" charset="0"/>
              </a:rPr>
              <a:t> Edward Harriman, che ha riorganizzat</a:t>
            </a:r>
            <a:r>
              <a:rPr lang="en-US" altLang="en-US" b="1">
                <a:latin typeface="Calibri" pitchFamily="34" charset="0"/>
              </a:rPr>
              <a:t>o le linee ferroviarie del</a:t>
            </a:r>
            <a:r>
              <a:rPr lang="it-IT" altLang="en-US" b="1">
                <a:latin typeface="Calibri" pitchFamily="34" charset="0"/>
              </a:rPr>
              <a:t>l'Ontario e del sud </a:t>
            </a:r>
            <a:r>
              <a:rPr lang="en-US" altLang="en-US" b="1">
                <a:latin typeface="Calibri" pitchFamily="34" charset="0"/>
              </a:rPr>
              <a:t>grazie al Trust</a:t>
            </a:r>
            <a:r>
              <a:rPr lang="it-IT" altLang="en-US" b="1">
                <a:latin typeface="Calibri" pitchFamily="34" charset="0"/>
              </a:rPr>
              <a:t> del Pacifico settentrionale.</a:t>
            </a:r>
            <a:endParaRPr lang="de-AT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endParaRPr lang="de-AT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endParaRPr lang="de-AT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endParaRPr lang="de-AT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endParaRPr lang="en-US" altLang="en-US" sz="1200">
              <a:latin typeface="Calibri" pitchFamily="34" charset="0"/>
            </a:endParaRPr>
          </a:p>
        </p:txBody>
      </p:sp>
      <p:pic>
        <p:nvPicPr>
          <p:cNvPr id="10244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0" y="14288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Calibri" pitchFamily="34" charset="0"/>
              </a:rPr>
              <a:t>1. </a:t>
            </a:r>
            <a:r>
              <a:rPr lang="en-US" altLang="en-US" sz="2400" b="1">
                <a:latin typeface="Calibri" pitchFamily="34" charset="0"/>
              </a:rPr>
              <a:t>CHE COS’È L’IMPRENDITORIA: UN’INTRODUZIONE</a:t>
            </a:r>
            <a:endParaRPr lang="en-GB" altLang="en-US" sz="2400" b="1">
              <a:latin typeface="Calibri" pitchFamily="34" charset="0"/>
            </a:endParaRPr>
          </a:p>
        </p:txBody>
      </p:sp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503238" y="765175"/>
            <a:ext cx="7848600" cy="576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b="1" u="sng">
                <a:latin typeface="Calibri" pitchFamily="34" charset="0"/>
              </a:rPr>
              <a:t>Sviluppo storico </a:t>
            </a:r>
            <a:r>
              <a:rPr lang="en-GB" altLang="en-US" b="1" u="sng">
                <a:latin typeface="Calibri" pitchFamily="34" charset="0"/>
              </a:rPr>
              <a:t>dell’idea di imprenditorialità</a:t>
            </a:r>
          </a:p>
          <a:p>
            <a:pPr eaLnBrk="1" hangingPunct="1">
              <a:lnSpc>
                <a:spcPct val="115000"/>
              </a:lnSpc>
            </a:pPr>
            <a:endParaRPr lang="de-AT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it-IT" altLang="en-US" b="1">
                <a:latin typeface="Calibri" pitchFamily="34" charset="0"/>
              </a:rPr>
              <a:t>L'economista Joseph Schumpeter </a:t>
            </a:r>
            <a:r>
              <a:rPr lang="en-US" altLang="en-US" b="1">
                <a:latin typeface="Calibri" pitchFamily="34" charset="0"/>
              </a:rPr>
              <a:t>ha avuto </a:t>
            </a:r>
            <a:r>
              <a:rPr lang="it-IT" altLang="en-US" b="1">
                <a:latin typeface="Calibri" pitchFamily="34" charset="0"/>
              </a:rPr>
              <a:t>un ruolo c</a:t>
            </a:r>
            <a:r>
              <a:rPr lang="en-US" altLang="en-US" b="1">
                <a:latin typeface="Calibri" pitchFamily="34" charset="0"/>
              </a:rPr>
              <a:t>entrale</a:t>
            </a:r>
            <a:r>
              <a:rPr lang="it-IT" altLang="en-US" b="1">
                <a:latin typeface="Calibri" pitchFamily="34" charset="0"/>
              </a:rPr>
              <a:t> nella ricerca sull’imprenditorialità. Negli anni '30 del </a:t>
            </a:r>
            <a:r>
              <a:rPr lang="en-US" altLang="en-US" b="1">
                <a:latin typeface="Calibri" pitchFamily="34" charset="0"/>
              </a:rPr>
              <a:t>XX</a:t>
            </a:r>
            <a:r>
              <a:rPr lang="it-IT" altLang="en-US" b="1">
                <a:latin typeface="Calibri" pitchFamily="34" charset="0"/>
              </a:rPr>
              <a:t> secolo, egli ha descritto l</a:t>
            </a:r>
            <a:r>
              <a:rPr lang="en-US" altLang="en-US" b="1">
                <a:latin typeface="Calibri" pitchFamily="34" charset="0"/>
              </a:rPr>
              <a:t>’</a:t>
            </a:r>
            <a:r>
              <a:rPr lang="it-IT" altLang="en-US" b="1">
                <a:latin typeface="Calibri" pitchFamily="34" charset="0"/>
              </a:rPr>
              <a:t>imprenditor</a:t>
            </a:r>
            <a:r>
              <a:rPr lang="en-US" altLang="en-US" b="1">
                <a:latin typeface="Calibri" pitchFamily="34" charset="0"/>
              </a:rPr>
              <a:t>ialità</a:t>
            </a:r>
            <a:r>
              <a:rPr lang="it-IT" altLang="en-US" b="1">
                <a:latin typeface="Calibri" pitchFamily="34" charset="0"/>
              </a:rPr>
              <a:t> non come la capacità di inventare qualcosa di nuovo, ma piuttosto come la capacità di esplorare modo </a:t>
            </a:r>
            <a:r>
              <a:rPr lang="en-US" altLang="en-US" b="1">
                <a:latin typeface="Calibri" pitchFamily="34" charset="0"/>
              </a:rPr>
              <a:t>innovativi di introdurre con successo un bene ne</a:t>
            </a:r>
            <a:r>
              <a:rPr lang="it-IT" altLang="en-US" b="1">
                <a:latin typeface="Calibri" pitchFamily="34" charset="0"/>
              </a:rPr>
              <a:t>l mercato. In questa definizione l'attenzione si sposta sul marketing di successo di un</a:t>
            </a:r>
            <a:r>
              <a:rPr lang="en-US" altLang="en-US" b="1">
                <a:latin typeface="Calibri" pitchFamily="34" charset="0"/>
              </a:rPr>
              <a:t> prodotto</a:t>
            </a:r>
            <a:r>
              <a:rPr lang="it-IT" altLang="en-US" b="1">
                <a:latin typeface="Calibri" pitchFamily="34" charset="0"/>
              </a:rPr>
              <a:t>, non necessariamente </a:t>
            </a:r>
            <a:r>
              <a:rPr lang="en-US" altLang="en-US" b="1">
                <a:latin typeface="Calibri" pitchFamily="34" charset="0"/>
              </a:rPr>
              <a:t>creato ex novo</a:t>
            </a:r>
            <a:r>
              <a:rPr lang="it-IT" altLang="en-US" b="1">
                <a:latin typeface="Calibri" pitchFamily="34" charset="0"/>
              </a:rPr>
              <a:t>. Tuttavia, il processo di commercializzazione richiede di per sé creatività e spirito inventivo e imprenditoriale.</a:t>
            </a:r>
          </a:p>
          <a:p>
            <a:pPr eaLnBrk="1" hangingPunct="1">
              <a:lnSpc>
                <a:spcPct val="115000"/>
              </a:lnSpc>
            </a:pPr>
            <a:endParaRPr lang="de-AT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it-IT" altLang="en-US" b="1">
                <a:latin typeface="Calibri" pitchFamily="34" charset="0"/>
              </a:rPr>
              <a:t>Questo cambiamento di prospettiva ha avuto un enorme impatto sulla definizione moderna di imprenditorialità. In questo senso </a:t>
            </a:r>
            <a:r>
              <a:rPr lang="en-US" altLang="en-US" b="1">
                <a:latin typeface="Calibri" pitchFamily="34" charset="0"/>
              </a:rPr>
              <a:t>un’</a:t>
            </a:r>
            <a:r>
              <a:rPr lang="it-IT" altLang="en-US" b="1">
                <a:latin typeface="Calibri" pitchFamily="34" charset="0"/>
              </a:rPr>
              <a:t>aziend</a:t>
            </a:r>
            <a:r>
              <a:rPr lang="en-US" altLang="en-US" b="1">
                <a:latin typeface="Calibri" pitchFamily="34" charset="0"/>
              </a:rPr>
              <a:t>a</a:t>
            </a:r>
            <a:r>
              <a:rPr lang="it-IT" altLang="en-US" b="1">
                <a:latin typeface="Calibri" pitchFamily="34" charset="0"/>
              </a:rPr>
              <a:t> come Red Bull può essere fatta risalire a</a:t>
            </a:r>
            <a:r>
              <a:rPr lang="en-US" altLang="en-US" b="1">
                <a:latin typeface="Calibri" pitchFamily="34" charset="0"/>
              </a:rPr>
              <a:t> un’idea di</a:t>
            </a:r>
            <a:r>
              <a:rPr lang="it-IT" altLang="en-US" b="1">
                <a:latin typeface="Calibri" pitchFamily="34" charset="0"/>
              </a:rPr>
              <a:t> ambizione imprenditoriale.</a:t>
            </a:r>
            <a:endParaRPr lang="en-GB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endParaRPr lang="en-GB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endParaRPr lang="de-AT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endParaRPr lang="de-AT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endParaRPr lang="en-US" altLang="en-US" sz="1200">
              <a:latin typeface="Calibri" pitchFamily="34" charset="0"/>
            </a:endParaRPr>
          </a:p>
        </p:txBody>
      </p:sp>
      <p:pic>
        <p:nvPicPr>
          <p:cNvPr id="11268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0" y="14288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Calibri" pitchFamily="34" charset="0"/>
              </a:rPr>
              <a:t>1. </a:t>
            </a:r>
            <a:r>
              <a:rPr lang="en-US" altLang="en-US" sz="2400" b="1">
                <a:latin typeface="Calibri" pitchFamily="34" charset="0"/>
              </a:rPr>
              <a:t>CHE COS’È L’IMPRENDITORIA: UN’INTRODUZIONE</a:t>
            </a:r>
            <a:endParaRPr lang="en-GB" altLang="en-US" sz="2400" b="1">
              <a:latin typeface="Calibri" pitchFamily="34" charset="0"/>
            </a:endParaRPr>
          </a:p>
        </p:txBody>
      </p:sp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503238" y="765175"/>
            <a:ext cx="7848600" cy="550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ts val="1075"/>
              </a:spcBef>
            </a:pPr>
            <a:r>
              <a:rPr lang="en-GB" altLang="en-US" b="1" u="sng">
                <a:latin typeface="Calibri" pitchFamily="34" charset="0"/>
              </a:rPr>
              <a:t>E</a:t>
            </a:r>
            <a:r>
              <a:rPr lang="en-US" altLang="en-US" b="1" u="sng">
                <a:latin typeface="Calibri" pitchFamily="34" charset="0"/>
              </a:rPr>
              <a:t>ducazione all’imprenditorialità</a:t>
            </a:r>
          </a:p>
          <a:p>
            <a:pPr eaLnBrk="1" hangingPunct="1">
              <a:lnSpc>
                <a:spcPct val="114000"/>
              </a:lnSpc>
              <a:spcBef>
                <a:spcPts val="1075"/>
              </a:spcBef>
            </a:pPr>
            <a:r>
              <a:rPr lang="it-IT" altLang="en-US" b="1">
                <a:latin typeface="Calibri" pitchFamily="34" charset="0"/>
              </a:rPr>
              <a:t>Nel 1947, il primo corso di imprenditorialità </a:t>
            </a:r>
            <a:r>
              <a:rPr lang="en-US" altLang="en-US" b="1">
                <a:latin typeface="Calibri" pitchFamily="34" charset="0"/>
              </a:rPr>
              <a:t>venne</a:t>
            </a:r>
            <a:r>
              <a:rPr lang="it-IT" altLang="en-US" b="1">
                <a:latin typeface="Calibri" pitchFamily="34" charset="0"/>
              </a:rPr>
              <a:t> offerto presso l</a:t>
            </a:r>
            <a:r>
              <a:rPr lang="en-US" altLang="en-US" b="1">
                <a:latin typeface="Calibri" pitchFamily="34" charset="0"/>
              </a:rPr>
              <a:t>’Università</a:t>
            </a:r>
            <a:r>
              <a:rPr lang="it-IT" altLang="en-US" b="1">
                <a:latin typeface="Calibri" pitchFamily="34" charset="0"/>
              </a:rPr>
              <a:t> Harvard, con l'obiettivo di sostenere i veterani di guerra </a:t>
            </a:r>
            <a:r>
              <a:rPr lang="en-US" altLang="en-US" b="1">
                <a:latin typeface="Calibri" pitchFamily="34" charset="0"/>
              </a:rPr>
              <a:t>nell’</a:t>
            </a:r>
            <a:r>
              <a:rPr lang="it-IT" altLang="en-US" b="1">
                <a:latin typeface="Calibri" pitchFamily="34" charset="0"/>
              </a:rPr>
              <a:t>avviare la propria attività. Negli anni </a:t>
            </a:r>
            <a:r>
              <a:rPr lang="en-US" altLang="en-US" b="1">
                <a:latin typeface="Calibri" pitchFamily="34" charset="0"/>
              </a:rPr>
              <a:t>‘</a:t>
            </a:r>
            <a:r>
              <a:rPr lang="it-IT" altLang="en-US" b="1">
                <a:latin typeface="Calibri" pitchFamily="34" charset="0"/>
              </a:rPr>
              <a:t>50 e </a:t>
            </a:r>
            <a:r>
              <a:rPr lang="en-US" altLang="en-US" b="1">
                <a:latin typeface="Calibri" pitchFamily="34" charset="0"/>
              </a:rPr>
              <a:t>‘</a:t>
            </a:r>
            <a:r>
              <a:rPr lang="it-IT" altLang="en-US" b="1">
                <a:latin typeface="Calibri" pitchFamily="34" charset="0"/>
              </a:rPr>
              <a:t>60, l'educazione all'imprenditorialità è stato offert</a:t>
            </a:r>
            <a:r>
              <a:rPr lang="en-US" altLang="en-US" b="1">
                <a:latin typeface="Calibri" pitchFamily="34" charset="0"/>
              </a:rPr>
              <a:t>a</a:t>
            </a:r>
            <a:r>
              <a:rPr lang="it-IT" altLang="en-US" b="1">
                <a:latin typeface="Calibri" pitchFamily="34" charset="0"/>
              </a:rPr>
              <a:t> in molte scuole di business, e il </a:t>
            </a:r>
            <a:r>
              <a:rPr lang="en-US" altLang="en-US" b="1">
                <a:latin typeface="Calibri" pitchFamily="34" charset="0"/>
              </a:rPr>
              <a:t>target si è</a:t>
            </a:r>
            <a:r>
              <a:rPr lang="it-IT" altLang="en-US" b="1">
                <a:latin typeface="Calibri" pitchFamily="34" charset="0"/>
              </a:rPr>
              <a:t> spostato </a:t>
            </a:r>
            <a:r>
              <a:rPr lang="en-US" altLang="en-US" b="1">
                <a:latin typeface="Calibri" pitchFamily="34" charset="0"/>
              </a:rPr>
              <a:t>verso i</a:t>
            </a:r>
            <a:r>
              <a:rPr lang="it-IT" altLang="en-US" b="1">
                <a:latin typeface="Calibri" pitchFamily="34" charset="0"/>
              </a:rPr>
              <a:t> giovani. Ne</a:t>
            </a:r>
            <a:r>
              <a:rPr lang="en-US" altLang="en-US" b="1">
                <a:latin typeface="Calibri" pitchFamily="34" charset="0"/>
              </a:rPr>
              <a:t>gli anni ‘</a:t>
            </a:r>
            <a:r>
              <a:rPr lang="it-IT" altLang="en-US" b="1">
                <a:latin typeface="Calibri" pitchFamily="34" charset="0"/>
              </a:rPr>
              <a:t>70, c'è stata una crescita significativa in questo settore a causa della forte domanda di corsi di imprenditorialità.</a:t>
            </a:r>
            <a:endParaRPr lang="en-GB" altLang="en-US" b="1">
              <a:latin typeface="Calibri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1075"/>
              </a:spcBef>
            </a:pPr>
            <a:r>
              <a:rPr lang="it-IT" altLang="en-US" b="1">
                <a:latin typeface="Calibri" pitchFamily="34" charset="0"/>
              </a:rPr>
              <a:t>Ne</a:t>
            </a:r>
            <a:r>
              <a:rPr lang="en-US" altLang="en-US" b="1">
                <a:latin typeface="Calibri" pitchFamily="34" charset="0"/>
              </a:rPr>
              <a:t>gli anni ‘80</a:t>
            </a:r>
            <a:r>
              <a:rPr lang="it-IT" altLang="en-US" b="1">
                <a:latin typeface="Calibri" pitchFamily="34" charset="0"/>
              </a:rPr>
              <a:t> il tema dell'imprenditorialità è stato collegato con </a:t>
            </a:r>
            <a:r>
              <a:rPr lang="en-US" altLang="en-US" b="1">
                <a:latin typeface="Calibri" pitchFamily="34" charset="0"/>
              </a:rPr>
              <a:t>altre aree</a:t>
            </a:r>
            <a:r>
              <a:rPr lang="it-IT" altLang="en-US" b="1">
                <a:latin typeface="Calibri" pitchFamily="34" charset="0"/>
              </a:rPr>
              <a:t>. </a:t>
            </a:r>
            <a:r>
              <a:rPr lang="en-US" altLang="en-US" b="1">
                <a:latin typeface="Calibri" pitchFamily="34" charset="0"/>
              </a:rPr>
              <a:t>In quel periodo si svolsero</a:t>
            </a:r>
            <a:r>
              <a:rPr lang="it-IT" altLang="en-US" b="1">
                <a:latin typeface="Calibri" pitchFamily="34" charset="0"/>
              </a:rPr>
              <a:t> anche i primi convegni e incontri</a:t>
            </a:r>
            <a:r>
              <a:rPr lang="en-US" altLang="en-US" b="1">
                <a:latin typeface="Calibri" pitchFamily="34" charset="0"/>
              </a:rPr>
              <a:t> dedicati. Negli anni ’90 si registrò un </a:t>
            </a:r>
            <a:r>
              <a:rPr lang="it-IT" altLang="en-US" b="1">
                <a:latin typeface="Calibri" pitchFamily="34" charset="0"/>
              </a:rPr>
              <a:t>vero e proprio boom della formazione</a:t>
            </a:r>
            <a:r>
              <a:rPr lang="en-US" altLang="en-US" b="1">
                <a:latin typeface="Calibri" pitchFamily="34" charset="0"/>
              </a:rPr>
              <a:t> </a:t>
            </a:r>
            <a:r>
              <a:rPr lang="it-IT" altLang="en-US" b="1">
                <a:latin typeface="Calibri" pitchFamily="34" charset="0"/>
              </a:rPr>
              <a:t>imprenditoriale.</a:t>
            </a:r>
            <a:endParaRPr lang="en-US" altLang="en-US" b="1">
              <a:latin typeface="Calibri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1075"/>
              </a:spcBef>
            </a:pPr>
            <a:r>
              <a:rPr lang="it-IT" altLang="en-US" b="1">
                <a:latin typeface="Calibri" pitchFamily="34" charset="0"/>
              </a:rPr>
              <a:t>In Europa, </a:t>
            </a:r>
            <a:r>
              <a:rPr lang="en-US" altLang="en-US" b="1">
                <a:latin typeface="Calibri" pitchFamily="34" charset="0"/>
              </a:rPr>
              <a:t>questo processo</a:t>
            </a:r>
            <a:r>
              <a:rPr lang="it-IT" altLang="en-US" b="1">
                <a:latin typeface="Calibri" pitchFamily="34" charset="0"/>
              </a:rPr>
              <a:t> è iniziato più tardi. In Germania, per esempio, il numero dei corsi è aumentat</a:t>
            </a:r>
            <a:r>
              <a:rPr lang="en-US" altLang="en-US" b="1">
                <a:latin typeface="Calibri" pitchFamily="34" charset="0"/>
              </a:rPr>
              <a:t>o</a:t>
            </a:r>
            <a:r>
              <a:rPr lang="it-IT" altLang="en-US" b="1">
                <a:latin typeface="Calibri" pitchFamily="34" charset="0"/>
              </a:rPr>
              <a:t> </a:t>
            </a:r>
            <a:r>
              <a:rPr lang="en-US" altLang="en-US" b="1">
                <a:latin typeface="Calibri" pitchFamily="34" charset="0"/>
              </a:rPr>
              <a:t>a partire</a:t>
            </a:r>
            <a:r>
              <a:rPr lang="it-IT" altLang="en-US" b="1">
                <a:latin typeface="Calibri" pitchFamily="34" charset="0"/>
              </a:rPr>
              <a:t> dalla seconda metà degli anni </a:t>
            </a:r>
            <a:r>
              <a:rPr lang="en-US" altLang="en-US" b="1">
                <a:latin typeface="Calibri" pitchFamily="34" charset="0"/>
              </a:rPr>
              <a:t>‘</a:t>
            </a:r>
            <a:r>
              <a:rPr lang="it-IT" altLang="en-US" b="1">
                <a:latin typeface="Calibri" pitchFamily="34" charset="0"/>
              </a:rPr>
              <a:t>90. Una pietra miliare nella storia d</a:t>
            </a:r>
            <a:r>
              <a:rPr lang="en-US" altLang="en-US" b="1">
                <a:latin typeface="Calibri" pitchFamily="34" charset="0"/>
              </a:rPr>
              <a:t>ell’</a:t>
            </a:r>
            <a:r>
              <a:rPr lang="it-IT" altLang="en-US" b="1">
                <a:latin typeface="Calibri" pitchFamily="34" charset="0"/>
              </a:rPr>
              <a:t>imprenditorialità in Germania è stata la fondazione di EXISTProgramms nel 1998</a:t>
            </a:r>
            <a:r>
              <a:rPr lang="en-US" altLang="en-US" b="1">
                <a:latin typeface="Calibri" pitchFamily="34" charset="0"/>
              </a:rPr>
              <a:t>, un </a:t>
            </a:r>
            <a:r>
              <a:rPr lang="it-IT" altLang="en-US" b="1">
                <a:latin typeface="Calibri" pitchFamily="34" charset="0"/>
              </a:rPr>
              <a:t>programma di finanziamento, c</a:t>
            </a:r>
            <a:r>
              <a:rPr lang="en-US" altLang="en-US" b="1">
                <a:latin typeface="Calibri" pitchFamily="34" charset="0"/>
              </a:rPr>
              <a:t>he aveva l’obiettivo di creare un</a:t>
            </a:r>
            <a:r>
              <a:rPr lang="it-IT" altLang="en-US" b="1">
                <a:latin typeface="Calibri" pitchFamily="34" charset="0"/>
              </a:rPr>
              <a:t> clima favorevole alle start-up nelle università</a:t>
            </a:r>
            <a:r>
              <a:rPr lang="en-US" altLang="en-US" b="1">
                <a:latin typeface="Calibri" pitchFamily="34" charset="0"/>
              </a:rPr>
              <a:t>.</a:t>
            </a:r>
            <a:r>
              <a:rPr lang="en-GB" altLang="en-US" b="1">
                <a:latin typeface="Calibri" pitchFamily="34" charset="0"/>
              </a:rPr>
              <a:t/>
            </a:r>
            <a:br>
              <a:rPr lang="en-GB" altLang="en-US" b="1">
                <a:latin typeface="Calibri" pitchFamily="34" charset="0"/>
              </a:rPr>
            </a:br>
            <a:endParaRPr lang="en-US" altLang="en-US" b="1">
              <a:latin typeface="Calibri" pitchFamily="34" charset="0"/>
            </a:endParaRPr>
          </a:p>
        </p:txBody>
      </p:sp>
      <p:pic>
        <p:nvPicPr>
          <p:cNvPr id="12292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0" y="14288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Calibri" pitchFamily="34" charset="0"/>
              </a:rPr>
              <a:t>1. </a:t>
            </a:r>
            <a:r>
              <a:rPr lang="en-US" altLang="en-US" sz="2400" b="1">
                <a:latin typeface="Calibri" pitchFamily="34" charset="0"/>
              </a:rPr>
              <a:t>CHE COS’È L’IMPRENDITORIA: UN’INTRODUZIONE</a:t>
            </a:r>
            <a:endParaRPr lang="en-GB" altLang="en-US" sz="2400" b="1">
              <a:latin typeface="Calibri" pitchFamily="34" charset="0"/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503238" y="765175"/>
            <a:ext cx="7848600" cy="519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ts val="1075"/>
              </a:spcBef>
            </a:pPr>
            <a:r>
              <a:rPr lang="en-GB" altLang="en-US" b="1" u="sng">
                <a:latin typeface="Calibri" pitchFamily="34" charset="0"/>
              </a:rPr>
              <a:t>E</a:t>
            </a:r>
            <a:r>
              <a:rPr lang="en-US" altLang="en-US" b="1" u="sng">
                <a:latin typeface="Calibri" pitchFamily="34" charset="0"/>
              </a:rPr>
              <a:t>ducazione all’imprenditorialità</a:t>
            </a:r>
          </a:p>
          <a:p>
            <a:pPr eaLnBrk="1" hangingPunct="1">
              <a:lnSpc>
                <a:spcPct val="114000"/>
              </a:lnSpc>
              <a:spcBef>
                <a:spcPts val="1075"/>
              </a:spcBef>
            </a:pPr>
            <a:r>
              <a:rPr lang="it-IT" altLang="en-US" b="1">
                <a:latin typeface="Calibri" pitchFamily="34" charset="0"/>
              </a:rPr>
              <a:t>Negli ultimi anni, l'importanza dell'imprenditorialità e dell'educazione all'imprenditorialità è </a:t>
            </a:r>
            <a:r>
              <a:rPr lang="en-US" altLang="en-US" b="1">
                <a:latin typeface="Calibri" pitchFamily="34" charset="0"/>
              </a:rPr>
              <a:t>cresciuta</a:t>
            </a:r>
            <a:r>
              <a:rPr lang="it-IT" altLang="en-US" b="1">
                <a:latin typeface="Calibri" pitchFamily="34" charset="0"/>
              </a:rPr>
              <a:t> notevolmente. Una ragione è </a:t>
            </a:r>
            <a:r>
              <a:rPr lang="en-US" altLang="en-US" b="1">
                <a:latin typeface="Calibri" pitchFamily="34" charset="0"/>
              </a:rPr>
              <a:t>certamente</a:t>
            </a:r>
            <a:r>
              <a:rPr lang="it-IT" altLang="en-US" b="1">
                <a:latin typeface="Calibri" pitchFamily="34" charset="0"/>
              </a:rPr>
              <a:t> la crisi finanziaria del 2008. La crisi ha portato </a:t>
            </a:r>
            <a:r>
              <a:rPr lang="en-US" altLang="en-US" b="1">
                <a:latin typeface="Calibri" pitchFamily="34" charset="0"/>
              </a:rPr>
              <a:t>recessione</a:t>
            </a:r>
            <a:r>
              <a:rPr lang="it-IT" altLang="en-US" b="1">
                <a:latin typeface="Calibri" pitchFamily="34" charset="0"/>
              </a:rPr>
              <a:t>, elevata disoccupazione e scarse opportunità di carriera per i giovani. Di conseguenza, l</a:t>
            </a:r>
            <a:r>
              <a:rPr lang="en-US" altLang="en-US" b="1">
                <a:latin typeface="Calibri" pitchFamily="34" charset="0"/>
              </a:rPr>
              <a:t>e</a:t>
            </a:r>
            <a:r>
              <a:rPr lang="it-IT" altLang="en-US" b="1">
                <a:latin typeface="Calibri" pitchFamily="34" charset="0"/>
              </a:rPr>
              <a:t> politic</a:t>
            </a:r>
            <a:r>
              <a:rPr lang="en-US" altLang="en-US" b="1">
                <a:latin typeface="Calibri" pitchFamily="34" charset="0"/>
              </a:rPr>
              <a:t>he hanno cominciato</a:t>
            </a:r>
            <a:r>
              <a:rPr lang="it-IT" altLang="en-US" b="1">
                <a:latin typeface="Calibri" pitchFamily="34" charset="0"/>
              </a:rPr>
              <a:t> a promuovere l'imprenditorialità e </a:t>
            </a:r>
            <a:r>
              <a:rPr lang="en-US" altLang="en-US" b="1">
                <a:latin typeface="Calibri" pitchFamily="34" charset="0"/>
              </a:rPr>
              <a:t>l’accesso degli studenti</a:t>
            </a:r>
            <a:r>
              <a:rPr lang="it-IT" altLang="en-US" b="1">
                <a:latin typeface="Calibri" pitchFamily="34" charset="0"/>
              </a:rPr>
              <a:t> all'istruzione </a:t>
            </a:r>
            <a:r>
              <a:rPr lang="en-US" altLang="en-US" b="1">
                <a:latin typeface="Calibri" pitchFamily="34" charset="0"/>
              </a:rPr>
              <a:t>in questo</a:t>
            </a:r>
            <a:r>
              <a:rPr lang="it-IT" altLang="en-US" b="1">
                <a:latin typeface="Calibri" pitchFamily="34" charset="0"/>
              </a:rPr>
              <a:t> campo per compensare le carenz</a:t>
            </a:r>
            <a:r>
              <a:rPr lang="en-US" altLang="en-US" b="1">
                <a:latin typeface="Calibri" pitchFamily="34" charset="0"/>
              </a:rPr>
              <a:t>e</a:t>
            </a:r>
            <a:r>
              <a:rPr lang="it-IT" altLang="en-US" b="1">
                <a:latin typeface="Calibri" pitchFamily="34" charset="0"/>
              </a:rPr>
              <a:t>.</a:t>
            </a:r>
            <a:endParaRPr lang="en-GB" altLang="en-US" b="1">
              <a:latin typeface="Calibri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1075"/>
              </a:spcBef>
              <a:buFont typeface="Wingdings" pitchFamily="2" charset="2"/>
              <a:buNone/>
            </a:pPr>
            <a:r>
              <a:rPr lang="it-IT" altLang="en-US" b="1">
                <a:latin typeface="Calibri" pitchFamily="34" charset="0"/>
              </a:rPr>
              <a:t>Ad esempio, </a:t>
            </a:r>
            <a:r>
              <a:rPr lang="en-US" altLang="en-US" b="1">
                <a:latin typeface="Calibri" pitchFamily="34" charset="0"/>
              </a:rPr>
              <a:t>l</a:t>
            </a:r>
            <a:r>
              <a:rPr lang="it-IT" altLang="en-US" b="1">
                <a:latin typeface="Calibri" pitchFamily="34" charset="0"/>
              </a:rPr>
              <a:t>a Commissione </a:t>
            </a:r>
            <a:r>
              <a:rPr lang="en-US" altLang="en-US" b="1">
                <a:latin typeface="Calibri" pitchFamily="34" charset="0"/>
              </a:rPr>
              <a:t>E</a:t>
            </a:r>
            <a:r>
              <a:rPr lang="it-IT" altLang="en-US" b="1">
                <a:latin typeface="Calibri" pitchFamily="34" charset="0"/>
              </a:rPr>
              <a:t>uropea ha risposto alla crisi economica con il piano d'azione</a:t>
            </a:r>
            <a:r>
              <a:rPr lang="en-US" altLang="en-US" b="1">
                <a:latin typeface="Calibri" pitchFamily="34" charset="0"/>
              </a:rPr>
              <a:t> per l’</a:t>
            </a:r>
            <a:r>
              <a:rPr lang="it-IT" altLang="en-US" b="1">
                <a:latin typeface="Calibri" pitchFamily="34" charset="0"/>
              </a:rPr>
              <a:t>imprenditorialità femminile 2020. Essa intende rafforzare la competitività </a:t>
            </a:r>
            <a:r>
              <a:rPr lang="en-US" altLang="en-US" b="1">
                <a:latin typeface="Calibri" pitchFamily="34" charset="0"/>
              </a:rPr>
              <a:t>e</a:t>
            </a:r>
            <a:r>
              <a:rPr lang="it-IT" altLang="en-US" b="1">
                <a:latin typeface="Calibri" pitchFamily="34" charset="0"/>
              </a:rPr>
              <a:t> raggiungere una crescita sostenibile. Questo piano d'azione si concentra sulla promozione della formazione imprenditoriale</a:t>
            </a:r>
            <a:r>
              <a:rPr lang="en-US" altLang="en-US" b="1">
                <a:latin typeface="Calibri" pitchFamily="34" charset="0"/>
              </a:rPr>
              <a:t> e</a:t>
            </a:r>
            <a:r>
              <a:rPr lang="it-IT" altLang="en-US" b="1">
                <a:latin typeface="Calibri" pitchFamily="34" charset="0"/>
              </a:rPr>
              <a:t> </a:t>
            </a:r>
            <a:r>
              <a:rPr lang="en-US" altLang="en-US" b="1">
                <a:latin typeface="Calibri" pitchFamily="34" charset="0"/>
              </a:rPr>
              <a:t>su</a:t>
            </a:r>
            <a:r>
              <a:rPr lang="it-IT" altLang="en-US" b="1">
                <a:latin typeface="Calibri" pitchFamily="34" charset="0"/>
              </a:rPr>
              <a:t>l miglioramento del</a:t>
            </a:r>
            <a:r>
              <a:rPr lang="en-US" altLang="en-US" b="1">
                <a:latin typeface="Calibri" pitchFamily="34" charset="0"/>
              </a:rPr>
              <a:t>l’ambiente</a:t>
            </a:r>
            <a:r>
              <a:rPr lang="it-IT" altLang="en-US" b="1">
                <a:latin typeface="Calibri" pitchFamily="34" charset="0"/>
              </a:rPr>
              <a:t> imprenditoriale necessario per promuovere </a:t>
            </a:r>
            <a:r>
              <a:rPr lang="en-US" altLang="en-US" b="1">
                <a:latin typeface="Calibri" pitchFamily="34" charset="0"/>
              </a:rPr>
              <a:t>la crescita di una</a:t>
            </a:r>
            <a:r>
              <a:rPr lang="it-IT" altLang="en-US" b="1">
                <a:latin typeface="Calibri" pitchFamily="34" charset="0"/>
              </a:rPr>
              <a:t> generazione di giovani imprenditori.</a:t>
            </a:r>
          </a:p>
          <a:p>
            <a:pPr eaLnBrk="1" hangingPunct="1">
              <a:lnSpc>
                <a:spcPct val="114000"/>
              </a:lnSpc>
              <a:spcBef>
                <a:spcPts val="1075"/>
              </a:spcBef>
              <a:buFont typeface="Wingdings" pitchFamily="2" charset="2"/>
              <a:buNone/>
            </a:pPr>
            <a:r>
              <a:rPr lang="it-IT" altLang="en-US" b="1">
                <a:latin typeface="Calibri" pitchFamily="34" charset="0"/>
              </a:rPr>
              <a:t>Un altro campo imprenditoriale è il cosiddetto "ecopreneurship" o "imprenditoria</a:t>
            </a:r>
            <a:r>
              <a:rPr lang="en-US" altLang="en-US" b="1">
                <a:latin typeface="Calibri" pitchFamily="34" charset="0"/>
              </a:rPr>
              <a:t> </a:t>
            </a:r>
            <a:r>
              <a:rPr lang="it-IT" altLang="en-US" b="1">
                <a:latin typeface="Calibri" pitchFamily="34" charset="0"/>
              </a:rPr>
              <a:t>verde", che verrà descritto nelle diapositive seguenti.</a:t>
            </a:r>
            <a:endParaRPr lang="en-US" altLang="en-US" b="1">
              <a:latin typeface="Calibri" pitchFamily="34" charset="0"/>
            </a:endParaRPr>
          </a:p>
        </p:txBody>
      </p:sp>
      <p:pic>
        <p:nvPicPr>
          <p:cNvPr id="13316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0" y="14288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Calibri" pitchFamily="34" charset="0"/>
              </a:rPr>
              <a:t>1. </a:t>
            </a:r>
            <a:r>
              <a:rPr lang="en-US" altLang="en-US" sz="2400" b="1">
                <a:latin typeface="Calibri" pitchFamily="34" charset="0"/>
              </a:rPr>
              <a:t>CHE COS’È L’IMPRENDITORIA: UN’INTRODUZIONE</a:t>
            </a:r>
            <a:endParaRPr lang="en-GB" altLang="en-US" sz="2400" b="1">
              <a:latin typeface="Calibri" pitchFamily="34" charset="0"/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4067175" y="836613"/>
            <a:ext cx="4681538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endParaRPr lang="de-AT" altLang="en-US" sz="1400">
              <a:solidFill>
                <a:srgbClr val="000000"/>
              </a:solidFill>
              <a:latin typeface="Arial" charset="0"/>
            </a:endParaRPr>
          </a:p>
          <a:p>
            <a:pPr algn="r" eaLnBrk="1" hangingPunct="1">
              <a:lnSpc>
                <a:spcPct val="150000"/>
              </a:lnSpc>
            </a:pPr>
            <a:endParaRPr lang="en-US" altLang="en-US" sz="2800">
              <a:solidFill>
                <a:srgbClr val="000000"/>
              </a:solidFill>
              <a:latin typeface="Calibri" pitchFamily="34" charset="0"/>
            </a:endParaRPr>
          </a:p>
          <a:p>
            <a:pPr eaLnBrk="1" hangingPunct="1"/>
            <a:endParaRPr lang="en-US" altLang="en-US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4340" name="Θέση εικόνα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308725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Θέση εικόνα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r="4343"/>
          <a:stretch>
            <a:fillRect/>
          </a:stretch>
        </p:blipFill>
        <p:spPr bwMode="auto">
          <a:xfrm>
            <a:off x="179388" y="6237288"/>
            <a:ext cx="1150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323850" y="908050"/>
            <a:ext cx="8064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b="1">
              <a:latin typeface="Calibri" pitchFamily="34" charset="0"/>
            </a:endParaRPr>
          </a:p>
        </p:txBody>
      </p:sp>
      <p:sp>
        <p:nvSpPr>
          <p:cNvPr id="14343" name="Text Box 8"/>
          <p:cNvSpPr txBox="1">
            <a:spLocks noChangeArrowheads="1"/>
          </p:cNvSpPr>
          <p:nvPr/>
        </p:nvSpPr>
        <p:spPr bwMode="auto">
          <a:xfrm>
            <a:off x="468313" y="908050"/>
            <a:ext cx="8207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/>
          </a:p>
        </p:txBody>
      </p:sp>
      <p:sp>
        <p:nvSpPr>
          <p:cNvPr id="14344" name="Text Box 9"/>
          <p:cNvSpPr txBox="1">
            <a:spLocks noChangeArrowheads="1"/>
          </p:cNvSpPr>
          <p:nvPr/>
        </p:nvSpPr>
        <p:spPr bwMode="auto">
          <a:xfrm>
            <a:off x="503238" y="814388"/>
            <a:ext cx="8137525" cy="475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lang="en-US" altLang="en-US" b="1" u="sng">
                <a:latin typeface="Calibri" pitchFamily="34" charset="0"/>
              </a:rPr>
              <a:t>Impresa e sostenibilità - introduzione</a:t>
            </a:r>
            <a:endParaRPr lang="en-GB" altLang="en-US" b="1" u="sng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lang="en-US" altLang="en-US" b="1">
                <a:latin typeface="Calibri" pitchFamily="34" charset="0"/>
              </a:rPr>
              <a:t>L</a:t>
            </a:r>
            <a:r>
              <a:rPr lang="it-IT" altLang="en-US" b="1">
                <a:latin typeface="Calibri" pitchFamily="34" charset="0"/>
              </a:rPr>
              <a:t>e aziende verdi sono le imprese che si impegnano a ridurre il loro impatto sull'ambiente o</a:t>
            </a:r>
            <a:r>
              <a:rPr lang="en-US" altLang="en-US" b="1">
                <a:latin typeface="Calibri" pitchFamily="34" charset="0"/>
              </a:rPr>
              <a:t> che,</a:t>
            </a:r>
            <a:r>
              <a:rPr lang="it-IT" altLang="en-US" b="1">
                <a:latin typeface="Calibri" pitchFamily="34" charset="0"/>
              </a:rPr>
              <a:t> su una s</a:t>
            </a:r>
            <a:r>
              <a:rPr lang="en-US" altLang="en-US" b="1">
                <a:latin typeface="Calibri" pitchFamily="34" charset="0"/>
              </a:rPr>
              <a:t>cala</a:t>
            </a:r>
            <a:r>
              <a:rPr lang="it-IT" altLang="en-US" b="1">
                <a:latin typeface="Calibri" pitchFamily="34" charset="0"/>
              </a:rPr>
              <a:t> più </a:t>
            </a:r>
            <a:r>
              <a:rPr lang="en-US" altLang="en-US" b="1">
                <a:latin typeface="Calibri" pitchFamily="34" charset="0"/>
              </a:rPr>
              <a:t>ampia,</a:t>
            </a:r>
            <a:r>
              <a:rPr lang="it-IT" altLang="en-US" b="1">
                <a:latin typeface="Calibri" pitchFamily="34" charset="0"/>
              </a:rPr>
              <a:t> </a:t>
            </a:r>
            <a:r>
              <a:rPr lang="en-US" altLang="en-US" b="1">
                <a:latin typeface="Calibri" pitchFamily="34" charset="0"/>
              </a:rPr>
              <a:t>sono centrate</a:t>
            </a:r>
            <a:r>
              <a:rPr lang="it-IT" altLang="en-US" b="1">
                <a:latin typeface="Calibri" pitchFamily="34" charset="0"/>
              </a:rPr>
              <a:t> </a:t>
            </a:r>
            <a:r>
              <a:rPr lang="en-US" altLang="en-US" b="1">
                <a:latin typeface="Calibri" pitchFamily="34" charset="0"/>
              </a:rPr>
              <a:t>sul</a:t>
            </a:r>
            <a:r>
              <a:rPr lang="it-IT" altLang="en-US" b="1">
                <a:latin typeface="Calibri" pitchFamily="34" charset="0"/>
              </a:rPr>
              <a:t>la sostenibilità.</a:t>
            </a:r>
            <a:endParaRPr lang="en-GB" altLang="en-US" b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lang="it-IT" altLang="en-US" b="1">
                <a:latin typeface="Calibri" pitchFamily="34" charset="0"/>
              </a:rPr>
              <a:t>La sostenibilità comprende non solo la considerazione delle questioni ambientali, ma </a:t>
            </a:r>
            <a:r>
              <a:rPr lang="en-US" altLang="en-US" b="1">
                <a:latin typeface="Calibri" pitchFamily="34" charset="0"/>
              </a:rPr>
              <a:t>la combinazione degli aspetti</a:t>
            </a:r>
            <a:r>
              <a:rPr lang="it-IT" altLang="en-US" b="1">
                <a:latin typeface="Calibri" pitchFamily="34" charset="0"/>
              </a:rPr>
              <a:t> social</a:t>
            </a:r>
            <a:r>
              <a:rPr lang="en-US" altLang="en-US" b="1">
                <a:latin typeface="Calibri" pitchFamily="34" charset="0"/>
              </a:rPr>
              <a:t>i</a:t>
            </a:r>
            <a:r>
              <a:rPr lang="it-IT" altLang="en-US" b="1">
                <a:latin typeface="Calibri" pitchFamily="34" charset="0"/>
              </a:rPr>
              <a:t>, economic</a:t>
            </a:r>
            <a:r>
              <a:rPr lang="en-US" altLang="en-US" b="1">
                <a:latin typeface="Calibri" pitchFamily="34" charset="0"/>
              </a:rPr>
              <a:t>i</a:t>
            </a:r>
            <a:r>
              <a:rPr lang="it-IT" altLang="en-US" b="1">
                <a:latin typeface="Calibri" pitchFamily="34" charset="0"/>
              </a:rPr>
              <a:t> e ambiental</a:t>
            </a:r>
            <a:r>
              <a:rPr lang="en-US" altLang="en-US" b="1">
                <a:latin typeface="Calibri" pitchFamily="34" charset="0"/>
              </a:rPr>
              <a:t>i</a:t>
            </a:r>
            <a:r>
              <a:rPr lang="it-IT" altLang="en-US" b="1">
                <a:latin typeface="Calibri" pitchFamily="34" charset="0"/>
              </a:rPr>
              <a:t>, che sono not</a:t>
            </a:r>
            <a:r>
              <a:rPr lang="en-US" altLang="en-US" b="1">
                <a:latin typeface="Calibri" pitchFamily="34" charset="0"/>
              </a:rPr>
              <a:t>i</a:t>
            </a:r>
            <a:r>
              <a:rPr lang="it-IT" altLang="en-US" b="1">
                <a:latin typeface="Calibri" pitchFamily="34" charset="0"/>
              </a:rPr>
              <a:t> anche come i tre pilastri della sostenibilità.</a:t>
            </a:r>
          </a:p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lang="it-IT" altLang="en-US" b="1">
                <a:latin typeface="Calibri" pitchFamily="34" charset="0"/>
              </a:rPr>
              <a:t>Una strategia</a:t>
            </a:r>
            <a:r>
              <a:rPr lang="en-US" altLang="en-US" b="1">
                <a:latin typeface="Calibri" pitchFamily="34" charset="0"/>
              </a:rPr>
              <a:t> che persegua </a:t>
            </a:r>
            <a:r>
              <a:rPr lang="it-IT" altLang="en-US" b="1">
                <a:latin typeface="Calibri" pitchFamily="34" charset="0"/>
              </a:rPr>
              <a:t>valori come i diritti umani, l'uguaglianza sociale e, naturalmente, la tutela dell'ambiente, nel mondo dell’impresa è </a:t>
            </a:r>
            <a:r>
              <a:rPr lang="en-US" altLang="en-US" b="1">
                <a:latin typeface="Calibri" pitchFamily="34" charset="0"/>
              </a:rPr>
              <a:t>riconducibile al</a:t>
            </a:r>
            <a:r>
              <a:rPr lang="it-IT" altLang="en-US" b="1">
                <a:latin typeface="Calibri" pitchFamily="34" charset="0"/>
              </a:rPr>
              <a:t> concetto di responsabilità sociale delle imprese (CSR).</a:t>
            </a:r>
          </a:p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lang="it-IT" altLang="en-US" b="1">
                <a:latin typeface="Calibri" pitchFamily="34" charset="0"/>
              </a:rPr>
              <a:t>Quello di CSR </a:t>
            </a:r>
            <a:r>
              <a:rPr lang="en-US" altLang="en-US" b="1">
                <a:latin typeface="Calibri" pitchFamily="34" charset="0"/>
              </a:rPr>
              <a:t>non è un</a:t>
            </a:r>
            <a:r>
              <a:rPr lang="it-IT" altLang="en-US" b="1">
                <a:latin typeface="Calibri" pitchFamily="34" charset="0"/>
              </a:rPr>
              <a:t> concetto uniforme, ma si basa su diversi principi e linee guida. Il concetto è diverso da paese a paese e addirittura da azienda ad azienda. Per le imprese verdi questi principi p</a:t>
            </a:r>
            <a:r>
              <a:rPr lang="en-US" altLang="en-US" b="1">
                <a:latin typeface="Calibri" pitchFamily="34" charset="0"/>
              </a:rPr>
              <a:t>ossono</a:t>
            </a:r>
            <a:r>
              <a:rPr lang="it-IT" altLang="en-US" b="1">
                <a:latin typeface="Calibri" pitchFamily="34" charset="0"/>
              </a:rPr>
              <a:t> essere una buona base per garantire la sostenibilità</a:t>
            </a:r>
            <a:r>
              <a:rPr lang="en-US" altLang="en-US" b="1">
                <a:latin typeface="Calibri" pitchFamily="34" charset="0"/>
              </a:rPr>
              <a:t>.</a:t>
            </a:r>
            <a:endParaRPr lang="en-GB" altLang="en-US" b="1">
              <a:latin typeface="Calibri" pitchFamily="34" charset="0"/>
            </a:endParaRPr>
          </a:p>
        </p:txBody>
      </p:sp>
      <p:pic>
        <p:nvPicPr>
          <p:cNvPr id="14345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092825"/>
            <a:ext cx="7239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horn">
  <a:themeElements>
    <a:clrScheme name="Ahorn 11">
      <a:dk1>
        <a:srgbClr val="009900"/>
      </a:dk1>
      <a:lt1>
        <a:srgbClr val="FFFFFF"/>
      </a:lt1>
      <a:dk2>
        <a:srgbClr val="6FB56D"/>
      </a:dk2>
      <a:lt2>
        <a:srgbClr val="FFFFCC"/>
      </a:lt2>
      <a:accent1>
        <a:srgbClr val="2B877C"/>
      </a:accent1>
      <a:accent2>
        <a:srgbClr val="5A9A5F"/>
      </a:accent2>
      <a:accent3>
        <a:srgbClr val="BBD7B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CCFF99"/>
      </a:folHlink>
    </a:clrScheme>
    <a:fontScheme name="Ahor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horn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orn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orn 10">
        <a:dk1>
          <a:srgbClr val="008000"/>
        </a:dk1>
        <a:lt1>
          <a:srgbClr val="FFFFFF"/>
        </a:lt1>
        <a:dk2>
          <a:srgbClr val="A6E597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D0F0C9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11">
        <a:dk1>
          <a:srgbClr val="009900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orn 12">
        <a:dk1>
          <a:srgbClr val="56925A"/>
        </a:dk1>
        <a:lt1>
          <a:srgbClr val="FFFFFF"/>
        </a:lt1>
        <a:dk2>
          <a:srgbClr val="009900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AACAA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horn">
  <a:themeElements>
    <a:clrScheme name="1_Ahorn 11">
      <a:dk1>
        <a:srgbClr val="009900"/>
      </a:dk1>
      <a:lt1>
        <a:srgbClr val="FFFFFF"/>
      </a:lt1>
      <a:dk2>
        <a:srgbClr val="6FB56D"/>
      </a:dk2>
      <a:lt2>
        <a:srgbClr val="FFFFCC"/>
      </a:lt2>
      <a:accent1>
        <a:srgbClr val="2B877C"/>
      </a:accent1>
      <a:accent2>
        <a:srgbClr val="5A9A5F"/>
      </a:accent2>
      <a:accent3>
        <a:srgbClr val="BBD7B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CCFF99"/>
      </a:folHlink>
    </a:clrScheme>
    <a:fontScheme name="1_Ahor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Zusammengesetz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Ahorn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horn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horn 10">
        <a:dk1>
          <a:srgbClr val="008000"/>
        </a:dk1>
        <a:lt1>
          <a:srgbClr val="FFFFFF"/>
        </a:lt1>
        <a:dk2>
          <a:srgbClr val="A6E597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D0F0C9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11">
        <a:dk1>
          <a:srgbClr val="009900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horn 12">
        <a:dk1>
          <a:srgbClr val="56925A"/>
        </a:dk1>
        <a:lt1>
          <a:srgbClr val="FFFFFF"/>
        </a:lt1>
        <a:dk2>
          <a:srgbClr val="009900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AACAA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Larissa 4">
      <a:dk1>
        <a:srgbClr val="56925A"/>
      </a:dk1>
      <a:lt1>
        <a:srgbClr val="FFFFFF"/>
      </a:lt1>
      <a:dk2>
        <a:srgbClr val="009900"/>
      </a:dk2>
      <a:lt2>
        <a:srgbClr val="FFFFCC"/>
      </a:lt2>
      <a:accent1>
        <a:srgbClr val="2B877C"/>
      </a:accent1>
      <a:accent2>
        <a:srgbClr val="5A9A5F"/>
      </a:accent2>
      <a:accent3>
        <a:srgbClr val="AACAA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CCFF99"/>
      </a:folHlink>
    </a:clrScheme>
    <a:fontScheme name="Lariss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8000"/>
        </a:dk1>
        <a:lt1>
          <a:srgbClr val="FFFFFF"/>
        </a:lt1>
        <a:dk2>
          <a:srgbClr val="A6E597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D0F0C9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9900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4">
        <a:dk1>
          <a:srgbClr val="56925A"/>
        </a:dk1>
        <a:lt1>
          <a:srgbClr val="FFFFFF"/>
        </a:lt1>
        <a:dk2>
          <a:srgbClr val="009900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AACAA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150</TotalTime>
  <Words>1713</Words>
  <Application>Microsoft Office PowerPoint</Application>
  <PresentationFormat>Presentazione su schermo (4:3)</PresentationFormat>
  <Paragraphs>113</Paragraphs>
  <Slides>15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15</vt:i4>
      </vt:variant>
    </vt:vector>
  </HeadingPairs>
  <TitlesOfParts>
    <vt:vector size="18" baseType="lpstr">
      <vt:lpstr>Ahorn</vt:lpstr>
      <vt:lpstr>1_Ahorn</vt:lpstr>
      <vt:lpstr>Larissa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@MINDSET: Managing Social Relations in Schools</dc:title>
  <dc:creator>Isabel Nunes</dc:creator>
  <cp:lastModifiedBy>Gruppo Didattica della Fisica</cp:lastModifiedBy>
  <cp:revision>196</cp:revision>
  <dcterms:created xsi:type="dcterms:W3CDTF">2015-04-17T17:10:25Z</dcterms:created>
  <dcterms:modified xsi:type="dcterms:W3CDTF">2016-06-22T14:45:22Z</dcterms:modified>
</cp:coreProperties>
</file>