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2" r:id="rId2"/>
    <p:sldId id="492" r:id="rId3"/>
    <p:sldId id="467" r:id="rId4"/>
    <p:sldId id="474" r:id="rId5"/>
    <p:sldId id="469" r:id="rId6"/>
    <p:sldId id="472" r:id="rId7"/>
    <p:sldId id="475" r:id="rId8"/>
    <p:sldId id="477" r:id="rId9"/>
    <p:sldId id="479" r:id="rId10"/>
    <p:sldId id="476" r:id="rId11"/>
    <p:sldId id="460" r:id="rId12"/>
    <p:sldId id="452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3" autoAdjust="0"/>
    <p:restoredTop sz="94342" autoAdjust="0"/>
  </p:normalViewPr>
  <p:slideViewPr>
    <p:cSldViewPr snapToGrid="0">
      <p:cViewPr varScale="1">
        <p:scale>
          <a:sx n="71" d="100"/>
          <a:sy n="71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6/24/2016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9768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6/24/2016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‹N›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113806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2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titutebe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ocean.com/en/smart-home-and-home-automatio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CORSO III</a:t>
            </a:r>
          </a:p>
          <a:p>
            <a:pPr algn="ctr">
              <a:defRPr/>
            </a:pPr>
            <a:r>
              <a:rPr lang="en-US" sz="2400" b="1" i="0" cap="small" dirty="0">
                <a:solidFill>
                  <a:schemeClr val="bg2">
                    <a:lumMod val="50000"/>
                  </a:schemeClr>
                </a:solidFill>
              </a:rPr>
              <a:t>Impresa – </a:t>
            </a:r>
            <a:r>
              <a:rPr lang="en-US" sz="2400" b="1" i="0" cap="small" dirty="0" err="1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US" sz="2400" b="1" i="0" cap="small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i="0" cap="small" dirty="0" err="1">
                <a:solidFill>
                  <a:schemeClr val="bg2">
                    <a:lumMod val="50000"/>
                  </a:schemeClr>
                </a:solidFill>
              </a:rPr>
              <a:t>Intelligente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MODULO 3</a:t>
            </a:r>
          </a:p>
          <a:p>
            <a:pPr algn="ctr">
              <a:defRPr/>
            </a:pPr>
            <a:r>
              <a:rPr lang="en-GB" sz="2400" b="1" i="0" cap="small" dirty="0" err="1">
                <a:solidFill>
                  <a:schemeClr val="bg2">
                    <a:lumMod val="50000"/>
                  </a:schemeClr>
                </a:solidFill>
              </a:rPr>
              <a:t>Applicazioni</a:t>
            </a:r>
            <a:r>
              <a:rPr lang="en-GB" sz="2400" b="1" i="0" cap="small" dirty="0">
                <a:solidFill>
                  <a:schemeClr val="bg2">
                    <a:lumMod val="50000"/>
                  </a:schemeClr>
                </a:solidFill>
              </a:rPr>
              <a:t> per </a:t>
            </a:r>
            <a:r>
              <a:rPr lang="en-GB" sz="2400" b="1" i="0" cap="small" dirty="0" err="1">
                <a:solidFill>
                  <a:schemeClr val="bg2">
                    <a:lumMod val="50000"/>
                  </a:schemeClr>
                </a:solidFill>
              </a:rPr>
              <a:t>l’imprenditoria</a:t>
            </a:r>
            <a:r>
              <a:rPr lang="en-GB" sz="2400" b="1" i="0" cap="small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400" b="1" i="0" cap="small" dirty="0" err="1">
                <a:solidFill>
                  <a:schemeClr val="bg2">
                    <a:lumMod val="50000"/>
                  </a:schemeClr>
                </a:solidFill>
              </a:rPr>
              <a:t>verde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APPLICAZIONI</a:t>
            </a:r>
          </a:p>
        </p:txBody>
      </p:sp>
      <p:pic>
        <p:nvPicPr>
          <p:cNvPr id="6147" name="Picture 3" descr="C:\Users\panagiotakopoulos\Desktop\Z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24933"/>
            <a:ext cx="9144000" cy="5466302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RIFERIMIMENTI BIBLIOGRAFICI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70822" y="967159"/>
            <a:ext cx="8792308" cy="962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1600" dirty="0" smtClean="0"/>
              <a:t>Frost and Sullivan (2011). The Key to Cost-Effective and Sustainable Buildings: Intelligent Energy. </a:t>
            </a:r>
          </a:p>
          <a:p>
            <a:pPr marL="0" indent="0">
              <a:buNone/>
            </a:pPr>
            <a:r>
              <a:rPr lang="en-US" sz="1600" dirty="0" smtClean="0"/>
              <a:t>European Commission (2010). ‘EU energy and Transport in Figures - Statistical Pocket Book 2010‘.</a:t>
            </a:r>
          </a:p>
          <a:p>
            <a:pPr marL="0" indent="0">
              <a:buNone/>
            </a:pPr>
            <a:r>
              <a:rPr lang="en-US" sz="1600" dirty="0" smtClean="0"/>
              <a:t>Institute for building efficiency (</a:t>
            </a:r>
            <a:r>
              <a:rPr lang="en-US" sz="1600" dirty="0" smtClean="0">
                <a:hlinkClick r:id="rId2"/>
              </a:rPr>
              <a:t>http://www.institutebe.com/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FONTI DELLE IMMAGINI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693336"/>
            <a:ext cx="9144000" cy="15173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dirty="0" smtClean="0"/>
              <a:t>ht</a:t>
            </a:r>
            <a:r>
              <a:rPr lang="en-US" sz="1600" dirty="0" smtClean="0"/>
              <a:t>tp://www.eereports.com/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http://barkell.co.uk/web/hvac-controls/building-management-systems.htm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http://www.nanowerk.com/news2/green/newsid=37546.php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>
                <a:hlinkClick r:id="rId2"/>
              </a:rPr>
              <a:t>https://www.enocean.com/en/smart-home-and-home-automation/</a:t>
            </a: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smtClean="0">
                <a:solidFill>
                  <a:srgbClr val="000066"/>
                </a:solidFill>
              </a:rPr>
              <a:t>12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err="1" smtClean="0">
                <a:solidFill>
                  <a:schemeClr val="bg2">
                    <a:lumMod val="50000"/>
                  </a:schemeClr>
                </a:solidFill>
              </a:rPr>
              <a:t>Tema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8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L’energia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intelligente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negli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edifici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E EDIFICI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3165231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Negli</a:t>
            </a:r>
            <a:r>
              <a:rPr lang="en-US" sz="2800" dirty="0" smtClean="0"/>
              <a:t> </a:t>
            </a:r>
            <a:r>
              <a:rPr lang="en-US" sz="2800" dirty="0" err="1" smtClean="0"/>
              <a:t>edifici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verifica</a:t>
            </a:r>
            <a:r>
              <a:rPr lang="en-US" sz="2800" dirty="0" smtClean="0"/>
              <a:t> </a:t>
            </a:r>
            <a:r>
              <a:rPr lang="en-US" sz="2800" dirty="0" err="1" smtClean="0"/>
              <a:t>più</a:t>
            </a:r>
            <a:r>
              <a:rPr lang="en-US" sz="2800" dirty="0" smtClean="0"/>
              <a:t> del 40% del </a:t>
            </a:r>
            <a:r>
              <a:rPr lang="en-US" sz="2800" dirty="0" err="1" smtClean="0"/>
              <a:t>consumo</a:t>
            </a:r>
            <a:r>
              <a:rPr lang="en-US" sz="2800" dirty="0" smtClean="0"/>
              <a:t> </a:t>
            </a:r>
            <a:r>
              <a:rPr lang="en-US" sz="2800" dirty="0" err="1" smtClean="0"/>
              <a:t>energetico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scala</a:t>
            </a:r>
            <a:r>
              <a:rPr lang="en-US" sz="2800" dirty="0" smtClean="0"/>
              <a:t> </a:t>
            </a:r>
            <a:r>
              <a:rPr lang="en-US" sz="2800" dirty="0" err="1" smtClean="0"/>
              <a:t>mondiale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Riscaldamento</a:t>
            </a:r>
            <a:r>
              <a:rPr lang="en-US" sz="2800" dirty="0" smtClean="0"/>
              <a:t>, </a:t>
            </a:r>
            <a:r>
              <a:rPr lang="en-US" sz="2800" dirty="0" err="1" smtClean="0"/>
              <a:t>condizionamento</a:t>
            </a:r>
            <a:r>
              <a:rPr lang="en-US" sz="2800" dirty="0" smtClean="0"/>
              <a:t> e </a:t>
            </a:r>
            <a:r>
              <a:rPr lang="en-US" sz="2800" dirty="0" err="1" smtClean="0"/>
              <a:t>illuminazione</a:t>
            </a:r>
            <a:r>
              <a:rPr lang="en-US" sz="2800" dirty="0" smtClean="0"/>
              <a:t> </a:t>
            </a:r>
            <a:r>
              <a:rPr lang="en-US" sz="2800" dirty="0" err="1" smtClean="0"/>
              <a:t>causano</a:t>
            </a:r>
            <a:r>
              <a:rPr lang="en-US" sz="2800" dirty="0" smtClean="0"/>
              <a:t> circa </a:t>
            </a:r>
            <a:r>
              <a:rPr lang="en-US" sz="2800" dirty="0" err="1" smtClean="0"/>
              <a:t>il</a:t>
            </a:r>
            <a:r>
              <a:rPr lang="en-US" sz="2800" dirty="0" smtClean="0"/>
              <a:t> 25%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emissioni</a:t>
            </a:r>
            <a:r>
              <a:rPr lang="en-US" sz="2800" dirty="0" smtClean="0"/>
              <a:t> di CO</a:t>
            </a:r>
            <a:r>
              <a:rPr lang="en-US" sz="2800" baseline="-25000" dirty="0" smtClean="0"/>
              <a:t>2</a:t>
            </a:r>
            <a:endParaRPr lang="en-US" sz="2800" dirty="0" smtClean="0"/>
          </a:p>
        </p:txBody>
      </p:sp>
      <p:pic>
        <p:nvPicPr>
          <p:cNvPr id="1026" name="Picture 2" descr="C:\Users\panagiotakopoulos\Desktop\BUILD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115368"/>
            <a:ext cx="5791200" cy="4903596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NECCESSITA’ DI EDIFICI PIU’ EFFICIENTI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8792308" cy="510207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Circa </a:t>
            </a:r>
            <a:r>
              <a:rPr lang="en-US" sz="2800" dirty="0" err="1" smtClean="0"/>
              <a:t>il</a:t>
            </a:r>
            <a:r>
              <a:rPr lang="en-US" sz="2800" dirty="0" smtClean="0"/>
              <a:t> 50% </a:t>
            </a:r>
            <a:r>
              <a:rPr lang="en-US" sz="2800" dirty="0" err="1" smtClean="0"/>
              <a:t>dell’energia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utilizzata</a:t>
            </a:r>
            <a:r>
              <a:rPr lang="en-US" sz="2800" dirty="0" smtClean="0"/>
              <a:t> </a:t>
            </a:r>
            <a:r>
              <a:rPr lang="en-US" sz="2800" dirty="0" err="1" smtClean="0"/>
              <a:t>viene</a:t>
            </a:r>
            <a:r>
              <a:rPr lang="en-US" sz="2800" dirty="0" smtClean="0"/>
              <a:t> </a:t>
            </a:r>
            <a:r>
              <a:rPr lang="en-US" sz="2800" dirty="0" err="1" smtClean="0"/>
              <a:t>sprecata</a:t>
            </a:r>
            <a:r>
              <a:rPr lang="en-US" sz="2800" dirty="0" smtClean="0"/>
              <a:t> a causa </a:t>
            </a:r>
            <a:r>
              <a:rPr lang="en-US" sz="2800" dirty="0" err="1" smtClean="0"/>
              <a:t>dell’inefficienza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infrastrutture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domanda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è in </a:t>
            </a:r>
            <a:r>
              <a:rPr lang="en-US" sz="2800" dirty="0" err="1" smtClean="0"/>
              <a:t>crescita</a:t>
            </a:r>
            <a:r>
              <a:rPr lang="en-US" sz="2800" dirty="0" smtClean="0"/>
              <a:t> in </a:t>
            </a:r>
            <a:r>
              <a:rPr lang="en-US" sz="2800" dirty="0" err="1" smtClean="0"/>
              <a:t>particolar</a:t>
            </a:r>
            <a:r>
              <a:rPr lang="en-US" sz="2800" dirty="0" smtClean="0"/>
              <a:t> </a:t>
            </a:r>
            <a:r>
              <a:rPr lang="en-US" sz="2800" dirty="0" err="1" smtClean="0"/>
              <a:t>modo</a:t>
            </a:r>
            <a:r>
              <a:rPr lang="en-US" sz="2800" dirty="0" smtClean="0"/>
              <a:t> </a:t>
            </a:r>
            <a:r>
              <a:rPr lang="en-US" sz="2800" dirty="0" err="1" smtClean="0"/>
              <a:t>nel</a:t>
            </a:r>
            <a:r>
              <a:rPr lang="en-US" sz="2800" dirty="0" smtClean="0"/>
              <a:t> </a:t>
            </a:r>
            <a:r>
              <a:rPr lang="en-US" sz="2800" dirty="0" err="1" smtClean="0"/>
              <a:t>settore</a:t>
            </a:r>
            <a:r>
              <a:rPr lang="en-US" sz="2800" dirty="0" smtClean="0"/>
              <a:t> </a:t>
            </a:r>
            <a:r>
              <a:rPr lang="en-US" sz="2800" dirty="0" err="1" smtClean="0"/>
              <a:t>commerciale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Integrazione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fonti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sostenibilità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ricerca</a:t>
            </a:r>
            <a:r>
              <a:rPr lang="en-US" sz="2800" dirty="0" smtClean="0"/>
              <a:t> </a:t>
            </a:r>
            <a:r>
              <a:rPr lang="en-US" sz="2800" dirty="0" err="1" smtClean="0"/>
              <a:t>suggerisce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l’introduzione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TIC </a:t>
            </a:r>
            <a:r>
              <a:rPr lang="en-US" sz="2800" dirty="0" err="1" smtClean="0"/>
              <a:t>può</a:t>
            </a:r>
            <a:r>
              <a:rPr lang="en-US" sz="2800" dirty="0" smtClean="0"/>
              <a:t> </a:t>
            </a:r>
            <a:r>
              <a:rPr lang="en-US" sz="2800" dirty="0" err="1" smtClean="0"/>
              <a:t>comportare</a:t>
            </a:r>
            <a:r>
              <a:rPr lang="en-US" sz="2800" dirty="0" smtClean="0"/>
              <a:t> </a:t>
            </a:r>
            <a:r>
              <a:rPr lang="en-US" sz="2800" dirty="0" err="1" smtClean="0"/>
              <a:t>enormi</a:t>
            </a:r>
            <a:r>
              <a:rPr lang="en-US" sz="2800" dirty="0" smtClean="0"/>
              <a:t> </a:t>
            </a:r>
            <a:r>
              <a:rPr lang="en-US" sz="2800" dirty="0" err="1" smtClean="0"/>
              <a:t>risparmi</a:t>
            </a:r>
            <a:r>
              <a:rPr lang="en-US" sz="2800" dirty="0" smtClean="0"/>
              <a:t> </a:t>
            </a:r>
            <a:r>
              <a:rPr lang="en-US" sz="2800" dirty="0" err="1" smtClean="0"/>
              <a:t>energetici</a:t>
            </a:r>
            <a:r>
              <a:rPr lang="en-US" sz="2800" dirty="0" smtClean="0"/>
              <a:t>: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dirty="0" err="1" smtClean="0"/>
              <a:t>Fino</a:t>
            </a:r>
            <a:r>
              <a:rPr lang="en-US" sz="2000" dirty="0" smtClean="0"/>
              <a:t> al 75</a:t>
            </a:r>
            <a:r>
              <a:rPr lang="en-US" sz="2300" dirty="0" smtClean="0"/>
              <a:t>% per </a:t>
            </a:r>
            <a:r>
              <a:rPr lang="en-US" sz="2300" dirty="0" err="1" smtClean="0"/>
              <a:t>l’illuminazione</a:t>
            </a:r>
            <a:r>
              <a:rPr lang="en-US" sz="2300" dirty="0" smtClean="0"/>
              <a:t> – 5% </a:t>
            </a:r>
            <a:r>
              <a:rPr lang="en-US" sz="2300" dirty="0" err="1" smtClean="0"/>
              <a:t>dei</a:t>
            </a:r>
            <a:r>
              <a:rPr lang="en-US" sz="2300" dirty="0" smtClean="0"/>
              <a:t> </a:t>
            </a:r>
            <a:r>
              <a:rPr lang="en-US" sz="2300" dirty="0" err="1" smtClean="0"/>
              <a:t>consumi</a:t>
            </a:r>
            <a:r>
              <a:rPr lang="en-US" sz="2300" dirty="0" smtClean="0"/>
              <a:t> </a:t>
            </a:r>
            <a:r>
              <a:rPr lang="en-US" sz="2300" dirty="0" err="1" smtClean="0"/>
              <a:t>totali</a:t>
            </a:r>
            <a:r>
              <a:rPr lang="en-US" sz="2300" dirty="0" smtClean="0"/>
              <a:t> </a:t>
            </a:r>
            <a:r>
              <a:rPr lang="en-US" sz="2300" dirty="0" err="1" smtClean="0"/>
              <a:t>negli</a:t>
            </a:r>
            <a:r>
              <a:rPr lang="en-US" sz="2300" dirty="0" smtClean="0"/>
              <a:t> </a:t>
            </a:r>
            <a:r>
              <a:rPr lang="en-US" sz="2300" dirty="0" err="1" smtClean="0"/>
              <a:t>edifici</a:t>
            </a:r>
            <a:endParaRPr lang="en-US" sz="2300" dirty="0" smtClean="0"/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300" dirty="0" err="1" smtClean="0"/>
              <a:t>Fino</a:t>
            </a:r>
            <a:r>
              <a:rPr lang="en-US" sz="2300" dirty="0" smtClean="0"/>
              <a:t> al 10% per </a:t>
            </a:r>
            <a:r>
              <a:rPr lang="en-US" sz="2300" dirty="0" err="1" smtClean="0"/>
              <a:t>il</a:t>
            </a:r>
            <a:r>
              <a:rPr lang="en-US" sz="2300" dirty="0" smtClean="0"/>
              <a:t> </a:t>
            </a:r>
            <a:r>
              <a:rPr lang="en-US" sz="2300" dirty="0" err="1" smtClean="0"/>
              <a:t>riscaldamento</a:t>
            </a:r>
            <a:r>
              <a:rPr lang="en-US" sz="2300" dirty="0" smtClean="0"/>
              <a:t>, la </a:t>
            </a:r>
            <a:r>
              <a:rPr lang="en-US" sz="2300" dirty="0" err="1" smtClean="0"/>
              <a:t>climatizzazione</a:t>
            </a:r>
            <a:r>
              <a:rPr lang="en-US" sz="2300" dirty="0" smtClean="0"/>
              <a:t> – 7% </a:t>
            </a:r>
            <a:r>
              <a:rPr lang="en-US" sz="2300" dirty="0" err="1"/>
              <a:t>dei</a:t>
            </a:r>
            <a:r>
              <a:rPr lang="en-US" sz="2300" dirty="0"/>
              <a:t> </a:t>
            </a:r>
            <a:r>
              <a:rPr lang="en-US" sz="2300" dirty="0" err="1"/>
              <a:t>consumi</a:t>
            </a:r>
            <a:r>
              <a:rPr lang="en-US" sz="2300" dirty="0"/>
              <a:t> </a:t>
            </a:r>
            <a:r>
              <a:rPr lang="en-US" sz="2300" dirty="0" err="1"/>
              <a:t>totali</a:t>
            </a:r>
            <a:r>
              <a:rPr lang="en-US" sz="2300" dirty="0"/>
              <a:t> </a:t>
            </a:r>
            <a:r>
              <a:rPr lang="en-US" sz="2300" dirty="0" err="1"/>
              <a:t>negli</a:t>
            </a:r>
            <a:r>
              <a:rPr lang="en-US" sz="2300" dirty="0"/>
              <a:t> </a:t>
            </a:r>
            <a:r>
              <a:rPr lang="en-US" sz="2300" dirty="0" err="1" smtClean="0"/>
              <a:t>edifici</a:t>
            </a:r>
            <a:endParaRPr lang="en-US" sz="2300" dirty="0" smtClean="0"/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300" dirty="0" err="1" smtClean="0"/>
              <a:t>Fino</a:t>
            </a:r>
            <a:r>
              <a:rPr lang="en-US" sz="2300" dirty="0" smtClean="0"/>
              <a:t> al 30% </a:t>
            </a:r>
            <a:r>
              <a:rPr lang="en-US" sz="2300" dirty="0" err="1" smtClean="0"/>
              <a:t>negli</a:t>
            </a:r>
            <a:r>
              <a:rPr lang="en-US" sz="2300" dirty="0" smtClean="0"/>
              <a:t> </a:t>
            </a:r>
            <a:r>
              <a:rPr lang="en-US" sz="2300" dirty="0" err="1" smtClean="0"/>
              <a:t>edifici</a:t>
            </a:r>
            <a:r>
              <a:rPr lang="en-US" sz="2300" dirty="0" smtClean="0"/>
              <a:t> </a:t>
            </a:r>
            <a:r>
              <a:rPr lang="en-US" sz="2300" dirty="0" err="1" smtClean="0"/>
              <a:t>pubblici</a:t>
            </a:r>
            <a:endParaRPr lang="en-US" sz="20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EDIFICI INTELLIGENTI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916888"/>
            <a:ext cx="8812405" cy="1745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i="1" dirty="0" smtClean="0"/>
              <a:t>“</a:t>
            </a:r>
            <a:r>
              <a:rPr lang="en-US" sz="2400" i="1" dirty="0" err="1" smtClean="0"/>
              <a:t>Gli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edifici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intelligenti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minimizzano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l’uso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dell’energia</a:t>
            </a:r>
            <a:r>
              <a:rPr lang="en-US" sz="2400" i="1" dirty="0" smtClean="0"/>
              <a:t> e </a:t>
            </a:r>
            <a:r>
              <a:rPr lang="en-US" sz="2400" i="1" dirty="0" err="1" smtClean="0"/>
              <a:t>l’impatto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sull’ambiente</a:t>
            </a:r>
            <a:r>
              <a:rPr lang="en-US" sz="2400" i="1" dirty="0" smtClean="0"/>
              <a:t> e </a:t>
            </a:r>
            <a:r>
              <a:rPr lang="en-US" sz="2400" i="1" dirty="0" err="1" smtClean="0"/>
              <a:t>massimizzano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il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confort</a:t>
            </a:r>
            <a:r>
              <a:rPr lang="en-US" sz="2400" i="1" dirty="0" smtClean="0"/>
              <a:t>, la </a:t>
            </a:r>
            <a:r>
              <a:rPr lang="en-US" sz="2400" i="1" dirty="0" err="1" smtClean="0"/>
              <a:t>salubrità</a:t>
            </a:r>
            <a:r>
              <a:rPr lang="en-US" sz="2400" i="1" dirty="0" smtClean="0"/>
              <a:t> e la </a:t>
            </a:r>
            <a:r>
              <a:rPr lang="en-US" sz="2400" i="1" dirty="0" err="1" smtClean="0"/>
              <a:t>sicurezza</a:t>
            </a:r>
            <a:r>
              <a:rPr lang="en-US" sz="2400" i="1" dirty="0" smtClean="0"/>
              <a:t>.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i="1" dirty="0" err="1" smtClean="0"/>
              <a:t>Fanno</a:t>
            </a:r>
            <a:r>
              <a:rPr lang="en-US" sz="2400" i="1" dirty="0" smtClean="0"/>
              <a:t> leva </a:t>
            </a:r>
            <a:r>
              <a:rPr lang="en-US" sz="2400" i="1" dirty="0" err="1" smtClean="0"/>
              <a:t>sulla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tecnologia</a:t>
            </a:r>
            <a:r>
              <a:rPr lang="en-US" sz="2400" i="1" dirty="0" smtClean="0"/>
              <a:t> per </a:t>
            </a:r>
            <a:r>
              <a:rPr lang="en-US" sz="2400" i="1" dirty="0" err="1" smtClean="0"/>
              <a:t>offrire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grandi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prestazioni</a:t>
            </a:r>
            <a:r>
              <a:rPr lang="en-US" sz="2400" i="1" dirty="0" smtClean="0"/>
              <a:t> e </a:t>
            </a:r>
            <a:r>
              <a:rPr lang="en-US" sz="2400" i="1" dirty="0" err="1" smtClean="0"/>
              <a:t>restare</a:t>
            </a:r>
            <a:r>
              <a:rPr lang="en-US" sz="2400" i="1" dirty="0" smtClean="0"/>
              <a:t> in continua </a:t>
            </a:r>
            <a:r>
              <a:rPr lang="en-US" sz="2400" i="1" dirty="0" err="1" smtClean="0"/>
              <a:t>connessione</a:t>
            </a:r>
            <a:r>
              <a:rPr lang="en-US" sz="2400" i="1" dirty="0" smtClean="0"/>
              <a:t> e </a:t>
            </a:r>
            <a:r>
              <a:rPr lang="en-US" sz="2400" i="1" dirty="0" err="1" smtClean="0"/>
              <a:t>interazione</a:t>
            </a:r>
            <a:r>
              <a:rPr lang="en-US" sz="2400" i="1" dirty="0" smtClean="0"/>
              <a:t> con la rete </a:t>
            </a:r>
            <a:r>
              <a:rPr lang="en-US" sz="2400" i="1" dirty="0" err="1" smtClean="0"/>
              <a:t>intelligente</a:t>
            </a:r>
            <a:r>
              <a:rPr lang="en-US" sz="2400" i="1" dirty="0" smtClean="0"/>
              <a:t>”</a:t>
            </a:r>
            <a:endParaRPr lang="en-US" sz="2800" i="1" dirty="0" smtClean="0"/>
          </a:p>
        </p:txBody>
      </p:sp>
      <p:pic>
        <p:nvPicPr>
          <p:cNvPr id="3075" name="Picture 3" descr="C:\Users\panagiotakopoulos\Desktop\S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59477"/>
            <a:ext cx="4451420" cy="36099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3076" name="Picture 4" descr="C:\Users\panagiotakopoulos\Desktop\S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33152"/>
            <a:ext cx="4572000" cy="3667648"/>
          </a:xfrm>
          <a:prstGeom prst="rect">
            <a:avLst/>
          </a:prstGeom>
          <a:noFill/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nagiotakopoulos\Desktop\220547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491234"/>
          </a:xfrm>
          <a:prstGeom prst="rect">
            <a:avLst/>
          </a:prstGeom>
          <a:noFill/>
        </p:spPr>
      </p:pic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5072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TIC PER GLI EDIFICI INTELLIGENTI</a:t>
            </a:r>
          </a:p>
        </p:txBody>
      </p:sp>
      <p:pic>
        <p:nvPicPr>
          <p:cNvPr id="5122" name="Picture 2" descr="C:\Users\panagiotakopoulos\Desktop\TechsBuil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3675"/>
            <a:ext cx="9144000" cy="576775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SISTEMI DI GESTIONE DELL’ENERGIA PER GLI EDIFICI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10"/>
            <a:ext cx="8812405" cy="15931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Sistemi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integrano</a:t>
            </a:r>
            <a:r>
              <a:rPr lang="en-US" sz="2800" dirty="0" smtClean="0"/>
              <a:t> software, hardware e </a:t>
            </a:r>
            <a:r>
              <a:rPr lang="en-US" sz="2800" dirty="0" err="1" smtClean="0"/>
              <a:t>servizi</a:t>
            </a:r>
            <a:r>
              <a:rPr lang="en-US" sz="2800" dirty="0" smtClean="0"/>
              <a:t> per </a:t>
            </a:r>
            <a:r>
              <a:rPr lang="en-US" sz="2800" dirty="0" err="1" smtClean="0"/>
              <a:t>controllare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attraverso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TIC</a:t>
            </a:r>
          </a:p>
        </p:txBody>
      </p:sp>
      <p:pic>
        <p:nvPicPr>
          <p:cNvPr id="4099" name="Picture 3" descr="C:\Users\panagiotakopoulos\Desktop\B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4673" y="2710194"/>
            <a:ext cx="3969327" cy="333548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7577" y="2584906"/>
            <a:ext cx="5067096" cy="360624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Monitoraggio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automazione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sistemi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per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il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controllo</a:t>
            </a:r>
            <a:r>
              <a:rPr lang="en-US" sz="2800" i="0" kern="0" dirty="0"/>
              <a:t> </a:t>
            </a:r>
            <a:r>
              <a:rPr lang="en-US" sz="2800" i="0" kern="0" dirty="0" smtClean="0"/>
              <a:t>di </a:t>
            </a:r>
            <a:r>
              <a:rPr lang="en-US" sz="2800" i="0" kern="0" dirty="0" err="1" smtClean="0"/>
              <a:t>riscaldamento</a:t>
            </a:r>
            <a:r>
              <a:rPr lang="en-US" sz="2800" i="0" kern="0" dirty="0" smtClean="0"/>
              <a:t>,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ventilazione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climatizzazione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e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illuminazione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lang="en-US" sz="2800" i="0" kern="0" dirty="0" err="1" smtClean="0"/>
              <a:t>Aumentare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l’efficienza</a:t>
            </a:r>
            <a:r>
              <a:rPr lang="en-US" sz="2800" i="0" kern="0" dirty="0" smtClean="0"/>
              <a:t> e </a:t>
            </a:r>
            <a:r>
              <a:rPr lang="en-US" sz="2800" i="0" kern="0" dirty="0" err="1" smtClean="0"/>
              <a:t>il</a:t>
            </a:r>
            <a:r>
              <a:rPr lang="en-US" sz="2800" i="0" kern="0" dirty="0" smtClean="0"/>
              <a:t> comfort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EDIFICI TRADIZIONALI VS INTELLIGENTI</a:t>
            </a:r>
          </a:p>
        </p:txBody>
      </p:sp>
      <p:pic>
        <p:nvPicPr>
          <p:cNvPr id="7170" name="Picture 2" descr="C:\Users\panagiotakopoulos\Desktop\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35464"/>
            <a:ext cx="9144000" cy="5104562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24923</TotalTime>
  <Words>352</Words>
  <Application>Microsoft Office PowerPoint</Application>
  <PresentationFormat>Presentazione su schermo (4:3)</PresentationFormat>
  <Paragraphs>59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61</vt:lpstr>
      <vt:lpstr>Presentazione standard di PowerPoint</vt:lpstr>
      <vt:lpstr>Presentazione standard di PowerPoint</vt:lpstr>
      <vt:lpstr>ENERGIA E EDIFICI</vt:lpstr>
      <vt:lpstr>NECCESSITA’ DI EDIFICI PIU’ EFFICIENTI</vt:lpstr>
      <vt:lpstr>EDIFICI INTELLIGENTI</vt:lpstr>
      <vt:lpstr>Presentazione standard di PowerPoint</vt:lpstr>
      <vt:lpstr>TIC PER GLI EDIFICI INTELLIGENTI</vt:lpstr>
      <vt:lpstr>SISTEMI DI GESTIONE DELL’ENERGIA PER GLI EDIFICI</vt:lpstr>
      <vt:lpstr>EDIFICI TRADIZIONALI VS INTELLIGENTI</vt:lpstr>
      <vt:lpstr>APPLICAZIONI</vt:lpstr>
      <vt:lpstr>RIFERIMIMENTI BIBLIOGRAFICI</vt:lpstr>
      <vt:lpstr>FONTI DELLE IMMAGINI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Gruppo Didattica della Fisica</cp:lastModifiedBy>
  <cp:revision>1612</cp:revision>
  <dcterms:created xsi:type="dcterms:W3CDTF">2013-05-11T20:59:03Z</dcterms:created>
  <dcterms:modified xsi:type="dcterms:W3CDTF">2016-06-24T14:53:53Z</dcterms:modified>
</cp:coreProperties>
</file>