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86" r:id="rId2"/>
    <p:sldId id="485" r:id="rId3"/>
    <p:sldId id="376" r:id="rId4"/>
    <p:sldId id="378" r:id="rId5"/>
    <p:sldId id="381" r:id="rId6"/>
    <p:sldId id="388" r:id="rId7"/>
    <p:sldId id="389" r:id="rId8"/>
    <p:sldId id="406" r:id="rId9"/>
    <p:sldId id="382" r:id="rId10"/>
    <p:sldId id="390" r:id="rId11"/>
    <p:sldId id="383" r:id="rId12"/>
    <p:sldId id="391" r:id="rId13"/>
    <p:sldId id="437" r:id="rId14"/>
    <p:sldId id="483" r:id="rId15"/>
    <p:sldId id="397" r:id="rId16"/>
    <p:sldId id="404" r:id="rId17"/>
    <p:sldId id="392" r:id="rId18"/>
    <p:sldId id="431" r:id="rId19"/>
    <p:sldId id="400" r:id="rId20"/>
    <p:sldId id="432" r:id="rId21"/>
    <p:sldId id="398" r:id="rId22"/>
    <p:sldId id="405" r:id="rId23"/>
    <p:sldId id="399" r:id="rId24"/>
    <p:sldId id="407" r:id="rId25"/>
    <p:sldId id="408" r:id="rId26"/>
    <p:sldId id="435" r:id="rId27"/>
    <p:sldId id="385" r:id="rId28"/>
    <p:sldId id="452" r:id="rId29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6/16/2016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6/16/2016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ORSO 3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ntelligente</a:t>
            </a:r>
            <a:endParaRPr lang="en-GB" sz="2400" b="1" i="0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1</a:t>
            </a:r>
          </a:p>
          <a:p>
            <a:pPr algn="ctr">
              <a:defRPr/>
            </a:pP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27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OBIETTIVI DELLE 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err="1" smtClean="0"/>
              <a:t>Superare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limiti</a:t>
            </a:r>
            <a:r>
              <a:rPr lang="en-US" sz="2800" dirty="0" smtClean="0"/>
              <a:t>  </a:t>
            </a:r>
            <a:r>
              <a:rPr lang="en-US" sz="2800" dirty="0" err="1" smtClean="0"/>
              <a:t>della</a:t>
            </a:r>
            <a:r>
              <a:rPr lang="en-US" sz="2800" dirty="0" smtClean="0"/>
              <a:t> rete </a:t>
            </a:r>
            <a:r>
              <a:rPr lang="en-US" sz="2800" dirty="0" err="1" smtClean="0"/>
              <a:t>attuale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attraversa</a:t>
            </a:r>
            <a:r>
              <a:rPr lang="en-US" sz="2800" dirty="0" smtClean="0"/>
              <a:t>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diffusa</a:t>
            </a:r>
            <a:r>
              <a:rPr lang="en-US" sz="2800" dirty="0" smtClean="0"/>
              <a:t> e </a:t>
            </a:r>
            <a:r>
              <a:rPr lang="en-US" sz="2800" dirty="0" err="1" smtClean="0"/>
              <a:t>l’immagazzimento</a:t>
            </a:r>
            <a:endParaRPr lang="en-US" sz="2800" dirty="0" smtClean="0"/>
          </a:p>
          <a:p>
            <a:r>
              <a:rPr lang="en-GB" sz="2800" dirty="0" err="1" smtClean="0"/>
              <a:t>Aumentare</a:t>
            </a:r>
            <a:r>
              <a:rPr lang="en-GB" sz="2800" dirty="0" smtClean="0"/>
              <a:t> </a:t>
            </a:r>
            <a:r>
              <a:rPr lang="en-GB" sz="2800" dirty="0" err="1" smtClean="0"/>
              <a:t>l’efficienza</a:t>
            </a:r>
            <a:r>
              <a:rPr lang="en-GB" sz="2800" dirty="0" smtClean="0"/>
              <a:t> </a:t>
            </a:r>
            <a:r>
              <a:rPr lang="en-GB" sz="2800" dirty="0" err="1" smtClean="0"/>
              <a:t>della</a:t>
            </a:r>
            <a:r>
              <a:rPr lang="en-GB" sz="2800" dirty="0" smtClean="0"/>
              <a:t> rete </a:t>
            </a:r>
            <a:r>
              <a:rPr lang="en-GB" sz="2800" dirty="0" err="1" smtClean="0"/>
              <a:t>riducendo</a:t>
            </a:r>
            <a:r>
              <a:rPr lang="en-GB" sz="2800" dirty="0" smtClean="0"/>
              <a:t> </a:t>
            </a:r>
            <a:r>
              <a:rPr lang="en-GB" sz="2800" dirty="0" err="1" smtClean="0"/>
              <a:t>gli</a:t>
            </a:r>
            <a:r>
              <a:rPr lang="en-GB" sz="2800" dirty="0" smtClean="0"/>
              <a:t> </a:t>
            </a:r>
            <a:r>
              <a:rPr lang="en-GB" sz="2800" dirty="0" err="1" smtClean="0"/>
              <a:t>sprechi</a:t>
            </a:r>
            <a:endParaRPr lang="en-GB" sz="2800" dirty="0" smtClean="0"/>
          </a:p>
          <a:p>
            <a:r>
              <a:rPr lang="en-GB" sz="2800" dirty="0" err="1" smtClean="0"/>
              <a:t>Assicurare</a:t>
            </a:r>
            <a:r>
              <a:rPr lang="en-GB" sz="2800" dirty="0" smtClean="0"/>
              <a:t> </a:t>
            </a:r>
            <a:r>
              <a:rPr lang="en-GB" sz="2800" dirty="0" err="1" smtClean="0"/>
              <a:t>elasticità</a:t>
            </a:r>
            <a:r>
              <a:rPr lang="en-GB" sz="2800" dirty="0" smtClean="0"/>
              <a:t>, </a:t>
            </a:r>
            <a:r>
              <a:rPr lang="en-GB" sz="2800" dirty="0" err="1" smtClean="0"/>
              <a:t>robustezza</a:t>
            </a:r>
            <a:r>
              <a:rPr lang="en-GB" sz="2800" dirty="0" smtClean="0"/>
              <a:t> e </a:t>
            </a:r>
            <a:r>
              <a:rPr lang="en-GB" sz="2800" dirty="0" err="1" smtClean="0"/>
              <a:t>sicurezza</a:t>
            </a:r>
            <a:r>
              <a:rPr lang="en-GB" sz="2800" dirty="0" smtClean="0"/>
              <a:t> </a:t>
            </a:r>
            <a:r>
              <a:rPr lang="en-GB" sz="2800" dirty="0" err="1" smtClean="0"/>
              <a:t>della</a:t>
            </a:r>
            <a:r>
              <a:rPr lang="en-GB" sz="2800" dirty="0" smtClean="0"/>
              <a:t> </a:t>
            </a:r>
            <a:r>
              <a:rPr lang="en-GB" sz="2800" dirty="0" err="1" smtClean="0"/>
              <a:t>distribuzione</a:t>
            </a:r>
            <a:r>
              <a:rPr lang="en-GB" sz="2800" dirty="0" smtClean="0"/>
              <a:t> </a:t>
            </a:r>
            <a:r>
              <a:rPr lang="en-GB" sz="2800" dirty="0" err="1" smtClean="0"/>
              <a:t>anche</a:t>
            </a:r>
            <a:r>
              <a:rPr lang="en-GB" sz="2800" dirty="0" smtClean="0"/>
              <a:t> in </a:t>
            </a:r>
            <a:r>
              <a:rPr lang="en-GB" sz="2800" dirty="0" err="1" smtClean="0"/>
              <a:t>casi</a:t>
            </a:r>
            <a:r>
              <a:rPr lang="en-GB" sz="2800" dirty="0" smtClean="0"/>
              <a:t> di </a:t>
            </a:r>
            <a:r>
              <a:rPr lang="en-GB" sz="2800" dirty="0" err="1" smtClean="0"/>
              <a:t>emergenza</a:t>
            </a:r>
            <a:r>
              <a:rPr lang="en-GB" sz="2800" dirty="0" smtClean="0"/>
              <a:t> grazie </a:t>
            </a:r>
            <a:r>
              <a:rPr lang="en-GB" sz="2800" dirty="0" err="1" smtClean="0"/>
              <a:t>all’adattività</a:t>
            </a:r>
            <a:r>
              <a:rPr lang="en-GB" sz="2800" dirty="0" smtClean="0"/>
              <a:t> </a:t>
            </a:r>
            <a:r>
              <a:rPr lang="en-GB" sz="2800" dirty="0" err="1" smtClean="0"/>
              <a:t>integrata</a:t>
            </a:r>
            <a:endParaRPr lang="en-US" sz="2800" dirty="0" smtClean="0"/>
          </a:p>
          <a:p>
            <a:r>
              <a:rPr lang="en-US" sz="2800" dirty="0" err="1" smtClean="0"/>
              <a:t>Offrire</a:t>
            </a:r>
            <a:r>
              <a:rPr lang="en-US" sz="2800" dirty="0" smtClean="0"/>
              <a:t> </a:t>
            </a:r>
            <a:r>
              <a:rPr lang="en-US" sz="2800" dirty="0" err="1" smtClean="0"/>
              <a:t>agli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l’accesso</a:t>
            </a:r>
            <a:r>
              <a:rPr lang="en-US" sz="2800" dirty="0" smtClean="0"/>
              <a:t> a un </a:t>
            </a:r>
            <a:r>
              <a:rPr lang="en-US" sz="2800" dirty="0" err="1" smtClean="0"/>
              <a:t>mercato</a:t>
            </a:r>
            <a:r>
              <a:rPr lang="en-US" sz="2800" dirty="0" smtClean="0"/>
              <a:t> </a:t>
            </a:r>
            <a:r>
              <a:rPr lang="en-US" sz="2800" dirty="0" err="1" smtClean="0"/>
              <a:t>liberalizzato</a:t>
            </a:r>
            <a:endParaRPr lang="en-US" sz="2800" dirty="0" smtClean="0"/>
          </a:p>
          <a:p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l’impatto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ambientale</a:t>
            </a:r>
            <a:r>
              <a:rPr lang="en-US" sz="2800" dirty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del </a:t>
            </a:r>
            <a:r>
              <a:rPr lang="en-US" sz="2800" dirty="0" err="1" smtClean="0"/>
              <a:t>trasporto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CONCEPTUAL MODEL</a:t>
            </a:r>
          </a:p>
        </p:txBody>
      </p:sp>
      <p:pic>
        <p:nvPicPr>
          <p:cNvPr id="1027" name="Picture 3" descr="C:\Users\panagiotakopoulos\Desktop\SG conceptual 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8538"/>
            <a:ext cx="9143999" cy="5352019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SETTORI E ATTORI DELLA SMART GRID</a:t>
            </a: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495402"/>
              </p:ext>
            </p:extLst>
          </p:nvPr>
        </p:nvGraphicFramePr>
        <p:xfrm>
          <a:off x="0" y="1155266"/>
          <a:ext cx="9144000" cy="5323799"/>
        </p:xfrm>
        <a:graphic>
          <a:graphicData uri="http://schemas.openxmlformats.org/drawingml/2006/table">
            <a:tbl>
              <a:tblPr/>
              <a:tblGrid>
                <a:gridCol w="1815353"/>
                <a:gridCol w="7328647"/>
              </a:tblGrid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Settore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Attori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nel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settore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53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Clienti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Gli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utilizzatori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finali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dell’energia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elettrica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(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residenziali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,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commerciali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,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industriali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)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Possono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immagazzinare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e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gestire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consumi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di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Mercati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Gli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operatori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del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mercato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energetico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Provider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Le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organizzazioni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che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offrono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serivzi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e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applicazioni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clienti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Funzionamento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Tutti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oloro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che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gestiscono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il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trasferimento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dell’energia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a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livello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locale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Produzione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produttori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di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su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larga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scala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Possono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immagazzinare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per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distribuirla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in un secondo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momento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Trasmissione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Tutti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coloro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che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trasferiscono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l’enegia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dai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siti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di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produzione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a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luoghi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lontani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Possono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immagazzinare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e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eventualmente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anche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produrla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Distribuzione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Tutti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coloro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che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distribuiscono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l’energia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clienti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,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prelevando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dagli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stessi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quella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in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eccesso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Possono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immagazzinare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energia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e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eventualmente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anche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produrla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PRINCIPALI FATTORI DI SUCCESSO DI UNA </a:t>
            </a:r>
            <a:b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endParaRPr lang="en-US" sz="2800" u="sng" dirty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Affidabilità</a:t>
            </a:r>
            <a:r>
              <a:rPr lang="en-US" sz="2800" dirty="0" smtClean="0"/>
              <a:t> –  </a:t>
            </a:r>
            <a:r>
              <a:rPr lang="en-US" sz="2800" dirty="0" err="1" smtClean="0"/>
              <a:t>Fornisce</a:t>
            </a:r>
            <a:r>
              <a:rPr lang="en-US" sz="2800" dirty="0" smtClean="0"/>
              <a:t> </a:t>
            </a:r>
            <a:r>
              <a:rPr lang="en-US" sz="2800" dirty="0" err="1" smtClean="0"/>
              <a:t>avvertimenti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guasti</a:t>
            </a:r>
            <a:r>
              <a:rPr lang="en-US" sz="2800" dirty="0" smtClean="0"/>
              <a:t> e li </a:t>
            </a:r>
            <a:r>
              <a:rPr lang="en-US" sz="2800" dirty="0" err="1" smtClean="0"/>
              <a:t>gestisce</a:t>
            </a:r>
            <a:r>
              <a:rPr lang="en-US" sz="2800" dirty="0" smtClean="0"/>
              <a:t> con </a:t>
            </a:r>
            <a:r>
              <a:rPr lang="en-US" sz="2800" dirty="0" err="1" smtClean="0"/>
              <a:t>azioni</a:t>
            </a:r>
            <a:r>
              <a:rPr lang="en-US" sz="2800" dirty="0" smtClean="0"/>
              <a:t> </a:t>
            </a:r>
            <a:r>
              <a:rPr lang="en-US" sz="2800" dirty="0" err="1" smtClean="0"/>
              <a:t>correttive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800" u="sng" dirty="0" err="1" smtClean="0"/>
              <a:t>Sicurezza</a:t>
            </a:r>
            <a:r>
              <a:rPr lang="en-GB" sz="2800" dirty="0" smtClean="0"/>
              <a:t> – </a:t>
            </a:r>
            <a:r>
              <a:rPr lang="en-GB" sz="2800" dirty="0" err="1" smtClean="0"/>
              <a:t>Resiste</a:t>
            </a:r>
            <a:r>
              <a:rPr lang="en-GB" sz="2800" dirty="0" smtClean="0"/>
              <a:t> a </a:t>
            </a:r>
            <a:r>
              <a:rPr lang="en-GB" sz="2800" dirty="0" err="1" smtClean="0"/>
              <a:t>attachi</a:t>
            </a:r>
            <a:r>
              <a:rPr lang="en-GB" sz="2800" dirty="0" smtClean="0"/>
              <a:t> </a:t>
            </a:r>
            <a:r>
              <a:rPr lang="en-GB" sz="2800" dirty="0" err="1" smtClean="0"/>
              <a:t>fisici</a:t>
            </a:r>
            <a:r>
              <a:rPr lang="en-GB" sz="2800" dirty="0" smtClean="0"/>
              <a:t> e </a:t>
            </a:r>
            <a:r>
              <a:rPr lang="en-GB" sz="2800" dirty="0" err="1" smtClean="0"/>
              <a:t>cibernetici</a:t>
            </a:r>
            <a:r>
              <a:rPr lang="en-GB" sz="2800" dirty="0"/>
              <a:t>,</a:t>
            </a:r>
            <a:r>
              <a:rPr lang="en-GB" sz="2800" dirty="0" smtClean="0"/>
              <a:t> è </a:t>
            </a:r>
            <a:r>
              <a:rPr lang="en-GB" sz="2800" dirty="0" err="1" smtClean="0"/>
              <a:t>meno</a:t>
            </a:r>
            <a:r>
              <a:rPr lang="en-GB" sz="2800" dirty="0" smtClean="0"/>
              <a:t> </a:t>
            </a:r>
            <a:r>
              <a:rPr lang="en-GB" sz="2800" dirty="0" err="1" smtClean="0"/>
              <a:t>vulnerabile</a:t>
            </a:r>
            <a:r>
              <a:rPr lang="en-GB" sz="2800" dirty="0" smtClean="0"/>
              <a:t> </a:t>
            </a:r>
            <a:r>
              <a:rPr lang="en-GB" sz="2800" dirty="0" err="1" smtClean="0"/>
              <a:t>alle</a:t>
            </a:r>
            <a:r>
              <a:rPr lang="en-GB" sz="2800" dirty="0" smtClean="0"/>
              <a:t> </a:t>
            </a:r>
            <a:r>
              <a:rPr lang="en-GB" sz="2800" dirty="0" err="1" smtClean="0"/>
              <a:t>catastrofi</a:t>
            </a:r>
            <a:r>
              <a:rPr lang="en-GB" sz="2800" dirty="0" smtClean="0"/>
              <a:t> </a:t>
            </a:r>
            <a:r>
              <a:rPr lang="en-GB" sz="2800" dirty="0" err="1" smtClean="0"/>
              <a:t>naturali</a:t>
            </a:r>
            <a:r>
              <a:rPr lang="en-GB" sz="2800" dirty="0" smtClean="0"/>
              <a:t>, non </a:t>
            </a:r>
            <a:r>
              <a:rPr lang="en-GB" sz="2800" dirty="0" err="1" smtClean="0"/>
              <a:t>procura</a:t>
            </a:r>
            <a:r>
              <a:rPr lang="en-GB" sz="2800" dirty="0" smtClean="0"/>
              <a:t> </a:t>
            </a:r>
            <a:r>
              <a:rPr lang="en-GB" sz="2800" dirty="0" err="1" smtClean="0"/>
              <a:t>danni</a:t>
            </a:r>
            <a:r>
              <a:rPr lang="en-GB" sz="2800" dirty="0" smtClean="0"/>
              <a:t> a </a:t>
            </a:r>
            <a:r>
              <a:rPr lang="en-GB" sz="2800" dirty="0" err="1" smtClean="0"/>
              <a:t>utenti</a:t>
            </a:r>
            <a:r>
              <a:rPr lang="en-GB" sz="2800" dirty="0" smtClean="0"/>
              <a:t> e </a:t>
            </a:r>
            <a:r>
              <a:rPr lang="en-GB" sz="2800" dirty="0" err="1" smtClean="0"/>
              <a:t>lavoratori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Economicità</a:t>
            </a:r>
            <a:r>
              <a:rPr lang="en-US" sz="2800" dirty="0" smtClean="0"/>
              <a:t> – </a:t>
            </a:r>
            <a:r>
              <a:rPr lang="en-US" sz="2800" dirty="0" err="1" smtClean="0"/>
              <a:t>Offre</a:t>
            </a:r>
            <a:r>
              <a:rPr lang="en-US" sz="2800" dirty="0" smtClean="0"/>
              <a:t> un </a:t>
            </a:r>
            <a:r>
              <a:rPr lang="en-US" sz="2800" dirty="0" err="1" smtClean="0"/>
              <a:t>servizio</a:t>
            </a:r>
            <a:r>
              <a:rPr lang="en-US" sz="2800" dirty="0" smtClean="0"/>
              <a:t> </a:t>
            </a:r>
            <a:r>
              <a:rPr lang="en-US" sz="2800" dirty="0" err="1" smtClean="0"/>
              <a:t>adeguato</a:t>
            </a:r>
            <a:r>
              <a:rPr lang="en-US" sz="2800" dirty="0" smtClean="0"/>
              <a:t> a </a:t>
            </a:r>
            <a:r>
              <a:rPr lang="en-US" sz="2800" dirty="0" err="1" smtClean="0"/>
              <a:t>prezzi</a:t>
            </a:r>
            <a:r>
              <a:rPr lang="en-US" sz="2800" dirty="0" smtClean="0"/>
              <a:t> </a:t>
            </a:r>
            <a:r>
              <a:rPr lang="en-US" sz="2800" dirty="0" err="1" smtClean="0"/>
              <a:t>ragionevoli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Efficienza</a:t>
            </a:r>
            <a:r>
              <a:rPr lang="en-US" sz="2800" dirty="0" smtClean="0"/>
              <a:t> – </a:t>
            </a:r>
            <a:r>
              <a:rPr lang="en-US" sz="2800" dirty="0" err="1" smtClean="0"/>
              <a:t>Permette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smtClean="0"/>
              <a:t>Basso </a:t>
            </a:r>
            <a:r>
              <a:rPr lang="en-US" sz="2800" u="sng" dirty="0" err="1" smtClean="0"/>
              <a:t>impatto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ambientale</a:t>
            </a:r>
            <a:r>
              <a:rPr lang="en-US" sz="2800" dirty="0" smtClean="0"/>
              <a:t> – </a:t>
            </a:r>
            <a:r>
              <a:rPr lang="en-US" sz="2800" dirty="0" err="1" smtClean="0"/>
              <a:t>Aumenta</a:t>
            </a:r>
            <a:r>
              <a:rPr lang="en-US" sz="2800" dirty="0" smtClean="0"/>
              <a:t> la </a:t>
            </a:r>
            <a:r>
              <a:rPr lang="en-US" sz="2800" dirty="0" err="1" smtClean="0"/>
              <a:t>sostenibilità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tutto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sistema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LA CATENA DELL’ENERGIA INTELLIGENTE</a:t>
            </a:r>
          </a:p>
        </p:txBody>
      </p:sp>
      <p:pic>
        <p:nvPicPr>
          <p:cNvPr id="2050" name="Picture 2" descr="C:\Users\panagiotakopoulos\Desktop\pictures\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4"/>
            <a:ext cx="9144000" cy="528543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LA RETE ADATTIVA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7347"/>
            <a:ext cx="9144000" cy="543364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err="1" smtClean="0"/>
              <a:t>Una</a:t>
            </a:r>
            <a:r>
              <a:rPr lang="en-US" sz="2800" dirty="0" smtClean="0"/>
              <a:t> rete </a:t>
            </a:r>
            <a:r>
              <a:rPr lang="en-US" sz="2800" dirty="0" err="1" smtClean="0"/>
              <a:t>adattiva</a:t>
            </a:r>
            <a:r>
              <a:rPr lang="en-US" sz="2800" dirty="0" smtClean="0"/>
              <a:t> è </a:t>
            </a:r>
            <a:r>
              <a:rPr lang="en-US" sz="2800" dirty="0" err="1" smtClean="0"/>
              <a:t>capace</a:t>
            </a:r>
            <a:r>
              <a:rPr lang="en-US" sz="2800" dirty="0" smtClean="0"/>
              <a:t> di dare </a:t>
            </a:r>
            <a:r>
              <a:rPr lang="en-US" sz="2800" dirty="0" err="1" smtClean="0"/>
              <a:t>risposta</a:t>
            </a:r>
            <a:r>
              <a:rPr lang="en-US" sz="2800" dirty="0" smtClean="0"/>
              <a:t> a </a:t>
            </a:r>
            <a:r>
              <a:rPr lang="en-US" sz="2800" dirty="0" err="1" smtClean="0"/>
              <a:t>pericoli</a:t>
            </a:r>
            <a:r>
              <a:rPr lang="en-US" sz="2800" dirty="0" smtClean="0"/>
              <a:t>, </a:t>
            </a:r>
            <a:r>
              <a:rPr lang="en-US" sz="2800" dirty="0" err="1" smtClean="0"/>
              <a:t>guasti</a:t>
            </a:r>
            <a:r>
              <a:rPr lang="en-US" sz="2800" dirty="0" smtClean="0"/>
              <a:t> e </a:t>
            </a:r>
            <a:r>
              <a:rPr lang="en-US" sz="2800" dirty="0" err="1" smtClean="0"/>
              <a:t>altri</a:t>
            </a:r>
            <a:r>
              <a:rPr lang="en-US" sz="2800" dirty="0" smtClean="0"/>
              <a:t> </a:t>
            </a:r>
            <a:r>
              <a:rPr lang="en-US" sz="2800" dirty="0" err="1" smtClean="0"/>
              <a:t>fattori</a:t>
            </a:r>
            <a:r>
              <a:rPr lang="en-US" sz="2800" dirty="0" smtClean="0"/>
              <a:t> </a:t>
            </a:r>
            <a:r>
              <a:rPr lang="en-US" sz="2800" dirty="0" err="1" smtClean="0"/>
              <a:t>destabilizzanti</a:t>
            </a:r>
            <a:r>
              <a:rPr lang="en-US" sz="2800" dirty="0" smtClean="0"/>
              <a:t> </a:t>
            </a:r>
            <a:r>
              <a:rPr lang="en-US" sz="2800" dirty="0" err="1" smtClean="0"/>
              <a:t>prevenendo</a:t>
            </a:r>
            <a:r>
              <a:rPr lang="en-US" sz="2800" dirty="0" smtClean="0"/>
              <a:t> o </a:t>
            </a:r>
            <a:r>
              <a:rPr lang="en-US" sz="2800" dirty="0" err="1" smtClean="0"/>
              <a:t>limitando</a:t>
            </a:r>
            <a:r>
              <a:rPr lang="en-US" sz="2800" dirty="0" smtClean="0"/>
              <a:t> la </a:t>
            </a:r>
            <a:r>
              <a:rPr lang="en-US" sz="2800" dirty="0" err="1" smtClean="0"/>
              <a:t>diffusione</a:t>
            </a:r>
            <a:r>
              <a:rPr lang="en-US" sz="2800" dirty="0" smtClean="0"/>
              <a:t> del </a:t>
            </a:r>
            <a:r>
              <a:rPr lang="en-US" sz="2800" dirty="0" err="1" smtClean="0"/>
              <a:t>problema</a:t>
            </a:r>
            <a:r>
              <a:rPr lang="en-US" sz="2800" dirty="0" smtClean="0"/>
              <a:t> </a:t>
            </a:r>
            <a:r>
              <a:rPr lang="en-US" sz="2800" dirty="0" err="1" smtClean="0"/>
              <a:t>nella</a:t>
            </a:r>
            <a:r>
              <a:rPr lang="en-US" sz="2800" dirty="0" smtClean="0"/>
              <a:t> rete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: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Il </a:t>
            </a:r>
            <a:r>
              <a:rPr lang="en-US" dirty="0" err="1" smtClean="0"/>
              <a:t>monitoraggio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parti</a:t>
            </a:r>
            <a:r>
              <a:rPr lang="en-US" dirty="0" smtClean="0"/>
              <a:t> e la </a:t>
            </a:r>
            <a:r>
              <a:rPr lang="en-US" dirty="0" err="1" smtClean="0"/>
              <a:t>regolazione</a:t>
            </a:r>
            <a:r>
              <a:rPr lang="en-US" dirty="0" smtClean="0"/>
              <a:t> </a:t>
            </a:r>
            <a:r>
              <a:rPr lang="en-US" dirty="0" err="1" smtClean="0"/>
              <a:t>complessiva</a:t>
            </a:r>
            <a:r>
              <a:rPr lang="en-US" dirty="0" smtClean="0"/>
              <a:t> del network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La </a:t>
            </a:r>
            <a:r>
              <a:rPr lang="en-US" dirty="0" err="1" smtClean="0"/>
              <a:t>valutazione</a:t>
            </a:r>
            <a:r>
              <a:rPr lang="en-US" dirty="0" smtClean="0"/>
              <a:t> del </a:t>
            </a:r>
            <a:r>
              <a:rPr lang="en-US" dirty="0" err="1" smtClean="0"/>
              <a:t>rischio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base </a:t>
            </a:r>
            <a:r>
              <a:rPr lang="en-US" dirty="0" err="1" smtClean="0"/>
              <a:t>probabilistica</a:t>
            </a:r>
            <a:r>
              <a:rPr lang="en-US" dirty="0" smtClean="0"/>
              <a:t> grazie al continuo </a:t>
            </a:r>
            <a:r>
              <a:rPr lang="en-US" dirty="0" err="1" smtClean="0"/>
              <a:t>monitoraggio</a:t>
            </a:r>
            <a:r>
              <a:rPr lang="en-US" dirty="0" smtClean="0"/>
              <a:t> del </a:t>
            </a:r>
            <a:r>
              <a:rPr lang="en-US" dirty="0" err="1" smtClean="0"/>
              <a:t>funzionamento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componenti</a:t>
            </a:r>
            <a:endParaRPr lang="en-US" dirty="0" smtClean="0"/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L’analisi</a:t>
            </a:r>
            <a:r>
              <a:rPr lang="en-US" dirty="0" smtClean="0"/>
              <a:t> in tempo </a:t>
            </a:r>
            <a:r>
              <a:rPr lang="en-US" dirty="0" err="1" smtClean="0"/>
              <a:t>reale</a:t>
            </a:r>
            <a:r>
              <a:rPr lang="en-US" dirty="0" smtClean="0"/>
              <a:t> del </a:t>
            </a:r>
            <a:r>
              <a:rPr lang="en-US" dirty="0" err="1" smtClean="0"/>
              <a:t>funzionamento</a:t>
            </a:r>
            <a:r>
              <a:rPr lang="en-US" dirty="0" smtClean="0"/>
              <a:t> </a:t>
            </a:r>
            <a:r>
              <a:rPr lang="en-US" dirty="0" err="1" smtClean="0"/>
              <a:t>complessivo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rete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ISOLARE I PROBLEMI</a:t>
            </a:r>
          </a:p>
        </p:txBody>
      </p:sp>
      <p:pic>
        <p:nvPicPr>
          <p:cNvPr id="1027" name="Picture 3" descr="C:\Users\panagiotakopoulos\Desktop\Smart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4497"/>
            <a:ext cx="9144000" cy="546630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RESILIENZA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Identificazione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minacce</a:t>
            </a:r>
            <a:r>
              <a:rPr lang="en-US" sz="2800" dirty="0" smtClean="0"/>
              <a:t> e </a:t>
            </a:r>
            <a:r>
              <a:rPr lang="en-US" sz="2800" dirty="0" err="1" smtClean="0"/>
              <a:t>vulnerabilità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Canali</a:t>
            </a:r>
            <a:r>
              <a:rPr lang="en-US" sz="2800" dirty="0" smtClean="0"/>
              <a:t> di </a:t>
            </a:r>
            <a:r>
              <a:rPr lang="en-US" sz="2800" dirty="0" err="1" smtClean="0"/>
              <a:t>comunicazione</a:t>
            </a:r>
            <a:r>
              <a:rPr lang="en-US" sz="2800" dirty="0" smtClean="0"/>
              <a:t> </a:t>
            </a:r>
            <a:r>
              <a:rPr lang="en-US" sz="2800" dirty="0" err="1" smtClean="0"/>
              <a:t>rapida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operatori</a:t>
            </a:r>
            <a:r>
              <a:rPr lang="en-US" sz="2800" dirty="0" smtClean="0"/>
              <a:t> e </a:t>
            </a:r>
            <a:r>
              <a:rPr lang="en-US" sz="2800" dirty="0" err="1" smtClean="0"/>
              <a:t>decisori</a:t>
            </a:r>
            <a:r>
              <a:rPr lang="en-US" sz="2800" dirty="0" smtClean="0"/>
              <a:t> </a:t>
            </a:r>
            <a:r>
              <a:rPr lang="en-US" sz="2800" dirty="0" err="1" smtClean="0"/>
              <a:t>politici</a:t>
            </a:r>
            <a:r>
              <a:rPr lang="en-US" sz="2800" dirty="0" smtClean="0"/>
              <a:t> in </a:t>
            </a:r>
            <a:r>
              <a:rPr lang="en-US" sz="2800" dirty="0" err="1" smtClean="0"/>
              <a:t>caso</a:t>
            </a:r>
            <a:r>
              <a:rPr lang="en-US" sz="2800" dirty="0" smtClean="0"/>
              <a:t> di </a:t>
            </a:r>
            <a:r>
              <a:rPr lang="en-US" sz="2800" dirty="0" err="1" smtClean="0"/>
              <a:t>minacce</a:t>
            </a:r>
            <a:r>
              <a:rPr lang="en-US" sz="2800" dirty="0" smtClean="0"/>
              <a:t> </a:t>
            </a:r>
            <a:r>
              <a:rPr lang="en-US" sz="2800" dirty="0" err="1" smtClean="0"/>
              <a:t>critiche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Protezione</a:t>
            </a:r>
            <a:r>
              <a:rPr lang="en-US" sz="2800" dirty="0" smtClean="0"/>
              <a:t> del network – </a:t>
            </a:r>
            <a:r>
              <a:rPr lang="en-US" sz="2800" dirty="0" err="1" smtClean="0"/>
              <a:t>Attivazione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protocolli</a:t>
            </a:r>
            <a:r>
              <a:rPr lang="en-US" sz="2800" dirty="0" smtClean="0"/>
              <a:t> di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 come </a:t>
            </a:r>
            <a:r>
              <a:rPr lang="en-US" sz="2800" dirty="0" err="1" smtClean="0"/>
              <a:t>autorizzazione</a:t>
            </a:r>
            <a:r>
              <a:rPr lang="en-US" sz="2800" dirty="0" smtClean="0"/>
              <a:t>, </a:t>
            </a:r>
            <a:r>
              <a:rPr lang="en-US" sz="2800" dirty="0" err="1" smtClean="0"/>
              <a:t>autenticazione</a:t>
            </a:r>
            <a:r>
              <a:rPr lang="en-US" sz="2800" dirty="0" smtClean="0"/>
              <a:t>, </a:t>
            </a:r>
            <a:r>
              <a:rPr lang="en-US" sz="2800" dirty="0" err="1" smtClean="0"/>
              <a:t>codifica</a:t>
            </a:r>
            <a:r>
              <a:rPr lang="en-US" sz="2800" dirty="0" smtClean="0"/>
              <a:t> e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intrusioni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Inclusione</a:t>
            </a:r>
            <a:r>
              <a:rPr lang="en-US" sz="2800" dirty="0" smtClean="0"/>
              <a:t> del </a:t>
            </a:r>
            <a:r>
              <a:rPr lang="en-US" sz="2800" dirty="0" err="1" smtClean="0"/>
              <a:t>monitoraggio</a:t>
            </a:r>
            <a:r>
              <a:rPr lang="en-US" sz="2800" dirty="0" smtClean="0"/>
              <a:t> del </a:t>
            </a:r>
            <a:r>
              <a:rPr lang="en-US" sz="2800" dirty="0" err="1" smtClean="0"/>
              <a:t>rischio</a:t>
            </a:r>
            <a:r>
              <a:rPr lang="en-US" sz="2800" dirty="0" smtClean="0"/>
              <a:t> </a:t>
            </a:r>
            <a:r>
              <a:rPr lang="en-US" sz="2800" dirty="0" err="1" smtClean="0"/>
              <a:t>nella</a:t>
            </a:r>
            <a:r>
              <a:rPr lang="en-US" sz="2800" dirty="0" smtClean="0"/>
              <a:t> </a:t>
            </a:r>
            <a:r>
              <a:rPr lang="en-US" sz="2800" dirty="0" err="1" smtClean="0"/>
              <a:t>progettazione</a:t>
            </a:r>
            <a:r>
              <a:rPr lang="en-US" sz="2800" dirty="0" smtClean="0"/>
              <a:t> del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  - </a:t>
            </a:r>
            <a:r>
              <a:rPr lang="en-US" sz="2800" dirty="0" err="1" smtClean="0"/>
              <a:t>Prevenzione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effetti</a:t>
            </a:r>
            <a:r>
              <a:rPr lang="en-US" sz="2800" dirty="0" smtClean="0"/>
              <a:t> di un </a:t>
            </a:r>
            <a:r>
              <a:rPr lang="en-US" sz="2800" dirty="0" err="1" smtClean="0"/>
              <a:t>attacco</a:t>
            </a:r>
            <a:r>
              <a:rPr lang="en-US" sz="2800" dirty="0" smtClean="0"/>
              <a:t> </a:t>
            </a:r>
            <a:r>
              <a:rPr lang="en-US" sz="2800" dirty="0" err="1" smtClean="0"/>
              <a:t>terroristico</a:t>
            </a:r>
            <a:r>
              <a:rPr lang="en-US" sz="2800" dirty="0" smtClean="0"/>
              <a:t> </a:t>
            </a:r>
            <a:r>
              <a:rPr lang="en-US" sz="2800" dirty="0" err="1" smtClean="0"/>
              <a:t>coordinato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PARTECIPAZIONE ATTIVA DEGLI UTENTI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scegliere</a:t>
            </a:r>
            <a:r>
              <a:rPr lang="en-US" sz="2800" dirty="0" smtClean="0"/>
              <a:t> </a:t>
            </a:r>
            <a:r>
              <a:rPr lang="en-US" sz="2800" dirty="0" err="1" smtClean="0"/>
              <a:t>quando</a:t>
            </a:r>
            <a:r>
              <a:rPr lang="en-US" sz="2800" dirty="0" smtClean="0"/>
              <a:t>, dove e come </a:t>
            </a:r>
            <a:r>
              <a:rPr lang="en-US" sz="2800" dirty="0" err="1" smtClean="0"/>
              <a:t>consumare</a:t>
            </a:r>
            <a:r>
              <a:rPr lang="en-US" sz="2800" dirty="0" smtClean="0"/>
              <a:t>, </a:t>
            </a:r>
            <a:r>
              <a:rPr lang="en-US" sz="2800" dirty="0" err="1" smtClean="0"/>
              <a:t>produrre</a:t>
            </a:r>
            <a:r>
              <a:rPr lang="en-US" sz="2800" dirty="0" smtClean="0"/>
              <a:t> e </a:t>
            </a:r>
            <a:r>
              <a:rPr lang="en-US" sz="2800" dirty="0" err="1" smtClean="0"/>
              <a:t>immagazzinare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(“energy prosumers (</a:t>
            </a:r>
            <a:r>
              <a:rPr lang="en-US" sz="2800" i="1" dirty="0" smtClean="0"/>
              <a:t>pro</a:t>
            </a:r>
            <a:r>
              <a:rPr lang="en-US" sz="2800" dirty="0" smtClean="0"/>
              <a:t>-</a:t>
            </a:r>
            <a:r>
              <a:rPr lang="en-US" sz="2800" dirty="0" err="1" smtClean="0"/>
              <a:t>ducers</a:t>
            </a:r>
            <a:r>
              <a:rPr lang="en-US" sz="2800" dirty="0"/>
              <a:t> </a:t>
            </a:r>
            <a:r>
              <a:rPr lang="en-US" sz="2800" dirty="0" smtClean="0"/>
              <a:t>+ con-</a:t>
            </a:r>
            <a:r>
              <a:rPr lang="en-US" sz="2800" i="1" dirty="0" err="1" smtClean="0"/>
              <a:t>sumers</a:t>
            </a:r>
            <a:r>
              <a:rPr lang="en-US" sz="2800" dirty="0" smtClean="0"/>
              <a:t>)”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Dispositivi</a:t>
            </a:r>
            <a:r>
              <a:rPr lang="en-US" sz="2800" dirty="0" smtClean="0"/>
              <a:t> e </a:t>
            </a:r>
            <a:r>
              <a:rPr lang="en-US" sz="2800" dirty="0" err="1" smtClean="0"/>
              <a:t>applicazioni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informano</a:t>
            </a:r>
            <a:r>
              <a:rPr lang="en-US" sz="2800" dirty="0" smtClean="0"/>
              <a:t> </a:t>
            </a:r>
            <a:r>
              <a:rPr lang="en-US" sz="2800" dirty="0" err="1" smtClean="0"/>
              <a:t>l’utente</a:t>
            </a:r>
            <a:r>
              <a:rPr lang="en-US" sz="2800" dirty="0" smtClean="0"/>
              <a:t> </a:t>
            </a:r>
            <a:r>
              <a:rPr lang="en-US" sz="2800" dirty="0" err="1" smtClean="0"/>
              <a:t>sul</a:t>
            </a:r>
            <a:r>
              <a:rPr lang="en-US" sz="2800" dirty="0" smtClean="0"/>
              <a:t> </a:t>
            </a:r>
            <a:r>
              <a:rPr lang="en-US" sz="2800" dirty="0" err="1" smtClean="0"/>
              <a:t>costo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loro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possono</a:t>
            </a:r>
            <a:r>
              <a:rPr lang="en-US" sz="2800" dirty="0" smtClean="0"/>
              <a:t> </a:t>
            </a:r>
            <a:r>
              <a:rPr lang="en-US" sz="2800" dirty="0" err="1" smtClean="0"/>
              <a:t>gestire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loro</a:t>
            </a:r>
            <a:r>
              <a:rPr lang="en-US" sz="2800" dirty="0" smtClean="0"/>
              <a:t> Plug-in Hybrid Electric Vehicles (PHEV) and Electric Vehicles (EV) </a:t>
            </a:r>
            <a:r>
              <a:rPr lang="en-US" sz="2800" dirty="0" err="1" smtClean="0"/>
              <a:t>usando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elettrica</a:t>
            </a:r>
            <a:r>
              <a:rPr lang="en-US" sz="2800" dirty="0" smtClean="0"/>
              <a:t> in </a:t>
            </a:r>
            <a:r>
              <a:rPr lang="en-US" sz="2800" dirty="0" err="1" smtClean="0"/>
              <a:t>diversi</a:t>
            </a:r>
            <a:r>
              <a:rPr lang="en-US" sz="2800" dirty="0" smtClean="0"/>
              <a:t> </a:t>
            </a:r>
            <a:r>
              <a:rPr lang="en-US" sz="2800" dirty="0" err="1" smtClean="0"/>
              <a:t>luoghi</a:t>
            </a:r>
            <a:r>
              <a:rPr lang="en-US" sz="2800" dirty="0" smtClean="0"/>
              <a:t> (casa, </a:t>
            </a:r>
            <a:r>
              <a:rPr lang="en-US" sz="2800" dirty="0" err="1" smtClean="0"/>
              <a:t>ufficio</a:t>
            </a:r>
            <a:r>
              <a:rPr lang="en-US" sz="2800" dirty="0"/>
              <a:t>,</a:t>
            </a:r>
            <a:r>
              <a:rPr lang="en-US" sz="2800" dirty="0" smtClean="0"/>
              <a:t> </a:t>
            </a:r>
            <a:r>
              <a:rPr lang="en-US" sz="2800" dirty="0"/>
              <a:t>e</a:t>
            </a:r>
            <a:r>
              <a:rPr lang="en-US" sz="2800" dirty="0" smtClean="0"/>
              <a:t>tc.) 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DI ALTA QUALITA’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47061"/>
            <a:ext cx="8792308" cy="527286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Controllo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integrato</a:t>
            </a:r>
            <a:r>
              <a:rPr lang="en-US" sz="2800" dirty="0" smtClean="0"/>
              <a:t> di </a:t>
            </a:r>
            <a:r>
              <a:rPr lang="en-US" sz="2800" dirty="0" err="1" smtClean="0"/>
              <a:t>voltaggio</a:t>
            </a:r>
            <a:r>
              <a:rPr lang="en-US" sz="2800" dirty="0" smtClean="0"/>
              <a:t> e </a:t>
            </a:r>
            <a:r>
              <a:rPr lang="en-US" sz="2800" dirty="0" err="1" smtClean="0"/>
              <a:t>potenza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tutta</a:t>
            </a:r>
            <a:r>
              <a:rPr lang="en-US" sz="2800" dirty="0" smtClean="0"/>
              <a:t> la rete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Ottimizzazione</a:t>
            </a:r>
            <a:r>
              <a:rPr lang="en-US" sz="2800" dirty="0" smtClean="0"/>
              <a:t> </a:t>
            </a:r>
            <a:r>
              <a:rPr lang="en-US" sz="2800" dirty="0" err="1" smtClean="0"/>
              <a:t>personalizzata</a:t>
            </a:r>
            <a:r>
              <a:rPr lang="en-US" sz="2800" dirty="0" smtClean="0"/>
              <a:t> </a:t>
            </a:r>
            <a:r>
              <a:rPr lang="en-US" sz="2800" dirty="0" err="1" smtClean="0"/>
              <a:t>sull’utente</a:t>
            </a:r>
            <a:r>
              <a:rPr lang="en-US" sz="2800" dirty="0" smtClean="0"/>
              <a:t> del </a:t>
            </a:r>
            <a:r>
              <a:rPr lang="en-US" sz="2800" dirty="0" err="1" smtClean="0"/>
              <a:t>voltaggio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Limitazione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sbalzi</a:t>
            </a:r>
            <a:r>
              <a:rPr lang="en-US" sz="2800" dirty="0" smtClean="0"/>
              <a:t> di </a:t>
            </a:r>
            <a:r>
              <a:rPr lang="en-US" sz="2800" dirty="0" err="1" smtClean="0"/>
              <a:t>tensione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tutta</a:t>
            </a:r>
            <a:r>
              <a:rPr lang="en-US" sz="2800" dirty="0" smtClean="0"/>
              <a:t> la rete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di </a:t>
            </a:r>
            <a:r>
              <a:rPr lang="en-US" sz="2800" dirty="0" err="1" smtClean="0"/>
              <a:t>teconologie</a:t>
            </a:r>
            <a:r>
              <a:rPr lang="en-US" sz="2800" dirty="0" smtClean="0"/>
              <a:t> </a:t>
            </a:r>
            <a:r>
              <a:rPr lang="en-US" sz="2800" dirty="0" err="1" smtClean="0"/>
              <a:t>specifiche</a:t>
            </a:r>
            <a:r>
              <a:rPr lang="en-US" sz="2800" dirty="0" smtClean="0"/>
              <a:t> per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controllo</a:t>
            </a:r>
            <a:r>
              <a:rPr lang="en-US" sz="2800" dirty="0" smtClean="0"/>
              <a:t> e la </a:t>
            </a:r>
            <a:r>
              <a:rPr lang="en-US" sz="2800" dirty="0" err="1" smtClean="0"/>
              <a:t>manutenzione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smtClean="0">
                <a:solidFill>
                  <a:schemeClr val="bg2">
                    <a:lumMod val="50000"/>
                  </a:schemeClr>
                </a:solidFill>
              </a:rPr>
              <a:t>TEMA</a:t>
            </a:r>
            <a:r>
              <a:rPr lang="en-US" sz="3600" b="1" u="sng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Il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concetto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di </a:t>
            </a:r>
            <a:r>
              <a:rPr lang="en-US" sz="3600" b="1" dirty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mart Grid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DI ALTA QUALITA’</a:t>
            </a:r>
          </a:p>
        </p:txBody>
      </p:sp>
      <p:pic>
        <p:nvPicPr>
          <p:cNvPr id="53250" name="Picture 2" descr="C:\Users\panagiotakopoulos\Desktop\Power_Quality_Graph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21509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OPZIONI DI PRODUZIONE E IMMAGAZZINAMENTO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07348"/>
            <a:ext cx="8792308" cy="53231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Interconnessione</a:t>
            </a:r>
            <a:r>
              <a:rPr lang="en-US" sz="2800" dirty="0" smtClean="0"/>
              <a:t> "plug-and-play" </a:t>
            </a:r>
            <a:r>
              <a:rPr lang="en-US" sz="2800" dirty="0" err="1" smtClean="0"/>
              <a:t>tra</a:t>
            </a:r>
            <a:r>
              <a:rPr lang="en-US" sz="2800" dirty="0" smtClean="0"/>
              <a:t> diverse </a:t>
            </a:r>
            <a:r>
              <a:rPr lang="en-US" sz="2800" dirty="0" err="1" smtClean="0"/>
              <a:t>risorse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energetiche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distribuito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Miglioramento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standard di </a:t>
            </a:r>
            <a:r>
              <a:rPr lang="en-US" sz="2800" dirty="0" err="1" smtClean="0"/>
              <a:t>interconnessione</a:t>
            </a:r>
            <a:r>
              <a:rPr lang="en-US" sz="2800" dirty="0" smtClean="0"/>
              <a:t> per </a:t>
            </a:r>
            <a:r>
              <a:rPr lang="en-US" sz="2800" dirty="0" err="1" smtClean="0"/>
              <a:t>consentire</a:t>
            </a:r>
            <a:r>
              <a:rPr lang="en-US" sz="2800" dirty="0" smtClean="0"/>
              <a:t> diverse </a:t>
            </a:r>
            <a:r>
              <a:rPr lang="en-US" sz="2800" dirty="0" err="1" smtClean="0"/>
              <a:t>opzioni</a:t>
            </a:r>
            <a:r>
              <a:rPr lang="en-US" sz="2800" dirty="0" smtClean="0"/>
              <a:t> di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immagazzinamento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Semplificazione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/>
              <a:t> </a:t>
            </a:r>
            <a:r>
              <a:rPr lang="en-US" sz="2800" dirty="0" smtClean="0"/>
              <a:t>procedure di </a:t>
            </a:r>
            <a:r>
              <a:rPr lang="en-US" sz="2800" dirty="0" err="1" smtClean="0"/>
              <a:t>installazione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dispositivi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l’immagazzinamento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Centrali</a:t>
            </a:r>
            <a:r>
              <a:rPr lang="en-US" sz="2800" dirty="0" smtClean="0"/>
              <a:t> a basso </a:t>
            </a:r>
            <a:r>
              <a:rPr lang="en-US" sz="2800" dirty="0" err="1" smtClean="0"/>
              <a:t>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ambientale</a:t>
            </a:r>
            <a:r>
              <a:rPr lang="en-US" sz="2800" dirty="0" smtClean="0"/>
              <a:t> integrate </a:t>
            </a:r>
            <a:r>
              <a:rPr lang="en-US" sz="2800" dirty="0" err="1" smtClean="0"/>
              <a:t>nel</a:t>
            </a:r>
            <a:r>
              <a:rPr lang="en-US" sz="2800" dirty="0" smtClean="0"/>
              <a:t>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 per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di </a:t>
            </a:r>
            <a:r>
              <a:rPr lang="en-US" sz="2800" dirty="0" err="1" smtClean="0"/>
              <a:t>combustibili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Modello</a:t>
            </a:r>
            <a:r>
              <a:rPr lang="en-US" sz="2800" dirty="0" smtClean="0"/>
              <a:t> </a:t>
            </a:r>
            <a:r>
              <a:rPr lang="en-US" sz="2800" dirty="0" err="1" smtClean="0"/>
              <a:t>decentralizzato</a:t>
            </a:r>
            <a:r>
              <a:rPr lang="en-US" sz="2800" dirty="0" smtClean="0"/>
              <a:t> della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bilancia</a:t>
            </a:r>
            <a:r>
              <a:rPr lang="en-US" sz="2800" dirty="0" smtClean="0"/>
              <a:t> le </a:t>
            </a:r>
            <a:r>
              <a:rPr lang="en-US" sz="2800" dirty="0" err="1" smtClean="0"/>
              <a:t>grandi</a:t>
            </a:r>
            <a:r>
              <a:rPr lang="en-US" sz="2800" dirty="0" smtClean="0"/>
              <a:t> </a:t>
            </a:r>
            <a:r>
              <a:rPr lang="en-US" sz="2800" dirty="0" err="1" smtClean="0"/>
              <a:t>centrali</a:t>
            </a:r>
            <a:r>
              <a:rPr lang="en-US" sz="2800" dirty="0" smtClean="0"/>
              <a:t> con la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piccola</a:t>
            </a:r>
            <a:r>
              <a:rPr lang="en-US" sz="2800" dirty="0" smtClean="0"/>
              <a:t> </a:t>
            </a:r>
            <a:r>
              <a:rPr lang="en-US" sz="2800" dirty="0" err="1" smtClean="0"/>
              <a:t>scala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RETE DECENTRALIZZATA</a:t>
            </a:r>
          </a:p>
        </p:txBody>
      </p:sp>
      <p:pic>
        <p:nvPicPr>
          <p:cNvPr id="2050" name="Picture 2" descr="C:\Users\panagiotakopoulos\Desktop\centralized v decentralized power grid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19499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83567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APERTURA DEL MERCATO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519990"/>
            <a:ext cx="9003323" cy="5453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smtClean="0"/>
              <a:t>Una rete </a:t>
            </a:r>
            <a:r>
              <a:rPr lang="en-US" sz="2800" dirty="0" err="1" smtClean="0"/>
              <a:t>moderna</a:t>
            </a:r>
            <a:r>
              <a:rPr lang="en-US" sz="2800" dirty="0" smtClean="0"/>
              <a:t> </a:t>
            </a:r>
            <a:r>
              <a:rPr lang="en-US" sz="2800" dirty="0" err="1" smtClean="0"/>
              <a:t>permetterà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ampia</a:t>
            </a:r>
            <a:r>
              <a:rPr lang="en-US" sz="2800" dirty="0" smtClean="0"/>
              <a:t> </a:t>
            </a:r>
            <a:r>
              <a:rPr lang="en-US" sz="2800" dirty="0" err="1" smtClean="0"/>
              <a:t>partecipazione</a:t>
            </a:r>
            <a:r>
              <a:rPr lang="en-US" sz="2800" dirty="0" smtClean="0"/>
              <a:t> al </a:t>
            </a:r>
            <a:r>
              <a:rPr lang="en-US" sz="2800" dirty="0" err="1" smtClean="0"/>
              <a:t>mercato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energetico</a:t>
            </a:r>
            <a:r>
              <a:rPr lang="en-US" sz="2800" dirty="0" smtClean="0"/>
              <a:t> </a:t>
            </a:r>
            <a:r>
              <a:rPr lang="en-US" sz="2800" dirty="0" err="1" smtClean="0"/>
              <a:t>attraverso</a:t>
            </a:r>
            <a:r>
              <a:rPr lang="en-US" sz="2800" dirty="0" smtClean="0"/>
              <a:t>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Percorsi</a:t>
            </a:r>
            <a:r>
              <a:rPr lang="en-US" dirty="0" smtClean="0"/>
              <a:t> di </a:t>
            </a:r>
            <a:r>
              <a:rPr lang="en-US" dirty="0" err="1" smtClean="0"/>
              <a:t>produzione</a:t>
            </a:r>
            <a:r>
              <a:rPr lang="en-US" dirty="0" smtClean="0"/>
              <a:t> </a:t>
            </a:r>
            <a:r>
              <a:rPr lang="en-US" dirty="0" err="1" smtClean="0"/>
              <a:t>più</a:t>
            </a:r>
            <a:r>
              <a:rPr lang="en-US" dirty="0" smtClean="0"/>
              <a:t> </a:t>
            </a:r>
            <a:r>
              <a:rPr lang="en-US" dirty="0" err="1" smtClean="0"/>
              <a:t>ampi</a:t>
            </a:r>
            <a:endParaRPr lang="en-US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Gestione</a:t>
            </a:r>
            <a:r>
              <a:rPr lang="en-US" dirty="0" smtClean="0"/>
              <a:t> </a:t>
            </a:r>
            <a:r>
              <a:rPr lang="en-US" dirty="0" err="1" smtClean="0"/>
              <a:t>più</a:t>
            </a:r>
            <a:r>
              <a:rPr lang="en-US" dirty="0" smtClean="0"/>
              <a:t> </a:t>
            </a:r>
            <a:r>
              <a:rPr lang="en-US" dirty="0" err="1" smtClean="0"/>
              <a:t>efficiente</a:t>
            </a:r>
            <a:r>
              <a:rPr lang="en-US" dirty="0" smtClean="0"/>
              <a:t> della </a:t>
            </a:r>
            <a:r>
              <a:rPr lang="en-US" dirty="0" err="1" smtClean="0"/>
              <a:t>domanda</a:t>
            </a:r>
            <a:r>
              <a:rPr lang="en-US" dirty="0" smtClean="0"/>
              <a:t> </a:t>
            </a:r>
            <a:r>
              <a:rPr lang="en-US" dirty="0" err="1" smtClean="0"/>
              <a:t>aggregata</a:t>
            </a:r>
            <a:endParaRPr lang="en-US" dirty="0" smtClean="0"/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err="1" smtClean="0"/>
              <a:t>Migliore</a:t>
            </a:r>
            <a:r>
              <a:rPr lang="en-US" dirty="0" smtClean="0"/>
              <a:t> </a:t>
            </a:r>
            <a:r>
              <a:rPr lang="en-US" dirty="0" err="1" smtClean="0"/>
              <a:t>integrazione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l’immagazzinamento</a:t>
            </a:r>
            <a:r>
              <a:rPr lang="en-US" dirty="0" smtClean="0"/>
              <a:t> e la </a:t>
            </a:r>
            <a:r>
              <a:rPr lang="en-US" dirty="0" err="1" smtClean="0"/>
              <a:t>distribuzione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 Broker, </a:t>
            </a: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integratori</a:t>
            </a:r>
            <a:r>
              <a:rPr lang="en-US" sz="2800" dirty="0" smtClean="0"/>
              <a:t>, </a:t>
            </a: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aggregatori</a:t>
            </a:r>
            <a:r>
              <a:rPr lang="en-US" sz="2800" dirty="0" smtClean="0"/>
              <a:t> e </a:t>
            </a: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 </a:t>
            </a:r>
            <a:r>
              <a:rPr lang="en-US" sz="2800" dirty="0" err="1" smtClean="0"/>
              <a:t>autorizzati</a:t>
            </a:r>
            <a:r>
              <a:rPr lang="en-US" sz="2800" dirty="0" smtClean="0"/>
              <a:t> </a:t>
            </a:r>
            <a:r>
              <a:rPr lang="en-US" sz="2800" dirty="0" err="1" smtClean="0"/>
              <a:t>potranno</a:t>
            </a:r>
            <a:r>
              <a:rPr lang="en-US" sz="2800" dirty="0" smtClean="0"/>
              <a:t> </a:t>
            </a:r>
            <a:r>
              <a:rPr lang="en-US" sz="2800" dirty="0" err="1" smtClean="0"/>
              <a:t>interagire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r>
              <a:rPr lang="en-US" sz="2800" dirty="0" smtClean="0"/>
              <a:t> col </a:t>
            </a:r>
            <a:r>
              <a:rPr lang="en-US" sz="2800" dirty="0" err="1" smtClean="0"/>
              <a:t>mercato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Riducendo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congestionamento</a:t>
            </a:r>
            <a:r>
              <a:rPr lang="en-US" sz="2800" dirty="0" smtClean="0"/>
              <a:t>, la rete </a:t>
            </a:r>
            <a:r>
              <a:rPr lang="en-US" sz="2800" dirty="0" err="1" smtClean="0"/>
              <a:t>moderna</a:t>
            </a:r>
            <a:r>
              <a:rPr lang="en-US" sz="2800" dirty="0" smtClean="0"/>
              <a:t> </a:t>
            </a:r>
            <a:r>
              <a:rPr lang="en-US" sz="2800" dirty="0" err="1" smtClean="0"/>
              <a:t>espande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mercato</a:t>
            </a:r>
            <a:r>
              <a:rPr lang="en-US" sz="2800" dirty="0" smtClean="0"/>
              <a:t> </a:t>
            </a:r>
            <a:r>
              <a:rPr lang="en-US" sz="2800" dirty="0" err="1" smtClean="0"/>
              <a:t>aumentando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numero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soggetti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vendono</a:t>
            </a:r>
            <a:r>
              <a:rPr lang="en-US" sz="2800" dirty="0" smtClean="0"/>
              <a:t> e </a:t>
            </a:r>
            <a:r>
              <a:rPr lang="en-US" sz="2800" dirty="0" err="1" smtClean="0"/>
              <a:t>comprano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Nuovi</a:t>
            </a:r>
            <a:r>
              <a:rPr lang="en-US" sz="2800" dirty="0" smtClean="0"/>
              <a:t> </a:t>
            </a:r>
            <a:r>
              <a:rPr lang="en-US" sz="2800" dirty="0" err="1" smtClean="0"/>
              <a:t>mercati</a:t>
            </a:r>
            <a:r>
              <a:rPr lang="en-US" sz="2800" dirty="0" smtClean="0"/>
              <a:t> </a:t>
            </a:r>
            <a:r>
              <a:rPr lang="en-US" sz="2800" dirty="0" err="1" smtClean="0"/>
              <a:t>emergeranno</a:t>
            </a:r>
            <a:r>
              <a:rPr lang="en-US" sz="2800" dirty="0" smtClean="0"/>
              <a:t> </a:t>
            </a:r>
            <a:r>
              <a:rPr lang="en-US" sz="2800" dirty="0" err="1" smtClean="0"/>
              <a:t>dall’introduzione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nuovi</a:t>
            </a:r>
            <a:r>
              <a:rPr lang="en-US" sz="2800" dirty="0" smtClean="0"/>
              <a:t> </a:t>
            </a:r>
            <a:r>
              <a:rPr lang="en-US" sz="2800" dirty="0" err="1" smtClean="0"/>
              <a:t>beni</a:t>
            </a:r>
            <a:r>
              <a:rPr lang="en-US" sz="2800" dirty="0" smtClean="0"/>
              <a:t> e </a:t>
            </a:r>
            <a:r>
              <a:rPr lang="en-US" sz="2800" dirty="0" err="1" smtClean="0"/>
              <a:t>servizi</a:t>
            </a:r>
            <a:r>
              <a:rPr lang="en-US" sz="2800" dirty="0" smtClean="0"/>
              <a:t> </a:t>
            </a:r>
            <a:r>
              <a:rPr lang="en-US" sz="2800" dirty="0" err="1" smtClean="0"/>
              <a:t>commerciali</a:t>
            </a:r>
            <a:r>
              <a:rPr lang="en-US" sz="2800" dirty="0" smtClean="0"/>
              <a:t> (come </a:t>
            </a:r>
            <a:r>
              <a:rPr lang="en-US" sz="2800" dirty="0" err="1" smtClean="0"/>
              <a:t>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pulita</a:t>
            </a:r>
            <a:r>
              <a:rPr lang="en-US" sz="2800" dirty="0" smtClean="0"/>
              <a:t>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IL MERCATO DELL’ENERGIA</a:t>
            </a:r>
          </a:p>
        </p:txBody>
      </p:sp>
      <p:pic>
        <p:nvPicPr>
          <p:cNvPr id="4098" name="Picture 2" descr="C:\Users\panagiotakopoulos\Desktop\mark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399"/>
            <a:ext cx="9144000" cy="544620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OTTIMIZZAZIONE DELL’USO DEI BENI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3532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beni</a:t>
            </a:r>
            <a:r>
              <a:rPr lang="en-US" sz="2800" dirty="0" smtClean="0"/>
              <a:t> di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</a:t>
            </a:r>
            <a:r>
              <a:rPr lang="en-US" sz="2800" dirty="0" err="1" smtClean="0"/>
              <a:t>verranno</a:t>
            </a:r>
            <a:r>
              <a:rPr lang="en-US" sz="2800" dirty="0" smtClean="0"/>
              <a:t> </a:t>
            </a:r>
            <a:r>
              <a:rPr lang="en-US" sz="2800" dirty="0" err="1" smtClean="0"/>
              <a:t>gestiti</a:t>
            </a:r>
            <a:r>
              <a:rPr lang="en-US" sz="2800" dirty="0" smtClean="0"/>
              <a:t> in </a:t>
            </a:r>
            <a:r>
              <a:rPr lang="en-US" sz="2800" dirty="0" err="1" smtClean="0"/>
              <a:t>modo</a:t>
            </a:r>
            <a:r>
              <a:rPr lang="en-US" sz="2800" dirty="0" smtClean="0"/>
              <a:t> da </a:t>
            </a:r>
            <a:r>
              <a:rPr lang="en-US" sz="2800" dirty="0" err="1" smtClean="0"/>
              <a:t>utilizzare</a:t>
            </a:r>
            <a:r>
              <a:rPr lang="en-US" sz="2800" dirty="0" smtClean="0"/>
              <a:t> solo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necessario</a:t>
            </a:r>
            <a:r>
              <a:rPr lang="en-US" sz="2800" dirty="0" smtClean="0"/>
              <a:t> e al </a:t>
            </a:r>
            <a:r>
              <a:rPr lang="en-US" sz="2800" dirty="0" err="1" smtClean="0"/>
              <a:t>momento</a:t>
            </a:r>
            <a:r>
              <a:rPr lang="en-US" sz="2800" dirty="0" smtClean="0"/>
              <a:t> giusto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Integrazione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dati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r>
              <a:rPr lang="en-US" sz="2800" dirty="0" smtClean="0"/>
              <a:t> con </a:t>
            </a:r>
            <a:r>
              <a:rPr lang="en-US" sz="2800" dirty="0" err="1" smtClean="0"/>
              <a:t>algoritmi</a:t>
            </a:r>
            <a:r>
              <a:rPr lang="en-US" sz="2800" dirty="0" smtClean="0"/>
              <a:t> </a:t>
            </a:r>
            <a:r>
              <a:rPr lang="en-US" sz="2800" dirty="0" err="1" smtClean="0"/>
              <a:t>avanzati</a:t>
            </a:r>
            <a:r>
              <a:rPr lang="en-US" sz="2800" dirty="0" smtClean="0"/>
              <a:t> per </a:t>
            </a:r>
            <a:r>
              <a:rPr lang="en-US" sz="2800" dirty="0" err="1" smtClean="0"/>
              <a:t>facilitare</a:t>
            </a:r>
            <a:r>
              <a:rPr lang="en-US" sz="2800" dirty="0" smtClean="0"/>
              <a:t> le </a:t>
            </a:r>
            <a:r>
              <a:rPr lang="en-US" sz="2800" dirty="0" err="1" smtClean="0"/>
              <a:t>decisioni</a:t>
            </a:r>
            <a:r>
              <a:rPr lang="en-US" sz="2800" dirty="0" smtClean="0"/>
              <a:t> e </a:t>
            </a:r>
            <a:r>
              <a:rPr lang="en-US" sz="2800" dirty="0" err="1" smtClean="0"/>
              <a:t>ottimizzare</a:t>
            </a:r>
            <a:r>
              <a:rPr lang="en-US" sz="2800" dirty="0" smtClean="0"/>
              <a:t> </a:t>
            </a:r>
            <a:r>
              <a:rPr lang="en-US" sz="2800" dirty="0" err="1" smtClean="0"/>
              <a:t>l’efficacia</a:t>
            </a:r>
            <a:r>
              <a:rPr lang="en-US" sz="2800" dirty="0" smtClean="0"/>
              <a:t> e la </a:t>
            </a:r>
            <a:r>
              <a:rPr lang="en-US" sz="2800" dirty="0" err="1" smtClean="0"/>
              <a:t>qualità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servizi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dati</a:t>
            </a:r>
            <a:r>
              <a:rPr lang="en-US" sz="2800" dirty="0" smtClean="0"/>
              <a:t> in tempo </a:t>
            </a:r>
            <a:r>
              <a:rPr lang="en-US" sz="2800" dirty="0" err="1" smtClean="0"/>
              <a:t>reale</a:t>
            </a:r>
            <a:r>
              <a:rPr lang="en-US" sz="2800" dirty="0" smtClean="0"/>
              <a:t> </a:t>
            </a:r>
            <a:r>
              <a:rPr lang="en-US" sz="2800" dirty="0" err="1" smtClean="0"/>
              <a:t>ridurrà</a:t>
            </a:r>
            <a:r>
              <a:rPr lang="en-US" sz="2800" dirty="0" smtClean="0"/>
              <a:t> </a:t>
            </a:r>
            <a:r>
              <a:rPr lang="en-US" sz="2800" dirty="0" err="1" smtClean="0"/>
              <a:t>sensibilmente</a:t>
            </a:r>
            <a:r>
              <a:rPr lang="en-US" sz="2800" dirty="0" smtClean="0"/>
              <a:t> i </a:t>
            </a:r>
            <a:r>
              <a:rPr lang="en-US" sz="2800" dirty="0" err="1" smtClean="0"/>
              <a:t>danni</a:t>
            </a:r>
            <a:r>
              <a:rPr lang="en-US" sz="2800" dirty="0" smtClean="0"/>
              <a:t>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infrastrutture</a:t>
            </a:r>
            <a:r>
              <a:rPr lang="en-US" sz="2800" dirty="0" smtClean="0"/>
              <a:t> e </a:t>
            </a:r>
            <a:r>
              <a:rPr lang="en-US" sz="2800" dirty="0" err="1" smtClean="0"/>
              <a:t>ridurrà</a:t>
            </a:r>
            <a:r>
              <a:rPr lang="en-US" sz="2800" dirty="0" smtClean="0"/>
              <a:t> i </a:t>
            </a:r>
            <a:r>
              <a:rPr lang="en-US" sz="2800" dirty="0" err="1" smtClean="0"/>
              <a:t>costi</a:t>
            </a:r>
            <a:r>
              <a:rPr lang="en-US" sz="2800" dirty="0" smtClean="0"/>
              <a:t> di </a:t>
            </a:r>
            <a:r>
              <a:rPr lang="en-US" sz="2800" dirty="0" err="1" smtClean="0"/>
              <a:t>manutenzione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miglioramento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/>
              <a:t>s</a:t>
            </a:r>
            <a:r>
              <a:rPr lang="en-US" sz="2800" dirty="0" err="1" smtClean="0"/>
              <a:t>istemi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interruzioni</a:t>
            </a:r>
            <a:r>
              <a:rPr lang="en-US" sz="2800" dirty="0" smtClean="0"/>
              <a:t> (OMS) </a:t>
            </a:r>
            <a:r>
              <a:rPr lang="en-US" sz="2800" dirty="0" err="1" smtClean="0"/>
              <a:t>ridurrà</a:t>
            </a:r>
            <a:r>
              <a:rPr lang="en-US" sz="2800" dirty="0" smtClean="0"/>
              <a:t> </a:t>
            </a:r>
            <a:r>
              <a:rPr lang="en-US" sz="2800" dirty="0" err="1" smtClean="0"/>
              <a:t>sensibilmente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tempo </a:t>
            </a:r>
            <a:r>
              <a:rPr lang="en-US" sz="2800" dirty="0" err="1" smtClean="0"/>
              <a:t>necessario</a:t>
            </a:r>
            <a:r>
              <a:rPr lang="en-US" sz="2800" dirty="0" smtClean="0"/>
              <a:t> a </a:t>
            </a:r>
            <a:r>
              <a:rPr lang="en-US" sz="2800" dirty="0" err="1" smtClean="0"/>
              <a:t>individuare</a:t>
            </a:r>
            <a:r>
              <a:rPr lang="en-US" sz="2800" dirty="0" smtClean="0"/>
              <a:t>, </a:t>
            </a:r>
            <a:r>
              <a:rPr lang="en-US" sz="2800" dirty="0" err="1" smtClean="0"/>
              <a:t>localizzare</a:t>
            </a:r>
            <a:r>
              <a:rPr lang="en-US" sz="2800" dirty="0" smtClean="0"/>
              <a:t> e </a:t>
            </a:r>
            <a:r>
              <a:rPr lang="en-US" sz="2800" dirty="0" err="1" smtClean="0"/>
              <a:t>interpretare</a:t>
            </a:r>
            <a:r>
              <a:rPr lang="en-US" sz="2800" dirty="0" smtClean="0"/>
              <a:t> le </a:t>
            </a:r>
            <a:r>
              <a:rPr lang="en-US" sz="2800" dirty="0" err="1" smtClean="0"/>
              <a:t>interruzioni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 BENEFICI DELLA SMART GRID</a:t>
            </a: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143616"/>
              </p:ext>
            </p:extLst>
          </p:nvPr>
        </p:nvGraphicFramePr>
        <p:xfrm>
          <a:off x="130628" y="844066"/>
          <a:ext cx="8892792" cy="5559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267"/>
                <a:gridCol w="6551525"/>
              </a:tblGrid>
              <a:tr h="452177">
                <a:tc>
                  <a:txBody>
                    <a:bodyPr/>
                    <a:lstStyle/>
                    <a:p>
                      <a:pPr algn="l"/>
                      <a:r>
                        <a:rPr lang="en-US" sz="2200" dirty="0" err="1" smtClean="0"/>
                        <a:t>Caratteristica</a:t>
                      </a:r>
                      <a:endParaRPr lang="el-G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err="1" smtClean="0"/>
                        <a:t>Benefici</a:t>
                      </a:r>
                      <a:endParaRPr lang="el-GR" sz="2200" dirty="0"/>
                    </a:p>
                  </a:txBody>
                  <a:tcPr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Adattività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integrata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Aiuta</a:t>
                      </a:r>
                      <a:r>
                        <a:rPr lang="en-US" dirty="0" smtClean="0"/>
                        <a:t> a </a:t>
                      </a:r>
                      <a:r>
                        <a:rPr lang="en-US" dirty="0" err="1" smtClean="0"/>
                        <a:t>ridurre</a:t>
                      </a:r>
                      <a:r>
                        <a:rPr lang="en-US" dirty="0" smtClean="0"/>
                        <a:t> 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costi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l’affidabilità</a:t>
                      </a:r>
                      <a:r>
                        <a:rPr lang="en-US" dirty="0" smtClean="0"/>
                        <a:t> e introduce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mecato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energia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eccedenza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Partecipazione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attiva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consumatori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utenti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consumano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maniera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più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oculata</a:t>
                      </a:r>
                      <a:r>
                        <a:rPr lang="en-US" baseline="0" dirty="0" smtClean="0"/>
                        <a:t> e </a:t>
                      </a:r>
                      <a:r>
                        <a:rPr lang="en-US" baseline="0" dirty="0" err="1" smtClean="0"/>
                        <a:t>rendono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più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oculata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anche</a:t>
                      </a:r>
                      <a:r>
                        <a:rPr lang="en-US" baseline="0" dirty="0" smtClean="0"/>
                        <a:t> la </a:t>
                      </a:r>
                      <a:r>
                        <a:rPr lang="en-US" baseline="0" dirty="0" err="1" smtClean="0"/>
                        <a:t>produzione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ottenendo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singificativi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benefici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ambientali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Resistenza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attacchi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 rete dissuade </a:t>
                      </a:r>
                      <a:r>
                        <a:rPr lang="en-US" dirty="0" err="1" smtClean="0"/>
                        <a:t>gli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attacchi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fisici</a:t>
                      </a:r>
                      <a:r>
                        <a:rPr lang="en-US" baseline="0" dirty="0" smtClean="0"/>
                        <a:t> o </a:t>
                      </a:r>
                      <a:r>
                        <a:rPr lang="en-US" baseline="0" dirty="0" err="1" smtClean="0"/>
                        <a:t>cibernetici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ed</a:t>
                      </a:r>
                      <a:r>
                        <a:rPr lang="en-US" baseline="0" dirty="0" smtClean="0"/>
                        <a:t> è </a:t>
                      </a:r>
                      <a:r>
                        <a:rPr lang="en-US" baseline="0" dirty="0" err="1" smtClean="0"/>
                        <a:t>eventualmente</a:t>
                      </a:r>
                      <a:r>
                        <a:rPr lang="en-US" baseline="0" dirty="0" smtClean="0"/>
                        <a:t> è in </a:t>
                      </a:r>
                      <a:r>
                        <a:rPr lang="en-US" baseline="0" dirty="0" err="1" smtClean="0"/>
                        <a:t>grado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gestirli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Energia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alta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qualità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Evita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sprechi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legati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alle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fasi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inattività</a:t>
                      </a:r>
                      <a:r>
                        <a:rPr lang="en-US" baseline="0" dirty="0" smtClean="0"/>
                        <a:t>, in special </a:t>
                      </a:r>
                      <a:r>
                        <a:rPr lang="en-US" baseline="0" dirty="0" err="1" smtClean="0"/>
                        <a:t>modo</a:t>
                      </a:r>
                      <a:r>
                        <a:rPr lang="en-US" baseline="0" dirty="0" smtClean="0"/>
                        <a:t> per </a:t>
                      </a:r>
                      <a:r>
                        <a:rPr lang="en-US" baseline="0" dirty="0" err="1" smtClean="0"/>
                        <a:t>quello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riguarda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l’uso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apparecchiature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digitali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Opzioni</a:t>
                      </a:r>
                      <a:r>
                        <a:rPr lang="en-US" baseline="0" dirty="0" smtClean="0"/>
                        <a:t> multiple per la </a:t>
                      </a:r>
                      <a:r>
                        <a:rPr lang="en-US" baseline="0" dirty="0" err="1" smtClean="0"/>
                        <a:t>produzione</a:t>
                      </a:r>
                      <a:r>
                        <a:rPr lang="en-US" baseline="0" dirty="0" smtClean="0"/>
                        <a:t> e </a:t>
                      </a:r>
                      <a:r>
                        <a:rPr lang="en-US" baseline="0" dirty="0" err="1" smtClean="0"/>
                        <a:t>l’immagazzinamento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Diverse </a:t>
                      </a:r>
                      <a:r>
                        <a:rPr lang="en-US" dirty="0" err="1" smtClean="0"/>
                        <a:t>risorse</a:t>
                      </a:r>
                      <a:r>
                        <a:rPr lang="en-US" baseline="0" dirty="0" smtClean="0"/>
                        <a:t> con </a:t>
                      </a:r>
                      <a:r>
                        <a:rPr lang="en-US" baseline="0" dirty="0" err="1" smtClean="0"/>
                        <a:t>connessioni</a:t>
                      </a:r>
                      <a:r>
                        <a:rPr lang="en-US" dirty="0" smtClean="0"/>
                        <a:t> “plug-and-play” </a:t>
                      </a:r>
                      <a:r>
                        <a:rPr lang="en-US" dirty="0" err="1" smtClean="0"/>
                        <a:t>moltiplicano</a:t>
                      </a:r>
                      <a:r>
                        <a:rPr lang="en-US" baseline="0" dirty="0" smtClean="0"/>
                        <a:t> le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err="1" smtClean="0"/>
                        <a:t>possibilità</a:t>
                      </a:r>
                      <a:r>
                        <a:rPr lang="en-US" dirty="0" smtClean="0"/>
                        <a:t> di </a:t>
                      </a:r>
                      <a:r>
                        <a:rPr lang="en-US" dirty="0" err="1" smtClean="0"/>
                        <a:t>produzione</a:t>
                      </a:r>
                      <a:r>
                        <a:rPr lang="en-US" dirty="0" smtClean="0"/>
                        <a:t> e di </a:t>
                      </a:r>
                      <a:r>
                        <a:rPr lang="en-US" dirty="0" err="1" smtClean="0"/>
                        <a:t>immagazzinamento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oltre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alle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opportunità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produrre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energia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maniera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più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pulita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it-IT" dirty="0" smtClean="0"/>
                        <a:t>Apertura di nuovi mercati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L’accesso</a:t>
                      </a:r>
                      <a:r>
                        <a:rPr lang="en-US" dirty="0" smtClean="0"/>
                        <a:t> libero al </a:t>
                      </a:r>
                      <a:r>
                        <a:rPr lang="en-US" dirty="0" err="1" smtClean="0"/>
                        <a:t>mercato</a:t>
                      </a:r>
                      <a:r>
                        <a:rPr lang="en-US" dirty="0" smtClean="0"/>
                        <a:t> fa </a:t>
                      </a:r>
                      <a:r>
                        <a:rPr lang="en-US" dirty="0" err="1" smtClean="0"/>
                        <a:t>emergere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gli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sprechi</a:t>
                      </a:r>
                      <a:r>
                        <a:rPr lang="en-US" dirty="0" smtClean="0"/>
                        <a:t> e le </a:t>
                      </a:r>
                      <a:r>
                        <a:rPr lang="en-US" dirty="0" err="1" smtClean="0"/>
                        <a:t>inefficienze</a:t>
                      </a:r>
                      <a:r>
                        <a:rPr lang="en-US" dirty="0" smtClean="0"/>
                        <a:t> e </a:t>
                      </a:r>
                      <a:r>
                        <a:rPr lang="en-US" dirty="0" err="1" smtClean="0"/>
                        <a:t>aiuta</a:t>
                      </a:r>
                      <a:r>
                        <a:rPr lang="en-US" dirty="0" smtClean="0"/>
                        <a:t> a </a:t>
                      </a:r>
                      <a:r>
                        <a:rPr lang="en-US" dirty="0" err="1" smtClean="0"/>
                        <a:t>eliminarli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dando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più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scelta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consumatori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Ottimizzazione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dell’uso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delle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risorse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costo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delle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funzionalità</a:t>
                      </a:r>
                      <a:r>
                        <a:rPr lang="en-US" dirty="0" smtClean="0"/>
                        <a:t> del </a:t>
                      </a:r>
                      <a:r>
                        <a:rPr lang="en-US" dirty="0" err="1" smtClean="0"/>
                        <a:t>sistema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può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essere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ottimizzato</a:t>
                      </a:r>
                      <a:r>
                        <a:rPr lang="en-US" baseline="0" dirty="0" smtClean="0"/>
                        <a:t> sui </a:t>
                      </a:r>
                      <a:r>
                        <a:rPr lang="en-US" baseline="0" dirty="0" err="1" smtClean="0"/>
                        <a:t>bisogni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riducendo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l’uso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delle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risorse</a:t>
                      </a:r>
                      <a:endParaRPr lang="el-G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RIFERIMENTI BIBLIOGRAFICI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European </a:t>
            </a:r>
            <a:r>
              <a:rPr lang="en-US" sz="1600" dirty="0" err="1" smtClean="0"/>
              <a:t>SmartGrids</a:t>
            </a:r>
            <a:r>
              <a:rPr lang="en-US" sz="1600" dirty="0" smtClean="0"/>
              <a:t> Technology Platform (2006). Vision and Strategy for Europe’s Electricity Networks of the Future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/>
              <a:t>Faranghi</a:t>
            </a:r>
            <a:r>
              <a:rPr lang="en-US" sz="1600" dirty="0" smtClean="0"/>
              <a:t>, H. (2010). The Path of the Smart Grid, IEEE power and energy magazine,  8(1), 18-28</a:t>
            </a:r>
            <a:endParaRPr lang="el-GR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Institute of Standards and Technology.  NIST Framework and Roadmap for Smart Grid Interoperability Standards Release 1.0 (Draft), 2009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Energy Technology Laboratory (2010), Understanding the Benefits of Smart Grids, Pittsburgh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U.S. Department of Energy (2010). The Smart Grid: An Introduction, Washington, DC.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FONTI DELLE IMMAGINI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467059"/>
            <a:ext cx="9144000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http://www.nature.com/news/2008/080730/images/454570a-6.jpg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http://www.whatissmartgrid.org/smart-grid-101/fact-sheets/smart-grid-and-power-quality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http://indiasmartgrid.org/en/technology/Pages/Distributed-Generation.aspx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24157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LE RETI ELETTRICHE ESISTENTI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748321"/>
            <a:ext cx="9144000" cy="229854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err="1"/>
              <a:t>L</a:t>
            </a:r>
            <a:r>
              <a:rPr lang="en-US" sz="2400" dirty="0" err="1" smtClean="0"/>
              <a:t>’intero</a:t>
            </a:r>
            <a:r>
              <a:rPr lang="en-US" sz="2400" dirty="0" smtClean="0"/>
              <a:t> </a:t>
            </a:r>
            <a:r>
              <a:rPr lang="en-US" sz="2400" dirty="0" err="1" smtClean="0"/>
              <a:t>sistema</a:t>
            </a:r>
            <a:r>
              <a:rPr lang="en-US" sz="2400" dirty="0" smtClean="0"/>
              <a:t> di </a:t>
            </a:r>
            <a:r>
              <a:rPr lang="en-US" sz="2400" dirty="0" err="1" smtClean="0"/>
              <a:t>trasporto</a:t>
            </a:r>
            <a:r>
              <a:rPr lang="en-US" sz="2400" dirty="0" smtClean="0"/>
              <a:t> dal </a:t>
            </a:r>
            <a:r>
              <a:rPr lang="en-US" sz="2400" dirty="0" err="1" smtClean="0"/>
              <a:t>produttore</a:t>
            </a:r>
            <a:r>
              <a:rPr lang="en-US" sz="2400" dirty="0" smtClean="0"/>
              <a:t> al </a:t>
            </a:r>
            <a:r>
              <a:rPr lang="en-US" sz="2400" dirty="0" err="1" smtClean="0"/>
              <a:t>consumatore</a:t>
            </a:r>
            <a:endParaRPr lang="en-US" sz="2400" dirty="0" smtClean="0"/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Centrali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elettriche</a:t>
            </a:r>
            <a:r>
              <a:rPr lang="en-US" sz="2400" b="1" dirty="0" smtClean="0"/>
              <a:t>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producono</a:t>
            </a:r>
            <a:r>
              <a:rPr lang="en-US" sz="2400" dirty="0" smtClean="0"/>
              <a:t> e </a:t>
            </a:r>
            <a:r>
              <a:rPr lang="en-US" sz="2400" dirty="0" err="1" smtClean="0"/>
              <a:t>rendono</a:t>
            </a:r>
            <a:r>
              <a:rPr lang="en-US" sz="2400" dirty="0" smtClean="0"/>
              <a:t> </a:t>
            </a:r>
            <a:r>
              <a:rPr lang="en-US" sz="2400" dirty="0" err="1" smtClean="0"/>
              <a:t>disponibile</a:t>
            </a:r>
            <a:r>
              <a:rPr lang="en-US" sz="2400" dirty="0" smtClean="0"/>
              <a:t> </a:t>
            </a:r>
            <a:r>
              <a:rPr lang="en-US" sz="2400" dirty="0" err="1" smtClean="0"/>
              <a:t>l’energia</a:t>
            </a:r>
            <a:r>
              <a:rPr lang="en-US" sz="2400" dirty="0" smtClean="0"/>
              <a:t>  per </a:t>
            </a:r>
            <a:r>
              <a:rPr lang="en-US" sz="2400" dirty="0" err="1" smtClean="0"/>
              <a:t>l‘intera</a:t>
            </a:r>
            <a:r>
              <a:rPr lang="en-US" sz="2400" dirty="0" smtClean="0"/>
              <a:t> rete</a:t>
            </a:r>
            <a:r>
              <a:rPr lang="en-US" sz="2400" b="1" dirty="0" smtClean="0">
                <a:solidFill>
                  <a:srgbClr val="0070C0"/>
                </a:solidFill>
              </a:rPr>
              <a:t>(1)</a:t>
            </a:r>
            <a:endParaRPr lang="en-US" sz="2400" dirty="0" smtClean="0"/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err="1" smtClean="0"/>
              <a:t>Centraline</a:t>
            </a:r>
            <a:r>
              <a:rPr lang="en-US" sz="2400" b="1" dirty="0" smtClean="0"/>
              <a:t>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transformano</a:t>
            </a:r>
            <a:r>
              <a:rPr lang="en-US" sz="2400" dirty="0" smtClean="0"/>
              <a:t> </a:t>
            </a:r>
            <a:r>
              <a:rPr lang="en-US" sz="2400" dirty="0" err="1" smtClean="0"/>
              <a:t>opportunamente</a:t>
            </a:r>
            <a:r>
              <a:rPr lang="en-US" sz="2400" dirty="0" smtClean="0"/>
              <a:t> Il </a:t>
            </a:r>
            <a:r>
              <a:rPr lang="en-US" sz="2400" dirty="0" err="1" smtClean="0"/>
              <a:t>voltaggio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(2, 4) 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Linee</a:t>
            </a:r>
            <a:r>
              <a:rPr lang="en-US" sz="2400" b="1" dirty="0" smtClean="0"/>
              <a:t> di </a:t>
            </a:r>
            <a:r>
              <a:rPr lang="en-US" sz="2400" b="1" dirty="0" err="1" smtClean="0"/>
              <a:t>trasmissione</a:t>
            </a:r>
            <a:r>
              <a:rPr lang="en-US" sz="2400" b="1" dirty="0" smtClean="0"/>
              <a:t>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trasportano</a:t>
            </a:r>
            <a:r>
              <a:rPr lang="en-US" sz="2400" dirty="0" smtClean="0"/>
              <a:t> </a:t>
            </a:r>
            <a:r>
              <a:rPr lang="en-US" sz="2400" dirty="0" err="1" smtClean="0"/>
              <a:t>energia</a:t>
            </a:r>
            <a:r>
              <a:rPr lang="en-US" sz="2400" dirty="0" smtClean="0"/>
              <a:t> ad </a:t>
            </a:r>
            <a:r>
              <a:rPr lang="en-US" sz="2400" dirty="0" err="1" smtClean="0"/>
              <a:t>alta</a:t>
            </a:r>
            <a:r>
              <a:rPr lang="en-US" sz="2400" dirty="0" smtClean="0"/>
              <a:t> </a:t>
            </a:r>
            <a:r>
              <a:rPr lang="en-US" sz="2400" dirty="0" err="1" smtClean="0"/>
              <a:t>tensione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(3)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Linee</a:t>
            </a:r>
            <a:r>
              <a:rPr lang="en-US" sz="2400" b="1" dirty="0" smtClean="0"/>
              <a:t> di </a:t>
            </a:r>
            <a:r>
              <a:rPr lang="en-US" sz="2400" b="1" dirty="0" err="1" smtClean="0"/>
              <a:t>distribuzione</a:t>
            </a:r>
            <a:r>
              <a:rPr lang="en-US" sz="2400" dirty="0" smtClean="0"/>
              <a:t> 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trasferiscono</a:t>
            </a:r>
            <a:r>
              <a:rPr lang="en-US" sz="2400" dirty="0" smtClean="0"/>
              <a:t> </a:t>
            </a:r>
            <a:r>
              <a:rPr lang="en-US" sz="2400" dirty="0" err="1" smtClean="0"/>
              <a:t>l’energia</a:t>
            </a:r>
            <a:r>
              <a:rPr lang="en-US" sz="2400" dirty="0" smtClean="0"/>
              <a:t> </a:t>
            </a:r>
            <a:r>
              <a:rPr lang="en-US" sz="2400" dirty="0" err="1" smtClean="0"/>
              <a:t>agli</a:t>
            </a:r>
            <a:r>
              <a:rPr lang="en-US" sz="2400" dirty="0" smtClean="0"/>
              <a:t> </a:t>
            </a:r>
            <a:r>
              <a:rPr lang="en-US" sz="2400" dirty="0" err="1" smtClean="0"/>
              <a:t>utenti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(5)</a:t>
            </a:r>
          </a:p>
        </p:txBody>
      </p:sp>
      <p:pic>
        <p:nvPicPr>
          <p:cNvPr id="4100" name="Picture 4" descr="C:\Users\panagiotakopoulos\Desktop\pictures\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2651"/>
            <a:ext cx="9144000" cy="2997811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PROBLEMI E LIMITI DELLE RETI ESISTENTI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168116"/>
            <a:ext cx="8792308" cy="526282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Invecchiamento</a:t>
            </a:r>
            <a:r>
              <a:rPr lang="en-US" sz="2800" dirty="0" smtClean="0"/>
              <a:t>, </a:t>
            </a:r>
            <a:r>
              <a:rPr lang="en-US" sz="2800" dirty="0" err="1" smtClean="0"/>
              <a:t>scarsa</a:t>
            </a:r>
            <a:r>
              <a:rPr lang="en-US" sz="2800" dirty="0" smtClean="0"/>
              <a:t> </a:t>
            </a:r>
            <a:r>
              <a:rPr lang="en-US" sz="2800" dirty="0" err="1" smtClean="0"/>
              <a:t>flessibilità</a:t>
            </a:r>
            <a:r>
              <a:rPr lang="en-US" sz="2800" dirty="0" smtClean="0"/>
              <a:t> e </a:t>
            </a:r>
            <a:r>
              <a:rPr lang="en-US" sz="2800" dirty="0" err="1" smtClean="0"/>
              <a:t>problemi</a:t>
            </a:r>
            <a:r>
              <a:rPr lang="en-US" sz="2800" dirty="0" smtClean="0"/>
              <a:t> di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infrastrutture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Tempi di </a:t>
            </a:r>
            <a:r>
              <a:rPr lang="en-US" sz="2800" dirty="0" err="1" smtClean="0"/>
              <a:t>risposta</a:t>
            </a:r>
            <a:r>
              <a:rPr lang="en-US" sz="2800" dirty="0" smtClean="0"/>
              <a:t> </a:t>
            </a:r>
            <a:r>
              <a:rPr lang="en-US" sz="2800" dirty="0" err="1" smtClean="0"/>
              <a:t>lenti</a:t>
            </a:r>
            <a:r>
              <a:rPr lang="en-US" sz="2800" dirty="0" smtClean="0"/>
              <a:t> </a:t>
            </a:r>
            <a:r>
              <a:rPr lang="en-US" sz="2800" dirty="0" err="1" smtClean="0"/>
              <a:t>dovuti</a:t>
            </a:r>
            <a:r>
              <a:rPr lang="en-US" sz="2800" dirty="0" smtClean="0"/>
              <a:t> </a:t>
            </a:r>
            <a:r>
              <a:rPr lang="en-US" sz="2800" dirty="0" err="1" smtClean="0"/>
              <a:t>all’uso</a:t>
            </a:r>
            <a:r>
              <a:rPr lang="en-US" sz="2800" dirty="0" smtClean="0"/>
              <a:t> di </a:t>
            </a:r>
            <a:r>
              <a:rPr lang="en-US" sz="2800" dirty="0" err="1" smtClean="0"/>
              <a:t>componenti</a:t>
            </a:r>
            <a:r>
              <a:rPr lang="en-US" sz="2800" dirty="0" smtClean="0"/>
              <a:t> </a:t>
            </a:r>
            <a:r>
              <a:rPr lang="en-US" sz="2800" dirty="0" err="1" smtClean="0"/>
              <a:t>meccanici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progettazione</a:t>
            </a:r>
            <a:r>
              <a:rPr lang="en-US" sz="2800" dirty="0" smtClean="0"/>
              <a:t> non è </a:t>
            </a:r>
            <a:r>
              <a:rPr lang="en-US" sz="2800" dirty="0" err="1" smtClean="0"/>
              <a:t>basata</a:t>
            </a:r>
            <a:r>
              <a:rPr lang="en-US" sz="2800" dirty="0" smtClean="0"/>
              <a:t> </a:t>
            </a:r>
            <a:r>
              <a:rPr lang="en-US" sz="2800" dirty="0" err="1" smtClean="0"/>
              <a:t>sull’ottimizzazione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dell’efficienza</a:t>
            </a:r>
            <a:r>
              <a:rPr lang="en-US" sz="2800" dirty="0" smtClean="0"/>
              <a:t>, </a:t>
            </a:r>
            <a:r>
              <a:rPr lang="en-US" sz="2800" dirty="0" err="1" smtClean="0"/>
              <a:t>sull’attenzione</a:t>
            </a:r>
            <a:r>
              <a:rPr lang="en-US" sz="2800" dirty="0" smtClean="0"/>
              <a:t>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questioni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ambientali</a:t>
            </a:r>
            <a:r>
              <a:rPr lang="en-US" sz="2800" dirty="0" smtClean="0"/>
              <a:t> e sui </a:t>
            </a:r>
            <a:r>
              <a:rPr lang="en-US" sz="2800" dirty="0" err="1" smtClean="0"/>
              <a:t>bisogni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Mancanza</a:t>
            </a:r>
            <a:r>
              <a:rPr lang="en-US" sz="2800" dirty="0" smtClean="0"/>
              <a:t> di </a:t>
            </a:r>
            <a:r>
              <a:rPr lang="en-US" sz="2800" dirty="0" err="1" smtClean="0"/>
              <a:t>analisi</a:t>
            </a:r>
            <a:r>
              <a:rPr lang="en-US" sz="2800" dirty="0" smtClean="0"/>
              <a:t> </a:t>
            </a:r>
            <a:r>
              <a:rPr lang="en-US" sz="2800" dirty="0" err="1" smtClean="0"/>
              <a:t>automatizzate</a:t>
            </a:r>
            <a:r>
              <a:rPr lang="en-US" sz="2800" dirty="0" smtClean="0"/>
              <a:t> del </a:t>
            </a:r>
            <a:r>
              <a:rPr lang="en-US" sz="2800" dirty="0" err="1" smtClean="0"/>
              <a:t>funzionamento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Comunicazione</a:t>
            </a:r>
            <a:r>
              <a:rPr lang="en-US" sz="2800" dirty="0" smtClean="0"/>
              <a:t> </a:t>
            </a:r>
            <a:r>
              <a:rPr lang="en-US" sz="2800" dirty="0" err="1" smtClean="0"/>
              <a:t>unilaterale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 e </a:t>
            </a:r>
            <a:r>
              <a:rPr lang="en-US" sz="2800" dirty="0" err="1" smtClean="0"/>
              <a:t>l’utente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Impossibilità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immagazzinare</a:t>
            </a:r>
            <a:r>
              <a:rPr lang="en-US" sz="2800" dirty="0" smtClean="0"/>
              <a:t> </a:t>
            </a:r>
            <a:r>
              <a:rPr lang="en-US" sz="2800" smtClean="0"/>
              <a:t>energia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PERCHE’ PASSARE A UN APPROCCIO “INTELLIGENTE”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elettrica</a:t>
            </a:r>
            <a:r>
              <a:rPr lang="en-US" sz="2800" dirty="0" smtClean="0"/>
              <a:t> </a:t>
            </a:r>
            <a:r>
              <a:rPr lang="en-US" sz="2800" dirty="0" err="1" smtClean="0"/>
              <a:t>coninuerà</a:t>
            </a:r>
            <a:r>
              <a:rPr lang="en-US" sz="2800" dirty="0" smtClean="0"/>
              <a:t> a </a:t>
            </a:r>
            <a:r>
              <a:rPr lang="en-US" sz="2800" dirty="0" err="1" smtClean="0"/>
              <a:t>crescere</a:t>
            </a:r>
            <a:r>
              <a:rPr lang="en-US" sz="2800" dirty="0" smtClean="0"/>
              <a:t> (</a:t>
            </a:r>
            <a:r>
              <a:rPr lang="en-US" sz="2800" dirty="0" err="1" smtClean="0"/>
              <a:t>pompe</a:t>
            </a:r>
            <a:r>
              <a:rPr lang="en-US" sz="2800" dirty="0" smtClean="0"/>
              <a:t> di </a:t>
            </a:r>
            <a:r>
              <a:rPr lang="en-US" sz="2800" dirty="0" err="1" smtClean="0"/>
              <a:t>calore</a:t>
            </a:r>
            <a:r>
              <a:rPr lang="en-US" sz="2800" dirty="0" smtClean="0"/>
              <a:t>, </a:t>
            </a:r>
            <a:r>
              <a:rPr lang="en-US" sz="2800" dirty="0" err="1" smtClean="0"/>
              <a:t>veicoli</a:t>
            </a:r>
            <a:r>
              <a:rPr lang="en-US" sz="2800" dirty="0" smtClean="0"/>
              <a:t> </a:t>
            </a:r>
            <a:r>
              <a:rPr lang="en-US" sz="2800" dirty="0" err="1" smtClean="0"/>
              <a:t>elettrici</a:t>
            </a:r>
            <a:r>
              <a:rPr lang="en-US" sz="2800" dirty="0" smtClean="0"/>
              <a:t>)</a:t>
            </a:r>
            <a:r>
              <a:rPr lang="en-US" sz="2800" dirty="0"/>
              <a:t> </a:t>
            </a:r>
            <a:r>
              <a:rPr lang="en-US" sz="2800" dirty="0" smtClean="0"/>
              <a:t>e le </a:t>
            </a:r>
            <a:r>
              <a:rPr lang="en-US" sz="2800" dirty="0" err="1" smtClean="0"/>
              <a:t>reti</a:t>
            </a:r>
            <a:r>
              <a:rPr lang="en-US" sz="2800" dirty="0" smtClean="0"/>
              <a:t> </a:t>
            </a:r>
            <a:r>
              <a:rPr lang="en-US" sz="2800" dirty="0" err="1" smtClean="0"/>
              <a:t>attuali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vicine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</a:t>
            </a:r>
            <a:r>
              <a:rPr lang="en-US" sz="2800" dirty="0" err="1" smtClean="0"/>
              <a:t>loro</a:t>
            </a:r>
            <a:r>
              <a:rPr lang="en-US" sz="2800" dirty="0" smtClean="0"/>
              <a:t> </a:t>
            </a:r>
            <a:r>
              <a:rPr lang="en-US" sz="2800" dirty="0" err="1" smtClean="0"/>
              <a:t>limiti</a:t>
            </a:r>
            <a:r>
              <a:rPr lang="en-US" sz="2800" dirty="0" smtClean="0"/>
              <a:t> </a:t>
            </a:r>
            <a:r>
              <a:rPr lang="en-US" sz="2800" dirty="0" err="1" smtClean="0"/>
              <a:t>operativi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Un’architettura</a:t>
            </a:r>
            <a:r>
              <a:rPr lang="en-US" sz="2800" dirty="0" smtClean="0"/>
              <a:t> </a:t>
            </a:r>
            <a:r>
              <a:rPr lang="en-US" sz="2800" dirty="0" err="1" smtClean="0"/>
              <a:t>flessibile</a:t>
            </a:r>
            <a:r>
              <a:rPr lang="en-US" sz="2800" dirty="0" smtClean="0"/>
              <a:t> </a:t>
            </a:r>
            <a:r>
              <a:rPr lang="en-US" sz="2800" dirty="0" err="1" smtClean="0"/>
              <a:t>permette</a:t>
            </a:r>
            <a:r>
              <a:rPr lang="en-US" sz="2800" dirty="0" smtClean="0"/>
              <a:t> di </a:t>
            </a:r>
            <a:r>
              <a:rPr lang="en-US" sz="2800" dirty="0" err="1" smtClean="0"/>
              <a:t>introdurre</a:t>
            </a:r>
            <a:r>
              <a:rPr lang="en-US" sz="2800" dirty="0" smtClean="0"/>
              <a:t> </a:t>
            </a:r>
            <a:r>
              <a:rPr lang="en-US" sz="2800" dirty="0" err="1" smtClean="0"/>
              <a:t>tecnologie</a:t>
            </a:r>
            <a:r>
              <a:rPr lang="en-US" sz="2800" dirty="0" smtClean="0"/>
              <a:t> e </a:t>
            </a:r>
            <a:r>
              <a:rPr lang="en-US" sz="2800" dirty="0" err="1" smtClean="0"/>
              <a:t>metodi</a:t>
            </a:r>
            <a:r>
              <a:rPr lang="en-US" sz="2800" dirty="0" smtClean="0"/>
              <a:t> per </a:t>
            </a:r>
            <a:r>
              <a:rPr lang="en-US" sz="2800" dirty="0" err="1" smtClean="0"/>
              <a:t>l’accumulo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e di </a:t>
            </a:r>
            <a:r>
              <a:rPr lang="en-US" sz="2800" dirty="0" err="1" smtClean="0"/>
              <a:t>gestire</a:t>
            </a:r>
            <a:r>
              <a:rPr lang="en-US" sz="2800" dirty="0" smtClean="0"/>
              <a:t> la </a:t>
            </a:r>
            <a:r>
              <a:rPr lang="en-US" sz="2800" dirty="0" err="1" smtClean="0"/>
              <a:t>variabilità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domanda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L’intero</a:t>
            </a:r>
            <a:r>
              <a:rPr lang="en-US" sz="2800" dirty="0" smtClean="0"/>
              <a:t> </a:t>
            </a:r>
            <a:r>
              <a:rPr lang="en-US" sz="2800" dirty="0" err="1" smtClean="0"/>
              <a:t>sistema</a:t>
            </a:r>
            <a:r>
              <a:rPr lang="en-US" sz="2800" dirty="0" smtClean="0"/>
              <a:t>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gestito</a:t>
            </a:r>
            <a:r>
              <a:rPr lang="en-US" sz="2800" dirty="0" smtClean="0"/>
              <a:t> in </a:t>
            </a:r>
            <a:r>
              <a:rPr lang="en-US" sz="2800" dirty="0" err="1" smtClean="0"/>
              <a:t>maniera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flessibile</a:t>
            </a:r>
            <a:r>
              <a:rPr lang="en-US" sz="2800" dirty="0" smtClean="0"/>
              <a:t> </a:t>
            </a:r>
            <a:r>
              <a:rPr lang="en-US" sz="2800" dirty="0" err="1" smtClean="0"/>
              <a:t>ottimizzando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/>
              <a:t>,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non </a:t>
            </a:r>
            <a:r>
              <a:rPr lang="en-US" sz="2800" dirty="0" err="1" smtClean="0"/>
              <a:t>garantiscono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a </a:t>
            </a:r>
            <a:r>
              <a:rPr lang="en-US" sz="2800" dirty="0" err="1" smtClean="0"/>
              <a:t>ritmo</a:t>
            </a:r>
            <a:r>
              <a:rPr lang="en-US" sz="2800" dirty="0" smtClean="0"/>
              <a:t> </a:t>
            </a:r>
            <a:r>
              <a:rPr lang="en-US" sz="2800" dirty="0" err="1" smtClean="0"/>
              <a:t>costante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sicurezza</a:t>
            </a:r>
            <a:r>
              <a:rPr lang="en-US" sz="2800" dirty="0" smtClean="0"/>
              <a:t> </a:t>
            </a:r>
            <a:r>
              <a:rPr lang="en-US" sz="2800" dirty="0" err="1" smtClean="0"/>
              <a:t>aumenta</a:t>
            </a:r>
            <a:r>
              <a:rPr lang="en-US" sz="2800" dirty="0" smtClean="0"/>
              <a:t> e le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</a:t>
            </a:r>
            <a:r>
              <a:rPr lang="en-US" sz="2800" dirty="0" err="1" smtClean="0"/>
              <a:t>tossiche</a:t>
            </a:r>
            <a:r>
              <a:rPr lang="en-US" sz="2800" dirty="0" smtClean="0"/>
              <a:t> </a:t>
            </a:r>
            <a:r>
              <a:rPr lang="en-US" sz="2800" dirty="0" err="1" smtClean="0"/>
              <a:t>diminuiscono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1067637"/>
            <a:ext cx="8792308" cy="217798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i="1" dirty="0" smtClean="0"/>
              <a:t>“</a:t>
            </a:r>
            <a:r>
              <a:rPr lang="en-US" sz="2800" i="1" dirty="0" err="1" smtClean="0"/>
              <a:t>Una</a:t>
            </a:r>
            <a:r>
              <a:rPr lang="en-US" sz="2800" i="1" dirty="0" smtClean="0"/>
              <a:t> </a:t>
            </a:r>
            <a:r>
              <a:rPr lang="en-US" sz="2800" i="1" dirty="0"/>
              <a:t>S</a:t>
            </a:r>
            <a:r>
              <a:rPr lang="en-US" sz="2800" i="1" dirty="0" smtClean="0"/>
              <a:t>mart </a:t>
            </a:r>
            <a:r>
              <a:rPr lang="en-US" sz="2800" i="1" dirty="0"/>
              <a:t>G</a:t>
            </a:r>
            <a:r>
              <a:rPr lang="en-US" sz="2800" i="1" dirty="0" smtClean="0"/>
              <a:t>rid </a:t>
            </a:r>
            <a:r>
              <a:rPr lang="en-US" sz="2800" i="1" dirty="0"/>
              <a:t>è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una</a:t>
            </a:r>
            <a:r>
              <a:rPr lang="en-US" sz="2800" i="1" dirty="0" smtClean="0"/>
              <a:t> rete </a:t>
            </a:r>
            <a:r>
              <a:rPr lang="en-US" sz="2800" i="1" dirty="0" err="1" smtClean="0"/>
              <a:t>elettrica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che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può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integrare</a:t>
            </a:r>
            <a:r>
              <a:rPr lang="en-US" sz="2800" i="1" dirty="0" smtClean="0"/>
              <a:t> in </a:t>
            </a:r>
            <a:r>
              <a:rPr lang="en-US" sz="2800" i="1" dirty="0" err="1" smtClean="0"/>
              <a:t>maniera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intelligente</a:t>
            </a:r>
            <a:r>
              <a:rPr lang="en-US" sz="2800" i="1" dirty="0" smtClean="0"/>
              <a:t> le </a:t>
            </a:r>
            <a:r>
              <a:rPr lang="en-US" sz="2800" i="1" dirty="0" err="1" smtClean="0"/>
              <a:t>azioni</a:t>
            </a:r>
            <a:r>
              <a:rPr lang="en-US" sz="2800" i="1" dirty="0" smtClean="0"/>
              <a:t> di </a:t>
            </a:r>
            <a:r>
              <a:rPr lang="en-US" sz="2800" i="1" dirty="0" err="1" smtClean="0"/>
              <a:t>tutti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gli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elementi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connessi</a:t>
            </a:r>
            <a:r>
              <a:rPr lang="en-US" sz="2800" i="1" dirty="0" smtClean="0"/>
              <a:t> a </a:t>
            </a:r>
            <a:r>
              <a:rPr lang="en-US" sz="2800" i="1" dirty="0" err="1" smtClean="0"/>
              <a:t>essa</a:t>
            </a:r>
            <a:r>
              <a:rPr lang="en-US" sz="2800" i="1" dirty="0" smtClean="0"/>
              <a:t> – </a:t>
            </a:r>
            <a:r>
              <a:rPr lang="en-US" sz="2800" i="1" dirty="0" err="1" smtClean="0"/>
              <a:t>generatori</a:t>
            </a:r>
            <a:r>
              <a:rPr lang="en-US" sz="2800" i="1" dirty="0"/>
              <a:t> </a:t>
            </a:r>
            <a:r>
              <a:rPr lang="en-US" sz="2800" i="1" dirty="0" smtClean="0"/>
              <a:t>o </a:t>
            </a:r>
            <a:r>
              <a:rPr lang="en-US" sz="2800" i="1" dirty="0" err="1" smtClean="0"/>
              <a:t>utenti</a:t>
            </a:r>
            <a:r>
              <a:rPr lang="en-US" sz="2800" i="1" dirty="0" smtClean="0"/>
              <a:t> (o </a:t>
            </a:r>
            <a:r>
              <a:rPr lang="en-US" sz="2800" i="1" dirty="0" err="1" smtClean="0"/>
              <a:t>entrambi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allo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stesso</a:t>
            </a:r>
            <a:r>
              <a:rPr lang="en-US" sz="2800" i="1" dirty="0" smtClean="0"/>
              <a:t> tempo) – in </a:t>
            </a:r>
            <a:r>
              <a:rPr lang="en-US" sz="2800" i="1" dirty="0" err="1" smtClean="0"/>
              <a:t>modo</a:t>
            </a:r>
            <a:r>
              <a:rPr lang="en-US" sz="2800" i="1" dirty="0" smtClean="0"/>
              <a:t> da </a:t>
            </a:r>
            <a:r>
              <a:rPr lang="en-US" sz="2800" i="1" dirty="0" err="1" smtClean="0"/>
              <a:t>ottenere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trasmissione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efficiente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un’energia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elettrica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sostenibile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economica</a:t>
            </a:r>
            <a:r>
              <a:rPr lang="en-US" sz="2800" i="1" dirty="0" smtClean="0"/>
              <a:t> e </a:t>
            </a:r>
            <a:r>
              <a:rPr lang="en-US" sz="2800" i="1" dirty="0" err="1" smtClean="0"/>
              <a:t>sicura</a:t>
            </a:r>
            <a:r>
              <a:rPr lang="en-US" sz="2800" i="1" dirty="0" smtClean="0"/>
              <a:t>.”</a:t>
            </a:r>
            <a:endParaRPr lang="el-GR" sz="2800" i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3074" name="Picture 2" descr="C:\Users\panagiotakopoulos\Desktop\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66198"/>
            <a:ext cx="9144000" cy="2974312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218356"/>
            <a:ext cx="8792308" cy="48307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2800" dirty="0" err="1" smtClean="0"/>
              <a:t>Una</a:t>
            </a:r>
            <a:r>
              <a:rPr lang="en-US" sz="2800" dirty="0" smtClean="0"/>
              <a:t> Smart Grid è </a:t>
            </a:r>
            <a:r>
              <a:rPr lang="en-US" sz="2800" dirty="0" err="1" smtClean="0"/>
              <a:t>una</a:t>
            </a:r>
            <a:r>
              <a:rPr lang="en-US" sz="2800" dirty="0" smtClean="0"/>
              <a:t> rete </a:t>
            </a:r>
            <a:r>
              <a:rPr lang="en-US" sz="2800" dirty="0" err="1" smtClean="0"/>
              <a:t>elettrica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usa</a:t>
            </a:r>
            <a:r>
              <a:rPr lang="en-US" sz="2800" dirty="0" smtClean="0"/>
              <a:t> le </a:t>
            </a:r>
            <a:r>
              <a:rPr lang="en-US" sz="2800" dirty="0" err="1" smtClean="0"/>
              <a:t>tecnologie</a:t>
            </a:r>
            <a:r>
              <a:rPr lang="en-US" sz="2800" dirty="0" smtClean="0"/>
              <a:t> </a:t>
            </a:r>
            <a:r>
              <a:rPr lang="en-US" sz="2800" dirty="0" err="1" smtClean="0"/>
              <a:t>digitali</a:t>
            </a:r>
            <a:r>
              <a:rPr lang="en-US" sz="2800" dirty="0" smtClean="0"/>
              <a:t> (e non solo) per </a:t>
            </a:r>
            <a:r>
              <a:rPr lang="en-US" sz="2800" dirty="0" err="1" smtClean="0"/>
              <a:t>monitorare</a:t>
            </a:r>
            <a:r>
              <a:rPr lang="en-US" sz="2800" dirty="0" smtClean="0"/>
              <a:t> e </a:t>
            </a:r>
            <a:r>
              <a:rPr lang="en-US" sz="2800" dirty="0" err="1" smtClean="0"/>
              <a:t>gestire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trasporto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dai</a:t>
            </a:r>
            <a:r>
              <a:rPr lang="en-US" sz="2800" dirty="0" smtClean="0"/>
              <a:t> </a:t>
            </a:r>
            <a:r>
              <a:rPr lang="en-US" sz="2800" dirty="0" err="1" smtClean="0"/>
              <a:t>generatori</a:t>
            </a:r>
            <a:r>
              <a:rPr lang="en-US" sz="2800" dirty="0" smtClean="0"/>
              <a:t> </a:t>
            </a:r>
            <a:r>
              <a:rPr lang="en-US" sz="2800" dirty="0" err="1" smtClean="0"/>
              <a:t>agli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r>
              <a:rPr lang="en-US" sz="2800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2800" dirty="0" err="1" smtClean="0"/>
              <a:t>Una</a:t>
            </a:r>
            <a:r>
              <a:rPr lang="en-US" sz="2800" dirty="0" smtClean="0"/>
              <a:t> Smart Grid </a:t>
            </a:r>
            <a:r>
              <a:rPr lang="en-US" sz="2800" dirty="0" err="1" smtClean="0"/>
              <a:t>coordina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bisogni</a:t>
            </a:r>
            <a:r>
              <a:rPr lang="en-US" sz="2800" dirty="0" smtClean="0"/>
              <a:t> e le </a:t>
            </a:r>
            <a:r>
              <a:rPr lang="en-US" sz="2800" dirty="0" err="1" smtClean="0"/>
              <a:t>caratteristiche</a:t>
            </a:r>
            <a:r>
              <a:rPr lang="en-US" sz="2800" dirty="0" smtClean="0"/>
              <a:t> di </a:t>
            </a:r>
            <a:r>
              <a:rPr lang="en-US" sz="2800" dirty="0" err="1" smtClean="0"/>
              <a:t>tutte</a:t>
            </a:r>
            <a:r>
              <a:rPr lang="en-US" sz="2800" dirty="0" smtClean="0"/>
              <a:t> le sue </a:t>
            </a:r>
            <a:r>
              <a:rPr lang="en-US" sz="2800" dirty="0" err="1" smtClean="0"/>
              <a:t>parti</a:t>
            </a:r>
            <a:r>
              <a:rPr lang="en-US" sz="2800" dirty="0"/>
              <a:t> </a:t>
            </a:r>
            <a:r>
              <a:rPr lang="en-US" sz="2800" dirty="0" smtClean="0"/>
              <a:t>in </a:t>
            </a:r>
            <a:r>
              <a:rPr lang="en-US" sz="2800" dirty="0" err="1" smtClean="0"/>
              <a:t>modo</a:t>
            </a:r>
            <a:r>
              <a:rPr lang="en-US" sz="2800" dirty="0" smtClean="0"/>
              <a:t> da </a:t>
            </a:r>
            <a:r>
              <a:rPr lang="en-US" sz="2800" dirty="0" err="1" smtClean="0"/>
              <a:t>massimizzare</a:t>
            </a:r>
            <a:r>
              <a:rPr lang="en-US" sz="2800" dirty="0" smtClean="0"/>
              <a:t> </a:t>
            </a:r>
            <a:r>
              <a:rPr lang="en-US" sz="2800" dirty="0" err="1" smtClean="0"/>
              <a:t>l’efficienza</a:t>
            </a:r>
            <a:r>
              <a:rPr lang="en-US" sz="2800" dirty="0" smtClean="0"/>
              <a:t>, </a:t>
            </a:r>
            <a:r>
              <a:rPr lang="en-US" sz="2800" dirty="0" err="1" smtClean="0"/>
              <a:t>l’elasticità</a:t>
            </a:r>
            <a:r>
              <a:rPr lang="en-US" sz="2800" dirty="0" smtClean="0"/>
              <a:t> e la </a:t>
            </a:r>
            <a:r>
              <a:rPr lang="en-US" sz="2800" dirty="0" err="1" smtClean="0"/>
              <a:t>stabilità</a:t>
            </a:r>
            <a:r>
              <a:rPr lang="en-US" sz="2800" dirty="0" smtClean="0"/>
              <a:t> e da </a:t>
            </a:r>
            <a:r>
              <a:rPr lang="en-US" sz="2800" dirty="0" err="1" smtClean="0"/>
              <a:t>minimizzare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r>
              <a:rPr lang="en-US" sz="2800" dirty="0" smtClean="0"/>
              <a:t> e </a:t>
            </a:r>
            <a:r>
              <a:rPr lang="en-US" sz="2800" dirty="0" err="1" smtClean="0"/>
              <a:t>l’impatto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ambientale</a:t>
            </a:r>
            <a:r>
              <a:rPr lang="en-US" sz="2800" dirty="0" smtClean="0"/>
              <a:t>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ARCHITETTURA DI UNA SMART GRID</a:t>
            </a:r>
          </a:p>
        </p:txBody>
      </p:sp>
      <p:pic>
        <p:nvPicPr>
          <p:cNvPr id="3074" name="Picture 2" descr="C:\Users\panagiotakopoulos\Desktop\SmartGr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351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TRADIZIONALE VS INTELLIGENTE</a:t>
            </a: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32454"/>
              </p:ext>
            </p:extLst>
          </p:nvPr>
        </p:nvGraphicFramePr>
        <p:xfrm>
          <a:off x="472270" y="1115372"/>
          <a:ext cx="8360230" cy="520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115"/>
                <a:gridCol w="4180115"/>
              </a:tblGrid>
              <a:tr h="4944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Rete</a:t>
                      </a:r>
                      <a:r>
                        <a:rPr lang="en-US" sz="24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Calibri" pitchFamily="34" charset="0"/>
                        </a:rPr>
                        <a:t>esistente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Smart Grid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Elettromeccanica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Digitale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Comunicazione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a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senso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unico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Comunicazione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a due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sensi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Produzione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centralizzata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Produzione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distribuita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Gerarchica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Network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Pochi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sensori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Sensori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diffusi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Nessun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monitoraggio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Monitoraggio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integrato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Ripristino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manuale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Riadattamento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integrato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Guasti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e Black Out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Adattività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integrata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e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comparti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stagni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Verifiche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manuali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Verifiche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distanza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Controllo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limitato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Calibri" pitchFamily="34" charset="0"/>
                        </a:rPr>
                        <a:t>Controllo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pervasivo</a:t>
                      </a:r>
                      <a:endParaRPr lang="el-GR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Poca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scelta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per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il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consumatore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Molta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scelta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per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il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 pitchFamily="34" charset="0"/>
                        </a:rPr>
                        <a:t>consumatore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IJGLPL"/>
</p:tagLst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299</TotalTime>
  <Words>1528</Words>
  <Application>Microsoft Office PowerPoint</Application>
  <PresentationFormat>Presentazione su schermo (4:3)</PresentationFormat>
  <Paragraphs>191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61</vt:lpstr>
      <vt:lpstr>Presentazione standard di PowerPoint</vt:lpstr>
      <vt:lpstr>Presentazione standard di PowerPoint</vt:lpstr>
      <vt:lpstr>LE RETI ELETTRICHE ESISTENTI</vt:lpstr>
      <vt:lpstr>PROBLEMI E LIMITI DELLE RETI ESISTENTI</vt:lpstr>
      <vt:lpstr>PERCHE’ PASSARE A UN APPROCCIO “INTELLIGENTE”</vt:lpstr>
      <vt:lpstr>SMART GRID</vt:lpstr>
      <vt:lpstr>SMART GRID</vt:lpstr>
      <vt:lpstr>ARCHITETTURA DI UNA SMART GRID</vt:lpstr>
      <vt:lpstr>TRADIZIONALE VS INTELLIGENTE</vt:lpstr>
      <vt:lpstr>OBIETTIVI DELLE SMART GRID</vt:lpstr>
      <vt:lpstr>SMART GRID CONCEPTUAL MODEL</vt:lpstr>
      <vt:lpstr>SETTORI E ATTORI DELLA SMART GRID</vt:lpstr>
      <vt:lpstr>PRINCIPALI FATTORI DI SUCCESSO DI UNA  SMART GRID</vt:lpstr>
      <vt:lpstr>LA CATENA DELL’ENERGIA INTELLIGENTE</vt:lpstr>
      <vt:lpstr>LA RETE ADATTIVA</vt:lpstr>
      <vt:lpstr>ISOLARE I PROBLEMI</vt:lpstr>
      <vt:lpstr>RESILIENZA</vt:lpstr>
      <vt:lpstr>PARTECIPAZIONE ATTIVA DEGLI UTENTI</vt:lpstr>
      <vt:lpstr>ENERGIA DI ALTA QUALITA’</vt:lpstr>
      <vt:lpstr>ENERGIA DI ALTA QUALITA’</vt:lpstr>
      <vt:lpstr>OPZIONI DI PRODUZIONE E IMMAGAZZINAMENTO </vt:lpstr>
      <vt:lpstr>RETE DECENTRALIZZATA</vt:lpstr>
      <vt:lpstr>APERTURA DEL MERCATO</vt:lpstr>
      <vt:lpstr>IL MERCATO DELL’ENERGIA</vt:lpstr>
      <vt:lpstr>OTTIMIZZAZIONE DELL’USO DEI BENI</vt:lpstr>
      <vt:lpstr>I BENEFICI DELLA SMART GRID</vt:lpstr>
      <vt:lpstr>RIFERIMENTI BIBLIOGRAFICI</vt:lpstr>
      <vt:lpstr>FONTI DELLE IMMAGINI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1652</cp:revision>
  <dcterms:created xsi:type="dcterms:W3CDTF">2013-05-11T20:59:03Z</dcterms:created>
  <dcterms:modified xsi:type="dcterms:W3CDTF">2016-06-16T12:56:07Z</dcterms:modified>
</cp:coreProperties>
</file>