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72" r:id="rId2"/>
    <p:sldId id="492" r:id="rId3"/>
    <p:sldId id="453" r:id="rId4"/>
    <p:sldId id="456" r:id="rId5"/>
    <p:sldId id="459" r:id="rId6"/>
    <p:sldId id="455" r:id="rId7"/>
    <p:sldId id="461" r:id="rId8"/>
    <p:sldId id="462" r:id="rId9"/>
    <p:sldId id="463" r:id="rId10"/>
    <p:sldId id="464" r:id="rId11"/>
    <p:sldId id="465" r:id="rId12"/>
    <p:sldId id="466" r:id="rId13"/>
    <p:sldId id="468" r:id="rId14"/>
    <p:sldId id="385" r:id="rId15"/>
    <p:sldId id="452" r:id="rId16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1pPr>
    <a:lvl2pPr marL="4572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2pPr>
    <a:lvl3pPr marL="9144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3pPr>
    <a:lvl4pPr marL="13716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4pPr>
    <a:lvl5pPr marL="18288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6pPr>
    <a:lvl7pPr marL="2743200" algn="l" defTabSz="914400" rtl="0" eaLnBrk="1" latinLnBrk="0" hangingPunct="1"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7pPr>
    <a:lvl8pPr marL="3200400" algn="l" defTabSz="914400" rtl="0" eaLnBrk="1" latinLnBrk="0" hangingPunct="1"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8pPr>
    <a:lvl9pPr marL="3657600" algn="l" defTabSz="914400" rtl="0" eaLnBrk="1" latinLnBrk="0" hangingPunct="1"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CC"/>
    <a:srgbClr val="FF6699"/>
    <a:srgbClr val="993366"/>
    <a:srgbClr val="008000"/>
    <a:srgbClr val="996600"/>
    <a:srgbClr val="FF0066"/>
    <a:srgbClr val="000066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703" autoAdjust="0"/>
    <p:restoredTop sz="94342" autoAdjust="0"/>
  </p:normalViewPr>
  <p:slideViewPr>
    <p:cSldViewPr snapToGrid="0">
      <p:cViewPr varScale="1">
        <p:scale>
          <a:sx n="71" d="100"/>
          <a:sy n="71" d="100"/>
        </p:scale>
        <p:origin x="-123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59" d="100"/>
          <a:sy n="59" d="100"/>
        </p:scale>
        <p:origin x="-2508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FBB910F5-59C0-4596-A203-39C879F43506}" type="datetime1">
              <a:rPr lang="en-US"/>
              <a:pPr>
                <a:defRPr/>
              </a:pPr>
              <a:t>6/23/2016</a:t>
            </a:fld>
            <a:endParaRPr lang="el-GR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r>
              <a:rPr lang="el-GR"/>
              <a:t>9ο ΠΕΣΧΜ: Η Συμβολή της Χημικής Μηχανικής στην Αειφόρο Ανάπτυξη</a:t>
            </a:r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AE53357A-67FC-4270-8BDA-067EF194E0C3}" type="slidenum">
              <a:rPr lang="el-GR"/>
              <a:pPr>
                <a:defRPr/>
              </a:pPr>
              <a:t>‹N›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065978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i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i="0"/>
            </a:lvl1pPr>
          </a:lstStyle>
          <a:p>
            <a:pPr>
              <a:defRPr/>
            </a:pPr>
            <a:fld id="{A4A11E4C-A8ED-4B91-BA17-D27C6A647462}" type="datetime1">
              <a:rPr lang="en-US"/>
              <a:pPr>
                <a:defRPr/>
              </a:pPr>
              <a:t>6/23/2016</a:t>
            </a:fld>
            <a:endParaRPr lang="en-US" altLang="zh-CN" dirty="0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i="0"/>
            </a:lvl1pPr>
          </a:lstStyle>
          <a:p>
            <a:pPr>
              <a:defRPr/>
            </a:pPr>
            <a:r>
              <a:rPr lang="en-US" altLang="zh-CN"/>
              <a:t>9ο ΠΕΣΧΜ: Η </a:t>
            </a:r>
            <a:r>
              <a:rPr lang="en-US" altLang="zh-CN" err="1"/>
              <a:t>Συμβολή</a:t>
            </a:r>
            <a:r>
              <a:rPr lang="en-US" altLang="zh-CN"/>
              <a:t> </a:t>
            </a:r>
            <a:r>
              <a:rPr lang="en-US" altLang="zh-CN" err="1"/>
              <a:t>της</a:t>
            </a:r>
            <a:r>
              <a:rPr lang="en-US" altLang="zh-CN"/>
              <a:t> </a:t>
            </a:r>
            <a:r>
              <a:rPr lang="en-US" altLang="zh-CN" err="1"/>
              <a:t>Χημικής</a:t>
            </a:r>
            <a:r>
              <a:rPr lang="en-US" altLang="zh-CN"/>
              <a:t> </a:t>
            </a:r>
            <a:r>
              <a:rPr lang="en-US" altLang="zh-CN" err="1"/>
              <a:t>Μηχανικής</a:t>
            </a:r>
            <a:r>
              <a:rPr lang="en-US" altLang="zh-CN"/>
              <a:t> </a:t>
            </a:r>
            <a:r>
              <a:rPr lang="en-US" altLang="zh-CN" err="1"/>
              <a:t>στην</a:t>
            </a:r>
            <a:r>
              <a:rPr lang="en-US" altLang="zh-CN"/>
              <a:t> </a:t>
            </a:r>
            <a:r>
              <a:rPr lang="en-US" altLang="zh-CN" err="1"/>
              <a:t>Αειφόρο</a:t>
            </a:r>
            <a:r>
              <a:rPr lang="en-US" altLang="zh-CN"/>
              <a:t> </a:t>
            </a:r>
            <a:r>
              <a:rPr lang="en-US" altLang="zh-CN" err="1"/>
              <a:t>Ανάπτυξη</a:t>
            </a:r>
            <a:endParaRPr lang="en-US" altLang="zh-CN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i="0"/>
            </a:lvl1pPr>
          </a:lstStyle>
          <a:p>
            <a:pPr>
              <a:defRPr/>
            </a:pPr>
            <a:fld id="{608A7537-9678-4B00-B4C2-DA4AFD08B26C}" type="slidenum">
              <a:rPr lang="en-US" altLang="zh-CN"/>
              <a:pPr>
                <a:defRPr/>
              </a:pPr>
              <a:t>‹N›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03220348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altLang="zh-CN" smtClean="0"/>
              <a:t>9ο ΠΕΣΧΜ: Η Συμβολή της Χημικής Μηχανικής στην Αειφόρο Ανάπτυξη</a:t>
            </a:r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l-GR" altLang="el-G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websbook_2279434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01925" y="2130425"/>
            <a:ext cx="4800600" cy="1470025"/>
          </a:xfrm>
          <a:prstGeom prst="rect">
            <a:avLst/>
          </a:prstGeom>
        </p:spPr>
        <p:txBody>
          <a:bodyPr/>
          <a:lstStyle>
            <a:lvl1pPr algn="l">
              <a:buClr>
                <a:srgbClr val="FFFFFF"/>
              </a:buCl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01925" y="3886200"/>
            <a:ext cx="4114800" cy="1752600"/>
          </a:xfrm>
          <a:prstGeom prst="rect">
            <a:avLst/>
          </a:prstGeo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 sz="3500" baseline="0"/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703513" y="274638"/>
            <a:ext cx="6316662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693988" y="1600200"/>
            <a:ext cx="6326187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39750" y="1341438"/>
            <a:ext cx="3956050" cy="4784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341438"/>
            <a:ext cx="3956050" cy="4784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703513" y="274638"/>
            <a:ext cx="6316662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altLang="zh-CN" noProof="0" dirty="0" smtClean="0"/>
              <a:t>Click icon to add picture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843213" y="404813"/>
            <a:ext cx="5832475" cy="692150"/>
          </a:xfrm>
          <a:prstGeom prst="rect">
            <a:avLst/>
          </a:prstGeo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68313" y="1298575"/>
            <a:ext cx="8207375" cy="48275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40513" y="260350"/>
            <a:ext cx="2057400" cy="5865813"/>
          </a:xfrm>
          <a:prstGeom prst="rect">
            <a:avLst/>
          </a:prstGeom>
        </p:spPr>
        <p:txBody>
          <a:bodyPr vert="eaVert"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68313" y="260350"/>
            <a:ext cx="6019800" cy="586581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3" descr="websbook_227943411.jp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黑体" pitchFamily="2" charset="-122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黑体" pitchFamily="2" charset="-122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黑体" pitchFamily="2" charset="-122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黑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n"/>
        <a:defRPr sz="20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n"/>
        <a:defRPr sz="28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16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n"/>
        <a:defRPr sz="1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bg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bg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bg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olarmarstal.dk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ransformproject.eu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684213" y="782638"/>
            <a:ext cx="7772400" cy="1303337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/>
          <a:p>
            <a:pPr algn="ctr">
              <a:defRPr/>
            </a:pPr>
            <a:r>
              <a:rPr lang="en-GB" sz="2800" b="1" cap="small" dirty="0">
                <a:solidFill>
                  <a:schemeClr val="bg2">
                    <a:lumMod val="50000"/>
                  </a:schemeClr>
                </a:solidFill>
              </a:rPr>
              <a:t>ÉPOQUE: Environmental POrtfolio for Quality in University Education</a:t>
            </a:r>
            <a:endParaRPr lang="el-GR" sz="28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5362" name="Text Box 15"/>
          <p:cNvSpPr txBox="1">
            <a:spLocks noChangeArrowheads="1"/>
          </p:cNvSpPr>
          <p:nvPr/>
        </p:nvSpPr>
        <p:spPr bwMode="auto">
          <a:xfrm>
            <a:off x="3870325" y="17192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 altLang="el-GR" i="0"/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758825" y="2080009"/>
            <a:ext cx="7924800" cy="4089679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/>
          <a:p>
            <a:pPr algn="ctr">
              <a:defRPr/>
            </a:pPr>
            <a:r>
              <a:rPr lang="en-US" sz="2800" b="1" i="0" u="sng" cap="small" dirty="0" smtClean="0">
                <a:solidFill>
                  <a:schemeClr val="bg2">
                    <a:lumMod val="50000"/>
                  </a:schemeClr>
                </a:solidFill>
              </a:rPr>
              <a:t>CORSO III</a:t>
            </a:r>
          </a:p>
          <a:p>
            <a:pPr algn="ctr">
              <a:defRPr/>
            </a:pPr>
            <a:r>
              <a:rPr lang="en-US" sz="2400" b="1" i="0" cap="small" dirty="0">
                <a:solidFill>
                  <a:schemeClr val="bg2">
                    <a:lumMod val="50000"/>
                  </a:schemeClr>
                </a:solidFill>
              </a:rPr>
              <a:t>Impresa – </a:t>
            </a:r>
            <a:r>
              <a:rPr lang="en-US" sz="2400" b="1" i="0" cap="small" dirty="0" err="1">
                <a:solidFill>
                  <a:schemeClr val="bg2">
                    <a:lumMod val="50000"/>
                  </a:schemeClr>
                </a:solidFill>
              </a:rPr>
              <a:t>Energia</a:t>
            </a:r>
            <a:r>
              <a:rPr lang="en-US" sz="2400" b="1" i="0" cap="small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2400" b="1" i="0" cap="small" dirty="0" err="1">
                <a:solidFill>
                  <a:schemeClr val="bg2">
                    <a:lumMod val="50000"/>
                  </a:schemeClr>
                </a:solidFill>
              </a:rPr>
              <a:t>Intelligente</a:t>
            </a:r>
            <a:endParaRPr lang="en-GB" sz="2400" b="1" i="0" cap="small" dirty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defRPr/>
            </a:pPr>
            <a:endParaRPr lang="en-GB" sz="2800" b="1" u="sng" cap="small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defRPr/>
            </a:pPr>
            <a:endParaRPr lang="en-GB" sz="2800" b="1" u="sng" cap="small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defRPr/>
            </a:pPr>
            <a:r>
              <a:rPr lang="en-GB" sz="2800" b="1" i="0" u="sng" cap="small" dirty="0" smtClean="0">
                <a:solidFill>
                  <a:schemeClr val="bg2">
                    <a:lumMod val="50000"/>
                  </a:schemeClr>
                </a:solidFill>
              </a:rPr>
              <a:t>MODULO 3</a:t>
            </a:r>
          </a:p>
          <a:p>
            <a:pPr algn="ctr">
              <a:defRPr/>
            </a:pPr>
            <a:r>
              <a:rPr lang="en-GB" sz="2400" b="1" i="0" cap="small" dirty="0" err="1" smtClean="0">
                <a:solidFill>
                  <a:schemeClr val="bg2">
                    <a:lumMod val="50000"/>
                  </a:schemeClr>
                </a:solidFill>
              </a:rPr>
              <a:t>Applicazioni</a:t>
            </a:r>
            <a:r>
              <a:rPr lang="en-GB" sz="2400" b="1" i="0" cap="small" dirty="0" smtClean="0">
                <a:solidFill>
                  <a:schemeClr val="bg2">
                    <a:lumMod val="50000"/>
                  </a:schemeClr>
                </a:solidFill>
              </a:rPr>
              <a:t> per </a:t>
            </a:r>
            <a:r>
              <a:rPr lang="en-GB" sz="2400" b="1" i="0" cap="small" dirty="0" err="1" smtClean="0">
                <a:solidFill>
                  <a:schemeClr val="bg2">
                    <a:lumMod val="50000"/>
                  </a:schemeClr>
                </a:solidFill>
              </a:rPr>
              <a:t>l’imprenditoria</a:t>
            </a:r>
            <a:r>
              <a:rPr lang="en-GB" sz="2400" b="1" i="0" cap="small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sz="2400" b="1" i="0" cap="small" dirty="0" err="1" smtClean="0">
                <a:solidFill>
                  <a:schemeClr val="bg2">
                    <a:lumMod val="50000"/>
                  </a:schemeClr>
                </a:solidFill>
              </a:rPr>
              <a:t>verde</a:t>
            </a:r>
            <a:endParaRPr lang="en-GB" sz="2400" b="1" i="0" cap="small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ARCHITETTURA DI UN SISTEMA DHC</a:t>
            </a:r>
          </a:p>
        </p:txBody>
      </p:sp>
      <p:pic>
        <p:nvPicPr>
          <p:cNvPr id="3074" name="Picture 2" descr="C:\Users\panagiotakopoulos\Desktop\dhc_schematic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04835"/>
            <a:ext cx="9144000" cy="5345723"/>
          </a:xfrm>
          <a:prstGeom prst="rect">
            <a:avLst/>
          </a:prstGeom>
          <a:noFill/>
        </p:spPr>
      </p:pic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10 # 15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SOTTOSITEMI DI UN DHC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11015" y="1168093"/>
            <a:ext cx="8792308" cy="5262851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n-US" sz="2800" u="sng" dirty="0" err="1" smtClean="0"/>
              <a:t>Produzione</a:t>
            </a:r>
            <a:r>
              <a:rPr lang="en-US" sz="2800" u="sng" dirty="0" smtClean="0"/>
              <a:t> </a:t>
            </a:r>
            <a:r>
              <a:rPr lang="en-US" sz="2800" u="sng" dirty="0" err="1" smtClean="0"/>
              <a:t>dell’energia</a:t>
            </a:r>
            <a:r>
              <a:rPr lang="en-US" sz="2800" dirty="0" smtClean="0"/>
              <a:t>: </a:t>
            </a:r>
            <a:r>
              <a:rPr lang="en-US" sz="2800" dirty="0" err="1" smtClean="0"/>
              <a:t>centrali</a:t>
            </a:r>
            <a:r>
              <a:rPr lang="en-US" sz="2800" dirty="0" smtClean="0"/>
              <a:t> </a:t>
            </a:r>
            <a:r>
              <a:rPr lang="en-US" sz="2800" dirty="0" err="1" smtClean="0"/>
              <a:t>termiche</a:t>
            </a:r>
            <a:r>
              <a:rPr lang="en-US" sz="2800" dirty="0" smtClean="0"/>
              <a:t> o </a:t>
            </a:r>
            <a:r>
              <a:rPr lang="en-US" sz="2800" dirty="0" err="1" smtClean="0"/>
              <a:t>siti</a:t>
            </a:r>
            <a:r>
              <a:rPr lang="en-US" sz="2800" dirty="0" smtClean="0"/>
              <a:t> di </a:t>
            </a:r>
            <a:r>
              <a:rPr lang="en-US" sz="2800" dirty="0" err="1" smtClean="0"/>
              <a:t>cogenerazione</a:t>
            </a:r>
            <a:r>
              <a:rPr lang="en-US" sz="2800" dirty="0" smtClean="0"/>
              <a:t> di </a:t>
            </a:r>
            <a:r>
              <a:rPr lang="en-US" sz="2800" dirty="0" err="1" smtClean="0"/>
              <a:t>calore</a:t>
            </a:r>
            <a:r>
              <a:rPr lang="en-US" sz="2800" dirty="0" smtClean="0"/>
              <a:t> e </a:t>
            </a:r>
            <a:r>
              <a:rPr lang="en-US" sz="2800" dirty="0" err="1" smtClean="0"/>
              <a:t>elettricità</a:t>
            </a:r>
            <a:r>
              <a:rPr lang="en-US" sz="2800" dirty="0" smtClean="0"/>
              <a:t> (Combined Heat and Power - </a:t>
            </a:r>
            <a:r>
              <a:rPr lang="en-US" sz="2800" b="1" dirty="0" smtClean="0"/>
              <a:t>CHP</a:t>
            </a:r>
            <a:r>
              <a:rPr lang="en-US" sz="2800" dirty="0" smtClean="0"/>
              <a:t>).</a:t>
            </a:r>
          </a:p>
          <a:p>
            <a:pPr marL="893763" lvl="1" indent="-436563" algn="just">
              <a:spcBef>
                <a:spcPts val="0"/>
              </a:spcBef>
              <a:spcAft>
                <a:spcPts val="1800"/>
              </a:spcAft>
              <a:buFont typeface="Wingdings" pitchFamily="2" charset="2"/>
              <a:buChar char="Ø"/>
            </a:pPr>
            <a:r>
              <a:rPr lang="en-US" dirty="0" err="1" smtClean="0"/>
              <a:t>Nelle</a:t>
            </a:r>
            <a:r>
              <a:rPr lang="en-US" dirty="0" smtClean="0"/>
              <a:t> CHP  la </a:t>
            </a:r>
            <a:r>
              <a:rPr lang="en-US" dirty="0" err="1" smtClean="0"/>
              <a:t>produzione</a:t>
            </a:r>
            <a:r>
              <a:rPr lang="en-US" dirty="0" smtClean="0"/>
              <a:t> di </a:t>
            </a:r>
            <a:r>
              <a:rPr lang="en-US" dirty="0" err="1" smtClean="0"/>
              <a:t>calore</a:t>
            </a:r>
            <a:r>
              <a:rPr lang="en-US" dirty="0" smtClean="0"/>
              <a:t> e </a:t>
            </a:r>
            <a:r>
              <a:rPr lang="en-US" dirty="0" err="1" smtClean="0"/>
              <a:t>elettricità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basa</a:t>
            </a:r>
            <a:r>
              <a:rPr lang="en-US" dirty="0" smtClean="0"/>
              <a:t> </a:t>
            </a:r>
            <a:r>
              <a:rPr lang="en-US" dirty="0" err="1" smtClean="0"/>
              <a:t>sul</a:t>
            </a:r>
            <a:r>
              <a:rPr lang="en-US" dirty="0" smtClean="0"/>
              <a:t> </a:t>
            </a:r>
            <a:r>
              <a:rPr lang="en-US" dirty="0" err="1" smtClean="0"/>
              <a:t>recupero</a:t>
            </a:r>
            <a:r>
              <a:rPr lang="en-US" dirty="0" smtClean="0"/>
              <a:t> del </a:t>
            </a:r>
            <a:r>
              <a:rPr lang="en-US" dirty="0" err="1" smtClean="0"/>
              <a:t>calore</a:t>
            </a:r>
            <a:r>
              <a:rPr lang="en-US" dirty="0" smtClean="0"/>
              <a:t> </a:t>
            </a:r>
            <a:r>
              <a:rPr lang="en-US" dirty="0" err="1" smtClean="0"/>
              <a:t>disperso</a:t>
            </a:r>
            <a:endParaRPr lang="en-US" dirty="0" smtClean="0"/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u="sng" dirty="0" smtClean="0"/>
              <a:t>Rete di </a:t>
            </a:r>
            <a:r>
              <a:rPr lang="en-US" sz="2800" u="sng" dirty="0" err="1" smtClean="0"/>
              <a:t>distribuzione</a:t>
            </a:r>
            <a:r>
              <a:rPr lang="en-US" sz="2800" dirty="0" smtClean="0"/>
              <a:t>: un </a:t>
            </a:r>
            <a:r>
              <a:rPr lang="en-US" sz="2800" dirty="0" err="1" smtClean="0"/>
              <a:t>circuito</a:t>
            </a:r>
            <a:r>
              <a:rPr lang="en-US" sz="2800" dirty="0" smtClean="0"/>
              <a:t> di </a:t>
            </a:r>
            <a:r>
              <a:rPr lang="en-US" sz="2800" dirty="0" err="1" smtClean="0"/>
              <a:t>tubazioni</a:t>
            </a:r>
            <a:r>
              <a:rPr lang="en-US" sz="2800" dirty="0" smtClean="0"/>
              <a:t> </a:t>
            </a:r>
            <a:r>
              <a:rPr lang="en-US" sz="2800" dirty="0" err="1" smtClean="0"/>
              <a:t>interrate</a:t>
            </a:r>
            <a:r>
              <a:rPr lang="en-US" sz="2800" dirty="0" smtClean="0"/>
              <a:t> </a:t>
            </a:r>
            <a:r>
              <a:rPr lang="en-US" sz="2800" dirty="0" err="1" smtClean="0"/>
              <a:t>che</a:t>
            </a:r>
            <a:r>
              <a:rPr lang="en-US" sz="2800" dirty="0" smtClean="0"/>
              <a:t> parte </a:t>
            </a:r>
            <a:r>
              <a:rPr lang="en-US" sz="2800" dirty="0" err="1" smtClean="0"/>
              <a:t>dalla</a:t>
            </a:r>
            <a:r>
              <a:rPr lang="en-US" sz="2800" dirty="0" smtClean="0"/>
              <a:t> </a:t>
            </a:r>
            <a:r>
              <a:rPr lang="en-US" sz="2800" dirty="0" err="1" smtClean="0"/>
              <a:t>centrale</a:t>
            </a:r>
            <a:r>
              <a:rPr lang="en-US" sz="2800" dirty="0" smtClean="0"/>
              <a:t> e </a:t>
            </a:r>
            <a:r>
              <a:rPr lang="en-US" sz="2800" dirty="0" err="1" smtClean="0"/>
              <a:t>ritorna</a:t>
            </a:r>
            <a:r>
              <a:rPr lang="en-US" sz="2800" dirty="0" smtClean="0"/>
              <a:t> </a:t>
            </a:r>
            <a:r>
              <a:rPr lang="en-US" sz="2800" dirty="0" err="1" smtClean="0"/>
              <a:t>alla</a:t>
            </a:r>
            <a:r>
              <a:rPr lang="en-US" sz="2800" dirty="0" smtClean="0"/>
              <a:t> </a:t>
            </a:r>
            <a:r>
              <a:rPr lang="en-US" sz="2800" dirty="0" err="1" smtClean="0"/>
              <a:t>centrale</a:t>
            </a:r>
            <a:r>
              <a:rPr lang="en-US" sz="2800" dirty="0" smtClean="0"/>
              <a:t> e </a:t>
            </a:r>
            <a:r>
              <a:rPr lang="en-US" sz="2800" dirty="0" err="1" smtClean="0"/>
              <a:t>che</a:t>
            </a:r>
            <a:r>
              <a:rPr lang="en-US" sz="2800" dirty="0" smtClean="0"/>
              <a:t> </a:t>
            </a:r>
            <a:r>
              <a:rPr lang="en-US" sz="2800" dirty="0" err="1" smtClean="0"/>
              <a:t>trasferisce</a:t>
            </a:r>
            <a:r>
              <a:rPr lang="en-US" sz="2800" dirty="0" smtClean="0"/>
              <a:t> </a:t>
            </a:r>
            <a:r>
              <a:rPr lang="en-US" sz="2800" dirty="0" err="1" smtClean="0"/>
              <a:t>energia</a:t>
            </a:r>
            <a:r>
              <a:rPr lang="en-US" sz="2800" dirty="0" smtClean="0"/>
              <a:t> per mezzo di un </a:t>
            </a:r>
            <a:r>
              <a:rPr lang="en-US" sz="2800" dirty="0" err="1" smtClean="0"/>
              <a:t>fluido</a:t>
            </a:r>
            <a:r>
              <a:rPr lang="en-US" sz="2800" dirty="0" smtClean="0"/>
              <a:t> </a:t>
            </a: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n-US" sz="2800" u="sng" dirty="0" err="1" smtClean="0"/>
              <a:t>Utenti</a:t>
            </a:r>
            <a:r>
              <a:rPr lang="en-US" sz="2800" dirty="0" smtClean="0"/>
              <a:t>: </a:t>
            </a:r>
            <a:r>
              <a:rPr lang="en-US" sz="2800" dirty="0" err="1" smtClean="0"/>
              <a:t>edifici</a:t>
            </a:r>
            <a:r>
              <a:rPr lang="en-US" sz="2800" dirty="0" smtClean="0"/>
              <a:t> </a:t>
            </a:r>
            <a:r>
              <a:rPr lang="en-US" sz="2800" dirty="0" err="1" smtClean="0"/>
              <a:t>residenziali</a:t>
            </a:r>
            <a:r>
              <a:rPr lang="en-US" sz="2800" dirty="0" smtClean="0"/>
              <a:t>, </a:t>
            </a:r>
            <a:r>
              <a:rPr lang="en-US" sz="2800" dirty="0" err="1" smtClean="0"/>
              <a:t>edifici</a:t>
            </a:r>
            <a:r>
              <a:rPr lang="en-US" sz="2800" dirty="0" smtClean="0"/>
              <a:t> </a:t>
            </a:r>
            <a:r>
              <a:rPr lang="en-US" sz="2800" dirty="0" err="1" smtClean="0"/>
              <a:t>commerciali</a:t>
            </a:r>
            <a:r>
              <a:rPr lang="en-US" sz="2800" dirty="0" smtClean="0"/>
              <a:t>, </a:t>
            </a:r>
            <a:r>
              <a:rPr lang="en-US" sz="2800" dirty="0" err="1" smtClean="0"/>
              <a:t>industrie</a:t>
            </a:r>
            <a:r>
              <a:rPr lang="en-US" sz="2800" dirty="0" smtClean="0"/>
              <a:t>, </a:t>
            </a:r>
            <a:r>
              <a:rPr lang="en-US" sz="2800" dirty="0" err="1" smtClean="0"/>
              <a:t>uffici</a:t>
            </a:r>
            <a:r>
              <a:rPr lang="en-US" sz="2800" dirty="0" smtClean="0"/>
              <a:t>, </a:t>
            </a:r>
            <a:r>
              <a:rPr lang="en-US" sz="2800" dirty="0" err="1" smtClean="0"/>
              <a:t>ospedali</a:t>
            </a:r>
            <a:endParaRPr lang="en-US" sz="2800" dirty="0" smtClean="0"/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11 # 15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>
                <a:solidFill>
                  <a:schemeClr val="bg2">
                    <a:lumMod val="50000"/>
                  </a:schemeClr>
                </a:solidFill>
              </a:rPr>
              <a:t>BENEFICI </a:t>
            </a:r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 DI DHC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11015" y="1087709"/>
            <a:ext cx="8792308" cy="5262851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smtClean="0"/>
              <a:t>La </a:t>
            </a:r>
            <a:r>
              <a:rPr lang="en-US" sz="2800" dirty="0" err="1" smtClean="0"/>
              <a:t>produzione</a:t>
            </a:r>
            <a:r>
              <a:rPr lang="en-US" sz="2800" dirty="0" smtClean="0"/>
              <a:t> </a:t>
            </a:r>
            <a:r>
              <a:rPr lang="en-US" sz="2800" dirty="0" err="1" smtClean="0"/>
              <a:t>dell’energia</a:t>
            </a:r>
            <a:r>
              <a:rPr lang="en-US" sz="2800" dirty="0" smtClean="0"/>
              <a:t> </a:t>
            </a:r>
            <a:r>
              <a:rPr lang="en-US" sz="2800" dirty="0" err="1" smtClean="0"/>
              <a:t>su</a:t>
            </a:r>
            <a:r>
              <a:rPr lang="en-US" sz="2800" dirty="0" smtClean="0"/>
              <a:t> base locale </a:t>
            </a:r>
            <a:r>
              <a:rPr lang="en-US" sz="2800" dirty="0" err="1" smtClean="0"/>
              <a:t>facilita</a:t>
            </a:r>
            <a:r>
              <a:rPr lang="en-US" sz="2800" dirty="0" smtClean="0"/>
              <a:t> </a:t>
            </a:r>
            <a:r>
              <a:rPr lang="en-US" sz="2800" dirty="0" err="1" smtClean="0"/>
              <a:t>il</a:t>
            </a:r>
            <a:r>
              <a:rPr lang="en-US" sz="2800" dirty="0" smtClean="0"/>
              <a:t> </a:t>
            </a:r>
            <a:r>
              <a:rPr lang="en-US" sz="2800" dirty="0" err="1" smtClean="0"/>
              <a:t>passaggio</a:t>
            </a:r>
            <a:r>
              <a:rPr lang="en-US" sz="2800" dirty="0" smtClean="0"/>
              <a:t> </a:t>
            </a:r>
            <a:r>
              <a:rPr lang="en-US" sz="2800" dirty="0" err="1" smtClean="0"/>
              <a:t>alle</a:t>
            </a:r>
            <a:r>
              <a:rPr lang="en-US" sz="2800" dirty="0" smtClean="0"/>
              <a:t> </a:t>
            </a:r>
            <a:r>
              <a:rPr lang="en-US" sz="2800" dirty="0" err="1" smtClean="0"/>
              <a:t>rinnovabili</a:t>
            </a:r>
            <a:r>
              <a:rPr lang="en-US" sz="2800" dirty="0" smtClean="0"/>
              <a:t> e </a:t>
            </a:r>
            <a:r>
              <a:rPr lang="en-US" sz="2800" dirty="0" err="1" smtClean="0"/>
              <a:t>può</a:t>
            </a:r>
            <a:r>
              <a:rPr lang="en-US" sz="2800" dirty="0" smtClean="0"/>
              <a:t> </a:t>
            </a:r>
            <a:r>
              <a:rPr lang="en-US" sz="2800" dirty="0" err="1" smtClean="0"/>
              <a:t>ridurre</a:t>
            </a:r>
            <a:r>
              <a:rPr lang="en-US" sz="2800" dirty="0" smtClean="0"/>
              <a:t> del 30%-50% I </a:t>
            </a:r>
            <a:r>
              <a:rPr lang="en-US" sz="2800" dirty="0" err="1" smtClean="0"/>
              <a:t>consumi</a:t>
            </a:r>
            <a:r>
              <a:rPr lang="en-US" sz="2800" dirty="0" smtClean="0"/>
              <a:t>, </a:t>
            </a:r>
            <a:r>
              <a:rPr lang="en-US" sz="2800" dirty="0" err="1" smtClean="0"/>
              <a:t>riducendo</a:t>
            </a:r>
            <a:r>
              <a:rPr lang="en-US" sz="2800" dirty="0" smtClean="0"/>
              <a:t> al </a:t>
            </a:r>
            <a:r>
              <a:rPr lang="en-US" sz="2800" dirty="0" err="1" smtClean="0"/>
              <a:t>contempo</a:t>
            </a:r>
            <a:r>
              <a:rPr lang="en-US" sz="2800" dirty="0" smtClean="0"/>
              <a:t> le </a:t>
            </a:r>
            <a:r>
              <a:rPr lang="en-US" sz="2800" dirty="0" err="1" smtClean="0"/>
              <a:t>emissioni</a:t>
            </a:r>
            <a:r>
              <a:rPr lang="en-US" sz="2800" dirty="0" smtClean="0"/>
              <a:t> </a:t>
            </a:r>
            <a:r>
              <a:rPr lang="en-US" sz="2800" dirty="0" err="1" smtClean="0"/>
              <a:t>tossiche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err="1" smtClean="0"/>
              <a:t>Riduzione</a:t>
            </a:r>
            <a:r>
              <a:rPr lang="en-US" sz="2800" dirty="0" smtClean="0"/>
              <a:t> </a:t>
            </a:r>
            <a:r>
              <a:rPr lang="en-US" sz="2800" dirty="0" err="1" smtClean="0"/>
              <a:t>dell’inquinamento</a:t>
            </a:r>
            <a:r>
              <a:rPr lang="en-US" sz="2800" dirty="0" smtClean="0"/>
              <a:t> </a:t>
            </a:r>
            <a:r>
              <a:rPr lang="en-US" sz="2800" dirty="0" err="1" smtClean="0"/>
              <a:t>atmosferico</a:t>
            </a:r>
            <a:r>
              <a:rPr lang="en-US" sz="2800" dirty="0" smtClean="0"/>
              <a:t> e del </a:t>
            </a:r>
            <a:r>
              <a:rPr lang="en-US" sz="2800" dirty="0" err="1" smtClean="0"/>
              <a:t>relativo</a:t>
            </a:r>
            <a:r>
              <a:rPr lang="en-US" sz="2800" dirty="0" smtClean="0"/>
              <a:t> </a:t>
            </a:r>
            <a:r>
              <a:rPr lang="en-US" sz="2800" dirty="0" err="1" smtClean="0"/>
              <a:t>impatto</a:t>
            </a:r>
            <a:r>
              <a:rPr lang="en-US" sz="2800" dirty="0" smtClean="0"/>
              <a:t> </a:t>
            </a:r>
            <a:r>
              <a:rPr lang="en-US" sz="2800" dirty="0" err="1" smtClean="0"/>
              <a:t>sulla</a:t>
            </a:r>
            <a:r>
              <a:rPr lang="en-US" sz="2800" dirty="0" smtClean="0"/>
              <a:t> salute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err="1" smtClean="0"/>
              <a:t>Aumenta</a:t>
            </a:r>
            <a:r>
              <a:rPr lang="en-US" sz="2800" dirty="0" smtClean="0"/>
              <a:t> </a:t>
            </a:r>
            <a:r>
              <a:rPr lang="en-US" sz="2800" dirty="0" err="1" smtClean="0"/>
              <a:t>l’efficienza</a:t>
            </a:r>
            <a:r>
              <a:rPr lang="en-US" sz="2800" dirty="0" smtClean="0"/>
              <a:t> </a:t>
            </a:r>
            <a:r>
              <a:rPr lang="en-US" sz="2800" dirty="0" err="1" smtClean="0"/>
              <a:t>energetica</a:t>
            </a:r>
            <a:r>
              <a:rPr lang="en-US" sz="2800" dirty="0" smtClean="0"/>
              <a:t> </a:t>
            </a:r>
            <a:r>
              <a:rPr lang="en-US" sz="2800" dirty="0" err="1" smtClean="0"/>
              <a:t>degli</a:t>
            </a:r>
            <a:r>
              <a:rPr lang="en-US" sz="2800" dirty="0" smtClean="0"/>
              <a:t> </a:t>
            </a:r>
            <a:r>
              <a:rPr lang="en-US" sz="2800" dirty="0" err="1" smtClean="0"/>
              <a:t>edifici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err="1" smtClean="0"/>
              <a:t>Permette</a:t>
            </a:r>
            <a:r>
              <a:rPr lang="en-US" sz="2800" dirty="0" smtClean="0"/>
              <a:t> di </a:t>
            </a:r>
            <a:r>
              <a:rPr lang="en-US" sz="2800" dirty="0" err="1" smtClean="0"/>
              <a:t>sfruttare</a:t>
            </a:r>
            <a:r>
              <a:rPr lang="en-US" sz="2800" dirty="0" smtClean="0"/>
              <a:t> le </a:t>
            </a:r>
            <a:r>
              <a:rPr lang="en-US" sz="2800" dirty="0" err="1" smtClean="0"/>
              <a:t>fonti</a:t>
            </a:r>
            <a:r>
              <a:rPr lang="en-US" sz="2800" dirty="0" smtClean="0"/>
              <a:t> </a:t>
            </a:r>
            <a:r>
              <a:rPr lang="en-US" sz="2800" dirty="0" err="1" smtClean="0"/>
              <a:t>rinnovabili</a:t>
            </a:r>
            <a:r>
              <a:rPr lang="en-US" sz="2800" dirty="0" smtClean="0"/>
              <a:t> </a:t>
            </a:r>
            <a:r>
              <a:rPr lang="en-US" sz="2800" dirty="0" err="1" smtClean="0"/>
              <a:t>disponibile</a:t>
            </a:r>
            <a:r>
              <a:rPr lang="en-US" sz="2800" dirty="0" smtClean="0"/>
              <a:t> </a:t>
            </a:r>
            <a:r>
              <a:rPr lang="en-US" sz="2800" dirty="0" err="1" smtClean="0"/>
              <a:t>localmente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n-US" sz="2800" dirty="0" err="1" smtClean="0"/>
              <a:t>Migliora</a:t>
            </a:r>
            <a:r>
              <a:rPr lang="en-US" sz="2800" dirty="0" smtClean="0"/>
              <a:t> </a:t>
            </a:r>
            <a:r>
              <a:rPr lang="en-US" sz="2800" dirty="0" err="1" smtClean="0"/>
              <a:t>l’efficienza</a:t>
            </a:r>
            <a:r>
              <a:rPr lang="en-US" sz="2800" dirty="0" smtClean="0"/>
              <a:t> del </a:t>
            </a:r>
            <a:r>
              <a:rPr lang="en-US" sz="2800" dirty="0" err="1" smtClean="0"/>
              <a:t>trasferimento</a:t>
            </a:r>
            <a:r>
              <a:rPr lang="en-US" sz="2800" dirty="0" smtClean="0"/>
              <a:t> di </a:t>
            </a:r>
            <a:r>
              <a:rPr lang="en-US" sz="2800" dirty="0" err="1" smtClean="0"/>
              <a:t>calore</a:t>
            </a:r>
            <a:endParaRPr lang="en-US" sz="2800" dirty="0" smtClean="0"/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12 # 15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SMART DHC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11016" y="931844"/>
            <a:ext cx="5794929" cy="261145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n-US" sz="2800" dirty="0" err="1" smtClean="0"/>
              <a:t>Gestione</a:t>
            </a:r>
            <a:r>
              <a:rPr lang="en-US" sz="2800" dirty="0" smtClean="0"/>
              <a:t> </a:t>
            </a:r>
            <a:r>
              <a:rPr lang="en-US" sz="2800" dirty="0" err="1" smtClean="0"/>
              <a:t>intelligente</a:t>
            </a:r>
            <a:r>
              <a:rPr lang="en-US" sz="2800" dirty="0" smtClean="0"/>
              <a:t> </a:t>
            </a:r>
            <a:r>
              <a:rPr lang="en-US" sz="2800" dirty="0" err="1" smtClean="0"/>
              <a:t>delle</a:t>
            </a:r>
            <a:r>
              <a:rPr lang="en-US" sz="2800" dirty="0" smtClean="0"/>
              <a:t> </a:t>
            </a:r>
            <a:r>
              <a:rPr lang="en-US" sz="2800" dirty="0" err="1" smtClean="0"/>
              <a:t>centrali</a:t>
            </a:r>
            <a:r>
              <a:rPr lang="en-US" sz="2800" dirty="0" smtClean="0"/>
              <a:t> con </a:t>
            </a:r>
            <a:r>
              <a:rPr lang="en-US" sz="2800" dirty="0" err="1" smtClean="0"/>
              <a:t>appropriati</a:t>
            </a:r>
            <a:r>
              <a:rPr lang="en-US" sz="2800" dirty="0" smtClean="0"/>
              <a:t> </a:t>
            </a:r>
            <a:r>
              <a:rPr lang="en-US" sz="2800" dirty="0" err="1" smtClean="0"/>
              <a:t>meccanismi</a:t>
            </a:r>
            <a:r>
              <a:rPr lang="en-US" sz="2800" dirty="0" smtClean="0"/>
              <a:t> di </a:t>
            </a:r>
            <a:r>
              <a:rPr lang="en-US" sz="2800" dirty="0" err="1" smtClean="0"/>
              <a:t>controllo</a:t>
            </a:r>
            <a:r>
              <a:rPr lang="en-US" sz="2800" dirty="0" smtClean="0"/>
              <a:t> </a:t>
            </a:r>
            <a:r>
              <a:rPr lang="en-US" sz="2800" dirty="0" err="1" smtClean="0"/>
              <a:t>integrato</a:t>
            </a:r>
            <a:r>
              <a:rPr lang="en-US" sz="2800" dirty="0" smtClean="0"/>
              <a:t>:</a:t>
            </a:r>
          </a:p>
          <a:p>
            <a:pPr marL="893763" lvl="1" indent="-436563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n-US" dirty="0" err="1" smtClean="0"/>
              <a:t>Immagazzinamento</a:t>
            </a:r>
            <a:r>
              <a:rPr lang="en-US" dirty="0" smtClean="0"/>
              <a:t> di </a:t>
            </a:r>
            <a:r>
              <a:rPr lang="en-US" dirty="0" err="1" smtClean="0"/>
              <a:t>calore</a:t>
            </a:r>
            <a:endParaRPr lang="en-US" dirty="0" smtClean="0"/>
          </a:p>
          <a:p>
            <a:pPr marL="893763" lvl="1" indent="-436563">
              <a:spcBef>
                <a:spcPts val="0"/>
              </a:spcBef>
              <a:spcAft>
                <a:spcPts val="1800"/>
              </a:spcAft>
              <a:buFont typeface="Wingdings" pitchFamily="2" charset="2"/>
              <a:buChar char="Ø"/>
            </a:pPr>
            <a:r>
              <a:rPr lang="en-US" dirty="0" err="1" smtClean="0"/>
              <a:t>Frigoriferi</a:t>
            </a:r>
            <a:r>
              <a:rPr lang="en-US" dirty="0" smtClean="0"/>
              <a:t> ad </a:t>
            </a:r>
            <a:r>
              <a:rPr lang="en-US" dirty="0" err="1" smtClean="0"/>
              <a:t>assorbimento</a:t>
            </a:r>
            <a:endParaRPr lang="en-US" dirty="0" smtClean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228334" y="3522338"/>
            <a:ext cx="5794929" cy="2928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Tx/>
              <a:buFont typeface="Wingdings" pitchFamily="2" charset="2"/>
              <a:buChar char="n"/>
              <a:tabLst/>
              <a:defRPr/>
            </a:pP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Bilancio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tra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domanda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 e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offerta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 di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riscaldamento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/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climatizzazione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:</a:t>
            </a: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893763" marR="0" lvl="1" indent="-436563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Tx/>
              <a:buFont typeface="Wingdings" pitchFamily="2" charset="2"/>
              <a:buChar char="Ø"/>
              <a:tabLst/>
              <a:defRPr/>
            </a:pPr>
            <a:r>
              <a:rPr lang="en-US" sz="2800" i="0" kern="0" dirty="0" err="1" smtClean="0"/>
              <a:t>Uso</a:t>
            </a:r>
            <a:r>
              <a:rPr lang="en-US" sz="2800" i="0" kern="0" dirty="0" smtClean="0"/>
              <a:t> </a:t>
            </a:r>
            <a:r>
              <a:rPr lang="en-US" sz="2800" i="0" kern="0" dirty="0" err="1" smtClean="0"/>
              <a:t>dell’energia</a:t>
            </a:r>
            <a:r>
              <a:rPr lang="en-US" sz="2800" i="0" kern="0" dirty="0" smtClean="0"/>
              <a:t> </a:t>
            </a:r>
            <a:r>
              <a:rPr lang="en-US" sz="2800" i="0" kern="0" dirty="0" err="1" smtClean="0"/>
              <a:t>immagazzinata</a:t>
            </a: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893763" marR="0" lvl="1" indent="-436563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Tx/>
              <a:buFont typeface="Wingdings" pitchFamily="2" charset="2"/>
              <a:buChar char="Ø"/>
              <a:tabLst/>
              <a:defRPr/>
            </a:pPr>
            <a:r>
              <a:rPr lang="en-US" sz="2800" i="0" kern="0" noProof="0" dirty="0" err="1" smtClean="0"/>
              <a:t>Recupero</a:t>
            </a:r>
            <a:r>
              <a:rPr lang="en-US" sz="2800" i="0" kern="0" noProof="0" dirty="0" smtClean="0"/>
              <a:t> del </a:t>
            </a:r>
            <a:r>
              <a:rPr lang="en-US" sz="2800" i="0" kern="0" noProof="0" dirty="0" err="1" smtClean="0"/>
              <a:t>calore</a:t>
            </a:r>
            <a:r>
              <a:rPr lang="en-US" sz="2800" i="0" kern="0" noProof="0" dirty="0" smtClean="0"/>
              <a:t> </a:t>
            </a:r>
            <a:r>
              <a:rPr lang="en-US" sz="2800" i="0" kern="0" noProof="0" dirty="0" err="1" smtClean="0"/>
              <a:t>disperso</a:t>
            </a: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893763" marR="0" lvl="1" indent="-436563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Tx/>
              <a:buFont typeface="Wingdings" pitchFamily="2" charset="2"/>
              <a:buChar char="Ø"/>
              <a:tabLst/>
              <a:defRPr/>
            </a:pPr>
            <a:r>
              <a:rPr lang="en-US" sz="2800" i="0" kern="0" dirty="0" err="1" smtClean="0"/>
              <a:t>Calore</a:t>
            </a:r>
            <a:r>
              <a:rPr lang="en-US" sz="2800" i="0" kern="0" dirty="0" smtClean="0"/>
              <a:t> </a:t>
            </a:r>
            <a:r>
              <a:rPr lang="en-US" sz="2800" i="0" kern="0" dirty="0" err="1" smtClean="0"/>
              <a:t>delle</a:t>
            </a:r>
            <a:r>
              <a:rPr lang="en-US" sz="2800" i="0" kern="0" dirty="0" smtClean="0"/>
              <a:t> </a:t>
            </a:r>
            <a:r>
              <a:rPr lang="en-US" sz="2800" i="0" kern="0" dirty="0" err="1" smtClean="0"/>
              <a:t>centrali</a:t>
            </a:r>
            <a:r>
              <a:rPr lang="en-US" sz="2800" i="0" kern="0" dirty="0" smtClean="0"/>
              <a:t> CHP</a:t>
            </a:r>
          </a:p>
          <a:p>
            <a:pPr marL="893763" marR="0" lvl="1" indent="-436563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" pitchFamily="2" charset="2"/>
              <a:buChar char="Ø"/>
              <a:tabLst/>
              <a:defRPr/>
            </a:pPr>
            <a:r>
              <a:rPr lang="en-US" sz="2800" i="0" kern="0" noProof="0" dirty="0" err="1" smtClean="0"/>
              <a:t>Energia</a:t>
            </a:r>
            <a:r>
              <a:rPr lang="en-US" sz="2800" i="0" kern="0" noProof="0" dirty="0" smtClean="0"/>
              <a:t> </a:t>
            </a:r>
            <a:r>
              <a:rPr lang="en-US" sz="2800" i="0" kern="0" noProof="0" dirty="0" err="1" smtClean="0"/>
              <a:t>solare</a:t>
            </a: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5123" name="Picture 3" descr="C:\Users\panagiotakopoulos\Desktop\DHC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8914" y="953897"/>
            <a:ext cx="3135086" cy="2563026"/>
          </a:xfrm>
          <a:prstGeom prst="rect">
            <a:avLst/>
          </a:prstGeom>
          <a:noFill/>
        </p:spPr>
      </p:pic>
      <p:pic>
        <p:nvPicPr>
          <p:cNvPr id="5124" name="Picture 4" descr="C:\Users\panagiotakopoulos\Desktop\DHC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58672" y="3748035"/>
            <a:ext cx="3185327" cy="2665012"/>
          </a:xfrm>
          <a:prstGeom prst="rect">
            <a:avLst/>
          </a:prstGeom>
          <a:noFill/>
        </p:spPr>
      </p:pic>
      <p:sp>
        <p:nvSpPr>
          <p:cNvPr id="7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13 # 15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120576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RIFERIMENTI BIBLIOGRAFICI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00967" y="665708"/>
            <a:ext cx="8792308" cy="6011428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588" indent="-1588" algn="just">
              <a:buNone/>
            </a:pPr>
            <a:r>
              <a:rPr lang="en-US" sz="1600" dirty="0" smtClean="0"/>
              <a:t>World Health Organization (2012). Urban population growth. Available at http://www.who.int/gho/urban_health/situation_trends/urban_population_growth_text/en/. Last accessed 20 April 2015.</a:t>
            </a:r>
          </a:p>
          <a:p>
            <a:pPr marL="0" indent="0">
              <a:buNone/>
            </a:pPr>
            <a:r>
              <a:rPr lang="en-US" sz="1600" dirty="0" smtClean="0"/>
              <a:t>http://www.energyplan.eu/smartenergysystems/</a:t>
            </a:r>
          </a:p>
          <a:p>
            <a:pPr marL="0" indent="0">
              <a:buNone/>
            </a:pPr>
            <a:r>
              <a:rPr lang="en-US" sz="1600" dirty="0" err="1" smtClean="0"/>
              <a:t>Dincer</a:t>
            </a:r>
            <a:r>
              <a:rPr lang="en-US" sz="1600" dirty="0" smtClean="0"/>
              <a:t>, I. and Rosen, M. A. (2007). </a:t>
            </a:r>
            <a:r>
              <a:rPr lang="en-US" sz="1600" dirty="0" err="1" smtClean="0"/>
              <a:t>Exergy</a:t>
            </a:r>
            <a:r>
              <a:rPr lang="en-US" sz="1600" dirty="0" smtClean="0"/>
              <a:t>: energy, environment and sustainable development, Elsevier, Oxford, UK</a:t>
            </a:r>
          </a:p>
          <a:p>
            <a:pPr marL="0" indent="0">
              <a:buNone/>
            </a:pPr>
            <a:r>
              <a:rPr lang="en-US" sz="1600" dirty="0" smtClean="0"/>
              <a:t>Rosen, M.A., Le, M.N., and </a:t>
            </a:r>
            <a:r>
              <a:rPr lang="en-US" sz="1600" dirty="0" err="1" smtClean="0"/>
              <a:t>Dincer</a:t>
            </a:r>
            <a:r>
              <a:rPr lang="en-US" sz="1600" dirty="0" smtClean="0"/>
              <a:t>, I. (2005). Efficiency analysis of a cogeneration and district energy system. </a:t>
            </a:r>
            <a:r>
              <a:rPr lang="en-US" sz="1600" dirty="0" err="1" smtClean="0"/>
              <a:t>Appl</a:t>
            </a:r>
            <a:r>
              <a:rPr lang="en-US" sz="1600" dirty="0" smtClean="0"/>
              <a:t> Thermal Eng, 25, 147–159</a:t>
            </a:r>
          </a:p>
          <a:p>
            <a:pPr marL="0" indent="0">
              <a:buNone/>
            </a:pPr>
            <a:r>
              <a:rPr lang="en-US" sz="1600" dirty="0" err="1" smtClean="0"/>
              <a:t>Gustafsson</a:t>
            </a:r>
            <a:r>
              <a:rPr lang="en-US" sz="1600" dirty="0" smtClean="0"/>
              <a:t>, J., </a:t>
            </a:r>
            <a:r>
              <a:rPr lang="en-US" sz="1600" dirty="0" err="1" smtClean="0"/>
              <a:t>Delsing</a:t>
            </a:r>
            <a:r>
              <a:rPr lang="en-US" sz="1600" dirty="0" smtClean="0"/>
              <a:t>, J. , and Deventer, J. (2010). Improved district heating substation efficiency with a new control strategy </a:t>
            </a:r>
            <a:r>
              <a:rPr lang="en-US" sz="1600" dirty="0" err="1" smtClean="0"/>
              <a:t>Appl</a:t>
            </a:r>
            <a:r>
              <a:rPr lang="en-US" sz="1600" dirty="0" smtClean="0"/>
              <a:t> Energy, 87, 1996–2004</a:t>
            </a:r>
          </a:p>
          <a:p>
            <a:pPr marL="1588" indent="-1588" algn="just">
              <a:buNone/>
            </a:pPr>
            <a:endParaRPr lang="en-US" sz="1600" dirty="0" smtClean="0"/>
          </a:p>
          <a:p>
            <a:pPr algn="just">
              <a:spcBef>
                <a:spcPts val="0"/>
              </a:spcBef>
              <a:spcAft>
                <a:spcPts val="600"/>
              </a:spcAft>
              <a:buNone/>
            </a:pPr>
            <a:endParaRPr lang="en-US" sz="1600" dirty="0" smtClean="0"/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14 # 15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9043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FONTI DELLE IMMAGINI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0" y="1004824"/>
            <a:ext cx="9144000" cy="1989574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algn="just">
              <a:buNone/>
            </a:pPr>
            <a:r>
              <a:rPr lang="en-US" sz="1600" dirty="0" smtClean="0"/>
              <a:t>http://www.ibm.com/smarterplanet/us/en/smarter_cities/overview/</a:t>
            </a:r>
          </a:p>
          <a:p>
            <a:pPr marL="0" indent="0" algn="just">
              <a:buNone/>
            </a:pPr>
            <a:r>
              <a:rPr lang="en-US" sz="1600" dirty="0" smtClean="0"/>
              <a:t>http://www.smart-cities.eu/</a:t>
            </a:r>
          </a:p>
          <a:p>
            <a:pPr marL="0" indent="0" algn="just">
              <a:buNone/>
            </a:pPr>
            <a:r>
              <a:rPr lang="en-US" sz="1600" dirty="0" smtClean="0"/>
              <a:t>http://www.tvilight.com/</a:t>
            </a:r>
          </a:p>
          <a:p>
            <a:pPr marL="0" indent="0" algn="just">
              <a:buNone/>
            </a:pPr>
            <a:r>
              <a:rPr lang="en-US" sz="1600" dirty="0" smtClean="0"/>
              <a:t>http://emsengineering.com/district_heating__cooling.html</a:t>
            </a:r>
          </a:p>
          <a:p>
            <a:pPr marL="0" indent="0" algn="just">
              <a:buNone/>
            </a:pPr>
            <a:r>
              <a:rPr lang="en-US" sz="1600" dirty="0" smtClean="0"/>
              <a:t>http://www.vitalenergi.co.uk/technologies/district-heating-cooling/</a:t>
            </a:r>
          </a:p>
          <a:p>
            <a:pPr marL="0" indent="0" algn="just">
              <a:buNone/>
            </a:pPr>
            <a:r>
              <a:rPr lang="en-US" sz="1600" dirty="0" smtClean="0">
                <a:hlinkClick r:id="rId2"/>
              </a:rPr>
              <a:t>http://www.solarmarstal.dk/</a:t>
            </a:r>
            <a:endParaRPr lang="en-US" sz="1600" dirty="0" smtClean="0"/>
          </a:p>
          <a:p>
            <a:pPr marL="0" indent="0" algn="just">
              <a:spcBef>
                <a:spcPts val="0"/>
              </a:spcBef>
              <a:spcAft>
                <a:spcPts val="300"/>
              </a:spcAft>
              <a:buNone/>
            </a:pPr>
            <a:endParaRPr lang="en-US" sz="1500" dirty="0" smtClean="0"/>
          </a:p>
          <a:p>
            <a:pPr marL="0" indent="0" algn="just">
              <a:spcBef>
                <a:spcPts val="0"/>
              </a:spcBef>
              <a:spcAft>
                <a:spcPts val="300"/>
              </a:spcAft>
              <a:buNone/>
            </a:pPr>
            <a:endParaRPr lang="en-US" sz="1500" dirty="0" smtClean="0"/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en-US" sz="1500" dirty="0" smtClean="0"/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en-US" sz="1500" dirty="0" smtClean="0"/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en-US" sz="1500" dirty="0" smtClean="0"/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smtClean="0">
                <a:solidFill>
                  <a:srgbClr val="000066"/>
                </a:solidFill>
              </a:rPr>
              <a:t>15 </a:t>
            </a:r>
            <a:r>
              <a:rPr lang="en-US" altLang="el-GR" sz="1400" b="1" dirty="0" smtClean="0">
                <a:solidFill>
                  <a:srgbClr val="000066"/>
                </a:solidFill>
              </a:rPr>
              <a:t># 15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160774" y="1590172"/>
            <a:ext cx="8812404" cy="358474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  <a:spcAft>
                <a:spcPts val="3000"/>
              </a:spcAft>
              <a:buNone/>
            </a:pPr>
            <a:endParaRPr lang="en-US" sz="36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spcBef>
                <a:spcPts val="0"/>
              </a:spcBef>
              <a:spcAft>
                <a:spcPts val="3000"/>
              </a:spcAft>
              <a:buNone/>
            </a:pPr>
            <a:r>
              <a:rPr lang="en-US" sz="3600" b="1" u="sng" dirty="0" smtClean="0">
                <a:solidFill>
                  <a:schemeClr val="bg2">
                    <a:lumMod val="50000"/>
                  </a:schemeClr>
                </a:solidFill>
              </a:rPr>
              <a:t>TEMA 7</a:t>
            </a:r>
          </a:p>
          <a:p>
            <a:pPr algn="ctr">
              <a:spcBef>
                <a:spcPts val="0"/>
              </a:spcBef>
              <a:spcAft>
                <a:spcPts val="4800"/>
              </a:spcAft>
              <a:buNone/>
            </a:pPr>
            <a:r>
              <a:rPr lang="en-US" sz="3600" b="1" dirty="0" err="1" smtClean="0">
                <a:solidFill>
                  <a:schemeClr val="bg2">
                    <a:lumMod val="50000"/>
                  </a:schemeClr>
                </a:solidFill>
              </a:rPr>
              <a:t>Energia</a:t>
            </a:r>
            <a:r>
              <a:rPr lang="en-US" sz="3600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3600" b="1" dirty="0" err="1" smtClean="0">
                <a:solidFill>
                  <a:schemeClr val="bg2">
                    <a:lumMod val="50000"/>
                  </a:schemeClr>
                </a:solidFill>
              </a:rPr>
              <a:t>intelligente</a:t>
            </a:r>
            <a:r>
              <a:rPr lang="en-US" sz="3600" b="1" dirty="0" smtClean="0">
                <a:solidFill>
                  <a:schemeClr val="bg2">
                    <a:lumMod val="50000"/>
                  </a:schemeClr>
                </a:solidFill>
              </a:rPr>
              <a:t> per le </a:t>
            </a:r>
            <a:r>
              <a:rPr lang="en-US" sz="3600" b="1" dirty="0" err="1" smtClean="0">
                <a:solidFill>
                  <a:schemeClr val="bg2">
                    <a:lumMod val="50000"/>
                  </a:schemeClr>
                </a:solidFill>
              </a:rPr>
              <a:t>città</a:t>
            </a:r>
            <a:endParaRPr lang="en-US" sz="36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2 # 15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ENERGIA NELLE CITTA’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11015" y="1168094"/>
            <a:ext cx="8792308" cy="5403528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err="1" smtClean="0"/>
              <a:t>Oggi</a:t>
            </a:r>
            <a:r>
              <a:rPr lang="en-US" sz="2800" dirty="0" smtClean="0"/>
              <a:t> </a:t>
            </a:r>
            <a:r>
              <a:rPr lang="en-US" sz="2800" dirty="0" err="1" smtClean="0"/>
              <a:t>più</a:t>
            </a:r>
            <a:r>
              <a:rPr lang="en-US" sz="2800" dirty="0" smtClean="0"/>
              <a:t> </a:t>
            </a:r>
            <a:r>
              <a:rPr lang="en-US" sz="2800" dirty="0" err="1" smtClean="0"/>
              <a:t>della</a:t>
            </a:r>
            <a:r>
              <a:rPr lang="en-US" sz="2800" dirty="0" smtClean="0"/>
              <a:t> </a:t>
            </a:r>
            <a:r>
              <a:rPr lang="en-US" sz="2800" dirty="0" err="1" smtClean="0"/>
              <a:t>metà</a:t>
            </a:r>
            <a:r>
              <a:rPr lang="en-US" sz="2800" dirty="0" smtClean="0"/>
              <a:t> </a:t>
            </a:r>
            <a:r>
              <a:rPr lang="en-US" sz="2800" dirty="0" err="1" smtClean="0"/>
              <a:t>della</a:t>
            </a:r>
            <a:r>
              <a:rPr lang="en-US" sz="2800" dirty="0" smtClean="0"/>
              <a:t> </a:t>
            </a:r>
            <a:r>
              <a:rPr lang="en-US" sz="2800" dirty="0" err="1" smtClean="0"/>
              <a:t>popolazione</a:t>
            </a:r>
            <a:r>
              <a:rPr lang="en-US" sz="2800" dirty="0" smtClean="0"/>
              <a:t> </a:t>
            </a:r>
            <a:r>
              <a:rPr lang="en-US" sz="2800" dirty="0" err="1" smtClean="0"/>
              <a:t>mondiale</a:t>
            </a:r>
            <a:r>
              <a:rPr lang="en-US" sz="2800" dirty="0" smtClean="0"/>
              <a:t> vive in </a:t>
            </a:r>
            <a:r>
              <a:rPr lang="en-US" sz="2800" dirty="0" err="1" smtClean="0"/>
              <a:t>aree</a:t>
            </a:r>
            <a:r>
              <a:rPr lang="en-US" sz="2800" dirty="0" smtClean="0"/>
              <a:t> urbane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err="1" smtClean="0"/>
              <a:t>Entro</a:t>
            </a:r>
            <a:r>
              <a:rPr lang="en-US" sz="2800" dirty="0" smtClean="0"/>
              <a:t> </a:t>
            </a:r>
            <a:r>
              <a:rPr lang="en-US" sz="2800" dirty="0" err="1" smtClean="0"/>
              <a:t>il</a:t>
            </a:r>
            <a:r>
              <a:rPr lang="en-US" sz="2800" dirty="0" smtClean="0"/>
              <a:t> 2030, </a:t>
            </a:r>
            <a:r>
              <a:rPr lang="en-US" sz="2800" dirty="0" err="1" smtClean="0"/>
              <a:t>si</a:t>
            </a:r>
            <a:r>
              <a:rPr lang="en-US" sz="2800" dirty="0" smtClean="0"/>
              <a:t> </a:t>
            </a:r>
            <a:r>
              <a:rPr lang="en-US" sz="2800" dirty="0" err="1" smtClean="0"/>
              <a:t>passerà</a:t>
            </a:r>
            <a:r>
              <a:rPr lang="en-US" sz="2800" dirty="0" smtClean="0"/>
              <a:t> al 60&amp; e </a:t>
            </a:r>
            <a:r>
              <a:rPr lang="en-US" sz="2800" dirty="0" err="1" smtClean="0"/>
              <a:t>entro</a:t>
            </a:r>
            <a:r>
              <a:rPr lang="en-US" sz="2800" dirty="0" smtClean="0"/>
              <a:t> </a:t>
            </a:r>
            <a:r>
              <a:rPr lang="en-US" sz="2800" dirty="0" err="1" smtClean="0"/>
              <a:t>il</a:t>
            </a:r>
            <a:r>
              <a:rPr lang="en-US" sz="2800" dirty="0" smtClean="0"/>
              <a:t> 2050 al 70%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err="1" smtClean="0"/>
              <a:t>Nella</a:t>
            </a:r>
            <a:r>
              <a:rPr lang="en-US" sz="2800" dirty="0" smtClean="0"/>
              <a:t> UE, le </a:t>
            </a:r>
            <a:r>
              <a:rPr lang="en-US" sz="2800" dirty="0" err="1" smtClean="0"/>
              <a:t>città</a:t>
            </a:r>
            <a:r>
              <a:rPr lang="en-US" sz="2800" dirty="0" smtClean="0"/>
              <a:t> </a:t>
            </a:r>
            <a:r>
              <a:rPr lang="en-US" sz="2800" dirty="0" err="1" smtClean="0"/>
              <a:t>sono</a:t>
            </a:r>
            <a:r>
              <a:rPr lang="en-US" sz="2800" dirty="0" smtClean="0"/>
              <a:t> </a:t>
            </a:r>
            <a:r>
              <a:rPr lang="en-US" sz="2800" dirty="0" err="1" smtClean="0"/>
              <a:t>responsabili</a:t>
            </a:r>
            <a:r>
              <a:rPr lang="en-US" sz="2800" dirty="0" smtClean="0"/>
              <a:t> del 70% </a:t>
            </a:r>
            <a:r>
              <a:rPr lang="en-US" sz="2800" dirty="0" err="1" smtClean="0"/>
              <a:t>dei</a:t>
            </a:r>
            <a:r>
              <a:rPr lang="en-US" sz="2800" dirty="0" smtClean="0"/>
              <a:t> </a:t>
            </a:r>
            <a:r>
              <a:rPr lang="en-US" sz="2800" dirty="0" err="1" smtClean="0"/>
              <a:t>consumi</a:t>
            </a:r>
            <a:r>
              <a:rPr lang="en-US" sz="2800" dirty="0" smtClean="0"/>
              <a:t> </a:t>
            </a:r>
            <a:r>
              <a:rPr lang="en-US" sz="2800" dirty="0" err="1" smtClean="0"/>
              <a:t>energetici</a:t>
            </a:r>
            <a:r>
              <a:rPr lang="en-US" sz="2800" dirty="0" smtClean="0"/>
              <a:t> </a:t>
            </a:r>
            <a:r>
              <a:rPr lang="en-US" sz="2800" dirty="0" err="1" smtClean="0"/>
              <a:t>primari</a:t>
            </a:r>
            <a:r>
              <a:rPr lang="en-US" sz="2800" dirty="0" smtClean="0"/>
              <a:t>, e </a:t>
            </a:r>
            <a:r>
              <a:rPr lang="en-US" sz="2800" dirty="0" err="1" smtClean="0"/>
              <a:t>entro</a:t>
            </a:r>
            <a:r>
              <a:rPr lang="en-US" sz="2800" dirty="0" smtClean="0"/>
              <a:t> </a:t>
            </a:r>
            <a:r>
              <a:rPr lang="en-US" sz="2800" dirty="0" err="1" smtClean="0"/>
              <a:t>il</a:t>
            </a:r>
            <a:r>
              <a:rPr lang="en-US" sz="2800" dirty="0" smtClean="0"/>
              <a:t> 2030 </a:t>
            </a:r>
            <a:r>
              <a:rPr lang="en-US" sz="2800" dirty="0" err="1" smtClean="0"/>
              <a:t>questa</a:t>
            </a:r>
            <a:r>
              <a:rPr lang="en-US" sz="2800" dirty="0" smtClean="0"/>
              <a:t> quota </a:t>
            </a:r>
            <a:r>
              <a:rPr lang="en-US" sz="2800" dirty="0" err="1" smtClean="0"/>
              <a:t>passerà</a:t>
            </a:r>
            <a:r>
              <a:rPr lang="en-US" sz="2800" dirty="0" smtClean="0"/>
              <a:t> al 75%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smtClean="0"/>
              <a:t>Le </a:t>
            </a:r>
            <a:r>
              <a:rPr lang="en-US" sz="2800" dirty="0" err="1" smtClean="0"/>
              <a:t>città</a:t>
            </a:r>
            <a:r>
              <a:rPr lang="en-US" sz="2800" dirty="0" smtClean="0"/>
              <a:t> </a:t>
            </a:r>
            <a:r>
              <a:rPr lang="en-US" sz="2800" dirty="0" err="1" smtClean="0"/>
              <a:t>sono</a:t>
            </a:r>
            <a:r>
              <a:rPr lang="en-US" sz="2800" dirty="0" smtClean="0"/>
              <a:t> </a:t>
            </a:r>
            <a:r>
              <a:rPr lang="en-US" sz="2800" dirty="0" err="1" smtClean="0"/>
              <a:t>perciò</a:t>
            </a:r>
            <a:r>
              <a:rPr lang="en-US" sz="2800" dirty="0" smtClean="0"/>
              <a:t> </a:t>
            </a:r>
            <a:r>
              <a:rPr lang="en-US" sz="2800" dirty="0" err="1" smtClean="0"/>
              <a:t>responsabili</a:t>
            </a:r>
            <a:r>
              <a:rPr lang="en-US" sz="2800" dirty="0" smtClean="0"/>
              <a:t> di </a:t>
            </a:r>
            <a:r>
              <a:rPr lang="en-US" sz="2800" dirty="0" err="1" smtClean="0"/>
              <a:t>una</a:t>
            </a:r>
            <a:r>
              <a:rPr lang="en-US" sz="2800" dirty="0" smtClean="0"/>
              <a:t> quota </a:t>
            </a:r>
            <a:r>
              <a:rPr lang="en-US" sz="2800" dirty="0" err="1" smtClean="0"/>
              <a:t>rilevante</a:t>
            </a:r>
            <a:r>
              <a:rPr lang="en-US" sz="2800" dirty="0" smtClean="0"/>
              <a:t> </a:t>
            </a:r>
            <a:r>
              <a:rPr lang="en-US" sz="2800" dirty="0" err="1" smtClean="0"/>
              <a:t>delle</a:t>
            </a:r>
            <a:r>
              <a:rPr lang="en-US" sz="2800" dirty="0" smtClean="0"/>
              <a:t> </a:t>
            </a:r>
            <a:r>
              <a:rPr lang="en-US" sz="2800" dirty="0" err="1" smtClean="0"/>
              <a:t>emissioni</a:t>
            </a:r>
            <a:r>
              <a:rPr lang="en-US" sz="2800" dirty="0" smtClean="0"/>
              <a:t> di gas </a:t>
            </a:r>
            <a:r>
              <a:rPr lang="en-US" sz="2800" dirty="0" err="1" smtClean="0"/>
              <a:t>serra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smtClean="0"/>
              <a:t>Le </a:t>
            </a:r>
            <a:r>
              <a:rPr lang="en-US" sz="2800" dirty="0" err="1" smtClean="0"/>
              <a:t>città</a:t>
            </a:r>
            <a:r>
              <a:rPr lang="en-US" sz="2800" dirty="0" smtClean="0"/>
              <a:t> </a:t>
            </a:r>
            <a:r>
              <a:rPr lang="en-US" sz="2800" dirty="0" err="1" smtClean="0"/>
              <a:t>sono</a:t>
            </a:r>
            <a:r>
              <a:rPr lang="en-US" sz="2800" dirty="0" smtClean="0"/>
              <a:t> </a:t>
            </a:r>
            <a:r>
              <a:rPr lang="en-US" sz="2800" dirty="0" err="1" smtClean="0"/>
              <a:t>ecosistemi</a:t>
            </a:r>
            <a:r>
              <a:rPr lang="en-US" sz="2800" dirty="0" smtClean="0"/>
              <a:t> </a:t>
            </a:r>
            <a:r>
              <a:rPr lang="en-US" sz="2800" dirty="0" err="1" smtClean="0"/>
              <a:t>complessi</a:t>
            </a:r>
            <a:r>
              <a:rPr lang="en-US" sz="2800" dirty="0" smtClean="0"/>
              <a:t> e </a:t>
            </a:r>
            <a:r>
              <a:rPr lang="en-US" sz="2800" dirty="0" err="1" smtClean="0"/>
              <a:t>dinamici</a:t>
            </a:r>
            <a:r>
              <a:rPr lang="en-US" sz="2800" dirty="0" smtClean="0"/>
              <a:t> </a:t>
            </a:r>
            <a:r>
              <a:rPr lang="en-US" sz="2800" dirty="0" err="1" smtClean="0"/>
              <a:t>nei</a:t>
            </a:r>
            <a:r>
              <a:rPr lang="en-US" sz="2800" dirty="0" smtClean="0"/>
              <a:t> </a:t>
            </a:r>
            <a:r>
              <a:rPr lang="en-US" sz="2800" dirty="0" err="1" smtClean="0"/>
              <a:t>quali</a:t>
            </a:r>
            <a:r>
              <a:rPr lang="en-US" sz="2800" dirty="0" smtClean="0"/>
              <a:t> </a:t>
            </a:r>
            <a:r>
              <a:rPr lang="en-US" sz="2800" dirty="0" err="1" smtClean="0"/>
              <a:t>viene</a:t>
            </a:r>
            <a:r>
              <a:rPr lang="en-US" sz="2800" dirty="0" smtClean="0"/>
              <a:t> </a:t>
            </a:r>
            <a:r>
              <a:rPr lang="en-US" sz="2800" dirty="0" err="1" smtClean="0"/>
              <a:t>offerta</a:t>
            </a:r>
            <a:r>
              <a:rPr lang="en-US" sz="2800" dirty="0" smtClean="0"/>
              <a:t> la </a:t>
            </a:r>
            <a:r>
              <a:rPr lang="en-US" sz="2800" dirty="0" err="1" smtClean="0"/>
              <a:t>maggior</a:t>
            </a:r>
            <a:r>
              <a:rPr lang="en-US" sz="2800" dirty="0" smtClean="0"/>
              <a:t> parte </a:t>
            </a:r>
            <a:r>
              <a:rPr lang="en-US" sz="2800" dirty="0" err="1" smtClean="0"/>
              <a:t>dei</a:t>
            </a:r>
            <a:r>
              <a:rPr lang="en-US" sz="2800" dirty="0" smtClean="0"/>
              <a:t> </a:t>
            </a:r>
            <a:r>
              <a:rPr lang="en-US" sz="2800" dirty="0" err="1" smtClean="0"/>
              <a:t>servizi</a:t>
            </a:r>
            <a:r>
              <a:rPr lang="en-US" sz="2800" dirty="0" smtClean="0"/>
              <a:t> </a:t>
            </a:r>
            <a:r>
              <a:rPr lang="en-US" sz="2800" dirty="0" err="1" smtClean="0"/>
              <a:t>legati</a:t>
            </a:r>
            <a:r>
              <a:rPr lang="en-US" sz="2800" dirty="0" smtClean="0"/>
              <a:t> </a:t>
            </a:r>
            <a:r>
              <a:rPr lang="en-US" sz="2800" dirty="0" err="1" smtClean="0"/>
              <a:t>all’energia</a:t>
            </a:r>
            <a:endParaRPr lang="en-US" sz="2800" dirty="0" smtClean="0"/>
          </a:p>
          <a:p>
            <a:pPr algn="just"/>
            <a:endParaRPr lang="en-US" sz="2800" dirty="0"/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3 # 15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SFIDE E OPPORTUNITA’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6895" y="1100858"/>
            <a:ext cx="8882299" cy="5931954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err="1" smtClean="0"/>
              <a:t>Soddisfare</a:t>
            </a:r>
            <a:r>
              <a:rPr lang="en-US" sz="2800" dirty="0" smtClean="0"/>
              <a:t> </a:t>
            </a:r>
            <a:r>
              <a:rPr lang="en-US" sz="2800" dirty="0" err="1" smtClean="0"/>
              <a:t>il</a:t>
            </a:r>
            <a:r>
              <a:rPr lang="en-US" sz="2800" dirty="0" smtClean="0"/>
              <a:t> </a:t>
            </a:r>
            <a:r>
              <a:rPr lang="en-US" sz="2800" dirty="0" err="1" smtClean="0"/>
              <a:t>crescente</a:t>
            </a:r>
            <a:r>
              <a:rPr lang="en-US" sz="2800" dirty="0" smtClean="0"/>
              <a:t> </a:t>
            </a:r>
            <a:r>
              <a:rPr lang="en-US" sz="2800" dirty="0" err="1" smtClean="0"/>
              <a:t>bisogno</a:t>
            </a:r>
            <a:r>
              <a:rPr lang="en-US" sz="2800" dirty="0" smtClean="0"/>
              <a:t> di </a:t>
            </a:r>
            <a:r>
              <a:rPr lang="en-US" sz="2800" dirty="0" err="1" smtClean="0"/>
              <a:t>energia</a:t>
            </a:r>
            <a:r>
              <a:rPr lang="en-US" sz="2800" dirty="0" smtClean="0"/>
              <a:t> </a:t>
            </a:r>
            <a:r>
              <a:rPr lang="en-US" sz="2800" dirty="0" err="1" smtClean="0"/>
              <a:t>delle</a:t>
            </a:r>
            <a:r>
              <a:rPr lang="en-US" sz="2800" dirty="0" smtClean="0"/>
              <a:t> </a:t>
            </a:r>
            <a:r>
              <a:rPr lang="en-US" sz="2800" dirty="0" err="1" smtClean="0"/>
              <a:t>popolazioni</a:t>
            </a:r>
            <a:r>
              <a:rPr lang="en-US" sz="2800" dirty="0" smtClean="0"/>
              <a:t> urbane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err="1" smtClean="0"/>
              <a:t>Ridurre</a:t>
            </a:r>
            <a:r>
              <a:rPr lang="en-US" sz="2800" dirty="0" smtClean="0"/>
              <a:t> le </a:t>
            </a:r>
            <a:r>
              <a:rPr lang="en-US" sz="2800" dirty="0" err="1" smtClean="0"/>
              <a:t>emissioni</a:t>
            </a:r>
            <a:r>
              <a:rPr lang="en-US" sz="2800" dirty="0" smtClean="0"/>
              <a:t> di gas </a:t>
            </a:r>
            <a:r>
              <a:rPr lang="en-US" sz="2800" dirty="0" err="1" smtClean="0"/>
              <a:t>serra</a:t>
            </a:r>
            <a:r>
              <a:rPr lang="en-US" sz="2800" dirty="0" smtClean="0"/>
              <a:t> e </a:t>
            </a:r>
            <a:r>
              <a:rPr lang="en-US" sz="2800" dirty="0" err="1" smtClean="0"/>
              <a:t>essere</a:t>
            </a:r>
            <a:r>
              <a:rPr lang="en-US" sz="2800" dirty="0" smtClean="0"/>
              <a:t> </a:t>
            </a:r>
            <a:r>
              <a:rPr lang="en-US" sz="2800" dirty="0" err="1" smtClean="0"/>
              <a:t>più</a:t>
            </a:r>
            <a:r>
              <a:rPr lang="en-US" sz="2800" dirty="0" smtClean="0"/>
              <a:t> </a:t>
            </a:r>
            <a:r>
              <a:rPr lang="en-US" sz="2800" dirty="0" err="1" smtClean="0"/>
              <a:t>rispettosi</a:t>
            </a:r>
            <a:r>
              <a:rPr lang="en-US" sz="2800" dirty="0" smtClean="0"/>
              <a:t> </a:t>
            </a:r>
            <a:r>
              <a:rPr lang="en-US" sz="2800" dirty="0" err="1" smtClean="0"/>
              <a:t>dell’ambiente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err="1" smtClean="0"/>
              <a:t>Ridurre</a:t>
            </a:r>
            <a:r>
              <a:rPr lang="en-US" sz="2800" dirty="0" smtClean="0"/>
              <a:t> </a:t>
            </a:r>
            <a:r>
              <a:rPr lang="en-US" sz="2800" dirty="0" err="1" smtClean="0"/>
              <a:t>l’uso</a:t>
            </a:r>
            <a:r>
              <a:rPr lang="en-US" sz="2800" dirty="0" smtClean="0"/>
              <a:t> di </a:t>
            </a:r>
            <a:r>
              <a:rPr lang="en-US" sz="2800" dirty="0" err="1" smtClean="0"/>
              <a:t>combustibili</a:t>
            </a:r>
            <a:r>
              <a:rPr lang="en-US" sz="2800" dirty="0" smtClean="0"/>
              <a:t> </a:t>
            </a:r>
            <a:r>
              <a:rPr lang="en-US" sz="2800" dirty="0" err="1" smtClean="0"/>
              <a:t>fossili</a:t>
            </a:r>
            <a:r>
              <a:rPr lang="en-US" sz="2800" dirty="0" smtClean="0"/>
              <a:t> per </a:t>
            </a:r>
            <a:r>
              <a:rPr lang="en-US" sz="2800" dirty="0" err="1" smtClean="0"/>
              <a:t>favorire</a:t>
            </a:r>
            <a:r>
              <a:rPr lang="en-US" sz="2800" dirty="0" smtClean="0"/>
              <a:t> </a:t>
            </a:r>
            <a:r>
              <a:rPr lang="en-US" sz="2800" dirty="0" err="1" smtClean="0"/>
              <a:t>una</a:t>
            </a:r>
            <a:r>
              <a:rPr lang="en-US" sz="2800" dirty="0" smtClean="0"/>
              <a:t> </a:t>
            </a:r>
            <a:r>
              <a:rPr lang="en-US" sz="2800" dirty="0" err="1" smtClean="0"/>
              <a:t>maggior</a:t>
            </a:r>
            <a:r>
              <a:rPr lang="en-US" sz="2800" dirty="0" smtClean="0"/>
              <a:t> </a:t>
            </a:r>
            <a:r>
              <a:rPr lang="en-US" sz="2800" dirty="0" err="1" smtClean="0"/>
              <a:t>sicurezza</a:t>
            </a:r>
            <a:r>
              <a:rPr lang="en-US" sz="2800" dirty="0" smtClean="0"/>
              <a:t> e un minor </a:t>
            </a:r>
            <a:r>
              <a:rPr lang="en-US" sz="2800" dirty="0" err="1" smtClean="0"/>
              <a:t>impatto</a:t>
            </a:r>
            <a:r>
              <a:rPr lang="en-US" sz="2800" dirty="0" smtClean="0"/>
              <a:t> </a:t>
            </a:r>
            <a:r>
              <a:rPr lang="en-US" sz="2800" dirty="0" err="1" smtClean="0"/>
              <a:t>sul</a:t>
            </a:r>
            <a:r>
              <a:rPr lang="en-US" sz="2800" dirty="0" smtClean="0"/>
              <a:t> </a:t>
            </a:r>
            <a:r>
              <a:rPr lang="en-US" sz="2800" dirty="0" err="1" smtClean="0"/>
              <a:t>clima</a:t>
            </a:r>
            <a:r>
              <a:rPr lang="en-US" sz="2800" dirty="0" smtClean="0"/>
              <a:t> </a:t>
            </a:r>
            <a:r>
              <a:rPr lang="en-US" sz="2800" dirty="0" err="1" smtClean="0"/>
              <a:t>globale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err="1" smtClean="0"/>
              <a:t>Attivare</a:t>
            </a:r>
            <a:r>
              <a:rPr lang="en-US" sz="2800" dirty="0" smtClean="0"/>
              <a:t> </a:t>
            </a:r>
            <a:r>
              <a:rPr lang="en-US" sz="2800" dirty="0" err="1" smtClean="0"/>
              <a:t>processi</a:t>
            </a:r>
            <a:r>
              <a:rPr lang="en-US" sz="2800" dirty="0" smtClean="0"/>
              <a:t> </a:t>
            </a:r>
            <a:r>
              <a:rPr lang="en-US" sz="2800" dirty="0" err="1" smtClean="0"/>
              <a:t>economicamente</a:t>
            </a:r>
            <a:r>
              <a:rPr lang="en-US" sz="2800" dirty="0" smtClean="0"/>
              <a:t> </a:t>
            </a:r>
            <a:r>
              <a:rPr lang="en-US" sz="2800" dirty="0" err="1" smtClean="0"/>
              <a:t>efficaci</a:t>
            </a:r>
            <a:r>
              <a:rPr lang="en-US" sz="2800" dirty="0" smtClean="0"/>
              <a:t> per la </a:t>
            </a:r>
            <a:r>
              <a:rPr lang="en-US" sz="2800" dirty="0" err="1" smtClean="0"/>
              <a:t>sostenibilità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err="1" smtClean="0"/>
              <a:t>Bilanciare</a:t>
            </a:r>
            <a:r>
              <a:rPr lang="en-US" sz="2800" dirty="0" smtClean="0"/>
              <a:t> </a:t>
            </a:r>
            <a:r>
              <a:rPr lang="en-US" sz="2800" dirty="0" err="1" smtClean="0"/>
              <a:t>domanda</a:t>
            </a:r>
            <a:r>
              <a:rPr lang="en-US" sz="2800" dirty="0" smtClean="0"/>
              <a:t> e </a:t>
            </a:r>
            <a:r>
              <a:rPr lang="en-US" sz="2800" dirty="0" err="1" smtClean="0"/>
              <a:t>offerta</a:t>
            </a:r>
            <a:r>
              <a:rPr lang="en-US" sz="2800" dirty="0" smtClean="0"/>
              <a:t> di </a:t>
            </a:r>
            <a:r>
              <a:rPr lang="en-US" sz="2800" dirty="0" err="1" smtClean="0"/>
              <a:t>energia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n-US" sz="2800" dirty="0" err="1" smtClean="0"/>
              <a:t>Promovuore</a:t>
            </a:r>
            <a:r>
              <a:rPr lang="en-US" sz="2800" dirty="0" smtClean="0"/>
              <a:t> </a:t>
            </a:r>
            <a:r>
              <a:rPr lang="en-US" sz="2800" dirty="0" err="1" smtClean="0"/>
              <a:t>l’uso</a:t>
            </a:r>
            <a:r>
              <a:rPr lang="en-US" sz="2800" dirty="0" smtClean="0"/>
              <a:t> </a:t>
            </a:r>
            <a:r>
              <a:rPr lang="en-US" sz="2800" dirty="0" err="1" smtClean="0"/>
              <a:t>delle</a:t>
            </a:r>
            <a:r>
              <a:rPr lang="en-US" sz="2800" dirty="0" smtClean="0"/>
              <a:t> </a:t>
            </a:r>
            <a:r>
              <a:rPr lang="en-US" sz="2800" dirty="0" err="1" smtClean="0"/>
              <a:t>riinnovabili</a:t>
            </a:r>
            <a:r>
              <a:rPr lang="en-US" sz="2800" dirty="0" smtClean="0"/>
              <a:t> </a:t>
            </a:r>
            <a:r>
              <a:rPr lang="en-US" sz="2800" dirty="0" err="1" smtClean="0"/>
              <a:t>su</a:t>
            </a:r>
            <a:r>
              <a:rPr lang="en-US" sz="2800" dirty="0" smtClean="0"/>
              <a:t> </a:t>
            </a:r>
            <a:r>
              <a:rPr lang="en-US" sz="2800" dirty="0" err="1" smtClean="0"/>
              <a:t>scala</a:t>
            </a:r>
            <a:r>
              <a:rPr lang="en-US" sz="2800" dirty="0" smtClean="0"/>
              <a:t> locale</a:t>
            </a:r>
          </a:p>
          <a:p>
            <a:pPr lvl="1" algn="just">
              <a:spcBef>
                <a:spcPts val="0"/>
              </a:spcBef>
              <a:buNone/>
            </a:pPr>
            <a:r>
              <a:rPr lang="en-US" sz="3200" b="1" dirty="0" err="1" smtClean="0"/>
              <a:t>Ecco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che</a:t>
            </a:r>
            <a:r>
              <a:rPr lang="en-US" sz="3200" b="1" dirty="0" smtClean="0"/>
              <a:t> emerge </a:t>
            </a:r>
            <a:r>
              <a:rPr lang="en-US" sz="3200" b="1" dirty="0" err="1" smtClean="0"/>
              <a:t>il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concetto</a:t>
            </a:r>
            <a:r>
              <a:rPr lang="en-US" sz="3200" b="1" dirty="0" smtClean="0"/>
              <a:t> di </a:t>
            </a:r>
            <a:r>
              <a:rPr lang="en-US" sz="3200" b="1" dirty="0" err="1" smtClean="0"/>
              <a:t>Città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Intelligente</a:t>
            </a:r>
            <a:endParaRPr lang="en-US" sz="3200" b="1" dirty="0"/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4 # 15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9043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CITTA’ INTELLIGENTE</a:t>
            </a:r>
          </a:p>
        </p:txBody>
      </p:sp>
      <p:pic>
        <p:nvPicPr>
          <p:cNvPr id="1026" name="Picture 2" descr="C:\Users\panagiotakopoulos\Desktop\us__en_us__cities__smarter_cities_eco_chart__700x7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22998"/>
            <a:ext cx="9144000" cy="5928527"/>
          </a:xfrm>
          <a:prstGeom prst="rect">
            <a:avLst/>
          </a:prstGeom>
          <a:noFill/>
        </p:spPr>
      </p:pic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5 # 15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IL CONCETTO DI ENERGIA INTELLIGENTE PER LE CITTA’ 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11015" y="1383246"/>
            <a:ext cx="8792308" cy="502168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algn="just">
              <a:spcBef>
                <a:spcPts val="0"/>
              </a:spcBef>
              <a:spcAft>
                <a:spcPts val="1800"/>
              </a:spcAft>
              <a:buNone/>
            </a:pPr>
            <a:r>
              <a:rPr lang="en-US" sz="2800" dirty="0" smtClean="0"/>
              <a:t>In </a:t>
            </a:r>
            <a:r>
              <a:rPr lang="en-US" sz="2800" dirty="0" err="1" smtClean="0"/>
              <a:t>accordo</a:t>
            </a:r>
            <a:r>
              <a:rPr lang="en-US" sz="2800" dirty="0" smtClean="0"/>
              <a:t> con le </a:t>
            </a:r>
            <a:r>
              <a:rPr lang="en-US" sz="2800" dirty="0" err="1" smtClean="0"/>
              <a:t>conclusioni</a:t>
            </a:r>
            <a:r>
              <a:rPr lang="en-US" sz="2800" dirty="0" smtClean="0"/>
              <a:t> del </a:t>
            </a:r>
            <a:r>
              <a:rPr lang="en-US" sz="2800" dirty="0" err="1" smtClean="0"/>
              <a:t>progetto</a:t>
            </a:r>
            <a:r>
              <a:rPr lang="en-US" sz="2800" dirty="0" smtClean="0"/>
              <a:t> EU-FP7 TRANSFORM (</a:t>
            </a:r>
            <a:r>
              <a:rPr lang="en-US" sz="2800" dirty="0" smtClean="0">
                <a:hlinkClick r:id="rId2"/>
              </a:rPr>
              <a:t>www.</a:t>
            </a:r>
            <a:r>
              <a:rPr lang="en-US" sz="2800" b="1" dirty="0" smtClean="0">
                <a:hlinkClick r:id="rId2"/>
              </a:rPr>
              <a:t>transform</a:t>
            </a:r>
            <a:r>
              <a:rPr lang="en-US" sz="2800" dirty="0" smtClean="0">
                <a:hlinkClick r:id="rId2"/>
              </a:rPr>
              <a:t>project.</a:t>
            </a:r>
            <a:r>
              <a:rPr lang="en-US" sz="2800" b="1" dirty="0" smtClean="0">
                <a:hlinkClick r:id="rId2"/>
              </a:rPr>
              <a:t>eu</a:t>
            </a:r>
            <a:r>
              <a:rPr lang="en-US" sz="2800" dirty="0" smtClean="0"/>
              <a:t>), la </a:t>
            </a:r>
            <a:r>
              <a:rPr lang="en-US" sz="2800" dirty="0" err="1" smtClean="0"/>
              <a:t>città</a:t>
            </a:r>
            <a:r>
              <a:rPr lang="en-US" sz="2800" dirty="0" smtClean="0"/>
              <a:t> </a:t>
            </a:r>
            <a:r>
              <a:rPr lang="en-US" sz="2800" dirty="0" err="1" smtClean="0"/>
              <a:t>dell’energia</a:t>
            </a:r>
            <a:r>
              <a:rPr lang="en-US" sz="2800" dirty="0" smtClean="0"/>
              <a:t> </a:t>
            </a:r>
            <a:r>
              <a:rPr lang="en-US" sz="2800" dirty="0" err="1" smtClean="0"/>
              <a:t>intelligente</a:t>
            </a:r>
            <a:r>
              <a:rPr lang="en-US" sz="2800" dirty="0" smtClean="0"/>
              <a:t> </a:t>
            </a:r>
            <a:r>
              <a:rPr lang="en-US" sz="2800" dirty="0" err="1" smtClean="0"/>
              <a:t>può</a:t>
            </a:r>
            <a:r>
              <a:rPr lang="en-US" sz="2800" dirty="0" smtClean="0"/>
              <a:t> </a:t>
            </a:r>
            <a:r>
              <a:rPr lang="en-US" sz="2800" dirty="0" err="1" smtClean="0"/>
              <a:t>essere</a:t>
            </a:r>
            <a:r>
              <a:rPr lang="en-US" sz="2800" dirty="0" smtClean="0"/>
              <a:t> </a:t>
            </a:r>
            <a:r>
              <a:rPr lang="en-US" sz="2800" dirty="0" err="1" smtClean="0"/>
              <a:t>definita</a:t>
            </a:r>
            <a:r>
              <a:rPr lang="en-US" sz="2800" dirty="0" smtClean="0"/>
              <a:t> come:</a:t>
            </a:r>
          </a:p>
          <a:p>
            <a:pPr marL="0" indent="0" algn="just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400" dirty="0" smtClean="0"/>
              <a:t>“</a:t>
            </a:r>
            <a:r>
              <a:rPr lang="en-US" sz="2400" dirty="0" err="1" smtClean="0"/>
              <a:t>altamente</a:t>
            </a:r>
            <a:r>
              <a:rPr lang="en-US" sz="2400" dirty="0" smtClean="0"/>
              <a:t> </a:t>
            </a:r>
            <a:r>
              <a:rPr lang="en-US" sz="2400" dirty="0" err="1" smtClean="0"/>
              <a:t>efficiente</a:t>
            </a:r>
            <a:r>
              <a:rPr lang="en-US" sz="2400" dirty="0"/>
              <a:t> </a:t>
            </a:r>
            <a:r>
              <a:rPr lang="en-US" sz="2400" dirty="0" err="1" smtClean="0"/>
              <a:t>energeticamente</a:t>
            </a:r>
            <a:r>
              <a:rPr lang="en-US" sz="2400" dirty="0" smtClean="0"/>
              <a:t> e per </a:t>
            </a:r>
            <a:r>
              <a:rPr lang="en-US" sz="2400" dirty="0" err="1" smtClean="0"/>
              <a:t>uso</a:t>
            </a:r>
            <a:r>
              <a:rPr lang="en-US" sz="2400" dirty="0" smtClean="0"/>
              <a:t> di </a:t>
            </a:r>
            <a:r>
              <a:rPr lang="en-US" sz="2400" dirty="0" err="1" smtClean="0"/>
              <a:t>risorse</a:t>
            </a:r>
            <a:r>
              <a:rPr lang="en-US" sz="2400" dirty="0" smtClean="0"/>
              <a:t>; </a:t>
            </a:r>
            <a:r>
              <a:rPr lang="en-US" sz="2400" dirty="0" err="1" smtClean="0"/>
              <a:t>sempre</a:t>
            </a:r>
            <a:r>
              <a:rPr lang="en-US" sz="2400" dirty="0" smtClean="0"/>
              <a:t> </a:t>
            </a:r>
            <a:r>
              <a:rPr lang="en-US" sz="2400" dirty="0" err="1" smtClean="0"/>
              <a:t>più</a:t>
            </a:r>
            <a:r>
              <a:rPr lang="en-US" sz="2400" dirty="0" smtClean="0"/>
              <a:t> </a:t>
            </a:r>
            <a:r>
              <a:rPr lang="en-US" sz="2400" dirty="0" err="1" smtClean="0"/>
              <a:t>sostenuta</a:t>
            </a:r>
            <a:r>
              <a:rPr lang="en-US" sz="2400" dirty="0" smtClean="0"/>
              <a:t> </a:t>
            </a:r>
            <a:r>
              <a:rPr lang="en-US" sz="2400" dirty="0" err="1" smtClean="0"/>
              <a:t>dalle</a:t>
            </a:r>
            <a:r>
              <a:rPr lang="en-US" sz="2400" dirty="0" smtClean="0"/>
              <a:t> </a:t>
            </a:r>
            <a:r>
              <a:rPr lang="en-US" sz="2400" dirty="0" err="1" smtClean="0"/>
              <a:t>rinnovabili</a:t>
            </a:r>
            <a:r>
              <a:rPr lang="en-US" sz="2400" dirty="0" smtClean="0"/>
              <a:t>; </a:t>
            </a:r>
            <a:r>
              <a:rPr lang="en-US" sz="2400" dirty="0" err="1" smtClean="0"/>
              <a:t>si</a:t>
            </a:r>
            <a:r>
              <a:rPr lang="en-US" sz="2400" dirty="0" smtClean="0"/>
              <a:t> </a:t>
            </a:r>
            <a:r>
              <a:rPr lang="en-US" sz="2400" dirty="0" err="1" smtClean="0"/>
              <a:t>basa</a:t>
            </a:r>
            <a:r>
              <a:rPr lang="en-US" sz="2400" dirty="0" smtClean="0"/>
              <a:t> </a:t>
            </a:r>
            <a:r>
              <a:rPr lang="en-US" sz="2400" dirty="0" err="1" smtClean="0"/>
              <a:t>su</a:t>
            </a:r>
            <a:r>
              <a:rPr lang="en-US" sz="2400" dirty="0" smtClean="0"/>
              <a:t> </a:t>
            </a:r>
            <a:r>
              <a:rPr lang="en-US" sz="2400" dirty="0" err="1" smtClean="0"/>
              <a:t>sistemi</a:t>
            </a:r>
            <a:r>
              <a:rPr lang="en-US" sz="2400" dirty="0" smtClean="0"/>
              <a:t> di </a:t>
            </a:r>
            <a:r>
              <a:rPr lang="en-US" sz="2400" dirty="0" err="1" smtClean="0"/>
              <a:t>gestione</a:t>
            </a:r>
            <a:r>
              <a:rPr lang="en-US" sz="2400" dirty="0" smtClean="0"/>
              <a:t> </a:t>
            </a:r>
            <a:r>
              <a:rPr lang="en-US" sz="2400" dirty="0" err="1" smtClean="0"/>
              <a:t>delle</a:t>
            </a:r>
            <a:r>
              <a:rPr lang="en-US" sz="2400" dirty="0" smtClean="0"/>
              <a:t> </a:t>
            </a:r>
            <a:r>
              <a:rPr lang="en-US" sz="2400" dirty="0" err="1" smtClean="0"/>
              <a:t>risorse</a:t>
            </a:r>
            <a:r>
              <a:rPr lang="en-US" sz="2400" dirty="0" smtClean="0"/>
              <a:t> </a:t>
            </a:r>
            <a:r>
              <a:rPr lang="en-US" sz="2400" dirty="0" err="1" smtClean="0"/>
              <a:t>integrati</a:t>
            </a:r>
            <a:r>
              <a:rPr lang="en-US" sz="2400" dirty="0" smtClean="0"/>
              <a:t> e </a:t>
            </a:r>
            <a:r>
              <a:rPr lang="en-US" sz="2400" dirty="0" err="1" smtClean="0"/>
              <a:t>resilienti</a:t>
            </a:r>
            <a:r>
              <a:rPr lang="en-US" sz="2400" dirty="0" smtClean="0"/>
              <a:t> e </a:t>
            </a:r>
            <a:r>
              <a:rPr lang="en-US" sz="2400" dirty="0" err="1" smtClean="0"/>
              <a:t>su</a:t>
            </a:r>
            <a:r>
              <a:rPr lang="en-US" sz="2400" dirty="0" smtClean="0"/>
              <a:t> un planning </a:t>
            </a:r>
            <a:r>
              <a:rPr lang="en-US" sz="2400" dirty="0" err="1" smtClean="0"/>
              <a:t>stategico</a:t>
            </a:r>
            <a:r>
              <a:rPr lang="en-US" sz="2400" dirty="0" smtClean="0"/>
              <a:t> </a:t>
            </a:r>
            <a:r>
              <a:rPr lang="en-US" sz="2400" dirty="0" err="1" smtClean="0"/>
              <a:t>innovativo</a:t>
            </a:r>
            <a:r>
              <a:rPr lang="en-US" sz="2400" dirty="0" smtClean="0"/>
              <a:t> e </a:t>
            </a:r>
            <a:r>
              <a:rPr lang="en-US" sz="2400" dirty="0" err="1" smtClean="0"/>
              <a:t>basato</a:t>
            </a:r>
            <a:r>
              <a:rPr lang="en-US" sz="2400" dirty="0" smtClean="0"/>
              <a:t> </a:t>
            </a:r>
            <a:r>
              <a:rPr lang="en-US" sz="2400" dirty="0" err="1" smtClean="0"/>
              <a:t>sul</a:t>
            </a:r>
            <a:r>
              <a:rPr lang="en-US" sz="2400" dirty="0" smtClean="0"/>
              <a:t> </a:t>
            </a:r>
            <a:r>
              <a:rPr lang="en-US" sz="2400" dirty="0" err="1" smtClean="0"/>
              <a:t>contesto</a:t>
            </a:r>
            <a:r>
              <a:rPr lang="en-US" sz="2400" dirty="0" smtClean="0"/>
              <a:t>. Un </a:t>
            </a:r>
            <a:r>
              <a:rPr lang="en-US" sz="2400" dirty="0" err="1" smtClean="0"/>
              <a:t>modo</a:t>
            </a:r>
            <a:r>
              <a:rPr lang="en-US" sz="2400" dirty="0" smtClean="0"/>
              <a:t> per </a:t>
            </a:r>
            <a:r>
              <a:rPr lang="en-US" sz="2400" dirty="0" err="1" smtClean="0"/>
              <a:t>raggiungere</a:t>
            </a:r>
            <a:r>
              <a:rPr lang="en-US" sz="2400" dirty="0" smtClean="0"/>
              <a:t> </a:t>
            </a:r>
            <a:r>
              <a:rPr lang="en-US" sz="2400" dirty="0" err="1" smtClean="0"/>
              <a:t>questi</a:t>
            </a:r>
            <a:r>
              <a:rPr lang="en-US" sz="2400" dirty="0" smtClean="0"/>
              <a:t> </a:t>
            </a:r>
            <a:r>
              <a:rPr lang="en-US" sz="2400" dirty="0" err="1" smtClean="0"/>
              <a:t>obiettivi</a:t>
            </a:r>
            <a:r>
              <a:rPr lang="en-US" sz="2400" dirty="0" smtClean="0"/>
              <a:t> e </a:t>
            </a:r>
            <a:r>
              <a:rPr lang="en-US" sz="2400" dirty="0" err="1" smtClean="0"/>
              <a:t>l’uso</a:t>
            </a:r>
            <a:r>
              <a:rPr lang="en-US" sz="2400" dirty="0" smtClean="0"/>
              <a:t> </a:t>
            </a:r>
            <a:r>
              <a:rPr lang="en-US" sz="2400" dirty="0" err="1" smtClean="0"/>
              <a:t>diffuso</a:t>
            </a:r>
            <a:r>
              <a:rPr lang="en-US" sz="2400" dirty="0" smtClean="0"/>
              <a:t> </a:t>
            </a:r>
            <a:r>
              <a:rPr lang="en-US" sz="2400" dirty="0" err="1" smtClean="0"/>
              <a:t>delle</a:t>
            </a:r>
            <a:r>
              <a:rPr lang="en-US" sz="2400" dirty="0" smtClean="0"/>
              <a:t> TIC</a:t>
            </a:r>
            <a:r>
              <a:rPr lang="en-US" sz="2800" dirty="0" smtClean="0"/>
              <a:t>. </a:t>
            </a:r>
            <a:endParaRPr lang="en-US" sz="2800" dirty="0"/>
          </a:p>
          <a:p>
            <a:pPr marL="0" indent="0" algn="just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400" dirty="0" smtClean="0"/>
              <a:t>La </a:t>
            </a:r>
            <a:r>
              <a:rPr lang="en-US" sz="2400" dirty="0" err="1" smtClean="0"/>
              <a:t>città</a:t>
            </a:r>
            <a:r>
              <a:rPr lang="en-US" sz="2400" dirty="0" smtClean="0"/>
              <a:t> </a:t>
            </a:r>
            <a:r>
              <a:rPr lang="en-US" sz="2400" dirty="0" err="1" smtClean="0"/>
              <a:t>dell’energia</a:t>
            </a:r>
            <a:r>
              <a:rPr lang="en-US" sz="2400" dirty="0" smtClean="0"/>
              <a:t> </a:t>
            </a:r>
            <a:r>
              <a:rPr lang="en-US" sz="2400" dirty="0" err="1" smtClean="0"/>
              <a:t>intelligente</a:t>
            </a:r>
            <a:r>
              <a:rPr lang="en-US" sz="2400" dirty="0" smtClean="0"/>
              <a:t> è un </a:t>
            </a:r>
            <a:r>
              <a:rPr lang="en-US" sz="2400" dirty="0" err="1" smtClean="0"/>
              <a:t>ambiente</a:t>
            </a:r>
            <a:r>
              <a:rPr lang="en-US" sz="2400" dirty="0" smtClean="0"/>
              <a:t> </a:t>
            </a:r>
            <a:r>
              <a:rPr lang="en-US" sz="2400" dirty="0" err="1" smtClean="0"/>
              <a:t>vivibile</a:t>
            </a:r>
            <a:r>
              <a:rPr lang="en-US" sz="2400" dirty="0" smtClean="0"/>
              <a:t>, </a:t>
            </a:r>
            <a:r>
              <a:rPr lang="en-US" sz="2400" dirty="0" err="1" smtClean="0"/>
              <a:t>economicamente</a:t>
            </a:r>
            <a:r>
              <a:rPr lang="en-US" sz="2400" dirty="0" smtClean="0"/>
              <a:t> </a:t>
            </a:r>
            <a:r>
              <a:rPr lang="en-US" sz="2400" dirty="0" err="1" smtClean="0"/>
              <a:t>accessibile</a:t>
            </a:r>
            <a:r>
              <a:rPr lang="en-US" sz="2400" dirty="0" smtClean="0"/>
              <a:t>, </a:t>
            </a:r>
            <a:r>
              <a:rPr lang="en-US" sz="2400" dirty="0" err="1" smtClean="0"/>
              <a:t>rispettoso</a:t>
            </a:r>
            <a:r>
              <a:rPr lang="en-US" sz="2400" dirty="0" smtClean="0"/>
              <a:t> </a:t>
            </a:r>
            <a:r>
              <a:rPr lang="en-US" sz="2400" dirty="0" err="1" smtClean="0"/>
              <a:t>dell’ambiente</a:t>
            </a:r>
            <a:r>
              <a:rPr lang="en-US" sz="2400" dirty="0" smtClean="0"/>
              <a:t>, </a:t>
            </a:r>
            <a:r>
              <a:rPr lang="en-US" sz="2400" dirty="0" err="1" smtClean="0"/>
              <a:t>coinvolgente</a:t>
            </a:r>
            <a:r>
              <a:rPr lang="en-US" sz="2400" dirty="0" smtClean="0"/>
              <a:t> </a:t>
            </a:r>
            <a:r>
              <a:rPr lang="en-US" sz="2400" dirty="0" err="1" smtClean="0"/>
              <a:t>ed</a:t>
            </a:r>
            <a:r>
              <a:rPr lang="en-US" sz="2400" dirty="0" smtClean="0"/>
              <a:t> è </a:t>
            </a:r>
            <a:r>
              <a:rPr lang="en-US" sz="2400" dirty="0" err="1" smtClean="0"/>
              <a:t>basato</a:t>
            </a:r>
            <a:r>
              <a:rPr lang="en-US" sz="2400" dirty="0" smtClean="0"/>
              <a:t> </a:t>
            </a:r>
            <a:r>
              <a:rPr lang="en-US" sz="2400" dirty="0" err="1" smtClean="0"/>
              <a:t>su</a:t>
            </a:r>
            <a:r>
              <a:rPr lang="en-US" sz="2400" dirty="0" smtClean="0"/>
              <a:t> un </a:t>
            </a:r>
            <a:r>
              <a:rPr lang="en-US" sz="2400" dirty="0" err="1" smtClean="0"/>
              <a:t>economia</a:t>
            </a:r>
            <a:r>
              <a:rPr lang="en-US" sz="2400" dirty="0" smtClean="0"/>
              <a:t> </a:t>
            </a:r>
            <a:r>
              <a:rPr lang="en-US" sz="2400" dirty="0" err="1" smtClean="0"/>
              <a:t>sostenibile</a:t>
            </a:r>
            <a:r>
              <a:rPr lang="en-US" sz="2400" dirty="0" smtClean="0"/>
              <a:t>”</a:t>
            </a:r>
            <a:endParaRPr lang="en-US" sz="2400" dirty="0"/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6 # 15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ILLUMINAZIONE INTELLIGENTE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11015" y="1168093"/>
            <a:ext cx="8792308" cy="5262851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err="1" smtClean="0"/>
              <a:t>Telecamere</a:t>
            </a:r>
            <a:r>
              <a:rPr lang="en-US" sz="2800" dirty="0" smtClean="0"/>
              <a:t> e/o </a:t>
            </a:r>
            <a:r>
              <a:rPr lang="en-US" sz="2800" dirty="0" err="1" smtClean="0"/>
              <a:t>sensori</a:t>
            </a:r>
            <a:r>
              <a:rPr lang="en-US" sz="2800" dirty="0" smtClean="0"/>
              <a:t> </a:t>
            </a:r>
            <a:r>
              <a:rPr lang="en-US" sz="2800" dirty="0" err="1" smtClean="0"/>
              <a:t>che</a:t>
            </a:r>
            <a:r>
              <a:rPr lang="en-US" sz="2800" dirty="0" smtClean="0"/>
              <a:t> </a:t>
            </a:r>
            <a:r>
              <a:rPr lang="en-US" sz="2800" dirty="0" err="1" smtClean="0"/>
              <a:t>consentono</a:t>
            </a:r>
            <a:r>
              <a:rPr lang="en-US" sz="2800" dirty="0" smtClean="0"/>
              <a:t> di </a:t>
            </a:r>
            <a:r>
              <a:rPr lang="en-US" sz="2800" dirty="0" err="1" smtClean="0"/>
              <a:t>attivare</a:t>
            </a:r>
            <a:r>
              <a:rPr lang="en-US" sz="2800" dirty="0" smtClean="0"/>
              <a:t> </a:t>
            </a:r>
            <a:r>
              <a:rPr lang="en-US" sz="2800" dirty="0" err="1" smtClean="0"/>
              <a:t>i</a:t>
            </a:r>
            <a:r>
              <a:rPr lang="en-US" sz="2800" dirty="0" smtClean="0"/>
              <a:t> </a:t>
            </a:r>
            <a:r>
              <a:rPr lang="en-US" sz="2800" dirty="0" err="1" smtClean="0"/>
              <a:t>lampioni</a:t>
            </a:r>
            <a:r>
              <a:rPr lang="en-US" sz="2800" dirty="0" smtClean="0"/>
              <a:t> solo in </a:t>
            </a:r>
            <a:r>
              <a:rPr lang="en-US" sz="2800" dirty="0" err="1" smtClean="0"/>
              <a:t>presenza</a:t>
            </a:r>
            <a:r>
              <a:rPr lang="en-US" sz="2800" dirty="0" smtClean="0"/>
              <a:t> di </a:t>
            </a:r>
            <a:r>
              <a:rPr lang="en-US" sz="2800" dirty="0" err="1" smtClean="0"/>
              <a:t>movimento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smtClean="0"/>
              <a:t>I </a:t>
            </a:r>
            <a:r>
              <a:rPr lang="en-US" sz="2800" dirty="0" err="1" smtClean="0"/>
              <a:t>lampioni</a:t>
            </a:r>
            <a:r>
              <a:rPr lang="en-US" sz="2800" dirty="0" smtClean="0"/>
              <a:t> </a:t>
            </a:r>
            <a:r>
              <a:rPr lang="en-US" sz="2800" dirty="0" err="1" smtClean="0"/>
              <a:t>sono</a:t>
            </a:r>
            <a:r>
              <a:rPr lang="en-US" sz="2800" dirty="0" smtClean="0"/>
              <a:t> </a:t>
            </a:r>
            <a:r>
              <a:rPr lang="en-US" sz="2800" dirty="0" err="1" smtClean="0"/>
              <a:t>interconnessi</a:t>
            </a:r>
            <a:r>
              <a:rPr lang="en-US" sz="2800" dirty="0" smtClean="0"/>
              <a:t> e in </a:t>
            </a:r>
            <a:r>
              <a:rPr lang="en-US" sz="2800" dirty="0" err="1" smtClean="0"/>
              <a:t>comunicazione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smtClean="0"/>
              <a:t>Il </a:t>
            </a:r>
            <a:r>
              <a:rPr lang="en-US" sz="2800" dirty="0" err="1" smtClean="0"/>
              <a:t>monitoraggio</a:t>
            </a:r>
            <a:r>
              <a:rPr lang="en-US" sz="2800" dirty="0" smtClean="0"/>
              <a:t> a </a:t>
            </a:r>
            <a:r>
              <a:rPr lang="en-US" sz="2800" dirty="0" err="1" smtClean="0"/>
              <a:t>distanza</a:t>
            </a:r>
            <a:r>
              <a:rPr lang="en-US" sz="2800" dirty="0" smtClean="0"/>
              <a:t> </a:t>
            </a:r>
            <a:r>
              <a:rPr lang="en-US" sz="2800" dirty="0" err="1" smtClean="0"/>
              <a:t>consente</a:t>
            </a:r>
            <a:r>
              <a:rPr lang="en-US" sz="2800" dirty="0" smtClean="0"/>
              <a:t> un </a:t>
            </a:r>
            <a:r>
              <a:rPr lang="en-US" sz="2800" dirty="0" err="1" smtClean="0"/>
              <a:t>controllo</a:t>
            </a:r>
            <a:r>
              <a:rPr lang="en-US" sz="2800" dirty="0" smtClean="0"/>
              <a:t> </a:t>
            </a:r>
            <a:r>
              <a:rPr lang="en-US" sz="2800" dirty="0" err="1" smtClean="0"/>
              <a:t>effeciente</a:t>
            </a:r>
            <a:r>
              <a:rPr lang="en-US" sz="2800" dirty="0" smtClean="0"/>
              <a:t> di </a:t>
            </a:r>
            <a:r>
              <a:rPr lang="en-US" sz="2800" dirty="0" err="1" smtClean="0"/>
              <a:t>guasti</a:t>
            </a:r>
            <a:r>
              <a:rPr lang="en-US" sz="2800" dirty="0" smtClean="0"/>
              <a:t>, tempi di </a:t>
            </a:r>
            <a:r>
              <a:rPr lang="en-US" sz="2800" dirty="0" err="1" smtClean="0"/>
              <a:t>spegnimento</a:t>
            </a:r>
            <a:r>
              <a:rPr lang="en-US" sz="2800" dirty="0" smtClean="0"/>
              <a:t>, </a:t>
            </a:r>
            <a:r>
              <a:rPr lang="en-US" sz="2800" dirty="0" err="1" smtClean="0"/>
              <a:t>intensità</a:t>
            </a:r>
            <a:r>
              <a:rPr lang="en-US" sz="2800" dirty="0" smtClean="0"/>
              <a:t>, etc.</a:t>
            </a:r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err="1" smtClean="0"/>
              <a:t>Riduzione</a:t>
            </a:r>
            <a:r>
              <a:rPr lang="en-US" sz="2800" dirty="0" smtClean="0"/>
              <a:t> </a:t>
            </a:r>
            <a:r>
              <a:rPr lang="en-US" sz="2800" dirty="0" err="1" smtClean="0"/>
              <a:t>degli</a:t>
            </a:r>
            <a:r>
              <a:rPr lang="en-US" sz="2800" dirty="0" smtClean="0"/>
              <a:t> </a:t>
            </a:r>
            <a:r>
              <a:rPr lang="en-US" sz="2800" dirty="0" err="1" smtClean="0"/>
              <a:t>sprechi</a:t>
            </a:r>
            <a:r>
              <a:rPr lang="en-US" sz="2800" dirty="0" smtClean="0"/>
              <a:t> e </a:t>
            </a:r>
            <a:r>
              <a:rPr lang="en-US" sz="2800" dirty="0" err="1" smtClean="0"/>
              <a:t>delle</a:t>
            </a:r>
            <a:r>
              <a:rPr lang="en-US" sz="2800" dirty="0" smtClean="0"/>
              <a:t> </a:t>
            </a:r>
            <a:r>
              <a:rPr lang="en-US" sz="2800" dirty="0" err="1" smtClean="0"/>
              <a:t>emissioni</a:t>
            </a:r>
            <a:r>
              <a:rPr lang="en-US" sz="2800" dirty="0" smtClean="0"/>
              <a:t> di CO₂</a:t>
            </a:r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err="1" smtClean="0"/>
              <a:t>Riduzione</a:t>
            </a:r>
            <a:r>
              <a:rPr lang="en-US" sz="2800" dirty="0" smtClean="0"/>
              <a:t> </a:t>
            </a:r>
            <a:r>
              <a:rPr lang="en-US" sz="2800" dirty="0" err="1" smtClean="0"/>
              <a:t>dell’inquinamento</a:t>
            </a:r>
            <a:r>
              <a:rPr lang="en-US" sz="2800" dirty="0" smtClean="0"/>
              <a:t> </a:t>
            </a:r>
            <a:r>
              <a:rPr lang="en-US" sz="2800" dirty="0" err="1" smtClean="0"/>
              <a:t>luminoso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err="1" smtClean="0"/>
              <a:t>Riduzione</a:t>
            </a:r>
            <a:r>
              <a:rPr lang="en-US" sz="2800" dirty="0" smtClean="0"/>
              <a:t> </a:t>
            </a:r>
            <a:r>
              <a:rPr lang="en-US" sz="2800" dirty="0" err="1" smtClean="0"/>
              <a:t>dei</a:t>
            </a:r>
            <a:r>
              <a:rPr lang="en-US" sz="2800" dirty="0" smtClean="0"/>
              <a:t> </a:t>
            </a:r>
            <a:r>
              <a:rPr lang="en-US" sz="2800" dirty="0" err="1" smtClean="0"/>
              <a:t>costi</a:t>
            </a:r>
            <a:r>
              <a:rPr lang="en-US" sz="2800" dirty="0" smtClean="0"/>
              <a:t> di </a:t>
            </a:r>
            <a:r>
              <a:rPr lang="en-US" sz="2800" dirty="0" err="1" smtClean="0"/>
              <a:t>manutenzione</a:t>
            </a:r>
            <a:r>
              <a:rPr lang="en-US" sz="2800" dirty="0" smtClean="0"/>
              <a:t> e </a:t>
            </a:r>
            <a:r>
              <a:rPr lang="en-US" sz="2800" dirty="0" err="1" smtClean="0"/>
              <a:t>maggior</a:t>
            </a:r>
            <a:r>
              <a:rPr lang="en-US" sz="2800" dirty="0" smtClean="0"/>
              <a:t> </a:t>
            </a:r>
            <a:r>
              <a:rPr lang="en-US" sz="2800" dirty="0" err="1" smtClean="0"/>
              <a:t>durata</a:t>
            </a:r>
            <a:r>
              <a:rPr lang="en-US" sz="2800" dirty="0" smtClean="0"/>
              <a:t> </a:t>
            </a:r>
            <a:r>
              <a:rPr lang="en-US" sz="2800" dirty="0" err="1" smtClean="0"/>
              <a:t>delle</a:t>
            </a:r>
            <a:r>
              <a:rPr lang="en-US" sz="2800" dirty="0" smtClean="0"/>
              <a:t> </a:t>
            </a:r>
            <a:r>
              <a:rPr lang="en-US" sz="2800" dirty="0" err="1" smtClean="0"/>
              <a:t>lampadine</a:t>
            </a:r>
            <a:endParaRPr lang="en-US" sz="2800" dirty="0" smtClean="0"/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7# 15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ILLUMINAZIONE INTELLIGENTE – COME FUNZIONA</a:t>
            </a:r>
          </a:p>
        </p:txBody>
      </p:sp>
      <p:pic>
        <p:nvPicPr>
          <p:cNvPr id="2050" name="Picture 2" descr="C:\Users\panagiotakopoulos\Desktop\light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77172"/>
            <a:ext cx="9144000" cy="5583918"/>
          </a:xfrm>
          <a:prstGeom prst="rect">
            <a:avLst/>
          </a:prstGeom>
          <a:noFill/>
        </p:spPr>
      </p:pic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8 # 15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RISCALDAMENTO E CONDIZIONAMENTO LOCALE (DHC)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11015" y="1206689"/>
            <a:ext cx="8792308" cy="546630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smtClean="0"/>
              <a:t>Il </a:t>
            </a:r>
            <a:r>
              <a:rPr lang="en-US" sz="2800" dirty="0" err="1" smtClean="0"/>
              <a:t>riscaldamento</a:t>
            </a:r>
            <a:r>
              <a:rPr lang="en-US" sz="2800" dirty="0" smtClean="0"/>
              <a:t> </a:t>
            </a:r>
            <a:r>
              <a:rPr lang="en-US" sz="2800" dirty="0" err="1" smtClean="0"/>
              <a:t>delle</a:t>
            </a:r>
            <a:r>
              <a:rPr lang="en-US" sz="2800" dirty="0" smtClean="0"/>
              <a:t> </a:t>
            </a:r>
            <a:r>
              <a:rPr lang="en-US" sz="2800" dirty="0" err="1" smtClean="0"/>
              <a:t>abitazioni</a:t>
            </a:r>
            <a:r>
              <a:rPr lang="en-US" sz="2800" dirty="0" smtClean="0"/>
              <a:t> </a:t>
            </a:r>
            <a:r>
              <a:rPr lang="en-US" sz="2800" dirty="0" err="1" smtClean="0"/>
              <a:t>copre</a:t>
            </a:r>
            <a:r>
              <a:rPr lang="en-US" sz="2800" dirty="0" smtClean="0"/>
              <a:t> circa </a:t>
            </a:r>
            <a:r>
              <a:rPr lang="en-US" sz="2800" dirty="0" err="1" smtClean="0"/>
              <a:t>il</a:t>
            </a:r>
            <a:r>
              <a:rPr lang="en-US" sz="2800" dirty="0" smtClean="0"/>
              <a:t> 50% </a:t>
            </a:r>
            <a:r>
              <a:rPr lang="en-US" sz="2800" dirty="0" err="1" smtClean="0"/>
              <a:t>dei</a:t>
            </a:r>
            <a:r>
              <a:rPr lang="en-US" sz="2800" dirty="0" smtClean="0"/>
              <a:t> </a:t>
            </a:r>
            <a:r>
              <a:rPr lang="en-US" sz="2800" dirty="0" err="1" smtClean="0"/>
              <a:t>consumi</a:t>
            </a:r>
            <a:r>
              <a:rPr lang="en-US" sz="2800" dirty="0" smtClean="0"/>
              <a:t> </a:t>
            </a:r>
            <a:r>
              <a:rPr lang="en-US" sz="2800" dirty="0" err="1" smtClean="0"/>
              <a:t>energetici</a:t>
            </a:r>
            <a:r>
              <a:rPr lang="en-US" sz="2800" dirty="0" smtClean="0"/>
              <a:t> in Europa</a:t>
            </a:r>
          </a:p>
          <a:p>
            <a:pPr marL="0" indent="0" algn="just">
              <a:spcBef>
                <a:spcPts val="0"/>
              </a:spcBef>
              <a:spcAft>
                <a:spcPts val="1200"/>
              </a:spcAft>
              <a:buNone/>
            </a:pP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endParaRPr lang="en-US" sz="2800" dirty="0" smtClean="0"/>
          </a:p>
          <a:p>
            <a:pPr marL="0" indent="0" algn="just">
              <a:spcBef>
                <a:spcPts val="0"/>
              </a:spcBef>
              <a:spcAft>
                <a:spcPts val="1200"/>
              </a:spcAft>
              <a:buNone/>
            </a:pP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smtClean="0"/>
              <a:t>La </a:t>
            </a:r>
            <a:r>
              <a:rPr lang="en-US" sz="2800" dirty="0" err="1" smtClean="0"/>
              <a:t>distribuzione</a:t>
            </a:r>
            <a:r>
              <a:rPr lang="en-US" sz="2800" dirty="0" smtClean="0"/>
              <a:t> </a:t>
            </a:r>
            <a:r>
              <a:rPr lang="en-US" sz="2800" dirty="0" err="1" smtClean="0"/>
              <a:t>si</a:t>
            </a:r>
            <a:r>
              <a:rPr lang="en-US" sz="2800" dirty="0" smtClean="0"/>
              <a:t> </a:t>
            </a:r>
            <a:r>
              <a:rPr lang="en-US" sz="2800" dirty="0" err="1" smtClean="0"/>
              <a:t>basa</a:t>
            </a:r>
            <a:r>
              <a:rPr lang="en-US" sz="2800" dirty="0" smtClean="0"/>
              <a:t> </a:t>
            </a:r>
            <a:r>
              <a:rPr lang="en-US" sz="2800" dirty="0" err="1" smtClean="0"/>
              <a:t>sul</a:t>
            </a:r>
            <a:r>
              <a:rPr lang="en-US" sz="2800" dirty="0" smtClean="0"/>
              <a:t> </a:t>
            </a:r>
            <a:r>
              <a:rPr lang="en-US" sz="2800" dirty="0" err="1" smtClean="0"/>
              <a:t>trasporto</a:t>
            </a:r>
            <a:r>
              <a:rPr lang="en-US" sz="2800" dirty="0" smtClean="0"/>
              <a:t> di </a:t>
            </a:r>
            <a:r>
              <a:rPr lang="en-US" sz="2800" dirty="0" err="1" smtClean="0"/>
              <a:t>acqua</a:t>
            </a:r>
            <a:r>
              <a:rPr lang="en-US" sz="2800" dirty="0" smtClean="0"/>
              <a:t> o di </a:t>
            </a:r>
            <a:r>
              <a:rPr lang="en-US" sz="2800" dirty="0" err="1" smtClean="0"/>
              <a:t>vapore</a:t>
            </a:r>
            <a:r>
              <a:rPr lang="en-US" sz="2800" dirty="0" smtClean="0"/>
              <a:t> a </a:t>
            </a:r>
            <a:r>
              <a:rPr lang="en-US" sz="2800" dirty="0" err="1" smtClean="0"/>
              <a:t>bassa</a:t>
            </a:r>
            <a:r>
              <a:rPr lang="en-US" sz="2800" dirty="0" smtClean="0"/>
              <a:t> </a:t>
            </a:r>
            <a:r>
              <a:rPr lang="en-US" sz="2800" dirty="0" err="1" smtClean="0"/>
              <a:t>pressione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n-US" sz="2800" dirty="0" smtClean="0"/>
              <a:t>Le </a:t>
            </a:r>
            <a:r>
              <a:rPr lang="en-US" sz="2800" dirty="0" err="1" smtClean="0"/>
              <a:t>risorse</a:t>
            </a:r>
            <a:r>
              <a:rPr lang="en-US" sz="2800" dirty="0" smtClean="0"/>
              <a:t> </a:t>
            </a:r>
            <a:r>
              <a:rPr lang="en-US" sz="2800" dirty="0" err="1" smtClean="0"/>
              <a:t>utilizzabili</a:t>
            </a:r>
            <a:r>
              <a:rPr lang="en-US" sz="2800" dirty="0" smtClean="0"/>
              <a:t> </a:t>
            </a:r>
            <a:r>
              <a:rPr lang="en-US" sz="2800" dirty="0" err="1" smtClean="0"/>
              <a:t>sono</a:t>
            </a:r>
            <a:r>
              <a:rPr lang="en-US" sz="2800" dirty="0" smtClean="0"/>
              <a:t>:</a:t>
            </a:r>
          </a:p>
          <a:p>
            <a:pPr marL="893763" lvl="1" indent="-441325" algn="just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n-US" dirty="0" err="1" smtClean="0"/>
              <a:t>Centrali</a:t>
            </a:r>
            <a:r>
              <a:rPr lang="en-US" dirty="0" smtClean="0"/>
              <a:t> integrate </a:t>
            </a:r>
            <a:r>
              <a:rPr lang="en-US" dirty="0" err="1" smtClean="0"/>
              <a:t>calore</a:t>
            </a:r>
            <a:r>
              <a:rPr lang="en-US" dirty="0" smtClean="0"/>
              <a:t>/</a:t>
            </a:r>
            <a:r>
              <a:rPr lang="en-US" dirty="0" err="1" smtClean="0"/>
              <a:t>elettricità</a:t>
            </a:r>
            <a:r>
              <a:rPr lang="en-US" dirty="0" smtClean="0"/>
              <a:t> (CHP)</a:t>
            </a:r>
          </a:p>
          <a:p>
            <a:pPr marL="893763" lvl="1" indent="-441325" algn="just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n-US" dirty="0" err="1" smtClean="0"/>
              <a:t>Biomasse</a:t>
            </a:r>
            <a:r>
              <a:rPr lang="en-US" dirty="0" smtClean="0"/>
              <a:t> o </a:t>
            </a:r>
            <a:r>
              <a:rPr lang="en-US" dirty="0" err="1" smtClean="0"/>
              <a:t>biomasse</a:t>
            </a:r>
            <a:r>
              <a:rPr lang="en-US" dirty="0" smtClean="0"/>
              <a:t> </a:t>
            </a:r>
            <a:r>
              <a:rPr lang="en-US" dirty="0" err="1" smtClean="0"/>
              <a:t>combinate</a:t>
            </a:r>
            <a:r>
              <a:rPr lang="en-US" dirty="0" smtClean="0"/>
              <a:t> con </a:t>
            </a:r>
            <a:r>
              <a:rPr lang="en-US" dirty="0" err="1" smtClean="0"/>
              <a:t>carbone</a:t>
            </a:r>
            <a:endParaRPr lang="en-US" dirty="0" smtClean="0"/>
          </a:p>
          <a:p>
            <a:pPr marL="893763" lvl="1" indent="-441325" algn="just">
              <a:spcBef>
                <a:spcPts val="0"/>
              </a:spcBef>
              <a:spcAft>
                <a:spcPts val="2400"/>
              </a:spcAft>
              <a:buFont typeface="Wingdings" pitchFamily="2" charset="2"/>
              <a:buChar char="Ø"/>
            </a:pPr>
            <a:r>
              <a:rPr lang="en-US" dirty="0" err="1" smtClean="0"/>
              <a:t>Inceneritori</a:t>
            </a:r>
            <a:endParaRPr lang="en-US" dirty="0" smtClean="0"/>
          </a:p>
        </p:txBody>
      </p:sp>
      <p:sp>
        <p:nvSpPr>
          <p:cNvPr id="6" name="5 - Ορθογώνιο"/>
          <p:cNvSpPr/>
          <p:nvPr/>
        </p:nvSpPr>
        <p:spPr>
          <a:xfrm>
            <a:off x="155866" y="2288507"/>
            <a:ext cx="5818908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300" dirty="0" smtClean="0"/>
              <a:t>La </a:t>
            </a:r>
            <a:r>
              <a:rPr lang="en-US" sz="2300" dirty="0" err="1" smtClean="0"/>
              <a:t>tecnologia</a:t>
            </a:r>
            <a:r>
              <a:rPr lang="en-US" sz="2300" dirty="0" smtClean="0"/>
              <a:t> </a:t>
            </a:r>
            <a:r>
              <a:rPr lang="en-US" sz="2300" b="1" dirty="0" smtClean="0"/>
              <a:t>DHC</a:t>
            </a:r>
            <a:r>
              <a:rPr lang="en-US" sz="2300" dirty="0" smtClean="0"/>
              <a:t> </a:t>
            </a:r>
            <a:r>
              <a:rPr lang="en-US" sz="2300" dirty="0" err="1" smtClean="0"/>
              <a:t>integra</a:t>
            </a:r>
            <a:r>
              <a:rPr lang="en-US" sz="2300" dirty="0" smtClean="0"/>
              <a:t> diverse </a:t>
            </a:r>
            <a:r>
              <a:rPr lang="en-US" sz="2300" dirty="0" err="1" smtClean="0"/>
              <a:t>risorse</a:t>
            </a:r>
            <a:r>
              <a:rPr lang="en-US" sz="2300" dirty="0" smtClean="0"/>
              <a:t> </a:t>
            </a:r>
            <a:r>
              <a:rPr lang="en-US" sz="2300" dirty="0" err="1" smtClean="0"/>
              <a:t>rispettando</a:t>
            </a:r>
            <a:r>
              <a:rPr lang="en-US" sz="2300" dirty="0" smtClean="0"/>
              <a:t> </a:t>
            </a:r>
            <a:r>
              <a:rPr lang="en-US" sz="2300" dirty="0" err="1" smtClean="0"/>
              <a:t>l’ambiente</a:t>
            </a:r>
            <a:r>
              <a:rPr lang="en-US" sz="2300" dirty="0" smtClean="0"/>
              <a:t> e </a:t>
            </a:r>
            <a:r>
              <a:rPr lang="en-US" sz="2300" dirty="0" err="1" smtClean="0"/>
              <a:t>fornisce</a:t>
            </a:r>
            <a:r>
              <a:rPr lang="en-US" sz="2300" dirty="0" smtClean="0"/>
              <a:t> </a:t>
            </a:r>
            <a:r>
              <a:rPr lang="en-US" sz="2300" dirty="0" err="1" smtClean="0"/>
              <a:t>riscaldamento</a:t>
            </a:r>
            <a:r>
              <a:rPr lang="en-US" sz="2300" dirty="0" smtClean="0"/>
              <a:t> e </a:t>
            </a:r>
            <a:r>
              <a:rPr lang="en-US" sz="2300" dirty="0" err="1" smtClean="0"/>
              <a:t>climatizzazione</a:t>
            </a:r>
            <a:r>
              <a:rPr lang="en-US" sz="2300" dirty="0" smtClean="0"/>
              <a:t> </a:t>
            </a:r>
            <a:r>
              <a:rPr lang="en-US" sz="2300" dirty="0" err="1" smtClean="0"/>
              <a:t>alle</a:t>
            </a:r>
            <a:r>
              <a:rPr lang="en-US" sz="2300" dirty="0" smtClean="0"/>
              <a:t> </a:t>
            </a:r>
            <a:r>
              <a:rPr lang="en-US" sz="2300" dirty="0" err="1" smtClean="0"/>
              <a:t>abitazioni</a:t>
            </a:r>
            <a:r>
              <a:rPr lang="en-US" sz="2300" dirty="0" smtClean="0"/>
              <a:t> di </a:t>
            </a:r>
            <a:r>
              <a:rPr lang="en-US" sz="2300" dirty="0" err="1" smtClean="0"/>
              <a:t>un’area</a:t>
            </a:r>
            <a:r>
              <a:rPr lang="en-US" sz="2300" dirty="0" smtClean="0"/>
              <a:t>, </a:t>
            </a:r>
            <a:r>
              <a:rPr lang="en-US" sz="2300" dirty="0" err="1" smtClean="0"/>
              <a:t>distribuendo</a:t>
            </a:r>
            <a:r>
              <a:rPr lang="en-US" sz="2300" dirty="0" smtClean="0"/>
              <a:t> con </a:t>
            </a:r>
            <a:r>
              <a:rPr lang="en-US" sz="2300" dirty="0" err="1" smtClean="0"/>
              <a:t>tubazioni</a:t>
            </a:r>
            <a:r>
              <a:rPr lang="en-US" sz="2300" dirty="0" smtClean="0"/>
              <a:t> </a:t>
            </a:r>
            <a:r>
              <a:rPr lang="en-US" sz="2300" dirty="0" err="1" smtClean="0"/>
              <a:t>interrate</a:t>
            </a:r>
            <a:r>
              <a:rPr lang="en-US" sz="2300" dirty="0"/>
              <a:t>.</a:t>
            </a:r>
            <a:endParaRPr lang="en-US" sz="2300" dirty="0" smtClean="0"/>
          </a:p>
        </p:txBody>
      </p:sp>
      <p:pic>
        <p:nvPicPr>
          <p:cNvPr id="4100" name="Picture 4" descr="C:\Users\panagiotakopoulos\Desktop\DHC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78769" y="2091682"/>
            <a:ext cx="3165230" cy="1921747"/>
          </a:xfrm>
          <a:prstGeom prst="rect">
            <a:avLst/>
          </a:prstGeom>
          <a:noFill/>
        </p:spPr>
      </p:pic>
      <p:sp>
        <p:nvSpPr>
          <p:cNvPr id="7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9 # 15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61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336699"/>
      </a:accent1>
      <a:accent2>
        <a:srgbClr val="45ACDF"/>
      </a:accent2>
      <a:accent3>
        <a:srgbClr val="FFFFFF"/>
      </a:accent3>
      <a:accent4>
        <a:srgbClr val="000000"/>
      </a:accent4>
      <a:accent5>
        <a:srgbClr val="ADB8CA"/>
      </a:accent5>
      <a:accent6>
        <a:srgbClr val="3E9BCA"/>
      </a:accent6>
      <a:hlink>
        <a:srgbClr val="0099CC"/>
      </a:hlink>
      <a:folHlink>
        <a:srgbClr val="66CCFF"/>
      </a:folHlink>
    </a:clrScheme>
    <a:fontScheme name="NordriDesign_免费商务模板系列">
      <a:majorFont>
        <a:latin typeface="Arial"/>
        <a:ea typeface="黑体"/>
        <a:cs typeface=""/>
      </a:majorFont>
      <a:minorFont>
        <a:latin typeface="Arial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lnDef>
  </a:objectDefaults>
  <a:extraClrSchemeLst>
    <a:extraClrScheme>
      <a:clrScheme name="NordriDesign_免费商务模板系列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_免费商务模板系列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_免费商务模板系列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_免费商务模板系列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_免费商务模板系列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_免费商务模板系列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66CC"/>
        </a:accent1>
        <a:accent2>
          <a:srgbClr val="336699"/>
        </a:accent2>
        <a:accent3>
          <a:srgbClr val="FFFFFF"/>
        </a:accent3>
        <a:accent4>
          <a:srgbClr val="000000"/>
        </a:accent4>
        <a:accent5>
          <a:srgbClr val="AAB8E2"/>
        </a:accent5>
        <a:accent6>
          <a:srgbClr val="2D5C8A"/>
        </a:accent6>
        <a:hlink>
          <a:srgbClr val="00458A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2D96FF"/>
        </a:accent1>
        <a:accent2>
          <a:srgbClr val="336699"/>
        </a:accent2>
        <a:accent3>
          <a:srgbClr val="FFFFFF"/>
        </a:accent3>
        <a:accent4>
          <a:srgbClr val="000000"/>
        </a:accent4>
        <a:accent5>
          <a:srgbClr val="ADC9FF"/>
        </a:accent5>
        <a:accent6>
          <a:srgbClr val="2D5C8A"/>
        </a:accent6>
        <a:hlink>
          <a:srgbClr val="00458A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1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5093DC"/>
        </a:accent1>
        <a:accent2>
          <a:srgbClr val="336699"/>
        </a:accent2>
        <a:accent3>
          <a:srgbClr val="FFFFFF"/>
        </a:accent3>
        <a:accent4>
          <a:srgbClr val="000000"/>
        </a:accent4>
        <a:accent5>
          <a:srgbClr val="B3C8EB"/>
        </a:accent5>
        <a:accent6>
          <a:srgbClr val="2D5C8A"/>
        </a:accent6>
        <a:hlink>
          <a:srgbClr val="00458A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61</Template>
  <TotalTime>24981</TotalTime>
  <Words>823</Words>
  <Application>Microsoft Office PowerPoint</Application>
  <PresentationFormat>Presentazione su schermo (4:3)</PresentationFormat>
  <Paragraphs>100</Paragraphs>
  <Slides>15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15</vt:i4>
      </vt:variant>
    </vt:vector>
  </HeadingPairs>
  <TitlesOfParts>
    <vt:vector size="16" baseType="lpstr">
      <vt:lpstr>61</vt:lpstr>
      <vt:lpstr>Presentazione standard di PowerPoint</vt:lpstr>
      <vt:lpstr>Presentazione standard di PowerPoint</vt:lpstr>
      <vt:lpstr>ENERGIA NELLE CITTA’</vt:lpstr>
      <vt:lpstr>SFIDE E OPPORTUNITA’</vt:lpstr>
      <vt:lpstr>CITTA’ INTELLIGENTE</vt:lpstr>
      <vt:lpstr>IL CONCETTO DI ENERGIA INTELLIGENTE PER LE CITTA’ </vt:lpstr>
      <vt:lpstr>ILLUMINAZIONE INTELLIGENTE</vt:lpstr>
      <vt:lpstr>ILLUMINAZIONE INTELLIGENTE – COME FUNZIONA</vt:lpstr>
      <vt:lpstr>RISCALDAMENTO E CONDIZIONAMENTO LOCALE (DHC)</vt:lpstr>
      <vt:lpstr>ARCHITETTURA DI UN SISTEMA DHC</vt:lpstr>
      <vt:lpstr>SOTTOSITEMI DI UN DHC</vt:lpstr>
      <vt:lpstr>BENEFICI  DI DHC</vt:lpstr>
      <vt:lpstr>SMART DHC</vt:lpstr>
      <vt:lpstr>RIFERIMENTI BIBLIOGRAFICI</vt:lpstr>
      <vt:lpstr>FONTI DELLE IMMAGINI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Διαφάνεια 1</dc:title>
  <dc:creator>symeon</dc:creator>
  <cp:keywords>ppt幻灯设计/ppt模板设计</cp:keywords>
  <dc:description>nordridesign.com</dc:description>
  <cp:lastModifiedBy>Gruppo Didattica della Fisica</cp:lastModifiedBy>
  <cp:revision>1620</cp:revision>
  <dcterms:created xsi:type="dcterms:W3CDTF">2013-05-11T20:59:03Z</dcterms:created>
  <dcterms:modified xsi:type="dcterms:W3CDTF">2016-06-23T10:04:57Z</dcterms:modified>
</cp:coreProperties>
</file>