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5" r:id="rId2"/>
  </p:sldMasterIdLst>
  <p:notesMasterIdLst>
    <p:notesMasterId r:id="rId22"/>
  </p:notesMasterIdLst>
  <p:sldIdLst>
    <p:sldId id="29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95" r:id="rId21"/>
  </p:sldIdLst>
  <p:sldSz cx="9144000" cy="6858000" type="screen4x3"/>
  <p:notesSz cx="6858000" cy="9144000"/>
  <p:custDataLst>
    <p:tags r:id="rId23"/>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71D42F-F38E-4F66-8E93-10C3EAF6A77D}" type="datetimeFigureOut">
              <a:rPr lang="el-GR" smtClean="0"/>
              <a:pPr/>
              <a:t>14/4/2016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3E71E-CDA4-4CF3-B5CE-36210FBA4B97}" type="slidenum">
              <a:rPr lang="el-GR" smtClean="0"/>
              <a:pPr/>
              <a:t>‹N›</a:t>
            </a:fld>
            <a:endParaRPr lang="el-GR"/>
          </a:p>
        </p:txBody>
      </p:sp>
    </p:spTree>
    <p:extLst>
      <p:ext uri="{BB962C8B-B14F-4D97-AF65-F5344CB8AC3E}">
        <p14:creationId xmlns:p14="http://schemas.microsoft.com/office/powerpoint/2010/main" val="3237205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4</a:t>
            </a:fld>
            <a:endParaRPr lang="el-GR"/>
          </a:p>
        </p:txBody>
      </p:sp>
    </p:spTree>
    <p:extLst>
      <p:ext uri="{BB962C8B-B14F-4D97-AF65-F5344CB8AC3E}">
        <p14:creationId xmlns:p14="http://schemas.microsoft.com/office/powerpoint/2010/main" val="3271282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8</a:t>
            </a:fld>
            <a:endParaRPr lang="el-GR"/>
          </a:p>
        </p:txBody>
      </p:sp>
    </p:spTree>
    <p:extLst>
      <p:ext uri="{BB962C8B-B14F-4D97-AF65-F5344CB8AC3E}">
        <p14:creationId xmlns:p14="http://schemas.microsoft.com/office/powerpoint/2010/main" val="612942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10</a:t>
            </a:fld>
            <a:endParaRPr lang="el-GR"/>
          </a:p>
        </p:txBody>
      </p:sp>
    </p:spTree>
    <p:extLst>
      <p:ext uri="{BB962C8B-B14F-4D97-AF65-F5344CB8AC3E}">
        <p14:creationId xmlns:p14="http://schemas.microsoft.com/office/powerpoint/2010/main" val="571487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l-GR" smtClean="0"/>
              <a:t>Στυλ κύριου τίτλου</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C895B44-19EA-4987-9B70-7ED914106601}" type="datetime1">
              <a:rPr lang="el-GR" smtClean="0"/>
              <a:pPr/>
              <a:t>14/4/2016</a:t>
            </a:fld>
            <a:endParaRPr lang="el-G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l-G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C1C8F9D-69D7-4BA8-848A-7E2F70465C07}" type="slidenum">
              <a:rPr lang="el-GR" smtClean="0"/>
              <a:pPr/>
              <a:t>‹N›</a:t>
            </a:fld>
            <a:endParaRPr lang="el-G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176415BD-D88B-441C-99B1-6B816930979B}" type="datetime1">
              <a:rPr lang="el-GR" smtClean="0"/>
              <a:pPr/>
              <a:t>14/4/2016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l-GR" smtClean="0"/>
              <a:t>Στυλ κύριου τίτλου</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0C9644B6-232B-440E-8DFD-895E827AAB31}" type="datetime1">
              <a:rPr lang="el-GR" smtClean="0"/>
              <a:pPr/>
              <a:t>14/4/2016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pic>
        <p:nvPicPr>
          <p:cNvPr id="19" name="Εικόνα 18"/>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colorTemperature colorTemp="47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6143" y="764704"/>
            <a:ext cx="5084809" cy="5688630"/>
          </a:xfrm>
          <a:prstGeom prst="rect">
            <a:avLst/>
          </a:prstGeom>
          <a:effectLst>
            <a:outerShdw dist="50800" dir="5400000" algn="ctr" rotWithShape="0">
              <a:srgbClr val="000000">
                <a:alpha val="0"/>
              </a:srgbClr>
            </a:outerShdw>
            <a:softEdge rad="127000"/>
          </a:effectLst>
        </p:spPr>
      </p:pic>
      <p:sp>
        <p:nvSpPr>
          <p:cNvPr id="2" name="Τίτλος 1"/>
          <p:cNvSpPr>
            <a:spLocks noGrp="1"/>
          </p:cNvSpPr>
          <p:nvPr>
            <p:ph type="title"/>
          </p:nvPr>
        </p:nvSpPr>
        <p:spPr>
          <a:xfrm>
            <a:off x="1043490" y="1412776"/>
            <a:ext cx="7024744" cy="757888"/>
          </a:xfrm>
        </p:spPr>
        <p:txBody>
          <a:bodyPr/>
          <a:lstStyle/>
          <a:p>
            <a:r>
              <a:rPr lang="el-GR" dirty="0" smtClean="0"/>
              <a:t>Στυλ κύριου τίτλου</a:t>
            </a:r>
            <a:endParaRPr lang="el-GR" dirty="0"/>
          </a:p>
        </p:txBody>
      </p:sp>
      <p:sp>
        <p:nvSpPr>
          <p:cNvPr id="3" name="Θέση ημερομηνίας 2"/>
          <p:cNvSpPr>
            <a:spLocks noGrp="1"/>
          </p:cNvSpPr>
          <p:nvPr>
            <p:ph type="dt" sz="half" idx="10"/>
          </p:nvPr>
        </p:nvSpPr>
        <p:spPr/>
        <p:txBody>
          <a:bodyPr/>
          <a:lstStyle/>
          <a:p>
            <a:fld id="{D69A66C1-91B2-4C39-8D9E-9637FD24C960}" type="datetime1">
              <a:rPr lang="el-GR" smtClean="0"/>
              <a:pPr/>
              <a:t>14/4/2016</a:t>
            </a:fld>
            <a:endParaRPr lang="el-GR"/>
          </a:p>
        </p:txBody>
      </p:sp>
      <p:sp>
        <p:nvSpPr>
          <p:cNvPr id="5" name="Θέση αριθμού διαφάνειας 4"/>
          <p:cNvSpPr>
            <a:spLocks noGrp="1"/>
          </p:cNvSpPr>
          <p:nvPr>
            <p:ph type="sldNum" sz="quarter" idx="12"/>
          </p:nvPr>
        </p:nvSpPr>
        <p:spPr/>
        <p:txBody>
          <a:bodyPr/>
          <a:lstStyle/>
          <a:p>
            <a:fld id="{4C1C8F9D-69D7-4BA8-848A-7E2F70465C07}" type="slidenum">
              <a:rPr lang="el-GR" smtClean="0"/>
              <a:pPr/>
              <a:t>‹N›</a:t>
            </a:fld>
            <a:endParaRPr lang="el-GR"/>
          </a:p>
        </p:txBody>
      </p:sp>
      <p:sp>
        <p:nvSpPr>
          <p:cNvPr id="12" name="Θέση εικόνας 11"/>
          <p:cNvSpPr>
            <a:spLocks noGrp="1"/>
          </p:cNvSpPr>
          <p:nvPr>
            <p:ph type="pic" sz="quarter" idx="14"/>
          </p:nvPr>
        </p:nvSpPr>
        <p:spPr>
          <a:xfrm>
            <a:off x="1043608" y="764704"/>
            <a:ext cx="1728787" cy="503238"/>
          </a:xfrm>
        </p:spPr>
        <p:txBody>
          <a:bodyPr/>
          <a:lstStyle>
            <a:lvl1pPr marL="68580" indent="0">
              <a:buNone/>
              <a:defRPr/>
            </a:lvl1pPr>
          </a:lstStyle>
          <a:p>
            <a:endParaRPr lang="el-GR" dirty="0"/>
          </a:p>
        </p:txBody>
      </p:sp>
      <p:sp>
        <p:nvSpPr>
          <p:cNvPr id="14" name="Θέση εικόνας 13"/>
          <p:cNvSpPr>
            <a:spLocks noGrp="1"/>
          </p:cNvSpPr>
          <p:nvPr>
            <p:ph type="pic" sz="quarter" idx="15"/>
          </p:nvPr>
        </p:nvSpPr>
        <p:spPr>
          <a:xfrm>
            <a:off x="6504657" y="729080"/>
            <a:ext cx="1727200" cy="503238"/>
          </a:xfrm>
        </p:spPr>
        <p:txBody>
          <a:bodyPr/>
          <a:lstStyle/>
          <a:p>
            <a:endParaRPr lang="el-GR"/>
          </a:p>
        </p:txBody>
      </p:sp>
      <p:sp>
        <p:nvSpPr>
          <p:cNvPr id="18" name="Θέση περιεχομένου 17"/>
          <p:cNvSpPr>
            <a:spLocks noGrp="1"/>
          </p:cNvSpPr>
          <p:nvPr>
            <p:ph sz="quarter" idx="16"/>
          </p:nvPr>
        </p:nvSpPr>
        <p:spPr>
          <a:xfrm>
            <a:off x="1042988" y="2420938"/>
            <a:ext cx="7058025" cy="3816350"/>
          </a:xfrm>
        </p:spPr>
        <p:txBody>
          <a:bodyPr/>
          <a:lstStyle>
            <a:lvl1pPr marL="68580" indent="0">
              <a:buNone/>
              <a:defRPr/>
            </a:lvl1pPr>
          </a:lstStyle>
          <a:p>
            <a:pPr lvl="0"/>
            <a:endParaRPr lang="el-GR" dirty="0"/>
          </a:p>
        </p:txBody>
      </p:sp>
    </p:spTree>
    <p:extLst>
      <p:ext uri="{BB962C8B-B14F-4D97-AF65-F5344CB8AC3E}">
        <p14:creationId xmlns:p14="http://schemas.microsoft.com/office/powerpoint/2010/main" val="74466834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pic>
        <p:nvPicPr>
          <p:cNvPr id="19" name="Εικόνα 18"/>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colorTemperature colorTemp="47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6143" y="764704"/>
            <a:ext cx="5084809" cy="5688630"/>
          </a:xfrm>
          <a:prstGeom prst="rect">
            <a:avLst/>
          </a:prstGeom>
          <a:effectLst>
            <a:outerShdw dist="50800" dir="5400000" algn="ctr" rotWithShape="0">
              <a:srgbClr val="000000">
                <a:alpha val="0"/>
              </a:srgbClr>
            </a:outerShdw>
            <a:softEdge rad="127000"/>
          </a:effectLst>
        </p:spPr>
      </p:pic>
      <p:sp>
        <p:nvSpPr>
          <p:cNvPr id="2" name="Τίτλος 1"/>
          <p:cNvSpPr>
            <a:spLocks noGrp="1"/>
          </p:cNvSpPr>
          <p:nvPr>
            <p:ph type="title"/>
          </p:nvPr>
        </p:nvSpPr>
        <p:spPr>
          <a:xfrm>
            <a:off x="1043490" y="1412776"/>
            <a:ext cx="7024744" cy="757888"/>
          </a:xfrm>
        </p:spPr>
        <p:txBody>
          <a:bodyPr/>
          <a:lstStyle/>
          <a:p>
            <a:r>
              <a:rPr lang="el-GR" dirty="0" smtClean="0"/>
              <a:t>Στυλ κύριου τίτλου</a:t>
            </a:r>
            <a:endParaRPr lang="el-GR" dirty="0"/>
          </a:p>
        </p:txBody>
      </p:sp>
      <p:sp>
        <p:nvSpPr>
          <p:cNvPr id="3" name="Θέση ημερομηνίας 2"/>
          <p:cNvSpPr>
            <a:spLocks noGrp="1"/>
          </p:cNvSpPr>
          <p:nvPr>
            <p:ph type="dt" sz="half" idx="10"/>
          </p:nvPr>
        </p:nvSpPr>
        <p:spPr/>
        <p:txBody>
          <a:bodyPr/>
          <a:lstStyle/>
          <a:p>
            <a:fld id="{041E771E-ECA4-40D9-B33D-5D4BEE2A1489}" type="datetime1">
              <a:rPr lang="el-GR" smtClean="0"/>
              <a:pPr/>
              <a:t>14/4/2016</a:t>
            </a:fld>
            <a:endParaRPr lang="el-GR"/>
          </a:p>
        </p:txBody>
      </p:sp>
      <p:sp>
        <p:nvSpPr>
          <p:cNvPr id="5" name="Θέση αριθμού διαφάνειας 4"/>
          <p:cNvSpPr>
            <a:spLocks noGrp="1"/>
          </p:cNvSpPr>
          <p:nvPr>
            <p:ph type="sldNum" sz="quarter" idx="12"/>
          </p:nvPr>
        </p:nvSpPr>
        <p:spPr/>
        <p:txBody>
          <a:bodyPr/>
          <a:lstStyle/>
          <a:p>
            <a:fld id="{4C1C8F9D-69D7-4BA8-848A-7E2F70465C07}" type="slidenum">
              <a:rPr lang="el-GR" smtClean="0"/>
              <a:pPr/>
              <a:t>‹N›</a:t>
            </a:fld>
            <a:endParaRPr lang="el-GR"/>
          </a:p>
        </p:txBody>
      </p:sp>
      <p:sp>
        <p:nvSpPr>
          <p:cNvPr id="18" name="Θέση περιεχομένου 17"/>
          <p:cNvSpPr>
            <a:spLocks noGrp="1"/>
          </p:cNvSpPr>
          <p:nvPr>
            <p:ph sz="quarter" idx="16"/>
          </p:nvPr>
        </p:nvSpPr>
        <p:spPr>
          <a:xfrm>
            <a:off x="1042988" y="2420938"/>
            <a:ext cx="7058025" cy="3816350"/>
          </a:xfrm>
        </p:spPr>
        <p:txBody>
          <a:bodyPr/>
          <a:lstStyle>
            <a:lvl1pPr marL="68580" indent="0">
              <a:buNone/>
              <a:defRPr/>
            </a:lvl1pPr>
          </a:lstStyle>
          <a:p>
            <a:pPr lvl="0"/>
            <a:endParaRPr lang="el-GR" dirty="0"/>
          </a:p>
        </p:txBody>
      </p:sp>
      <p:pic>
        <p:nvPicPr>
          <p:cNvPr id="4" name="Εικόνα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2984" y="844341"/>
            <a:ext cx="1260000" cy="360000"/>
          </a:xfrm>
          <a:prstGeom prst="rect">
            <a:avLst/>
          </a:prstGeom>
        </p:spPr>
      </p:pic>
      <p:pic>
        <p:nvPicPr>
          <p:cNvPr id="6" name="Εικόνα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20272" y="844341"/>
            <a:ext cx="1080000" cy="317455"/>
          </a:xfrm>
          <a:prstGeom prst="rect">
            <a:avLst/>
          </a:prstGeom>
        </p:spPr>
      </p:pic>
    </p:spTree>
    <p:extLst>
      <p:ext uri="{BB962C8B-B14F-4D97-AF65-F5344CB8AC3E}">
        <p14:creationId xmlns:p14="http://schemas.microsoft.com/office/powerpoint/2010/main" val="36794484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139A980F-DD77-44F1-A40B-CCADB853979A}" type="datetime1">
              <a:rPr lang="el-GR" smtClean="0"/>
              <a:pPr/>
              <a:t>14/4/2016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10A8EAD0-0D59-4D95-BBEA-E8EC514BB920}" type="datetime1">
              <a:rPr lang="el-GR" smtClean="0"/>
              <a:pPr/>
              <a:t>14/4/2016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5" name="Date Placeholder 4"/>
          <p:cNvSpPr>
            <a:spLocks noGrp="1"/>
          </p:cNvSpPr>
          <p:nvPr>
            <p:ph type="dt" sz="half" idx="10"/>
          </p:nvPr>
        </p:nvSpPr>
        <p:spPr/>
        <p:txBody>
          <a:bodyPr/>
          <a:lstStyle/>
          <a:p>
            <a:fld id="{D93DD45F-8CD6-4C80-9D5D-54CB3D093F46}" type="datetime1">
              <a:rPr lang="el-GR" smtClean="0"/>
              <a:pPr/>
              <a:t>14/4/2016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‹N›</a:t>
            </a:fld>
            <a:endParaRPr lang="el-GR"/>
          </a:p>
        </p:txBody>
      </p:sp>
      <p:sp>
        <p:nvSpPr>
          <p:cNvPr id="9" name="Content Placeholder 8"/>
          <p:cNvSpPr>
            <a:spLocks noGrp="1"/>
          </p:cNvSpPr>
          <p:nvPr>
            <p:ph sz="quarter" idx="13"/>
          </p:nvPr>
        </p:nvSpPr>
        <p:spPr>
          <a:xfrm>
            <a:off x="1042416" y="2313432"/>
            <a:ext cx="3419856" cy="349300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2C076286-7E6F-4B6A-A272-0CF45ED52233}" type="datetime1">
              <a:rPr lang="el-GR" smtClean="0"/>
              <a:pPr/>
              <a:t>14/4/2016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Date Placeholder 2"/>
          <p:cNvSpPr>
            <a:spLocks noGrp="1"/>
          </p:cNvSpPr>
          <p:nvPr>
            <p:ph type="dt" sz="half" idx="10"/>
          </p:nvPr>
        </p:nvSpPr>
        <p:spPr/>
        <p:txBody>
          <a:bodyPr/>
          <a:lstStyle/>
          <a:p>
            <a:fld id="{CEEB947E-9087-4950-B7F8-4A0ABEB41774}" type="datetime1">
              <a:rPr lang="el-GR" smtClean="0"/>
              <a:pPr/>
              <a:t>14/4/2016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0CE775-008A-4576-994B-0BC59D560775}" type="datetime1">
              <a:rPr lang="el-GR" smtClean="0"/>
              <a:pPr/>
              <a:t>14/4/2016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CD79814-7B92-47A1-A19C-FA055922FD80}" type="datetime1">
              <a:rPr lang="el-GR" smtClean="0"/>
              <a:pPr/>
              <a:t>14/4/2016</a:t>
            </a:fld>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‹N›</a:t>
            </a:fld>
            <a:endParaRPr lang="el-G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l-G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l-GR" smtClean="0"/>
              <a:t>Στυλ κύριου τίτλου</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l-GR" smtClean="0"/>
              <a:t>Στυλ κύριου τίτλου</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F8C711F-9746-49C0-A272-E02BE0F87A87}" type="datetime1">
              <a:rPr lang="el-GR" smtClean="0"/>
              <a:pPr/>
              <a:t>14/4/2016</a:t>
            </a:fld>
            <a:endParaRPr lang="el-G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‹N›</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775548C-F6BE-4BD2-B267-A839A5CD7C62}" type="datetime1">
              <a:rPr lang="el-GR" smtClean="0"/>
              <a:pPr/>
              <a:t>14/4/2016</a:t>
            </a:fld>
            <a:endParaRPr lang="el-G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l-G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C1C8F9D-69D7-4BA8-848A-7E2F70465C07}" type="slidenum">
              <a:rPr lang="el-GR" smtClean="0"/>
              <a:pPr/>
              <a:t>‹N›</a:t>
            </a:fld>
            <a:endParaRPr lang="el-G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7D4C7BA-67A6-44BB-8C58-A2C7B90D9CEA}" type="datetime1">
              <a:rPr lang="el-GR" smtClean="0"/>
              <a:pPr/>
              <a:t>14/4/2016</a:t>
            </a:fld>
            <a:endParaRPr lang="el-G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l-GR">
              <a:solidFill>
                <a:srgbClr val="94C600"/>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C1C8F9D-69D7-4BA8-848A-7E2F70465C07}" type="slidenum">
              <a:rPr lang="el-GR" smtClean="0"/>
              <a:pPr/>
              <a:t>‹N›</a:t>
            </a:fld>
            <a:endParaRPr lang="el-GR"/>
          </a:p>
        </p:txBody>
      </p:sp>
    </p:spTree>
    <p:extLst>
      <p:ext uri="{BB962C8B-B14F-4D97-AF65-F5344CB8AC3E}">
        <p14:creationId xmlns:p14="http://schemas.microsoft.com/office/powerpoint/2010/main" val="3707090845"/>
      </p:ext>
    </p:extLst>
  </p:cSld>
  <p:clrMap bg1="lt1" tx1="dk1" bg2="lt2" tx2="dk2" accent1="accent1" accent2="accent2" accent3="accent3" accent4="accent4" accent5="accent5" accent6="accent6" hlink="hlink" folHlink="folHlink"/>
  <p:sldLayoutIdLst>
    <p:sldLayoutId id="2147483686" r:id="rId1"/>
  </p:sldLayoutIdLst>
  <p:timing>
    <p:tnLst>
      <p:par>
        <p:cTn id="1" dur="indefinite" restart="never" nodeType="tmRoot"/>
      </p:par>
    </p:tnLst>
  </p:timing>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860032" y="3140968"/>
            <a:ext cx="3672408" cy="2160240"/>
          </a:xfrm>
        </p:spPr>
        <p:txBody>
          <a:bodyPr>
            <a:noAutofit/>
          </a:bodyPr>
          <a:lstStyle/>
          <a:p>
            <a:r>
              <a:rPr lang="en-US" sz="2800" b="1" dirty="0" smtClean="0"/>
              <a:t>Topic 1</a:t>
            </a:r>
            <a:br>
              <a:rPr lang="en-US" sz="2800" b="1" dirty="0" smtClean="0"/>
            </a:br>
            <a:r>
              <a:rPr lang="en-US" sz="2800" b="1" dirty="0" smtClean="0"/>
              <a:t>Transversal Competencies in Environmental Education</a:t>
            </a:r>
            <a:endParaRPr lang="el-GR" sz="2800" b="1" dirty="0"/>
          </a:p>
        </p:txBody>
      </p:sp>
      <p:sp>
        <p:nvSpPr>
          <p:cNvPr id="5" name="Τίτλος 1"/>
          <p:cNvSpPr txBox="1">
            <a:spLocks/>
          </p:cNvSpPr>
          <p:nvPr/>
        </p:nvSpPr>
        <p:spPr>
          <a:xfrm>
            <a:off x="0" y="2348880"/>
            <a:ext cx="4644008" cy="18805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chemeClr val="accent2"/>
                </a:solidFill>
              </a:rPr>
              <a:t>COURSE 1</a:t>
            </a:r>
          </a:p>
          <a:p>
            <a:r>
              <a:rPr lang="en-US" sz="2800" b="1" dirty="0" smtClean="0">
                <a:solidFill>
                  <a:schemeClr val="accent2"/>
                </a:solidFill>
              </a:rPr>
              <a:t>Participatory Methods in Sustainable </a:t>
            </a:r>
            <a:r>
              <a:rPr lang="en-US" sz="2800" b="1" dirty="0">
                <a:solidFill>
                  <a:schemeClr val="accent2"/>
                </a:solidFill>
              </a:rPr>
              <a:t>M</a:t>
            </a:r>
            <a:r>
              <a:rPr lang="en-US" sz="2800" b="1" dirty="0" smtClean="0">
                <a:solidFill>
                  <a:schemeClr val="accent2"/>
                </a:solidFill>
              </a:rPr>
              <a:t>anagement </a:t>
            </a:r>
          </a:p>
          <a:p>
            <a:r>
              <a:rPr lang="en-US" sz="2800" b="1" dirty="0" smtClean="0">
                <a:solidFill>
                  <a:schemeClr val="accent2"/>
                </a:solidFill>
              </a:rPr>
              <a:t>of Natural </a:t>
            </a:r>
            <a:r>
              <a:rPr lang="en-US" sz="2800" b="1" dirty="0">
                <a:solidFill>
                  <a:schemeClr val="accent2"/>
                </a:solidFill>
              </a:rPr>
              <a:t>R</a:t>
            </a:r>
            <a:r>
              <a:rPr lang="en-US" sz="2800" b="1" dirty="0" smtClean="0">
                <a:solidFill>
                  <a:schemeClr val="accent2"/>
                </a:solidFill>
              </a:rPr>
              <a:t>esources</a:t>
            </a:r>
            <a:endParaRPr lang="el-GR" sz="2800" b="1" dirty="0">
              <a:solidFill>
                <a:schemeClr val="accent2"/>
              </a:solidFill>
            </a:endParaRPr>
          </a:p>
        </p:txBody>
      </p:sp>
      <p:sp>
        <p:nvSpPr>
          <p:cNvPr id="6" name="Τίτλος 1"/>
          <p:cNvSpPr txBox="1">
            <a:spLocks/>
          </p:cNvSpPr>
          <p:nvPr/>
        </p:nvSpPr>
        <p:spPr>
          <a:xfrm>
            <a:off x="0" y="5580856"/>
            <a:ext cx="4644008" cy="584448"/>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chemeClr val="accent2"/>
                </a:solidFill>
              </a:rPr>
              <a:t>Module 2</a:t>
            </a:r>
          </a:p>
        </p:txBody>
      </p:sp>
      <p:sp>
        <p:nvSpPr>
          <p:cNvPr id="7" name="Τίτλος 1"/>
          <p:cNvSpPr txBox="1">
            <a:spLocks/>
          </p:cNvSpPr>
          <p:nvPr/>
        </p:nvSpPr>
        <p:spPr>
          <a:xfrm>
            <a:off x="0" y="116632"/>
            <a:ext cx="4644008" cy="1880592"/>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chemeClr val="accent2"/>
                </a:solidFill>
              </a:rPr>
              <a:t>ÉPOQUE - Environmental </a:t>
            </a:r>
            <a:r>
              <a:rPr lang="en-US" sz="2800" b="1" dirty="0" err="1" smtClean="0">
                <a:solidFill>
                  <a:schemeClr val="accent2"/>
                </a:solidFill>
              </a:rPr>
              <a:t>POrtfolio</a:t>
            </a:r>
            <a:r>
              <a:rPr lang="en-US" sz="2800" b="1" dirty="0" smtClean="0">
                <a:solidFill>
                  <a:schemeClr val="accent2"/>
                </a:solidFill>
              </a:rPr>
              <a:t> for Quality in University Education </a:t>
            </a:r>
            <a:endParaRPr lang="el-GR" sz="2800" b="1" dirty="0">
              <a:solidFill>
                <a:schemeClr val="accent2"/>
              </a:solidFill>
            </a:endParaRPr>
          </a:p>
        </p:txBody>
      </p:sp>
    </p:spTree>
    <p:extLst>
      <p:ext uri="{BB962C8B-B14F-4D97-AF65-F5344CB8AC3E}">
        <p14:creationId xmlns:p14="http://schemas.microsoft.com/office/powerpoint/2010/main" val="4050072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412776"/>
            <a:ext cx="7024744" cy="648072"/>
          </a:xfrm>
        </p:spPr>
        <p:txBody>
          <a:bodyPr>
            <a:normAutofit/>
          </a:bodyPr>
          <a:lstStyle/>
          <a:p>
            <a:pPr algn="ctr"/>
            <a:r>
              <a:rPr lang="en-US" sz="3200" b="1" dirty="0" smtClean="0">
                <a:solidFill>
                  <a:prstClr val="black"/>
                </a:solidFill>
                <a:ea typeface="+mn-ea"/>
                <a:cs typeface="+mn-cs"/>
              </a:rPr>
              <a:t>2. MATERIAL </a:t>
            </a:r>
            <a:r>
              <a:rPr lang="en-US" sz="3200" b="1" dirty="0">
                <a:solidFill>
                  <a:prstClr val="black"/>
                </a:solidFill>
                <a:ea typeface="+mn-ea"/>
                <a:cs typeface="+mn-cs"/>
              </a:rPr>
              <a:t>REALITY</a:t>
            </a:r>
            <a:endParaRPr lang="el-GR" sz="3200" dirty="0"/>
          </a:p>
        </p:txBody>
      </p:sp>
      <p:sp>
        <p:nvSpPr>
          <p:cNvPr id="3" name="Θέση περιεχομένου 2"/>
          <p:cNvSpPr>
            <a:spLocks noGrp="1"/>
          </p:cNvSpPr>
          <p:nvPr>
            <p:ph sz="quarter" idx="16"/>
          </p:nvPr>
        </p:nvSpPr>
        <p:spPr>
          <a:xfrm>
            <a:off x="827584" y="2420888"/>
            <a:ext cx="7416824" cy="3600400"/>
          </a:xfrm>
        </p:spPr>
        <p:txBody>
          <a:bodyPr>
            <a:normAutofit/>
          </a:bodyPr>
          <a:lstStyle/>
          <a:p>
            <a:pPr marL="411480" indent="-342900" algn="just">
              <a:buFont typeface="Wingdings" pitchFamily="2" charset="2"/>
              <a:buChar char="v"/>
            </a:pPr>
            <a:r>
              <a:rPr lang="en-US" sz="2000" b="1" dirty="0" smtClean="0">
                <a:solidFill>
                  <a:schemeClr val="tx1"/>
                </a:solidFill>
              </a:rPr>
              <a:t>The </a:t>
            </a:r>
            <a:r>
              <a:rPr lang="en-US" sz="2000" b="1" dirty="0">
                <a:solidFill>
                  <a:schemeClr val="tx1"/>
                </a:solidFill>
              </a:rPr>
              <a:t>material reality </a:t>
            </a:r>
            <a:r>
              <a:rPr lang="en-US" sz="2000" b="1" dirty="0" smtClean="0">
                <a:solidFill>
                  <a:schemeClr val="tx1"/>
                </a:solidFill>
              </a:rPr>
              <a:t>is that </a:t>
            </a:r>
            <a:r>
              <a:rPr lang="en-US" sz="2000" b="1" dirty="0">
                <a:solidFill>
                  <a:schemeClr val="tx1"/>
                </a:solidFill>
              </a:rPr>
              <a:t>the economy is dependent on </a:t>
            </a:r>
            <a:r>
              <a:rPr lang="en-US" sz="2000" b="1" dirty="0" smtClean="0">
                <a:solidFill>
                  <a:schemeClr val="tx1"/>
                </a:solidFill>
              </a:rPr>
              <a:t>society and </a:t>
            </a:r>
            <a:r>
              <a:rPr lang="en-US" sz="2000" b="1" dirty="0">
                <a:solidFill>
                  <a:schemeClr val="tx1"/>
                </a:solidFill>
              </a:rPr>
              <a:t>the </a:t>
            </a:r>
            <a:r>
              <a:rPr lang="en-US" sz="2000" b="1" dirty="0" smtClean="0">
                <a:solidFill>
                  <a:schemeClr val="tx1"/>
                </a:solidFill>
              </a:rPr>
              <a:t>environment.</a:t>
            </a:r>
            <a:endParaRPr lang="en-US" sz="2000" b="1" dirty="0" smtClean="0">
              <a:solidFill>
                <a:schemeClr val="tx1"/>
              </a:solidFill>
            </a:endParaRPr>
          </a:p>
          <a:p>
            <a:pPr marL="411480" indent="-342900" algn="just">
              <a:buFont typeface="Wingdings" pitchFamily="2" charset="2"/>
              <a:buChar char="v"/>
            </a:pPr>
            <a:r>
              <a:rPr lang="en-US" sz="2000" b="1" dirty="0">
                <a:solidFill>
                  <a:schemeClr val="tx1"/>
                </a:solidFill>
              </a:rPr>
              <a:t>Human activity takes place </a:t>
            </a:r>
            <a:r>
              <a:rPr lang="en-US" sz="2000" b="1" dirty="0" smtClean="0">
                <a:solidFill>
                  <a:schemeClr val="tx1"/>
                </a:solidFill>
              </a:rPr>
              <a:t>within the </a:t>
            </a:r>
            <a:r>
              <a:rPr lang="en-US" sz="2000" b="1" dirty="0">
                <a:solidFill>
                  <a:schemeClr val="tx1"/>
                </a:solidFill>
              </a:rPr>
              <a:t>environment. Nearly all our actions have </a:t>
            </a:r>
            <a:r>
              <a:rPr lang="en-US" sz="2000" b="1" dirty="0" smtClean="0">
                <a:solidFill>
                  <a:schemeClr val="tx1"/>
                </a:solidFill>
              </a:rPr>
              <a:t>an impact </a:t>
            </a:r>
            <a:r>
              <a:rPr lang="en-US" sz="2000" b="1" dirty="0">
                <a:solidFill>
                  <a:schemeClr val="tx1"/>
                </a:solidFill>
              </a:rPr>
              <a:t>on the e</a:t>
            </a:r>
            <a:r>
              <a:rPr lang="en-US" sz="2000" b="1" dirty="0" smtClean="0">
                <a:solidFill>
                  <a:schemeClr val="tx1"/>
                </a:solidFill>
              </a:rPr>
              <a:t>nvironment</a:t>
            </a:r>
            <a:r>
              <a:rPr lang="en-US" sz="2000" b="1" dirty="0">
                <a:solidFill>
                  <a:schemeClr val="tx1"/>
                </a:solidFill>
              </a:rPr>
              <a:t>. Human life </a:t>
            </a:r>
            <a:r>
              <a:rPr lang="en-US" sz="2000" b="1" dirty="0" smtClean="0">
                <a:solidFill>
                  <a:schemeClr val="tx1"/>
                </a:solidFill>
              </a:rPr>
              <a:t>itself depends </a:t>
            </a:r>
            <a:r>
              <a:rPr lang="en-US" sz="2000" b="1" dirty="0">
                <a:solidFill>
                  <a:schemeClr val="tx1"/>
                </a:solidFill>
              </a:rPr>
              <a:t>on the environment. Our </a:t>
            </a:r>
            <a:r>
              <a:rPr lang="en-US" sz="2000" b="1" dirty="0" smtClean="0">
                <a:solidFill>
                  <a:schemeClr val="tx1"/>
                </a:solidFill>
              </a:rPr>
              <a:t>material needs</a:t>
            </a:r>
            <a:r>
              <a:rPr lang="en-US" sz="2000" b="1" dirty="0">
                <a:solidFill>
                  <a:schemeClr val="tx1"/>
                </a:solidFill>
              </a:rPr>
              <a:t>, heat, light, food, medicines, clothing, </a:t>
            </a:r>
            <a:r>
              <a:rPr lang="en-US" sz="2000" b="1" dirty="0" smtClean="0">
                <a:solidFill>
                  <a:schemeClr val="tx1"/>
                </a:solidFill>
              </a:rPr>
              <a:t>as well </a:t>
            </a:r>
            <a:r>
              <a:rPr lang="en-US" sz="2000" b="1" dirty="0">
                <a:solidFill>
                  <a:schemeClr val="tx1"/>
                </a:solidFill>
              </a:rPr>
              <a:t>as modern consumer goods are made </a:t>
            </a:r>
            <a:r>
              <a:rPr lang="en-US" sz="2000" b="1" dirty="0" smtClean="0">
                <a:solidFill>
                  <a:schemeClr val="tx1"/>
                </a:solidFill>
              </a:rPr>
              <a:t>with materials </a:t>
            </a:r>
            <a:r>
              <a:rPr lang="en-US" sz="2000" b="1" dirty="0">
                <a:solidFill>
                  <a:schemeClr val="tx1"/>
                </a:solidFill>
              </a:rPr>
              <a:t>and energy that come from it</a:t>
            </a:r>
            <a:r>
              <a:rPr lang="en-US" sz="2000" b="1" dirty="0" smtClean="0">
                <a:solidFill>
                  <a:schemeClr val="tx1"/>
                </a:solidFill>
              </a:rPr>
              <a:t>.</a:t>
            </a: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a:t>9</a:t>
            </a:r>
            <a:r>
              <a:rPr lang="it-IT" dirty="0" smtClean="0"/>
              <a:t>/17</a:t>
            </a:r>
          </a:p>
        </p:txBody>
      </p:sp>
    </p:spTree>
    <p:extLst>
      <p:ext uri="{BB962C8B-B14F-4D97-AF65-F5344CB8AC3E}">
        <p14:creationId xmlns:p14="http://schemas.microsoft.com/office/powerpoint/2010/main" val="3707029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a:bodyPr>
          <a:lstStyle/>
          <a:p>
            <a:pPr algn="ctr"/>
            <a:r>
              <a:rPr lang="en-US" sz="3200" b="1" dirty="0">
                <a:solidFill>
                  <a:prstClr val="black"/>
                </a:solidFill>
              </a:rPr>
              <a:t>2. MATERIAL REALITY</a:t>
            </a:r>
            <a:endParaRPr lang="el-GR" dirty="0"/>
          </a:p>
        </p:txBody>
      </p:sp>
      <p:sp>
        <p:nvSpPr>
          <p:cNvPr id="3" name="Θέση περιεχομένου 2"/>
          <p:cNvSpPr>
            <a:spLocks noGrp="1"/>
          </p:cNvSpPr>
          <p:nvPr>
            <p:ph sz="quarter" idx="16"/>
          </p:nvPr>
        </p:nvSpPr>
        <p:spPr>
          <a:xfrm>
            <a:off x="899592" y="2276872"/>
            <a:ext cx="7272808" cy="3960416"/>
          </a:xfrm>
        </p:spPr>
        <p:txBody>
          <a:bodyPr>
            <a:normAutofit lnSpcReduction="10000"/>
          </a:bodyPr>
          <a:lstStyle/>
          <a:p>
            <a:pPr marL="411480" lvl="0" indent="-342900" algn="just">
              <a:buClr>
                <a:srgbClr val="94C600"/>
              </a:buClr>
              <a:buFont typeface="Wingdings" pitchFamily="2" charset="2"/>
              <a:buChar char="v"/>
            </a:pPr>
            <a:r>
              <a:rPr lang="en-US" sz="2000" b="1" dirty="0">
                <a:solidFill>
                  <a:prstClr val="black"/>
                </a:solidFill>
              </a:rPr>
              <a:t>It is an abstraction to conceive of the economy as a separate area of activity. Without society there can be no economy.</a:t>
            </a:r>
          </a:p>
          <a:p>
            <a:pPr marL="411480" lvl="0" indent="-342900" algn="just">
              <a:buClr>
                <a:srgbClr val="94C600"/>
              </a:buClr>
              <a:buFont typeface="Wingdings" pitchFamily="2" charset="2"/>
              <a:buChar char="v"/>
            </a:pPr>
            <a:r>
              <a:rPr lang="en-US" sz="2000" b="1" dirty="0">
                <a:solidFill>
                  <a:prstClr val="black"/>
                </a:solidFill>
              </a:rPr>
              <a:t>A more accurate presentation of the relationship between society, economy and environment than the usual three rings is of the economy nested within society, which in turn is nested within the </a:t>
            </a:r>
            <a:r>
              <a:rPr lang="en-US" sz="2000" b="1" dirty="0" smtClean="0">
                <a:solidFill>
                  <a:prstClr val="black"/>
                </a:solidFill>
              </a:rPr>
              <a:t>environment.</a:t>
            </a:r>
          </a:p>
          <a:p>
            <a:pPr marL="411480" lvl="0" indent="-342900" algn="just">
              <a:buClr>
                <a:srgbClr val="94C600"/>
              </a:buClr>
              <a:buFont typeface="Wingdings" pitchFamily="2" charset="2"/>
              <a:buChar char="v"/>
            </a:pPr>
            <a:r>
              <a:rPr lang="en-US" sz="2000" b="1" dirty="0">
                <a:solidFill>
                  <a:prstClr val="black"/>
                </a:solidFill>
              </a:rPr>
              <a:t>A key issue for sustainable development </a:t>
            </a:r>
            <a:r>
              <a:rPr lang="en-US" sz="2000" b="1" dirty="0" smtClean="0">
                <a:solidFill>
                  <a:prstClr val="black"/>
                </a:solidFill>
              </a:rPr>
              <a:t>is the </a:t>
            </a:r>
            <a:r>
              <a:rPr lang="en-US" sz="2000" b="1" dirty="0">
                <a:solidFill>
                  <a:prstClr val="black"/>
                </a:solidFill>
              </a:rPr>
              <a:t>integration of different actions and sectors</a:t>
            </a:r>
            <a:r>
              <a:rPr lang="en-US" sz="2000" b="1" dirty="0" smtClean="0">
                <a:solidFill>
                  <a:prstClr val="black"/>
                </a:solidFill>
              </a:rPr>
              <a:t>, taking </a:t>
            </a:r>
            <a:r>
              <a:rPr lang="en-US" sz="2000" b="1" dirty="0">
                <a:solidFill>
                  <a:prstClr val="black"/>
                </a:solidFill>
              </a:rPr>
              <a:t>a holistic view and overcoming </a:t>
            </a:r>
            <a:r>
              <a:rPr lang="en-US" sz="2000" b="1" dirty="0" smtClean="0">
                <a:solidFill>
                  <a:prstClr val="black"/>
                </a:solidFill>
              </a:rPr>
              <a:t>barriers between </a:t>
            </a:r>
            <a:r>
              <a:rPr lang="en-US" sz="2000" b="1" dirty="0">
                <a:solidFill>
                  <a:prstClr val="black"/>
                </a:solidFill>
              </a:rPr>
              <a:t>disciplines. The ‘nested’ model </a:t>
            </a:r>
            <a:r>
              <a:rPr lang="en-US" sz="2000" b="1" dirty="0" smtClean="0">
                <a:solidFill>
                  <a:prstClr val="black"/>
                </a:solidFill>
              </a:rPr>
              <a:t>rather than </a:t>
            </a:r>
            <a:r>
              <a:rPr lang="en-US" sz="2000" b="1" dirty="0">
                <a:solidFill>
                  <a:prstClr val="black"/>
                </a:solidFill>
              </a:rPr>
              <a:t>the ‘three-ring’ model encourages </a:t>
            </a:r>
            <a:r>
              <a:rPr lang="en-US" sz="2000" b="1" dirty="0" smtClean="0">
                <a:solidFill>
                  <a:prstClr val="black"/>
                </a:solidFill>
              </a:rPr>
              <a:t>a conceptual </a:t>
            </a:r>
            <a:r>
              <a:rPr lang="en-US" sz="2000" b="1" dirty="0">
                <a:solidFill>
                  <a:prstClr val="black"/>
                </a:solidFill>
              </a:rPr>
              <a:t>outlook sympathetic to integration.</a:t>
            </a: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10/17</a:t>
            </a:r>
          </a:p>
        </p:txBody>
      </p:sp>
    </p:spTree>
    <p:extLst>
      <p:ext uri="{BB962C8B-B14F-4D97-AF65-F5344CB8AC3E}">
        <p14:creationId xmlns:p14="http://schemas.microsoft.com/office/powerpoint/2010/main" val="3360219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7584" y="1340768"/>
            <a:ext cx="7632848" cy="648072"/>
          </a:xfrm>
        </p:spPr>
        <p:txBody>
          <a:bodyPr>
            <a:normAutofit fontScale="90000"/>
          </a:bodyPr>
          <a:lstStyle/>
          <a:p>
            <a:pPr algn="ctr"/>
            <a:r>
              <a:rPr lang="en-US" sz="3600" b="1" dirty="0" smtClean="0">
                <a:solidFill>
                  <a:schemeClr val="tx1"/>
                </a:solidFill>
              </a:rPr>
              <a:t>NESTED SUSTAINABLE DEVELOPMENT</a:t>
            </a:r>
            <a:endParaRPr lang="el-GR" sz="3600" b="1" dirty="0">
              <a:solidFill>
                <a:schemeClr val="tx1"/>
              </a:solidFill>
            </a:endParaRPr>
          </a:p>
        </p:txBody>
      </p:sp>
      <p:pic>
        <p:nvPicPr>
          <p:cNvPr id="4" name="Θέση περιεχομένου 3"/>
          <p:cNvPicPr>
            <a:picLocks noGrp="1" noChangeAspect="1"/>
          </p:cNvPicPr>
          <p:nvPr>
            <p:ph sz="quarter" idx="16"/>
          </p:nvPr>
        </p:nvPicPr>
        <p:blipFill>
          <a:blip r:embed="rId2" cstate="print">
            <a:extLst>
              <a:ext uri="{28A0092B-C50C-407E-A947-70E740481C1C}">
                <a14:useLocalDpi xmlns:a14="http://schemas.microsoft.com/office/drawing/2010/main" val="0"/>
              </a:ext>
            </a:extLst>
          </a:blip>
          <a:stretch>
            <a:fillRect/>
          </a:stretch>
        </p:blipFill>
        <p:spPr>
          <a:xfrm>
            <a:off x="1907704" y="2276871"/>
            <a:ext cx="5400617" cy="4050463"/>
          </a:xfrm>
        </p:spPr>
      </p:pic>
      <p:sp>
        <p:nvSpPr>
          <p:cNvPr id="5"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11/17</a:t>
            </a:r>
          </a:p>
        </p:txBody>
      </p:sp>
    </p:spTree>
    <p:extLst>
      <p:ext uri="{BB962C8B-B14F-4D97-AF65-F5344CB8AC3E}">
        <p14:creationId xmlns:p14="http://schemas.microsoft.com/office/powerpoint/2010/main" val="3085167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7584" y="1268760"/>
            <a:ext cx="7416824" cy="720080"/>
          </a:xfrm>
        </p:spPr>
        <p:txBody>
          <a:bodyPr>
            <a:noAutofit/>
          </a:bodyPr>
          <a:lstStyle/>
          <a:p>
            <a:pPr marL="525780" lvl="0" indent="-457200" algn="ctr">
              <a:spcBef>
                <a:spcPct val="20000"/>
              </a:spcBef>
            </a:pPr>
            <a:r>
              <a:rPr lang="en-US" sz="3200" b="1" dirty="0" smtClean="0">
                <a:solidFill>
                  <a:prstClr val="black"/>
                </a:solidFill>
                <a:ea typeface="+mn-ea"/>
                <a:cs typeface="+mn-cs"/>
              </a:rPr>
              <a:t>3. MULTI-LAYERED &amp; MULTI-FACETED</a:t>
            </a:r>
            <a:endParaRPr lang="el-GR" sz="4400" b="1" dirty="0">
              <a:solidFill>
                <a:schemeClr val="tx1"/>
              </a:solidFill>
            </a:endParaRPr>
          </a:p>
        </p:txBody>
      </p:sp>
      <p:sp>
        <p:nvSpPr>
          <p:cNvPr id="3" name="Θέση περιεχομένου 2"/>
          <p:cNvSpPr>
            <a:spLocks noGrp="1"/>
          </p:cNvSpPr>
          <p:nvPr>
            <p:ph sz="quarter" idx="16"/>
          </p:nvPr>
        </p:nvSpPr>
        <p:spPr>
          <a:xfrm>
            <a:off x="827584" y="2348880"/>
            <a:ext cx="7416824" cy="3888408"/>
          </a:xfrm>
        </p:spPr>
        <p:txBody>
          <a:bodyPr>
            <a:normAutofit lnSpcReduction="10000"/>
          </a:bodyPr>
          <a:lstStyle/>
          <a:p>
            <a:pPr marL="411480" indent="-342900" algn="just">
              <a:buFont typeface="Wingdings" pitchFamily="2" charset="2"/>
              <a:buChar char="v"/>
            </a:pPr>
            <a:r>
              <a:rPr lang="en-US" sz="2000" b="1" dirty="0">
                <a:solidFill>
                  <a:schemeClr val="tx1"/>
                </a:solidFill>
              </a:rPr>
              <a:t>There are a </a:t>
            </a:r>
            <a:r>
              <a:rPr lang="en-US" sz="2000" b="1" dirty="0" smtClean="0">
                <a:solidFill>
                  <a:schemeClr val="tx1"/>
                </a:solidFill>
              </a:rPr>
              <a:t>multitude of </a:t>
            </a:r>
            <a:r>
              <a:rPr lang="en-US" sz="2000" b="1" dirty="0">
                <a:solidFill>
                  <a:schemeClr val="tx1"/>
                </a:solidFill>
              </a:rPr>
              <a:t>environments, societies and economies. </a:t>
            </a:r>
            <a:r>
              <a:rPr lang="en-US" sz="2000" b="1" dirty="0" smtClean="0">
                <a:solidFill>
                  <a:schemeClr val="tx1"/>
                </a:solidFill>
              </a:rPr>
              <a:t>At different </a:t>
            </a:r>
            <a:r>
              <a:rPr lang="en-US" sz="2000" b="1" dirty="0">
                <a:solidFill>
                  <a:schemeClr val="tx1"/>
                </a:solidFill>
              </a:rPr>
              <a:t>spatial scales different </a:t>
            </a:r>
            <a:r>
              <a:rPr lang="en-US" sz="2000" b="1" dirty="0" smtClean="0">
                <a:solidFill>
                  <a:schemeClr val="tx1"/>
                </a:solidFill>
              </a:rPr>
              <a:t>environments, economies </a:t>
            </a:r>
            <a:r>
              <a:rPr lang="en-US" sz="2000" b="1" dirty="0">
                <a:solidFill>
                  <a:schemeClr val="tx1"/>
                </a:solidFill>
              </a:rPr>
              <a:t>or societies are </a:t>
            </a:r>
            <a:r>
              <a:rPr lang="en-US" sz="2000" b="1" dirty="0" smtClean="0">
                <a:solidFill>
                  <a:schemeClr val="tx1"/>
                </a:solidFill>
              </a:rPr>
              <a:t>apparent.</a:t>
            </a:r>
          </a:p>
          <a:p>
            <a:pPr marL="411480" indent="-342900" algn="just">
              <a:buFont typeface="Wingdings" pitchFamily="2" charset="2"/>
              <a:buChar char="v"/>
            </a:pPr>
            <a:r>
              <a:rPr lang="en-US" sz="2000" b="1" dirty="0">
                <a:solidFill>
                  <a:schemeClr val="tx1"/>
                </a:solidFill>
              </a:rPr>
              <a:t>There is a </a:t>
            </a:r>
            <a:r>
              <a:rPr lang="en-US" sz="2000" b="1" dirty="0" smtClean="0">
                <a:solidFill>
                  <a:schemeClr val="tx1"/>
                </a:solidFill>
              </a:rPr>
              <a:t>complex connection </a:t>
            </a:r>
            <a:r>
              <a:rPr lang="en-US" sz="2000" b="1" dirty="0">
                <a:solidFill>
                  <a:schemeClr val="tx1"/>
                </a:solidFill>
              </a:rPr>
              <a:t>and interaction between the </a:t>
            </a:r>
            <a:r>
              <a:rPr lang="en-US" sz="2000" b="1" dirty="0" smtClean="0">
                <a:solidFill>
                  <a:schemeClr val="tx1"/>
                </a:solidFill>
              </a:rPr>
              <a:t>local and </a:t>
            </a:r>
            <a:r>
              <a:rPr lang="en-US" sz="2000" b="1" dirty="0">
                <a:solidFill>
                  <a:schemeClr val="tx1"/>
                </a:solidFill>
              </a:rPr>
              <a:t>the global</a:t>
            </a:r>
            <a:r>
              <a:rPr lang="en-US" sz="2000" b="1" dirty="0" smtClean="0">
                <a:solidFill>
                  <a:schemeClr val="tx1"/>
                </a:solidFill>
              </a:rPr>
              <a:t>.</a:t>
            </a:r>
          </a:p>
          <a:p>
            <a:pPr marL="411480" indent="-342900" algn="just">
              <a:buFont typeface="Wingdings" pitchFamily="2" charset="2"/>
              <a:buChar char="v"/>
            </a:pPr>
            <a:r>
              <a:rPr lang="en-US" sz="2000" b="1" dirty="0">
                <a:solidFill>
                  <a:schemeClr val="tx1"/>
                </a:solidFill>
              </a:rPr>
              <a:t>The effect of pretending that the </a:t>
            </a:r>
            <a:r>
              <a:rPr lang="en-US" sz="2000" b="1" dirty="0" smtClean="0">
                <a:solidFill>
                  <a:schemeClr val="tx1"/>
                </a:solidFill>
              </a:rPr>
              <a:t>economy and </a:t>
            </a:r>
            <a:r>
              <a:rPr lang="en-US" sz="2000" b="1" dirty="0">
                <a:solidFill>
                  <a:schemeClr val="tx1"/>
                </a:solidFill>
              </a:rPr>
              <a:t>society are each a unified whole is </a:t>
            </a:r>
            <a:r>
              <a:rPr lang="en-US" sz="2000" b="1" dirty="0" smtClean="0">
                <a:solidFill>
                  <a:schemeClr val="tx1"/>
                </a:solidFill>
              </a:rPr>
              <a:t>to ignore </a:t>
            </a:r>
            <a:r>
              <a:rPr lang="en-US" sz="2000" b="1" dirty="0">
                <a:solidFill>
                  <a:schemeClr val="tx1"/>
                </a:solidFill>
              </a:rPr>
              <a:t>diversity and difference and </a:t>
            </a:r>
            <a:r>
              <a:rPr lang="en-US" sz="2000" b="1" dirty="0" smtClean="0">
                <a:solidFill>
                  <a:schemeClr val="tx1"/>
                </a:solidFill>
              </a:rPr>
              <a:t>instead give </a:t>
            </a:r>
            <a:r>
              <a:rPr lang="en-US" sz="2000" b="1" dirty="0">
                <a:solidFill>
                  <a:schemeClr val="tx1"/>
                </a:solidFill>
              </a:rPr>
              <a:t>precedence to the dominant parts</a:t>
            </a:r>
            <a:r>
              <a:rPr lang="en-US" sz="2000" b="1" dirty="0" smtClean="0">
                <a:solidFill>
                  <a:schemeClr val="tx1"/>
                </a:solidFill>
              </a:rPr>
              <a:t>.</a:t>
            </a:r>
          </a:p>
          <a:p>
            <a:pPr marL="411480" indent="-342900" algn="just">
              <a:buFont typeface="Wingdings" pitchFamily="2" charset="2"/>
              <a:buChar char="v"/>
            </a:pPr>
            <a:r>
              <a:rPr lang="en-US" sz="2000" b="1" dirty="0">
                <a:solidFill>
                  <a:schemeClr val="tx1"/>
                </a:solidFill>
              </a:rPr>
              <a:t>Just </a:t>
            </a:r>
            <a:r>
              <a:rPr lang="en-US" sz="2000" b="1" dirty="0" smtClean="0">
                <a:solidFill>
                  <a:schemeClr val="tx1"/>
                </a:solidFill>
              </a:rPr>
              <a:t>as in </a:t>
            </a:r>
            <a:r>
              <a:rPr lang="en-US" sz="2000" b="1" dirty="0">
                <a:solidFill>
                  <a:schemeClr val="tx1"/>
                </a:solidFill>
              </a:rPr>
              <a:t>the environment, diversity is an </a:t>
            </a:r>
            <a:r>
              <a:rPr lang="en-US" sz="2000" b="1" dirty="0" smtClean="0">
                <a:solidFill>
                  <a:schemeClr val="tx1"/>
                </a:solidFill>
              </a:rPr>
              <a:t>important part </a:t>
            </a:r>
            <a:r>
              <a:rPr lang="en-US" sz="2000" b="1" dirty="0">
                <a:solidFill>
                  <a:schemeClr val="tx1"/>
                </a:solidFill>
              </a:rPr>
              <a:t>of human </a:t>
            </a:r>
            <a:r>
              <a:rPr lang="en-US" sz="2000" b="1" dirty="0" smtClean="0">
                <a:solidFill>
                  <a:schemeClr val="tx1"/>
                </a:solidFill>
              </a:rPr>
              <a:t>sustainability. </a:t>
            </a:r>
            <a:r>
              <a:rPr lang="en-US" sz="2000" b="1" dirty="0" smtClean="0">
                <a:solidFill>
                  <a:schemeClr val="tx1"/>
                </a:solidFill>
              </a:rPr>
              <a:t>The changes </a:t>
            </a:r>
            <a:r>
              <a:rPr lang="en-US" sz="2000" b="1" dirty="0">
                <a:solidFill>
                  <a:schemeClr val="tx1"/>
                </a:solidFill>
              </a:rPr>
              <a:t>in science, technology, art and </a:t>
            </a:r>
            <a:r>
              <a:rPr lang="en-US" sz="2000" b="1" dirty="0" smtClean="0">
                <a:solidFill>
                  <a:schemeClr val="tx1"/>
                </a:solidFill>
              </a:rPr>
              <a:t>culture are </a:t>
            </a:r>
            <a:r>
              <a:rPr lang="en-US" sz="2000" b="1" dirty="0">
                <a:solidFill>
                  <a:schemeClr val="tx1"/>
                </a:solidFill>
              </a:rPr>
              <a:t>stimulated by diversity.</a:t>
            </a:r>
            <a:endParaRPr lang="en-US" sz="2000" b="1" dirty="0" smtClean="0">
              <a:solidFill>
                <a:schemeClr val="tx1"/>
              </a:solidFill>
            </a:endParaRP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12/17</a:t>
            </a:r>
          </a:p>
        </p:txBody>
      </p:sp>
    </p:spTree>
    <p:extLst>
      <p:ext uri="{BB962C8B-B14F-4D97-AF65-F5344CB8AC3E}">
        <p14:creationId xmlns:p14="http://schemas.microsoft.com/office/powerpoint/2010/main" val="30057426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24744" cy="648072"/>
          </a:xfrm>
        </p:spPr>
        <p:txBody>
          <a:bodyPr>
            <a:normAutofit/>
          </a:bodyPr>
          <a:lstStyle/>
          <a:p>
            <a:pPr algn="ctr"/>
            <a:r>
              <a:rPr lang="en-US" sz="3200" b="1" dirty="0" smtClean="0">
                <a:solidFill>
                  <a:schemeClr val="tx1"/>
                </a:solidFill>
              </a:rPr>
              <a:t>4. CHANGE </a:t>
            </a:r>
            <a:r>
              <a:rPr lang="en-US" sz="3200" b="1" dirty="0">
                <a:solidFill>
                  <a:schemeClr val="tx1"/>
                </a:solidFill>
              </a:rPr>
              <a:t>OF VIEWPOINT</a:t>
            </a:r>
            <a:endParaRPr lang="el-GR" sz="3200" b="1" dirty="0">
              <a:solidFill>
                <a:schemeClr val="tx1"/>
              </a:solidFill>
            </a:endParaRPr>
          </a:p>
        </p:txBody>
      </p:sp>
      <p:sp>
        <p:nvSpPr>
          <p:cNvPr id="3" name="Θέση περιεχομένου 2"/>
          <p:cNvSpPr>
            <a:spLocks noGrp="1"/>
          </p:cNvSpPr>
          <p:nvPr>
            <p:ph sz="quarter" idx="16"/>
          </p:nvPr>
        </p:nvSpPr>
        <p:spPr>
          <a:xfrm>
            <a:off x="611560" y="2564904"/>
            <a:ext cx="7632848" cy="3240360"/>
          </a:xfrm>
        </p:spPr>
        <p:txBody>
          <a:bodyPr>
            <a:normAutofit/>
          </a:bodyPr>
          <a:lstStyle/>
          <a:p>
            <a:pPr marL="411480" indent="-342900" algn="just">
              <a:buFont typeface="Wingdings" pitchFamily="2" charset="2"/>
              <a:buChar char="v"/>
            </a:pPr>
            <a:r>
              <a:rPr lang="en-US" sz="2000" b="1" dirty="0">
                <a:solidFill>
                  <a:schemeClr val="tx1"/>
                </a:solidFill>
              </a:rPr>
              <a:t>Humanity’s well being depends </a:t>
            </a:r>
            <a:r>
              <a:rPr lang="en-US" sz="2000" b="1" dirty="0" smtClean="0">
                <a:solidFill>
                  <a:schemeClr val="tx1"/>
                </a:solidFill>
              </a:rPr>
              <a:t>on the </a:t>
            </a:r>
            <a:r>
              <a:rPr lang="en-US" sz="2000" b="1" dirty="0">
                <a:solidFill>
                  <a:schemeClr val="tx1"/>
                </a:solidFill>
              </a:rPr>
              <a:t>environment, although we should </a:t>
            </a:r>
            <a:r>
              <a:rPr lang="en-US" sz="2000" b="1" dirty="0" smtClean="0">
                <a:solidFill>
                  <a:schemeClr val="tx1"/>
                </a:solidFill>
              </a:rPr>
              <a:t>recognize that </a:t>
            </a:r>
            <a:r>
              <a:rPr lang="en-US" sz="2000" b="1" dirty="0">
                <a:solidFill>
                  <a:schemeClr val="tx1"/>
                </a:solidFill>
              </a:rPr>
              <a:t>the natural world, although it </a:t>
            </a:r>
            <a:r>
              <a:rPr lang="en-US" sz="2000" b="1" dirty="0" smtClean="0">
                <a:solidFill>
                  <a:schemeClr val="tx1"/>
                </a:solidFill>
              </a:rPr>
              <a:t>would change </a:t>
            </a:r>
            <a:r>
              <a:rPr lang="en-US" sz="2000" b="1" dirty="0">
                <a:solidFill>
                  <a:schemeClr val="tx1"/>
                </a:solidFill>
              </a:rPr>
              <a:t>without humans, would survive </a:t>
            </a:r>
            <a:r>
              <a:rPr lang="en-US" sz="2000" b="1" dirty="0" smtClean="0">
                <a:solidFill>
                  <a:schemeClr val="tx1"/>
                </a:solidFill>
              </a:rPr>
              <a:t>without us</a:t>
            </a:r>
            <a:r>
              <a:rPr lang="en-US" sz="2000" b="1" dirty="0">
                <a:solidFill>
                  <a:schemeClr val="tx1"/>
                </a:solidFill>
              </a:rPr>
              <a:t>. The same cannot be said for humanity</a:t>
            </a:r>
            <a:r>
              <a:rPr lang="en-US" sz="2000" b="1" dirty="0" smtClean="0">
                <a:solidFill>
                  <a:schemeClr val="tx1"/>
                </a:solidFill>
              </a:rPr>
              <a:t>. The </a:t>
            </a:r>
            <a:r>
              <a:rPr lang="en-US" sz="2000" b="1" dirty="0">
                <a:solidFill>
                  <a:schemeClr val="tx1"/>
                </a:solidFill>
              </a:rPr>
              <a:t>boundary between the environment </a:t>
            </a:r>
            <a:r>
              <a:rPr lang="en-US" sz="2000" b="1" dirty="0" smtClean="0">
                <a:solidFill>
                  <a:schemeClr val="tx1"/>
                </a:solidFill>
              </a:rPr>
              <a:t>and human </a:t>
            </a:r>
            <a:r>
              <a:rPr lang="en-US" sz="2000" b="1" dirty="0">
                <a:solidFill>
                  <a:schemeClr val="tx1"/>
                </a:solidFill>
              </a:rPr>
              <a:t>activity is itself not neat and sharp</a:t>
            </a:r>
            <a:r>
              <a:rPr lang="en-US" sz="2000" b="1" dirty="0" smtClean="0">
                <a:solidFill>
                  <a:schemeClr val="tx1"/>
                </a:solidFill>
              </a:rPr>
              <a:t>; rather </a:t>
            </a:r>
            <a:r>
              <a:rPr lang="en-US" sz="2000" b="1" dirty="0">
                <a:solidFill>
                  <a:schemeClr val="tx1"/>
                </a:solidFill>
              </a:rPr>
              <a:t>it is fuzzy</a:t>
            </a:r>
            <a:r>
              <a:rPr lang="en-US" sz="2000" b="1" dirty="0" smtClean="0">
                <a:solidFill>
                  <a:schemeClr val="tx1"/>
                </a:solidFill>
              </a:rPr>
              <a:t>.</a:t>
            </a:r>
          </a:p>
          <a:p>
            <a:pPr marL="411480" indent="-342900" algn="just">
              <a:buFont typeface="Wingdings" pitchFamily="2" charset="2"/>
              <a:buChar char="v"/>
            </a:pPr>
            <a:r>
              <a:rPr lang="en-US" sz="2000" b="1" dirty="0">
                <a:solidFill>
                  <a:schemeClr val="tx1"/>
                </a:solidFill>
              </a:rPr>
              <a:t>There is a constant flow of materials and energy between human </a:t>
            </a:r>
            <a:r>
              <a:rPr lang="en-US" sz="2000" b="1" dirty="0" smtClean="0">
                <a:solidFill>
                  <a:schemeClr val="tx1"/>
                </a:solidFill>
              </a:rPr>
              <a:t>activities and </a:t>
            </a:r>
            <a:r>
              <a:rPr lang="en-US" sz="2000" b="1" dirty="0">
                <a:solidFill>
                  <a:schemeClr val="tx1"/>
                </a:solidFill>
              </a:rPr>
              <a:t>the environment and both </a:t>
            </a:r>
            <a:r>
              <a:rPr lang="en-US" sz="2000" b="1" dirty="0" smtClean="0">
                <a:solidFill>
                  <a:schemeClr val="tx1"/>
                </a:solidFill>
              </a:rPr>
              <a:t>constantly interact </a:t>
            </a:r>
            <a:r>
              <a:rPr lang="en-US" sz="2000" b="1" dirty="0">
                <a:solidFill>
                  <a:schemeClr val="tx1"/>
                </a:solidFill>
              </a:rPr>
              <a:t>with each </a:t>
            </a:r>
            <a:r>
              <a:rPr lang="en-US" sz="2000" b="1" dirty="0" smtClean="0">
                <a:solidFill>
                  <a:schemeClr val="tx1"/>
                </a:solidFill>
              </a:rPr>
              <a:t>other. </a:t>
            </a: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13/17</a:t>
            </a:r>
          </a:p>
        </p:txBody>
      </p:sp>
    </p:spTree>
    <p:extLst>
      <p:ext uri="{BB962C8B-B14F-4D97-AF65-F5344CB8AC3E}">
        <p14:creationId xmlns:p14="http://schemas.microsoft.com/office/powerpoint/2010/main" val="24029917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700808"/>
            <a:ext cx="7024744" cy="757888"/>
          </a:xfrm>
        </p:spPr>
        <p:txBody>
          <a:bodyPr>
            <a:normAutofit/>
          </a:bodyPr>
          <a:lstStyle/>
          <a:p>
            <a:pPr algn="ctr"/>
            <a:r>
              <a:rPr lang="en-US" sz="2000" b="1" dirty="0" smtClean="0">
                <a:solidFill>
                  <a:schemeClr val="tx1">
                    <a:lumMod val="95000"/>
                    <a:lumOff val="5000"/>
                  </a:schemeClr>
                </a:solidFill>
              </a:rPr>
              <a:t>Human </a:t>
            </a:r>
            <a:r>
              <a:rPr lang="en-US" sz="2000" b="1" dirty="0">
                <a:solidFill>
                  <a:schemeClr val="tx1">
                    <a:lumMod val="95000"/>
                    <a:lumOff val="5000"/>
                  </a:schemeClr>
                </a:solidFill>
              </a:rPr>
              <a:t>activities and the environment </a:t>
            </a:r>
            <a:r>
              <a:rPr lang="en-US" sz="2000" b="1" dirty="0" smtClean="0">
                <a:solidFill>
                  <a:schemeClr val="tx1">
                    <a:lumMod val="95000"/>
                    <a:lumOff val="5000"/>
                  </a:schemeClr>
                </a:solidFill>
              </a:rPr>
              <a:t>constantly </a:t>
            </a:r>
            <a:r>
              <a:rPr lang="en-US" sz="2000" b="1" dirty="0">
                <a:solidFill>
                  <a:schemeClr val="tx1">
                    <a:lumMod val="95000"/>
                    <a:lumOff val="5000"/>
                  </a:schemeClr>
                </a:solidFill>
              </a:rPr>
              <a:t>interact with each </a:t>
            </a:r>
            <a:r>
              <a:rPr lang="en-US" sz="2000" b="1" dirty="0" smtClean="0">
                <a:solidFill>
                  <a:schemeClr val="tx1">
                    <a:lumMod val="95000"/>
                    <a:lumOff val="5000"/>
                  </a:schemeClr>
                </a:solidFill>
              </a:rPr>
              <a:t>other.</a:t>
            </a:r>
            <a:endParaRPr lang="el-GR" sz="2000" b="1" dirty="0">
              <a:solidFill>
                <a:schemeClr val="tx1">
                  <a:lumMod val="95000"/>
                  <a:lumOff val="5000"/>
                </a:schemeClr>
              </a:solidFill>
            </a:endParaRPr>
          </a:p>
        </p:txBody>
      </p:sp>
      <p:pic>
        <p:nvPicPr>
          <p:cNvPr id="4" name="Θέση περιεχομένου 3"/>
          <p:cNvPicPr>
            <a:picLocks noGrp="1" noChangeAspect="1"/>
          </p:cNvPicPr>
          <p:nvPr>
            <p:ph sz="quarter" idx="16"/>
          </p:nvPr>
        </p:nvPicPr>
        <p:blipFill>
          <a:blip r:embed="rId2"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763688" y="2780928"/>
            <a:ext cx="5688632" cy="3300177"/>
          </a:xfrm>
        </p:spPr>
      </p:pic>
      <p:sp>
        <p:nvSpPr>
          <p:cNvPr id="5"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14/17</a:t>
            </a:r>
          </a:p>
        </p:txBody>
      </p:sp>
    </p:spTree>
    <p:extLst>
      <p:ext uri="{BB962C8B-B14F-4D97-AF65-F5344CB8AC3E}">
        <p14:creationId xmlns:p14="http://schemas.microsoft.com/office/powerpoint/2010/main" val="900319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24744" cy="648072"/>
          </a:xfrm>
        </p:spPr>
        <p:txBody>
          <a:bodyPr/>
          <a:lstStyle/>
          <a:p>
            <a:pPr algn="ctr"/>
            <a:r>
              <a:rPr lang="en-US" sz="3200" b="1" dirty="0">
                <a:solidFill>
                  <a:prstClr val="black"/>
                </a:solidFill>
              </a:rPr>
              <a:t>4. CHANGE OF VIEWPOINT</a:t>
            </a:r>
            <a:endParaRPr lang="el-GR" dirty="0"/>
          </a:p>
        </p:txBody>
      </p:sp>
      <p:sp>
        <p:nvSpPr>
          <p:cNvPr id="3" name="Θέση περιεχομένου 2"/>
          <p:cNvSpPr>
            <a:spLocks noGrp="1"/>
          </p:cNvSpPr>
          <p:nvPr>
            <p:ph sz="quarter" idx="16"/>
          </p:nvPr>
        </p:nvSpPr>
        <p:spPr>
          <a:xfrm>
            <a:off x="755576" y="2564904"/>
            <a:ext cx="7416824" cy="3672384"/>
          </a:xfrm>
        </p:spPr>
        <p:txBody>
          <a:bodyPr/>
          <a:lstStyle/>
          <a:p>
            <a:pPr marL="411480" lvl="0" indent="-342900" algn="just">
              <a:buClr>
                <a:srgbClr val="94C600"/>
              </a:buClr>
              <a:buFont typeface="Wingdings" pitchFamily="2" charset="2"/>
              <a:buChar char="v"/>
            </a:pPr>
            <a:r>
              <a:rPr lang="en-US" sz="2000" b="1" dirty="0">
                <a:solidFill>
                  <a:prstClr val="black"/>
                </a:solidFill>
              </a:rPr>
              <a:t>Defining the aim as human well being would encourage seeing discrimination in any form as contrary to sustainable development, rather than as at present, as undesirable but justified by gains elsewhere</a:t>
            </a:r>
            <a:r>
              <a:rPr lang="en-US" sz="2000" b="1" dirty="0" smtClean="0">
                <a:solidFill>
                  <a:prstClr val="black"/>
                </a:solidFill>
              </a:rPr>
              <a:t>.</a:t>
            </a:r>
          </a:p>
          <a:p>
            <a:pPr marL="411480" lvl="0" indent="-342900" algn="just">
              <a:buClr>
                <a:srgbClr val="94C600"/>
              </a:buClr>
              <a:buFont typeface="Wingdings" pitchFamily="2" charset="2"/>
              <a:buChar char="v"/>
            </a:pPr>
            <a:r>
              <a:rPr lang="en-US" sz="2000" b="1" dirty="0">
                <a:solidFill>
                  <a:prstClr val="black"/>
                </a:solidFill>
              </a:rPr>
              <a:t>Instead of having a </a:t>
            </a:r>
            <a:r>
              <a:rPr lang="en-US" sz="2000" b="1" dirty="0" smtClean="0">
                <a:solidFill>
                  <a:prstClr val="black"/>
                </a:solidFill>
              </a:rPr>
              <a:t>priority on </a:t>
            </a:r>
            <a:r>
              <a:rPr lang="en-US" sz="2000" b="1" dirty="0">
                <a:solidFill>
                  <a:prstClr val="black"/>
                </a:solidFill>
              </a:rPr>
              <a:t>the economy, which is a means to </a:t>
            </a:r>
            <a:r>
              <a:rPr lang="en-US" sz="2000" b="1" dirty="0" smtClean="0">
                <a:solidFill>
                  <a:prstClr val="black"/>
                </a:solidFill>
              </a:rPr>
              <a:t>an end</a:t>
            </a:r>
            <a:r>
              <a:rPr lang="en-US" sz="2000" b="1" dirty="0">
                <a:solidFill>
                  <a:prstClr val="black"/>
                </a:solidFill>
              </a:rPr>
              <a:t>, the focus should be on human </a:t>
            </a:r>
            <a:r>
              <a:rPr lang="en-US" sz="2000" b="1" dirty="0" smtClean="0">
                <a:solidFill>
                  <a:prstClr val="black"/>
                </a:solidFill>
              </a:rPr>
              <a:t>provisioning and </a:t>
            </a:r>
            <a:r>
              <a:rPr lang="en-US" sz="2000" b="1" dirty="0">
                <a:solidFill>
                  <a:prstClr val="black"/>
                </a:solidFill>
              </a:rPr>
              <a:t>satisfying needs, which may </a:t>
            </a:r>
            <a:r>
              <a:rPr lang="en-US" sz="2000" b="1" dirty="0" smtClean="0">
                <a:solidFill>
                  <a:prstClr val="black"/>
                </a:solidFill>
              </a:rPr>
              <a:t>be done </a:t>
            </a:r>
            <a:r>
              <a:rPr lang="en-US" sz="2000" b="1" dirty="0">
                <a:solidFill>
                  <a:prstClr val="black"/>
                </a:solidFill>
              </a:rPr>
              <a:t>in many more ways than those </a:t>
            </a:r>
            <a:r>
              <a:rPr lang="en-US" sz="2000" b="1" dirty="0" smtClean="0">
                <a:solidFill>
                  <a:prstClr val="black"/>
                </a:solidFill>
              </a:rPr>
              <a:t>described within </a:t>
            </a:r>
            <a:r>
              <a:rPr lang="en-US" sz="2000" b="1" dirty="0">
                <a:solidFill>
                  <a:prstClr val="black"/>
                </a:solidFill>
              </a:rPr>
              <a:t>economy.</a:t>
            </a:r>
            <a:endParaRPr lang="el-GR" sz="2000" b="1" dirty="0">
              <a:solidFill>
                <a:prstClr val="black"/>
              </a:solidFill>
            </a:endParaRP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15/17</a:t>
            </a:r>
          </a:p>
        </p:txBody>
      </p:sp>
    </p:spTree>
    <p:extLst>
      <p:ext uri="{BB962C8B-B14F-4D97-AF65-F5344CB8AC3E}">
        <p14:creationId xmlns:p14="http://schemas.microsoft.com/office/powerpoint/2010/main" val="3089384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56784" cy="936104"/>
          </a:xfrm>
        </p:spPr>
        <p:txBody>
          <a:bodyPr>
            <a:noAutofit/>
          </a:bodyPr>
          <a:lstStyle/>
          <a:p>
            <a:pPr algn="ctr"/>
            <a:r>
              <a:rPr lang="en-US" sz="3200" b="1" dirty="0">
                <a:solidFill>
                  <a:schemeClr val="tx1">
                    <a:lumMod val="95000"/>
                    <a:lumOff val="5000"/>
                  </a:schemeClr>
                </a:solidFill>
              </a:rPr>
              <a:t>PRINCIPLES OF </a:t>
            </a:r>
            <a:r>
              <a:rPr lang="en-US" sz="3200" b="1" dirty="0" smtClean="0">
                <a:solidFill>
                  <a:schemeClr val="tx1">
                    <a:lumMod val="95000"/>
                    <a:lumOff val="5000"/>
                  </a:schemeClr>
                </a:solidFill>
              </a:rPr>
              <a:t>SUSTAINABLE DEVELOPMENT</a:t>
            </a:r>
            <a:endParaRPr lang="el-GR" sz="3200" b="1" dirty="0">
              <a:solidFill>
                <a:schemeClr val="tx1">
                  <a:lumMod val="95000"/>
                  <a:lumOff val="5000"/>
                </a:schemeClr>
              </a:solidFill>
            </a:endParaRPr>
          </a:p>
        </p:txBody>
      </p:sp>
      <p:sp>
        <p:nvSpPr>
          <p:cNvPr id="3" name="Θέση περιεχομένου 2"/>
          <p:cNvSpPr>
            <a:spLocks noGrp="1"/>
          </p:cNvSpPr>
          <p:nvPr>
            <p:ph sz="quarter" idx="16"/>
          </p:nvPr>
        </p:nvSpPr>
        <p:spPr>
          <a:xfrm>
            <a:off x="755576" y="2636912"/>
            <a:ext cx="7704856" cy="3744416"/>
          </a:xfrm>
        </p:spPr>
        <p:txBody>
          <a:bodyPr>
            <a:normAutofit/>
          </a:bodyPr>
          <a:lstStyle/>
          <a:p>
            <a:r>
              <a:rPr lang="en-US" sz="2000" b="1" dirty="0">
                <a:solidFill>
                  <a:schemeClr val="tx1">
                    <a:lumMod val="95000"/>
                    <a:lumOff val="5000"/>
                  </a:schemeClr>
                </a:solidFill>
              </a:rPr>
              <a:t>Sustainable development </a:t>
            </a:r>
            <a:r>
              <a:rPr lang="en-US" sz="2000" b="1" dirty="0" smtClean="0">
                <a:solidFill>
                  <a:schemeClr val="tx1">
                    <a:lumMod val="95000"/>
                    <a:lumOff val="5000"/>
                  </a:schemeClr>
                </a:solidFill>
              </a:rPr>
              <a:t>needs to </a:t>
            </a:r>
            <a:r>
              <a:rPr lang="en-US" sz="2000" b="1" dirty="0">
                <a:solidFill>
                  <a:schemeClr val="tx1">
                    <a:lumMod val="95000"/>
                    <a:lumOff val="5000"/>
                  </a:schemeClr>
                </a:solidFill>
              </a:rPr>
              <a:t>be based on principles that would </a:t>
            </a:r>
            <a:r>
              <a:rPr lang="en-US" sz="2000" b="1" dirty="0" smtClean="0">
                <a:solidFill>
                  <a:schemeClr val="tx1">
                    <a:lumMod val="95000"/>
                    <a:lumOff val="5000"/>
                  </a:schemeClr>
                </a:solidFill>
              </a:rPr>
              <a:t>apply to </a:t>
            </a:r>
            <a:r>
              <a:rPr lang="en-US" sz="2000" b="1" dirty="0">
                <a:solidFill>
                  <a:schemeClr val="tx1">
                    <a:lumMod val="95000"/>
                    <a:lumOff val="5000"/>
                  </a:schemeClr>
                </a:solidFill>
              </a:rPr>
              <a:t>all issues whether they are classified </a:t>
            </a:r>
            <a:r>
              <a:rPr lang="en-US" sz="2000" b="1" dirty="0" smtClean="0">
                <a:solidFill>
                  <a:schemeClr val="tx1">
                    <a:lumMod val="95000"/>
                    <a:lumOff val="5000"/>
                  </a:schemeClr>
                </a:solidFill>
              </a:rPr>
              <a:t>as environmental</a:t>
            </a:r>
            <a:r>
              <a:rPr lang="en-US" sz="2000" b="1" dirty="0">
                <a:solidFill>
                  <a:schemeClr val="tx1">
                    <a:lumMod val="95000"/>
                    <a:lumOff val="5000"/>
                  </a:schemeClr>
                </a:solidFill>
              </a:rPr>
              <a:t>, social, economic or any </a:t>
            </a:r>
            <a:r>
              <a:rPr lang="en-US" sz="2000" b="1" dirty="0" smtClean="0">
                <a:solidFill>
                  <a:schemeClr val="tx1">
                    <a:lumMod val="95000"/>
                    <a:lumOff val="5000"/>
                  </a:schemeClr>
                </a:solidFill>
              </a:rPr>
              <a:t>mix of </a:t>
            </a:r>
            <a:r>
              <a:rPr lang="en-US" sz="2000" b="1" dirty="0">
                <a:solidFill>
                  <a:schemeClr val="tx1">
                    <a:lumMod val="95000"/>
                    <a:lumOff val="5000"/>
                  </a:schemeClr>
                </a:solidFill>
              </a:rPr>
              <a:t>the three. </a:t>
            </a:r>
            <a:r>
              <a:rPr lang="en-US" sz="2000" b="1" dirty="0" smtClean="0">
                <a:solidFill>
                  <a:schemeClr val="tx1">
                    <a:lumMod val="95000"/>
                    <a:lumOff val="5000"/>
                  </a:schemeClr>
                </a:solidFill>
              </a:rPr>
              <a:t>outlines </a:t>
            </a:r>
            <a:r>
              <a:rPr lang="en-US" sz="2000" b="1" dirty="0" smtClean="0">
                <a:solidFill>
                  <a:schemeClr val="tx1">
                    <a:lumMod val="95000"/>
                    <a:lumOff val="5000"/>
                  </a:schemeClr>
                </a:solidFill>
              </a:rPr>
              <a:t>five equity </a:t>
            </a:r>
            <a:r>
              <a:rPr lang="en-US" sz="2000" b="1" dirty="0">
                <a:solidFill>
                  <a:schemeClr val="tx1">
                    <a:lumMod val="95000"/>
                    <a:lumOff val="5000"/>
                  </a:schemeClr>
                </a:solidFill>
              </a:rPr>
              <a:t>principles</a:t>
            </a:r>
            <a:r>
              <a:rPr lang="en-US" sz="2000" b="1" dirty="0" smtClean="0">
                <a:solidFill>
                  <a:schemeClr val="tx1">
                    <a:lumMod val="95000"/>
                    <a:lumOff val="5000"/>
                  </a:schemeClr>
                </a:solidFill>
              </a:rPr>
              <a:t>:</a:t>
            </a:r>
          </a:p>
          <a:p>
            <a:endParaRPr lang="en-US" sz="2000" b="1" dirty="0" smtClean="0">
              <a:solidFill>
                <a:schemeClr val="tx1">
                  <a:lumMod val="95000"/>
                  <a:lumOff val="5000"/>
                </a:schemeClr>
              </a:solidFill>
            </a:endParaRPr>
          </a:p>
          <a:p>
            <a:pPr marL="525780" indent="-457200">
              <a:buFont typeface="+mj-lt"/>
              <a:buAutoNum type="alphaLcPeriod"/>
            </a:pPr>
            <a:r>
              <a:rPr lang="en-US" sz="2000" b="1" dirty="0">
                <a:solidFill>
                  <a:schemeClr val="tx1">
                    <a:lumMod val="95000"/>
                    <a:lumOff val="5000"/>
                  </a:schemeClr>
                </a:solidFill>
              </a:rPr>
              <a:t>F</a:t>
            </a:r>
            <a:r>
              <a:rPr lang="en-US" sz="2000" b="1" dirty="0" smtClean="0">
                <a:solidFill>
                  <a:schemeClr val="tx1">
                    <a:lumMod val="95000"/>
                    <a:lumOff val="5000"/>
                  </a:schemeClr>
                </a:solidFill>
              </a:rPr>
              <a:t>uturity–inter-generational equity</a:t>
            </a:r>
          </a:p>
          <a:p>
            <a:pPr marL="525780" indent="-457200">
              <a:buFont typeface="+mj-lt"/>
              <a:buAutoNum type="alphaLcPeriod"/>
            </a:pPr>
            <a:r>
              <a:rPr lang="en-US" sz="2000" b="1" dirty="0">
                <a:solidFill>
                  <a:schemeClr val="tx1">
                    <a:lumMod val="95000"/>
                    <a:lumOff val="5000"/>
                  </a:schemeClr>
                </a:solidFill>
              </a:rPr>
              <a:t>S</a:t>
            </a:r>
            <a:r>
              <a:rPr lang="en-US" sz="2000" b="1" dirty="0" smtClean="0">
                <a:solidFill>
                  <a:schemeClr val="tx1">
                    <a:lumMod val="95000"/>
                    <a:lumOff val="5000"/>
                  </a:schemeClr>
                </a:solidFill>
              </a:rPr>
              <a:t>ocial </a:t>
            </a:r>
            <a:r>
              <a:rPr lang="en-US" sz="2000" b="1" dirty="0">
                <a:solidFill>
                  <a:schemeClr val="tx1">
                    <a:lumMod val="95000"/>
                    <a:lumOff val="5000"/>
                  </a:schemeClr>
                </a:solidFill>
              </a:rPr>
              <a:t>justice–intra-generational </a:t>
            </a:r>
            <a:r>
              <a:rPr lang="en-US" sz="2000" b="1" dirty="0" smtClean="0">
                <a:solidFill>
                  <a:schemeClr val="tx1">
                    <a:lumMod val="95000"/>
                    <a:lumOff val="5000"/>
                  </a:schemeClr>
                </a:solidFill>
              </a:rPr>
              <a:t>equity</a:t>
            </a:r>
          </a:p>
          <a:p>
            <a:pPr marL="525780" indent="-457200">
              <a:buFont typeface="+mj-lt"/>
              <a:buAutoNum type="alphaLcPeriod"/>
            </a:pPr>
            <a:r>
              <a:rPr lang="en-US" sz="2000" b="1" dirty="0" err="1">
                <a:solidFill>
                  <a:schemeClr val="tx1">
                    <a:lumMod val="95000"/>
                    <a:lumOff val="5000"/>
                  </a:schemeClr>
                </a:solidFill>
              </a:rPr>
              <a:t>T</a:t>
            </a:r>
            <a:r>
              <a:rPr lang="en-US" sz="2000" b="1" dirty="0" err="1" smtClean="0">
                <a:solidFill>
                  <a:schemeClr val="tx1">
                    <a:lumMod val="95000"/>
                    <a:lumOff val="5000"/>
                  </a:schemeClr>
                </a:solidFill>
              </a:rPr>
              <a:t>ransfrontier</a:t>
            </a:r>
            <a:r>
              <a:rPr lang="en-US" sz="2000" b="1" dirty="0" smtClean="0">
                <a:solidFill>
                  <a:schemeClr val="tx1">
                    <a:lumMod val="95000"/>
                    <a:lumOff val="5000"/>
                  </a:schemeClr>
                </a:solidFill>
              </a:rPr>
              <a:t> responsibility–geographical equity</a:t>
            </a:r>
          </a:p>
          <a:p>
            <a:pPr marL="525780" indent="-457200">
              <a:buFont typeface="+mj-lt"/>
              <a:buAutoNum type="alphaLcPeriod"/>
            </a:pPr>
            <a:r>
              <a:rPr lang="en-US" sz="2000" b="1" dirty="0">
                <a:solidFill>
                  <a:schemeClr val="tx1">
                    <a:lumMod val="95000"/>
                    <a:lumOff val="5000"/>
                  </a:schemeClr>
                </a:solidFill>
              </a:rPr>
              <a:t>P</a:t>
            </a:r>
            <a:r>
              <a:rPr lang="en-US" sz="2000" b="1" dirty="0" smtClean="0">
                <a:solidFill>
                  <a:schemeClr val="tx1">
                    <a:lumMod val="95000"/>
                    <a:lumOff val="5000"/>
                  </a:schemeClr>
                </a:solidFill>
              </a:rPr>
              <a:t>rocedural </a:t>
            </a:r>
            <a:r>
              <a:rPr lang="en-US" sz="2000" b="1" dirty="0">
                <a:solidFill>
                  <a:schemeClr val="tx1">
                    <a:lumMod val="95000"/>
                    <a:lumOff val="5000"/>
                  </a:schemeClr>
                </a:solidFill>
              </a:rPr>
              <a:t>equity–people treated </a:t>
            </a:r>
            <a:r>
              <a:rPr lang="en-US" sz="2000" b="1" dirty="0" smtClean="0">
                <a:solidFill>
                  <a:schemeClr val="tx1">
                    <a:lumMod val="95000"/>
                    <a:lumOff val="5000"/>
                  </a:schemeClr>
                </a:solidFill>
              </a:rPr>
              <a:t>openly and fairly–and </a:t>
            </a:r>
          </a:p>
          <a:p>
            <a:pPr marL="525780" indent="-457200">
              <a:buFont typeface="+mj-lt"/>
              <a:buAutoNum type="alphaLcPeriod"/>
            </a:pPr>
            <a:r>
              <a:rPr lang="en-US" sz="2000" b="1" dirty="0">
                <a:solidFill>
                  <a:schemeClr val="tx1">
                    <a:lumMod val="95000"/>
                    <a:lumOff val="5000"/>
                  </a:schemeClr>
                </a:solidFill>
              </a:rPr>
              <a:t>I</a:t>
            </a:r>
            <a:r>
              <a:rPr lang="en-US" sz="2000" b="1" dirty="0" smtClean="0">
                <a:solidFill>
                  <a:schemeClr val="tx1">
                    <a:lumMod val="95000"/>
                    <a:lumOff val="5000"/>
                  </a:schemeClr>
                </a:solidFill>
              </a:rPr>
              <a:t>nter-species </a:t>
            </a:r>
            <a:r>
              <a:rPr lang="en-US" sz="2000" b="1" dirty="0">
                <a:solidFill>
                  <a:schemeClr val="tx1">
                    <a:lumMod val="95000"/>
                    <a:lumOff val="5000"/>
                  </a:schemeClr>
                </a:solidFill>
              </a:rPr>
              <a:t>equity–importance of biodiversity.</a:t>
            </a:r>
            <a:endParaRPr lang="el-GR" sz="2000" b="1" dirty="0">
              <a:solidFill>
                <a:schemeClr val="tx1">
                  <a:lumMod val="95000"/>
                  <a:lumOff val="5000"/>
                </a:schemeClr>
              </a:solidFill>
            </a:endParaRP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16/17</a:t>
            </a:r>
          </a:p>
        </p:txBody>
      </p:sp>
    </p:spTree>
    <p:extLst>
      <p:ext uri="{BB962C8B-B14F-4D97-AF65-F5344CB8AC3E}">
        <p14:creationId xmlns:p14="http://schemas.microsoft.com/office/powerpoint/2010/main" val="29934505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6"/>
          </p:nvPr>
        </p:nvSpPr>
        <p:spPr>
          <a:xfrm>
            <a:off x="755576" y="3861048"/>
            <a:ext cx="7632848" cy="2592288"/>
          </a:xfrm>
        </p:spPr>
        <p:txBody>
          <a:bodyPr>
            <a:normAutofit/>
          </a:bodyPr>
          <a:lstStyle/>
          <a:p>
            <a:pPr algn="just"/>
            <a:r>
              <a:rPr lang="en-US" sz="2000" b="1" dirty="0" smtClean="0">
                <a:solidFill>
                  <a:schemeClr val="tx1">
                    <a:lumMod val="95000"/>
                    <a:lumOff val="5000"/>
                  </a:schemeClr>
                </a:solidFill>
              </a:rPr>
              <a:t>As </a:t>
            </a:r>
            <a:r>
              <a:rPr lang="en-US" sz="2000" b="1" dirty="0">
                <a:solidFill>
                  <a:schemeClr val="tx1">
                    <a:lumMod val="95000"/>
                    <a:lumOff val="5000"/>
                  </a:schemeClr>
                </a:solidFill>
              </a:rPr>
              <a:t>sustainable development principles </a:t>
            </a:r>
            <a:r>
              <a:rPr lang="en-US" sz="2000" b="1" dirty="0" smtClean="0">
                <a:solidFill>
                  <a:schemeClr val="tx1">
                    <a:lumMod val="95000"/>
                    <a:lumOff val="5000"/>
                  </a:schemeClr>
                </a:solidFill>
              </a:rPr>
              <a:t>for human </a:t>
            </a:r>
            <a:r>
              <a:rPr lang="en-US" sz="2000" b="1" dirty="0">
                <a:solidFill>
                  <a:schemeClr val="tx1">
                    <a:lumMod val="95000"/>
                    <a:lumOff val="5000"/>
                  </a:schemeClr>
                </a:solidFill>
              </a:rPr>
              <a:t>relations these can be </a:t>
            </a:r>
            <a:r>
              <a:rPr lang="en-US" sz="2000" b="1" dirty="0" smtClean="0">
                <a:solidFill>
                  <a:schemeClr val="tx1">
                    <a:lumMod val="95000"/>
                    <a:lumOff val="5000"/>
                  </a:schemeClr>
                </a:solidFill>
              </a:rPr>
              <a:t>summarized as </a:t>
            </a:r>
            <a:r>
              <a:rPr lang="en-US" sz="2000" b="1" dirty="0">
                <a:solidFill>
                  <a:schemeClr val="tx1">
                    <a:lumMod val="95000"/>
                    <a:lumOff val="5000"/>
                  </a:schemeClr>
                </a:solidFill>
              </a:rPr>
              <a:t>futurity to give regard for the needs </a:t>
            </a:r>
            <a:r>
              <a:rPr lang="en-US" sz="2000" b="1" dirty="0" smtClean="0">
                <a:solidFill>
                  <a:schemeClr val="tx1">
                    <a:lumMod val="95000"/>
                    <a:lumOff val="5000"/>
                  </a:schemeClr>
                </a:solidFill>
              </a:rPr>
              <a:t>of future </a:t>
            </a:r>
            <a:r>
              <a:rPr lang="en-US" sz="2000" b="1" dirty="0">
                <a:solidFill>
                  <a:schemeClr val="tx1">
                    <a:lumMod val="95000"/>
                    <a:lumOff val="5000"/>
                  </a:schemeClr>
                </a:solidFill>
              </a:rPr>
              <a:t>generations; equity covering social </a:t>
            </a:r>
            <a:r>
              <a:rPr lang="en-US" sz="2000" b="1" dirty="0" smtClean="0">
                <a:solidFill>
                  <a:schemeClr val="tx1">
                    <a:lumMod val="95000"/>
                    <a:lumOff val="5000"/>
                  </a:schemeClr>
                </a:solidFill>
              </a:rPr>
              <a:t>justice regardless </a:t>
            </a:r>
            <a:r>
              <a:rPr lang="en-US" sz="2000" b="1" dirty="0">
                <a:solidFill>
                  <a:schemeClr val="tx1">
                    <a:lumMod val="95000"/>
                    <a:lumOff val="5000"/>
                  </a:schemeClr>
                </a:solidFill>
              </a:rPr>
              <a:t>of class, gender, race, </a:t>
            </a:r>
            <a:r>
              <a:rPr lang="en-US" sz="2000" b="1" dirty="0" smtClean="0">
                <a:solidFill>
                  <a:schemeClr val="tx1">
                    <a:lumMod val="95000"/>
                    <a:lumOff val="5000"/>
                  </a:schemeClr>
                </a:solidFill>
              </a:rPr>
              <a:t>etc. or where </a:t>
            </a:r>
            <a:r>
              <a:rPr lang="en-US" sz="2000" b="1" dirty="0">
                <a:solidFill>
                  <a:schemeClr val="tx1">
                    <a:lumMod val="95000"/>
                    <a:lumOff val="5000"/>
                  </a:schemeClr>
                </a:solidFill>
              </a:rPr>
              <a:t>they live and participation so that </a:t>
            </a:r>
            <a:r>
              <a:rPr lang="en-US" sz="2000" b="1" dirty="0" smtClean="0">
                <a:solidFill>
                  <a:schemeClr val="tx1">
                    <a:lumMod val="95000"/>
                    <a:lumOff val="5000"/>
                  </a:schemeClr>
                </a:solidFill>
              </a:rPr>
              <a:t>people are </a:t>
            </a:r>
            <a:r>
              <a:rPr lang="en-US" sz="2000" b="1" dirty="0">
                <a:solidFill>
                  <a:schemeClr val="tx1">
                    <a:lumMod val="95000"/>
                    <a:lumOff val="5000"/>
                  </a:schemeClr>
                </a:solidFill>
              </a:rPr>
              <a:t>able to shape their own futures. </a:t>
            </a:r>
            <a:r>
              <a:rPr lang="en-US" sz="2000" b="1" dirty="0" smtClean="0">
                <a:solidFill>
                  <a:schemeClr val="tx1">
                    <a:lumMod val="95000"/>
                    <a:lumOff val="5000"/>
                  </a:schemeClr>
                </a:solidFill>
              </a:rPr>
              <a:t>A principle </a:t>
            </a:r>
            <a:r>
              <a:rPr lang="en-US" sz="2000" b="1" dirty="0">
                <a:solidFill>
                  <a:schemeClr val="tx1">
                    <a:lumMod val="95000"/>
                    <a:lumOff val="5000"/>
                  </a:schemeClr>
                </a:solidFill>
              </a:rPr>
              <a:t>recognizing the importance of </a:t>
            </a:r>
            <a:r>
              <a:rPr lang="en-US" sz="2000" b="1" dirty="0" smtClean="0">
                <a:solidFill>
                  <a:schemeClr val="tx1">
                    <a:lumMod val="95000"/>
                    <a:lumOff val="5000"/>
                  </a:schemeClr>
                </a:solidFill>
              </a:rPr>
              <a:t>biodiversity and </a:t>
            </a:r>
            <a:r>
              <a:rPr lang="en-US" sz="2000" b="1" dirty="0">
                <a:solidFill>
                  <a:schemeClr val="tx1">
                    <a:lumMod val="95000"/>
                    <a:lumOff val="5000"/>
                  </a:schemeClr>
                </a:solidFill>
              </a:rPr>
              <a:t>ecosystem integrity is also vital.</a:t>
            </a:r>
            <a:endParaRPr lang="el-GR" sz="2000" b="1" dirty="0">
              <a:solidFill>
                <a:schemeClr val="tx1">
                  <a:lumMod val="95000"/>
                  <a:lumOff val="5000"/>
                </a:schemeClr>
              </a:solidFill>
            </a:endParaRPr>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268760"/>
            <a:ext cx="7761518" cy="2788036"/>
          </a:xfrm>
          <a:prstGeom prst="rect">
            <a:avLst/>
          </a:prstGeom>
        </p:spPr>
      </p:pic>
      <p:sp>
        <p:nvSpPr>
          <p:cNvPr id="5"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17/17</a:t>
            </a:r>
          </a:p>
        </p:txBody>
      </p:sp>
    </p:spTree>
    <p:extLst>
      <p:ext uri="{BB962C8B-B14F-4D97-AF65-F5344CB8AC3E}">
        <p14:creationId xmlns:p14="http://schemas.microsoft.com/office/powerpoint/2010/main" val="39666734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sz="quarter" idx="16"/>
          </p:nvPr>
        </p:nvSpPr>
        <p:spPr/>
        <p:txBody>
          <a:bodyPr/>
          <a:lstStyle/>
          <a:p>
            <a:pPr marL="354330" lvl="0" indent="-285750">
              <a:buClr>
                <a:srgbClr val="94C600"/>
              </a:buClr>
              <a:buFont typeface="Wingdings" pitchFamily="2" charset="2"/>
              <a:buChar char="§"/>
            </a:pPr>
            <a:r>
              <a:rPr lang="en-US" sz="1600" dirty="0" err="1" smtClean="0">
                <a:solidFill>
                  <a:srgbClr val="3E3D2D"/>
                </a:solidFill>
              </a:rPr>
              <a:t>Eskew</a:t>
            </a:r>
            <a:r>
              <a:rPr lang="en-US" sz="1600" dirty="0" smtClean="0">
                <a:solidFill>
                  <a:srgbClr val="3E3D2D"/>
                </a:solidFill>
              </a:rPr>
              <a:t>, B.  </a:t>
            </a:r>
            <a:r>
              <a:rPr lang="en-US" sz="1600" i="1" dirty="0" smtClean="0">
                <a:solidFill>
                  <a:srgbClr val="3E3D2D"/>
                </a:solidFill>
              </a:rPr>
              <a:t>A </a:t>
            </a:r>
            <a:r>
              <a:rPr lang="en-US" sz="1600" i="1" dirty="0">
                <a:solidFill>
                  <a:srgbClr val="3E3D2D"/>
                </a:solidFill>
              </a:rPr>
              <a:t>Holistic Approach to </a:t>
            </a:r>
            <a:r>
              <a:rPr lang="en-US" sz="1600" i="1" dirty="0" smtClean="0">
                <a:solidFill>
                  <a:srgbClr val="3E3D2D"/>
                </a:solidFill>
              </a:rPr>
              <a:t>Sustainability</a:t>
            </a:r>
            <a:r>
              <a:rPr lang="en-US" sz="1600" dirty="0" smtClean="0">
                <a:solidFill>
                  <a:srgbClr val="3E3D2D"/>
                </a:solidFill>
              </a:rPr>
              <a:t>, Charlotte</a:t>
            </a:r>
            <a:r>
              <a:rPr lang="en-US" sz="1600" dirty="0">
                <a:solidFill>
                  <a:srgbClr val="3E3D2D"/>
                </a:solidFill>
              </a:rPr>
              <a:t>, North Carolina March 11, </a:t>
            </a:r>
            <a:r>
              <a:rPr lang="en-US" sz="1600" dirty="0" smtClean="0">
                <a:solidFill>
                  <a:srgbClr val="3E3D2D"/>
                </a:solidFill>
              </a:rPr>
              <a:t>2011</a:t>
            </a:r>
          </a:p>
          <a:p>
            <a:pPr lvl="0">
              <a:buClr>
                <a:srgbClr val="94C600"/>
              </a:buClr>
            </a:pPr>
            <a:r>
              <a:rPr lang="it-IT" sz="1600" dirty="0" smtClean="0">
                <a:solidFill>
                  <a:srgbClr val="3E3D2D"/>
                </a:solidFill>
              </a:rPr>
              <a:t>	(https</a:t>
            </a:r>
            <a:r>
              <a:rPr lang="it-IT" sz="1600" dirty="0">
                <a:solidFill>
                  <a:srgbClr val="3E3D2D"/>
                </a:solidFill>
              </a:rPr>
              <a:t>://</a:t>
            </a:r>
            <a:r>
              <a:rPr lang="it-IT" sz="1600" dirty="0" smtClean="0">
                <a:solidFill>
                  <a:srgbClr val="3E3D2D"/>
                </a:solidFill>
              </a:rPr>
              <a:t>www.bicsi.org/pdf/Regions/charlotte_se_4_11/A%20	Holistic%20Approach%20to%20Sustainability.pdf)</a:t>
            </a:r>
          </a:p>
          <a:p>
            <a:pPr marL="354330" lvl="0" indent="-285750">
              <a:buClr>
                <a:srgbClr val="94C600"/>
              </a:buClr>
              <a:buFont typeface="Wingdings" pitchFamily="2" charset="2"/>
              <a:buChar char="§"/>
            </a:pPr>
            <a:r>
              <a:rPr lang="en-US" sz="1600" dirty="0">
                <a:solidFill>
                  <a:srgbClr val="3E3D2D"/>
                </a:solidFill>
              </a:rPr>
              <a:t>Bob Giddings, Bill </a:t>
            </a:r>
            <a:r>
              <a:rPr lang="en-US" sz="1600" dirty="0" smtClean="0">
                <a:solidFill>
                  <a:srgbClr val="3E3D2D"/>
                </a:solidFill>
              </a:rPr>
              <a:t>Hopwood </a:t>
            </a:r>
            <a:r>
              <a:rPr lang="en-US" sz="1600" dirty="0">
                <a:solidFill>
                  <a:srgbClr val="3E3D2D"/>
                </a:solidFill>
              </a:rPr>
              <a:t>and Geoff </a:t>
            </a:r>
            <a:r>
              <a:rPr lang="en-US" sz="1600" dirty="0" smtClean="0">
                <a:solidFill>
                  <a:srgbClr val="3E3D2D"/>
                </a:solidFill>
              </a:rPr>
              <a:t>O’Brien, </a:t>
            </a:r>
            <a:r>
              <a:rPr lang="en-US" sz="1600" i="1" dirty="0" smtClean="0">
                <a:solidFill>
                  <a:srgbClr val="3E3D2D"/>
                </a:solidFill>
              </a:rPr>
              <a:t>Environment, economy and society: fitting them together into sustainable development,</a:t>
            </a:r>
            <a:r>
              <a:rPr lang="en-US" sz="1600" dirty="0" smtClean="0">
                <a:solidFill>
                  <a:srgbClr val="3E3D2D"/>
                </a:solidFill>
              </a:rPr>
              <a:t> </a:t>
            </a:r>
            <a:r>
              <a:rPr lang="en-US" sz="1600" dirty="0" err="1" smtClean="0">
                <a:solidFill>
                  <a:srgbClr val="3E3D2D"/>
                </a:solidFill>
              </a:rPr>
              <a:t>Sust</a:t>
            </a:r>
            <a:r>
              <a:rPr lang="en-US" sz="1600" dirty="0">
                <a:solidFill>
                  <a:srgbClr val="3E3D2D"/>
                </a:solidFill>
              </a:rPr>
              <a:t>. Dev. 10, 187–196 (2002</a:t>
            </a:r>
            <a:r>
              <a:rPr lang="en-US" sz="1600" dirty="0" smtClean="0">
                <a:solidFill>
                  <a:srgbClr val="3E3D2D"/>
                </a:solidFill>
              </a:rPr>
              <a:t>)</a:t>
            </a:r>
          </a:p>
          <a:p>
            <a:pPr lvl="0">
              <a:buClr>
                <a:srgbClr val="94C600"/>
              </a:buClr>
            </a:pPr>
            <a:r>
              <a:rPr lang="en-US" sz="1600" dirty="0" smtClean="0">
                <a:solidFill>
                  <a:srgbClr val="3E3D2D"/>
                </a:solidFill>
              </a:rPr>
              <a:t>	(http</a:t>
            </a:r>
            <a:r>
              <a:rPr lang="en-US" sz="1600" dirty="0">
                <a:solidFill>
                  <a:srgbClr val="3E3D2D"/>
                </a:solidFill>
              </a:rPr>
              <a:t>://</a:t>
            </a:r>
            <a:r>
              <a:rPr lang="en-US" sz="1600" dirty="0" smtClean="0">
                <a:solidFill>
                  <a:srgbClr val="3E3D2D"/>
                </a:solidFill>
              </a:rPr>
              <a:t>onlinelibrary.wiley.com/doi/10.1002/sd.199/pdf) </a:t>
            </a:r>
            <a:endParaRPr lang="en-US" sz="1600" dirty="0">
              <a:solidFill>
                <a:srgbClr val="3E3D2D"/>
              </a:solidFill>
            </a:endParaRPr>
          </a:p>
          <a:p>
            <a:pPr lvl="0">
              <a:buClr>
                <a:srgbClr val="94C600"/>
              </a:buClr>
            </a:pPr>
            <a:endParaRPr lang="el-GR" sz="1600" dirty="0" smtClean="0">
              <a:solidFill>
                <a:srgbClr val="3E3D2D"/>
              </a:solidFill>
            </a:endParaRPr>
          </a:p>
          <a:p>
            <a:endParaRPr lang="it-IT" dirty="0"/>
          </a:p>
        </p:txBody>
      </p:sp>
      <p:sp>
        <p:nvSpPr>
          <p:cNvPr id="6" name="Τίτλος 1"/>
          <p:cNvSpPr>
            <a:spLocks noGrp="1"/>
          </p:cNvSpPr>
          <p:nvPr>
            <p:ph type="title"/>
          </p:nvPr>
        </p:nvSpPr>
        <p:spPr>
          <a:xfrm>
            <a:off x="1043608" y="1340768"/>
            <a:ext cx="7056784" cy="576064"/>
          </a:xfrm>
        </p:spPr>
        <p:txBody>
          <a:bodyPr>
            <a:noAutofit/>
          </a:bodyPr>
          <a:lstStyle/>
          <a:p>
            <a:pPr algn="ctr"/>
            <a:r>
              <a:rPr lang="en-US" sz="3200" b="1" dirty="0" smtClean="0">
                <a:solidFill>
                  <a:schemeClr val="tx1">
                    <a:lumMod val="95000"/>
                    <a:lumOff val="5000"/>
                  </a:schemeClr>
                </a:solidFill>
              </a:rPr>
              <a:t>REFERENCES</a:t>
            </a:r>
            <a:endParaRPr lang="el-GR" sz="3200" b="1" dirty="0">
              <a:solidFill>
                <a:schemeClr val="tx1">
                  <a:lumMod val="95000"/>
                  <a:lumOff val="5000"/>
                </a:schemeClr>
              </a:solidFill>
            </a:endParaRPr>
          </a:p>
        </p:txBody>
      </p:sp>
    </p:spTree>
    <p:extLst>
      <p:ext uri="{BB962C8B-B14F-4D97-AF65-F5344CB8AC3E}">
        <p14:creationId xmlns:p14="http://schemas.microsoft.com/office/powerpoint/2010/main" val="39526299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648072"/>
          </a:xfrm>
        </p:spPr>
        <p:txBody>
          <a:bodyPr>
            <a:normAutofit/>
          </a:bodyPr>
          <a:lstStyle/>
          <a:p>
            <a:pPr algn="ctr"/>
            <a:r>
              <a:rPr lang="en-US" sz="3600" b="1" dirty="0" smtClean="0">
                <a:solidFill>
                  <a:schemeClr val="tx1"/>
                </a:solidFill>
              </a:rPr>
              <a:t>SUSTAINABILITY</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836712"/>
            <a:ext cx="1080000" cy="314670"/>
          </a:xfrm>
        </p:spPr>
      </p:pic>
      <p:sp>
        <p:nvSpPr>
          <p:cNvPr id="5" name="Θέση περιεχομένου 4"/>
          <p:cNvSpPr>
            <a:spLocks noGrp="1"/>
          </p:cNvSpPr>
          <p:nvPr>
            <p:ph sz="quarter" idx="16"/>
          </p:nvPr>
        </p:nvSpPr>
        <p:spPr>
          <a:xfrm>
            <a:off x="1042988" y="2276872"/>
            <a:ext cx="7058025" cy="3960416"/>
          </a:xfrm>
        </p:spPr>
        <p:txBody>
          <a:bodyPr/>
          <a:lstStyle/>
          <a:p>
            <a:r>
              <a:rPr lang="en-US" sz="2000" b="1" smtClean="0">
                <a:solidFill>
                  <a:schemeClr val="tx1"/>
                </a:solidFill>
              </a:rPr>
              <a:t>Definition:</a:t>
            </a:r>
          </a:p>
          <a:p>
            <a:endParaRPr lang="en-US" sz="2000" b="1" smtClean="0">
              <a:solidFill>
                <a:schemeClr val="tx1"/>
              </a:solidFill>
            </a:endParaRPr>
          </a:p>
          <a:p>
            <a:pPr marL="411480" indent="-342900" algn="just">
              <a:buFont typeface="Wingdings" pitchFamily="2" charset="2"/>
              <a:buChar char="v"/>
            </a:pPr>
            <a:r>
              <a:rPr lang="en-US" sz="2000" b="1" smtClean="0">
                <a:solidFill>
                  <a:schemeClr val="tx1"/>
                </a:solidFill>
              </a:rPr>
              <a:t>Sustainability is derived from the Latin sustinere (tenere: to hold; sus: up).</a:t>
            </a:r>
          </a:p>
          <a:p>
            <a:pPr marL="411480" indent="-342900" algn="just">
              <a:buFont typeface="Wingdings" pitchFamily="2" charset="2"/>
              <a:buChar char="v"/>
            </a:pPr>
            <a:r>
              <a:rPr lang="en-US" sz="2000" b="1" smtClean="0">
                <a:solidFill>
                  <a:schemeClr val="tx1"/>
                </a:solidFill>
              </a:rPr>
              <a:t>Dictionaries provide more than ten meanings for sustain, the main ones being to maintain, support, or endure.</a:t>
            </a:r>
          </a:p>
          <a:p>
            <a:pPr marL="411480" indent="-342900" algn="just">
              <a:buFont typeface="Wingdings" pitchFamily="2" charset="2"/>
              <a:buChar char="v"/>
            </a:pPr>
            <a:r>
              <a:rPr lang="en-US" sz="2000" b="1" smtClean="0">
                <a:solidFill>
                  <a:schemeClr val="tx1"/>
                </a:solidFill>
              </a:rPr>
              <a:t>Since the 1980s , sustainability has been used more in the sense of human sustainability on planet Earth.</a:t>
            </a:r>
          </a:p>
          <a:p>
            <a:pPr marL="411480" indent="-342900">
              <a:buFont typeface="Arial" pitchFamily="34" charset="0"/>
              <a:buChar char="•"/>
            </a:pPr>
            <a:endParaRPr lang="el-GR" sz="2000" b="1" dirty="0">
              <a:solidFill>
                <a:schemeClr val="tx1"/>
              </a:solidFill>
            </a:endParaRPr>
          </a:p>
        </p:txBody>
      </p:sp>
      <p:sp>
        <p:nvSpPr>
          <p:cNvPr id="4" name="Θέση αριθμού διαφάνειας 3"/>
          <p:cNvSpPr>
            <a:spLocks noGrp="1"/>
          </p:cNvSpPr>
          <p:nvPr>
            <p:ph type="sldNum" sz="quarter" idx="12"/>
          </p:nvPr>
        </p:nvSpPr>
        <p:spPr>
          <a:xfrm>
            <a:off x="6840244" y="224491"/>
            <a:ext cx="1332156" cy="365125"/>
          </a:xfrm>
        </p:spPr>
        <p:txBody>
          <a:bodyPr/>
          <a:lstStyle/>
          <a:p>
            <a:pPr algn="r"/>
            <a:r>
              <a:rPr lang="it-IT" dirty="0" smtClean="0"/>
              <a:t>1/17</a:t>
            </a:r>
            <a:endParaRPr lang="el-GR" dirty="0"/>
          </a:p>
        </p:txBody>
      </p:sp>
    </p:spTree>
    <p:extLst>
      <p:ext uri="{BB962C8B-B14F-4D97-AF65-F5344CB8AC3E}">
        <p14:creationId xmlns:p14="http://schemas.microsoft.com/office/powerpoint/2010/main" val="2314910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196752"/>
            <a:ext cx="7024744" cy="757888"/>
          </a:xfrm>
        </p:spPr>
        <p:txBody>
          <a:bodyPr>
            <a:normAutofit/>
          </a:bodyPr>
          <a:lstStyle/>
          <a:p>
            <a:pPr algn="ctr"/>
            <a:r>
              <a:rPr lang="en-US" sz="3600" b="1" dirty="0">
                <a:solidFill>
                  <a:schemeClr val="tx1"/>
                </a:solidFill>
              </a:rPr>
              <a:t>SUSTAINABILITY</a:t>
            </a:r>
            <a:endParaRPr lang="el-GR" sz="3600" dirty="0"/>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2988" y="2132856"/>
            <a:ext cx="7058025" cy="4104432"/>
          </a:xfrm>
        </p:spPr>
        <p:txBody>
          <a:bodyPr/>
          <a:lstStyle/>
          <a:p>
            <a:endParaRPr lang="en-US" sz="2000" b="1" dirty="0" smtClean="0">
              <a:solidFill>
                <a:schemeClr val="tx1"/>
              </a:solidFill>
            </a:endParaRPr>
          </a:p>
          <a:p>
            <a:pPr algn="just"/>
            <a:r>
              <a:rPr lang="en-US" sz="2000" b="1" dirty="0" smtClean="0">
                <a:solidFill>
                  <a:schemeClr val="tx1"/>
                </a:solidFill>
              </a:rPr>
              <a:t>This </a:t>
            </a:r>
            <a:r>
              <a:rPr lang="en-US" sz="2000" b="1" dirty="0">
                <a:solidFill>
                  <a:schemeClr val="tx1"/>
                </a:solidFill>
              </a:rPr>
              <a:t>has resulted in the most widely quoted definition of sustainability</a:t>
            </a:r>
            <a:r>
              <a:rPr lang="en-US" sz="2000" b="1" dirty="0" smtClean="0">
                <a:solidFill>
                  <a:schemeClr val="tx1"/>
                </a:solidFill>
              </a:rPr>
              <a:t>:</a:t>
            </a:r>
          </a:p>
          <a:p>
            <a:pPr algn="just"/>
            <a:endParaRPr lang="en-US" sz="2000" b="1" dirty="0">
              <a:solidFill>
                <a:schemeClr val="tx1"/>
              </a:solidFill>
            </a:endParaRPr>
          </a:p>
          <a:p>
            <a:pPr algn="just"/>
            <a:r>
              <a:rPr lang="en-US" sz="2000" b="1" dirty="0">
                <a:solidFill>
                  <a:schemeClr val="tx1"/>
                </a:solidFill>
              </a:rPr>
              <a:t>“sustainable development is development that meets the needs of </a:t>
            </a:r>
            <a:r>
              <a:rPr lang="en-US" sz="2000" b="1" dirty="0" smtClean="0">
                <a:solidFill>
                  <a:schemeClr val="tx1"/>
                </a:solidFill>
              </a:rPr>
              <a:t>the present </a:t>
            </a:r>
            <a:r>
              <a:rPr lang="en-US" sz="2000" b="1" dirty="0">
                <a:solidFill>
                  <a:schemeClr val="tx1"/>
                </a:solidFill>
              </a:rPr>
              <a:t>without compromising the ability of future generations to </a:t>
            </a:r>
            <a:r>
              <a:rPr lang="en-US" sz="2000" b="1" dirty="0" smtClean="0">
                <a:solidFill>
                  <a:schemeClr val="tx1"/>
                </a:solidFill>
              </a:rPr>
              <a:t>meet their </a:t>
            </a:r>
            <a:r>
              <a:rPr lang="en-US" sz="2000" b="1" dirty="0">
                <a:solidFill>
                  <a:schemeClr val="tx1"/>
                </a:solidFill>
              </a:rPr>
              <a:t>own needs.”</a:t>
            </a:r>
          </a:p>
          <a:p>
            <a:pPr algn="just"/>
            <a:endParaRPr lang="en-US" sz="1800" b="1" dirty="0" smtClean="0"/>
          </a:p>
          <a:p>
            <a:pPr algn="just"/>
            <a:r>
              <a:rPr lang="en-US" sz="1600" dirty="0" smtClean="0">
                <a:solidFill>
                  <a:schemeClr val="tx1"/>
                </a:solidFill>
              </a:rPr>
              <a:t>Source: World Commission on Environment and Development (established by a resolution of UN General Assembly) (</a:t>
            </a:r>
            <a:r>
              <a:rPr lang="en-US" sz="1600" dirty="0" err="1" smtClean="0">
                <a:solidFill>
                  <a:schemeClr val="tx1"/>
                </a:solidFill>
              </a:rPr>
              <a:t>Brundtland</a:t>
            </a:r>
            <a:r>
              <a:rPr lang="en-US" sz="1600" dirty="0" smtClean="0">
                <a:solidFill>
                  <a:schemeClr val="tx1"/>
                </a:solidFill>
              </a:rPr>
              <a:t> Commission, 1987). </a:t>
            </a:r>
            <a:endParaRPr lang="el-GR" sz="1600" dirty="0">
              <a:solidFill>
                <a:schemeClr val="tx1"/>
              </a:solidFill>
            </a:endParaRPr>
          </a:p>
        </p:txBody>
      </p:sp>
      <p:sp>
        <p:nvSpPr>
          <p:cNvPr id="4" name="Θέση αριθμού διαφάνειας 3"/>
          <p:cNvSpPr>
            <a:spLocks noGrp="1"/>
          </p:cNvSpPr>
          <p:nvPr>
            <p:ph type="sldNum" sz="quarter" idx="12"/>
          </p:nvPr>
        </p:nvSpPr>
        <p:spPr>
          <a:xfrm>
            <a:off x="6840244" y="224491"/>
            <a:ext cx="1332156" cy="365125"/>
          </a:xfrm>
        </p:spPr>
        <p:txBody>
          <a:bodyPr/>
          <a:lstStyle/>
          <a:p>
            <a:pPr algn="r"/>
            <a:r>
              <a:rPr lang="it-IT" dirty="0" smtClean="0"/>
              <a:t>2/17</a:t>
            </a:r>
          </a:p>
        </p:txBody>
      </p:sp>
    </p:spTree>
    <p:extLst>
      <p:ext uri="{BB962C8B-B14F-4D97-AF65-F5344CB8AC3E}">
        <p14:creationId xmlns:p14="http://schemas.microsoft.com/office/powerpoint/2010/main" val="1733273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a:bodyPr>
          <a:lstStyle/>
          <a:p>
            <a:pPr algn="ctr"/>
            <a:r>
              <a:rPr lang="en-US" sz="3600" b="1" dirty="0">
                <a:solidFill>
                  <a:schemeClr val="tx1"/>
                </a:solidFill>
              </a:rPr>
              <a:t>SUSTAINABILITY</a:t>
            </a:r>
            <a:endParaRPr lang="el-GR" sz="3600" dirty="0"/>
          </a:p>
        </p:txBody>
      </p:sp>
      <p:pic>
        <p:nvPicPr>
          <p:cNvPr id="6" name="Θέση εικόνας 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2988" y="2204864"/>
            <a:ext cx="7058025" cy="4032424"/>
          </a:xfrm>
        </p:spPr>
        <p:txBody>
          <a:bodyPr/>
          <a:lstStyle/>
          <a:p>
            <a:endParaRPr lang="en-US" sz="2000" b="1" dirty="0" smtClean="0">
              <a:solidFill>
                <a:schemeClr val="tx1"/>
              </a:solidFill>
            </a:endParaRPr>
          </a:p>
          <a:p>
            <a:r>
              <a:rPr lang="en-US" sz="2000" b="1" dirty="0" smtClean="0">
                <a:solidFill>
                  <a:schemeClr val="tx1"/>
                </a:solidFill>
              </a:rPr>
              <a:t>Benefits </a:t>
            </a:r>
            <a:r>
              <a:rPr lang="en-US" sz="2000" b="1" dirty="0">
                <a:solidFill>
                  <a:schemeClr val="tx1"/>
                </a:solidFill>
              </a:rPr>
              <a:t>of </a:t>
            </a:r>
            <a:r>
              <a:rPr lang="en-US" sz="2000" b="1" dirty="0" smtClean="0">
                <a:solidFill>
                  <a:schemeClr val="tx1"/>
                </a:solidFill>
              </a:rPr>
              <a:t>sustainability:</a:t>
            </a:r>
          </a:p>
          <a:p>
            <a:endParaRPr lang="en-US" sz="2000" b="1" dirty="0">
              <a:solidFill>
                <a:schemeClr val="tx1"/>
              </a:solidFill>
            </a:endParaRPr>
          </a:p>
          <a:p>
            <a:pPr marL="411480" indent="-342900">
              <a:buFont typeface="Wingdings" pitchFamily="2" charset="2"/>
              <a:buChar char="v"/>
            </a:pPr>
            <a:r>
              <a:rPr lang="en-US" sz="2000" b="1" dirty="0" smtClean="0">
                <a:solidFill>
                  <a:schemeClr val="tx1"/>
                </a:solidFill>
              </a:rPr>
              <a:t>Improved </a:t>
            </a:r>
            <a:r>
              <a:rPr lang="en-US" sz="2000" b="1" dirty="0">
                <a:solidFill>
                  <a:schemeClr val="tx1"/>
                </a:solidFill>
              </a:rPr>
              <a:t>energy efficiency</a:t>
            </a:r>
          </a:p>
          <a:p>
            <a:pPr marL="411480" indent="-342900">
              <a:buFont typeface="Wingdings" pitchFamily="2" charset="2"/>
              <a:buChar char="v"/>
            </a:pPr>
            <a:r>
              <a:rPr lang="en-US" sz="2000" b="1" dirty="0" smtClean="0">
                <a:solidFill>
                  <a:schemeClr val="tx1"/>
                </a:solidFill>
              </a:rPr>
              <a:t>Improved </a:t>
            </a:r>
            <a:r>
              <a:rPr lang="en-US" sz="2000" b="1" dirty="0">
                <a:solidFill>
                  <a:schemeClr val="tx1"/>
                </a:solidFill>
              </a:rPr>
              <a:t>overall performance</a:t>
            </a:r>
          </a:p>
          <a:p>
            <a:pPr marL="411480" indent="-342900">
              <a:buFont typeface="Wingdings" pitchFamily="2" charset="2"/>
              <a:buChar char="v"/>
            </a:pPr>
            <a:r>
              <a:rPr lang="en-US" sz="2000" b="1" dirty="0" smtClean="0">
                <a:solidFill>
                  <a:schemeClr val="tx1"/>
                </a:solidFill>
              </a:rPr>
              <a:t>Reduced </a:t>
            </a:r>
            <a:r>
              <a:rPr lang="en-US" sz="2000" b="1" dirty="0">
                <a:solidFill>
                  <a:schemeClr val="tx1"/>
                </a:solidFill>
              </a:rPr>
              <a:t>total cost of ownership</a:t>
            </a:r>
          </a:p>
          <a:p>
            <a:endParaRPr lang="el-GR" dirty="0"/>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3/17</a:t>
            </a:r>
            <a:endParaRPr lang="el-GR" dirty="0"/>
          </a:p>
        </p:txBody>
      </p:sp>
    </p:spTree>
    <p:extLst>
      <p:ext uri="{BB962C8B-B14F-4D97-AF65-F5344CB8AC3E}">
        <p14:creationId xmlns:p14="http://schemas.microsoft.com/office/powerpoint/2010/main" val="3118743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412776"/>
            <a:ext cx="7024744" cy="648072"/>
          </a:xfrm>
        </p:spPr>
        <p:txBody>
          <a:bodyPr>
            <a:noAutofit/>
          </a:bodyPr>
          <a:lstStyle/>
          <a:p>
            <a:r>
              <a:rPr lang="en-US" sz="2800" b="1" dirty="0" smtClean="0">
                <a:solidFill>
                  <a:schemeClr val="tx1"/>
                </a:solidFill>
              </a:rPr>
              <a:t>HOLISTIC APPROACH TO SUSTAINABILITY</a:t>
            </a:r>
            <a:endParaRPr lang="el-GR" sz="28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2988" y="2204864"/>
            <a:ext cx="7058025" cy="3744392"/>
          </a:xfrm>
        </p:spPr>
        <p:txBody>
          <a:bodyPr>
            <a:noAutofit/>
          </a:bodyPr>
          <a:lstStyle/>
          <a:p>
            <a:pPr algn="just"/>
            <a:r>
              <a:rPr lang="en-US" sz="2000" b="1" dirty="0">
                <a:solidFill>
                  <a:schemeClr val="tx1"/>
                </a:solidFill>
              </a:rPr>
              <a:t>Understood in a holistic form, sustainability is a </a:t>
            </a:r>
            <a:r>
              <a:rPr lang="en-US" sz="2000" b="1" dirty="0" smtClean="0">
                <a:solidFill>
                  <a:schemeClr val="tx1"/>
                </a:solidFill>
              </a:rPr>
              <a:t>complex </a:t>
            </a:r>
            <a:r>
              <a:rPr lang="en-US" sz="2000" b="1" dirty="0">
                <a:solidFill>
                  <a:schemeClr val="tx1"/>
                </a:solidFill>
              </a:rPr>
              <a:t>and </a:t>
            </a:r>
            <a:r>
              <a:rPr lang="en-US" sz="2000" b="1" dirty="0" smtClean="0">
                <a:solidFill>
                  <a:schemeClr val="tx1"/>
                </a:solidFill>
              </a:rPr>
              <a:t>multifaceted vision </a:t>
            </a:r>
            <a:r>
              <a:rPr lang="en-US" sz="2000" b="1" dirty="0">
                <a:solidFill>
                  <a:schemeClr val="tx1"/>
                </a:solidFill>
              </a:rPr>
              <a:t>of development. </a:t>
            </a:r>
            <a:endParaRPr lang="en-US" sz="2000" b="1" dirty="0" smtClean="0">
              <a:solidFill>
                <a:schemeClr val="tx1"/>
              </a:solidFill>
            </a:endParaRPr>
          </a:p>
          <a:p>
            <a:pPr algn="just"/>
            <a:endParaRPr lang="en-US" sz="2000" b="1" dirty="0">
              <a:solidFill>
                <a:schemeClr val="tx1"/>
              </a:solidFill>
            </a:endParaRPr>
          </a:p>
          <a:p>
            <a:pPr algn="just"/>
            <a:r>
              <a:rPr lang="en-US" sz="2000" b="1" dirty="0" smtClean="0">
                <a:solidFill>
                  <a:schemeClr val="tx1"/>
                </a:solidFill>
              </a:rPr>
              <a:t>It </a:t>
            </a:r>
            <a:r>
              <a:rPr lang="en-US" sz="2000" b="1" dirty="0">
                <a:solidFill>
                  <a:schemeClr val="tx1"/>
                </a:solidFill>
              </a:rPr>
              <a:t>is a m</a:t>
            </a:r>
            <a:r>
              <a:rPr lang="en-US" sz="2000" b="1" dirty="0" smtClean="0">
                <a:solidFill>
                  <a:schemeClr val="tx1"/>
                </a:solidFill>
              </a:rPr>
              <a:t>ultidimensional </a:t>
            </a:r>
            <a:r>
              <a:rPr lang="en-US" sz="2000" b="1" dirty="0">
                <a:solidFill>
                  <a:schemeClr val="tx1"/>
                </a:solidFill>
              </a:rPr>
              <a:t>model of development </a:t>
            </a:r>
            <a:r>
              <a:rPr lang="en-US" sz="2000" b="1" dirty="0" smtClean="0">
                <a:solidFill>
                  <a:schemeClr val="tx1"/>
                </a:solidFill>
              </a:rPr>
              <a:t>which limits </a:t>
            </a:r>
            <a:r>
              <a:rPr lang="en-US" sz="2000" b="1" dirty="0">
                <a:solidFill>
                  <a:schemeClr val="tx1"/>
                </a:solidFill>
              </a:rPr>
              <a:t>economic growth and other human activities to the capacity of nature </a:t>
            </a:r>
            <a:r>
              <a:rPr lang="en-US" sz="2000" b="1" dirty="0" smtClean="0">
                <a:solidFill>
                  <a:schemeClr val="tx1"/>
                </a:solidFill>
              </a:rPr>
              <a:t>for self-regeneration.</a:t>
            </a:r>
          </a:p>
          <a:p>
            <a:pPr algn="just"/>
            <a:endParaRPr lang="en-US" sz="2000" b="1" dirty="0">
              <a:solidFill>
                <a:schemeClr val="tx1"/>
              </a:solidFill>
            </a:endParaRPr>
          </a:p>
          <a:p>
            <a:pPr algn="just"/>
            <a:r>
              <a:rPr lang="en-US" sz="2000" b="1" dirty="0" smtClean="0">
                <a:solidFill>
                  <a:schemeClr val="tx1"/>
                </a:solidFill>
              </a:rPr>
              <a:t>It places </a:t>
            </a:r>
            <a:r>
              <a:rPr lang="en-US" sz="2000" b="1" dirty="0">
                <a:solidFill>
                  <a:schemeClr val="tx1"/>
                </a:solidFill>
              </a:rPr>
              <a:t>the improvement of the human condition (social </a:t>
            </a:r>
            <a:r>
              <a:rPr lang="en-US" sz="2000" b="1" dirty="0" smtClean="0">
                <a:solidFill>
                  <a:schemeClr val="tx1"/>
                </a:solidFill>
              </a:rPr>
              <a:t>and human </a:t>
            </a:r>
            <a:r>
              <a:rPr lang="en-US" sz="2000" b="1" dirty="0">
                <a:solidFill>
                  <a:schemeClr val="tx1"/>
                </a:solidFill>
              </a:rPr>
              <a:t>development) as its primary goal, and places respect for </a:t>
            </a:r>
            <a:r>
              <a:rPr lang="en-US" sz="2000" b="1" dirty="0" smtClean="0">
                <a:solidFill>
                  <a:schemeClr val="tx1"/>
                </a:solidFill>
              </a:rPr>
              <a:t>environmental quality </a:t>
            </a:r>
            <a:r>
              <a:rPr lang="en-US" sz="2000" b="1" dirty="0">
                <a:solidFill>
                  <a:schemeClr val="tx1"/>
                </a:solidFill>
              </a:rPr>
              <a:t>and the limits of </a:t>
            </a:r>
            <a:r>
              <a:rPr lang="en-US" sz="2000" b="1" dirty="0" smtClean="0">
                <a:solidFill>
                  <a:schemeClr val="tx1"/>
                </a:solidFill>
              </a:rPr>
              <a:t>nature </a:t>
            </a:r>
            <a:r>
              <a:rPr lang="en-US" sz="2000" b="1" dirty="0">
                <a:solidFill>
                  <a:schemeClr val="tx1"/>
                </a:solidFill>
              </a:rPr>
              <a:t>at the core of any economic, political, </a:t>
            </a:r>
            <a:r>
              <a:rPr lang="en-US" sz="2000" b="1" dirty="0" smtClean="0">
                <a:solidFill>
                  <a:schemeClr val="tx1"/>
                </a:solidFill>
              </a:rPr>
              <a:t>educational and </a:t>
            </a:r>
            <a:r>
              <a:rPr lang="en-US" sz="2000" b="1" dirty="0">
                <a:solidFill>
                  <a:schemeClr val="tx1"/>
                </a:solidFill>
              </a:rPr>
              <a:t>cultural strategy.</a:t>
            </a:r>
            <a:endParaRPr lang="el-GR" sz="2000" b="1" dirty="0">
              <a:solidFill>
                <a:schemeClr val="tx1"/>
              </a:solidFill>
            </a:endParaRP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4/17</a:t>
            </a:r>
            <a:endParaRPr lang="el-GR" dirty="0"/>
          </a:p>
        </p:txBody>
      </p:sp>
    </p:spTree>
    <p:extLst>
      <p:ext uri="{BB962C8B-B14F-4D97-AF65-F5344CB8AC3E}">
        <p14:creationId xmlns:p14="http://schemas.microsoft.com/office/powerpoint/2010/main" val="3422586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576064"/>
          </a:xfrm>
        </p:spPr>
        <p:txBody>
          <a:bodyPr>
            <a:normAutofit/>
          </a:bodyPr>
          <a:lstStyle/>
          <a:p>
            <a:r>
              <a:rPr lang="en-US" sz="2800" b="1" dirty="0">
                <a:solidFill>
                  <a:prstClr val="black"/>
                </a:solidFill>
              </a:rPr>
              <a:t>HOLISTIC APPROACH TO SUSTAINABILITY</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764704"/>
            <a:ext cx="1080000" cy="314670"/>
          </a:xfrm>
        </p:spPr>
      </p:pic>
      <p:sp>
        <p:nvSpPr>
          <p:cNvPr id="5" name="Θέση περιεχομένου 4"/>
          <p:cNvSpPr>
            <a:spLocks noGrp="1"/>
          </p:cNvSpPr>
          <p:nvPr>
            <p:ph sz="quarter" idx="16"/>
          </p:nvPr>
        </p:nvSpPr>
        <p:spPr>
          <a:xfrm>
            <a:off x="1042988" y="2204864"/>
            <a:ext cx="7058025" cy="3816400"/>
          </a:xfrm>
        </p:spPr>
        <p:txBody>
          <a:bodyPr>
            <a:normAutofit/>
          </a:bodyPr>
          <a:lstStyle/>
          <a:p>
            <a:pPr algn="just"/>
            <a:r>
              <a:rPr lang="en-US" sz="2000" b="1" dirty="0">
                <a:solidFill>
                  <a:schemeClr val="tx1"/>
                </a:solidFill>
              </a:rPr>
              <a:t>Sustainable development is often presented </a:t>
            </a:r>
            <a:r>
              <a:rPr lang="en-US" sz="2000" b="1" dirty="0" smtClean="0">
                <a:solidFill>
                  <a:schemeClr val="tx1"/>
                </a:solidFill>
              </a:rPr>
              <a:t>as being </a:t>
            </a:r>
            <a:r>
              <a:rPr lang="en-US" sz="2000" b="1" dirty="0">
                <a:solidFill>
                  <a:schemeClr val="tx1"/>
                </a:solidFill>
              </a:rPr>
              <a:t>divided into the economy, environment and </a:t>
            </a:r>
            <a:r>
              <a:rPr lang="en-US" sz="2000" b="1" dirty="0" smtClean="0">
                <a:solidFill>
                  <a:schemeClr val="tx1"/>
                </a:solidFill>
              </a:rPr>
              <a:t>society.</a:t>
            </a:r>
            <a:endParaRPr lang="en-US" sz="2000" b="1" dirty="0" smtClean="0">
              <a:solidFill>
                <a:schemeClr val="tx1"/>
              </a:solidFill>
            </a:endParaRPr>
          </a:p>
          <a:p>
            <a:pPr algn="just"/>
            <a:endParaRPr lang="en-US" sz="2000" b="1" dirty="0">
              <a:solidFill>
                <a:schemeClr val="tx1"/>
              </a:solidFill>
            </a:endParaRPr>
          </a:p>
          <a:p>
            <a:pPr algn="just"/>
            <a:r>
              <a:rPr lang="en-US" sz="2000" b="1" dirty="0" smtClean="0">
                <a:solidFill>
                  <a:schemeClr val="tx1"/>
                </a:solidFill>
              </a:rPr>
              <a:t>The </a:t>
            </a:r>
            <a:r>
              <a:rPr lang="en-US" sz="2000" b="1" dirty="0">
                <a:solidFill>
                  <a:schemeClr val="tx1"/>
                </a:solidFill>
              </a:rPr>
              <a:t>three sectors </a:t>
            </a:r>
            <a:r>
              <a:rPr lang="en-US" sz="2000" b="1" dirty="0" smtClean="0">
                <a:solidFill>
                  <a:schemeClr val="tx1"/>
                </a:solidFill>
              </a:rPr>
              <a:t>are often </a:t>
            </a:r>
            <a:r>
              <a:rPr lang="en-US" sz="2000" b="1" dirty="0">
                <a:solidFill>
                  <a:schemeClr val="tx1"/>
                </a:solidFill>
              </a:rPr>
              <a:t>presented as three interconnected </a:t>
            </a:r>
            <a:r>
              <a:rPr lang="en-US" sz="2000" b="1" dirty="0" smtClean="0">
                <a:solidFill>
                  <a:schemeClr val="tx1"/>
                </a:solidFill>
              </a:rPr>
              <a:t>rings.</a:t>
            </a:r>
          </a:p>
          <a:p>
            <a:pPr algn="just"/>
            <a:endParaRPr lang="en-US" sz="2000" b="1" dirty="0">
              <a:solidFill>
                <a:schemeClr val="tx1"/>
              </a:solidFill>
            </a:endParaRPr>
          </a:p>
          <a:p>
            <a:pPr algn="just"/>
            <a:r>
              <a:rPr lang="en-US" sz="2000" b="1" dirty="0">
                <a:solidFill>
                  <a:schemeClr val="tx1"/>
                </a:solidFill>
              </a:rPr>
              <a:t>By encouraging the classification of </a:t>
            </a:r>
            <a:r>
              <a:rPr lang="en-US" sz="2000" b="1" dirty="0" smtClean="0">
                <a:solidFill>
                  <a:schemeClr val="tx1"/>
                </a:solidFill>
              </a:rPr>
              <a:t>impacts into </a:t>
            </a:r>
            <a:r>
              <a:rPr lang="en-US" sz="2000" b="1" dirty="0">
                <a:solidFill>
                  <a:schemeClr val="tx1"/>
                </a:solidFill>
              </a:rPr>
              <a:t>three convenient categories it makes </a:t>
            </a:r>
            <a:r>
              <a:rPr lang="en-US" sz="2000" b="1" dirty="0" smtClean="0">
                <a:solidFill>
                  <a:schemeClr val="tx1"/>
                </a:solidFill>
              </a:rPr>
              <a:t>analysis more </a:t>
            </a:r>
            <a:r>
              <a:rPr lang="en-US" sz="2000" b="1" dirty="0">
                <a:solidFill>
                  <a:schemeClr val="tx1"/>
                </a:solidFill>
              </a:rPr>
              <a:t>straightforward.</a:t>
            </a:r>
            <a:endParaRPr lang="el-GR" sz="2000" b="1" dirty="0">
              <a:solidFill>
                <a:schemeClr val="tx1"/>
              </a:solidFill>
            </a:endParaRPr>
          </a:p>
        </p:txBody>
      </p:sp>
      <p:sp>
        <p:nvSpPr>
          <p:cNvPr id="4" name="Θέση αριθμού διαφάνειας 3"/>
          <p:cNvSpPr>
            <a:spLocks noGrp="1"/>
          </p:cNvSpPr>
          <p:nvPr>
            <p:ph type="sldNum" sz="quarter" idx="12"/>
          </p:nvPr>
        </p:nvSpPr>
        <p:spPr>
          <a:xfrm>
            <a:off x="6804248" y="224491"/>
            <a:ext cx="1332156" cy="365125"/>
          </a:xfrm>
        </p:spPr>
        <p:txBody>
          <a:bodyPr/>
          <a:lstStyle/>
          <a:p>
            <a:pPr algn="r"/>
            <a:r>
              <a:rPr lang="it-IT" dirty="0" smtClean="0"/>
              <a:t>5/17</a:t>
            </a:r>
          </a:p>
        </p:txBody>
      </p:sp>
    </p:spTree>
    <p:extLst>
      <p:ext uri="{BB962C8B-B14F-4D97-AF65-F5344CB8AC3E}">
        <p14:creationId xmlns:p14="http://schemas.microsoft.com/office/powerpoint/2010/main" val="3270807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576064"/>
          </a:xfrm>
        </p:spPr>
        <p:txBody>
          <a:bodyPr/>
          <a:lstStyle/>
          <a:p>
            <a:r>
              <a:rPr lang="en-US" sz="2800" b="1" dirty="0">
                <a:solidFill>
                  <a:prstClr val="black"/>
                </a:solidFill>
              </a:rPr>
              <a:t>HOLISTIC APPROACH TO SUSTAINABILITY</a:t>
            </a:r>
            <a:endParaRPr lang="el-GR" dirty="0"/>
          </a:p>
        </p:txBody>
      </p:sp>
      <p:pic>
        <p:nvPicPr>
          <p:cNvPr id="4" name="Θέση περιεχομένου 3"/>
          <p:cNvPicPr>
            <a:picLocks noGrp="1" noChangeAspect="1"/>
          </p:cNvPicPr>
          <p:nvPr>
            <p:ph sz="quarter" idx="16"/>
          </p:nvPr>
        </p:nvPicPr>
        <p:blipFill>
          <a:blip r:embed="rId2" cstate="print">
            <a:extLst>
              <a:ext uri="{28A0092B-C50C-407E-A947-70E740481C1C}">
                <a14:useLocalDpi xmlns:a14="http://schemas.microsoft.com/office/drawing/2010/main" val="0"/>
              </a:ext>
            </a:extLst>
          </a:blip>
          <a:stretch>
            <a:fillRect/>
          </a:stretch>
        </p:blipFill>
        <p:spPr>
          <a:xfrm>
            <a:off x="1478939" y="2205038"/>
            <a:ext cx="6186122" cy="4032250"/>
          </a:xfrm>
        </p:spPr>
      </p:pic>
      <p:sp>
        <p:nvSpPr>
          <p:cNvPr id="5" name="Θέση αριθμού διαφάνειας 3"/>
          <p:cNvSpPr>
            <a:spLocks noGrp="1"/>
          </p:cNvSpPr>
          <p:nvPr>
            <p:ph type="sldNum" sz="quarter" idx="12"/>
          </p:nvPr>
        </p:nvSpPr>
        <p:spPr>
          <a:xfrm>
            <a:off x="6804248" y="224491"/>
            <a:ext cx="1332156" cy="365125"/>
          </a:xfrm>
        </p:spPr>
        <p:txBody>
          <a:bodyPr/>
          <a:lstStyle/>
          <a:p>
            <a:pPr algn="r"/>
            <a:r>
              <a:rPr lang="it-IT" dirty="0"/>
              <a:t>6</a:t>
            </a:r>
            <a:r>
              <a:rPr lang="it-IT" dirty="0" smtClean="0"/>
              <a:t>/17</a:t>
            </a:r>
          </a:p>
        </p:txBody>
      </p:sp>
    </p:spTree>
    <p:extLst>
      <p:ext uri="{BB962C8B-B14F-4D97-AF65-F5344CB8AC3E}">
        <p14:creationId xmlns:p14="http://schemas.microsoft.com/office/powerpoint/2010/main" val="30878740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648072"/>
          </a:xfrm>
        </p:spPr>
        <p:txBody>
          <a:bodyPr/>
          <a:lstStyle/>
          <a:p>
            <a:pPr algn="ctr"/>
            <a:r>
              <a:rPr lang="en-US" sz="2800" b="1" dirty="0">
                <a:solidFill>
                  <a:prstClr val="black"/>
                </a:solidFill>
              </a:rPr>
              <a:t>HOLISTIC APPROACH TO SUSTAINABILITY</a:t>
            </a:r>
            <a:endParaRPr lang="el-GR" dirty="0"/>
          </a:p>
        </p:txBody>
      </p:sp>
      <p:sp>
        <p:nvSpPr>
          <p:cNvPr id="3" name="Θέση περιεχομένου 2"/>
          <p:cNvSpPr>
            <a:spLocks noGrp="1"/>
          </p:cNvSpPr>
          <p:nvPr>
            <p:ph sz="quarter" idx="16"/>
          </p:nvPr>
        </p:nvSpPr>
        <p:spPr>
          <a:xfrm>
            <a:off x="1042988" y="2492896"/>
            <a:ext cx="7058025" cy="3744392"/>
          </a:xfrm>
        </p:spPr>
        <p:txBody>
          <a:bodyPr>
            <a:normAutofit/>
          </a:bodyPr>
          <a:lstStyle/>
          <a:p>
            <a:pPr marL="525780" indent="-457200">
              <a:buClrTx/>
              <a:buFont typeface="+mj-lt"/>
              <a:buAutoNum type="arabicPeriod"/>
            </a:pPr>
            <a:endParaRPr lang="en-US" sz="2000" b="1" dirty="0" smtClean="0">
              <a:solidFill>
                <a:schemeClr val="tx1"/>
              </a:solidFill>
            </a:endParaRPr>
          </a:p>
          <a:p>
            <a:pPr marL="525780" indent="-457200">
              <a:buClrTx/>
              <a:buFont typeface="+mj-lt"/>
              <a:buAutoNum type="arabicPeriod"/>
            </a:pPr>
            <a:r>
              <a:rPr lang="en-US" sz="2000" b="1" dirty="0" smtClean="0">
                <a:solidFill>
                  <a:schemeClr val="tx1"/>
                </a:solidFill>
              </a:rPr>
              <a:t>POLITICAL </a:t>
            </a:r>
            <a:r>
              <a:rPr lang="en-US" sz="2000" b="1" dirty="0">
                <a:solidFill>
                  <a:schemeClr val="tx1"/>
                </a:solidFill>
              </a:rPr>
              <a:t>REALITY: </a:t>
            </a:r>
            <a:r>
              <a:rPr lang="en-US" sz="2000" b="1" dirty="0" smtClean="0">
                <a:solidFill>
                  <a:schemeClr val="tx1"/>
                </a:solidFill>
              </a:rPr>
              <a:t>Prioritizing the economy </a:t>
            </a:r>
          </a:p>
          <a:p>
            <a:pPr marL="525780" indent="-457200">
              <a:buClrTx/>
              <a:buFont typeface="+mj-lt"/>
              <a:buAutoNum type="arabicPeriod"/>
            </a:pPr>
            <a:r>
              <a:rPr lang="en-US" sz="2000" b="1" dirty="0" smtClean="0">
                <a:solidFill>
                  <a:schemeClr val="tx1"/>
                </a:solidFill>
              </a:rPr>
              <a:t>MATERIAL REALITY: Nesting economy in society and environment </a:t>
            </a:r>
          </a:p>
          <a:p>
            <a:pPr marL="525780" indent="-457200">
              <a:buClrTx/>
              <a:buFont typeface="+mj-lt"/>
              <a:buAutoNum type="arabicPeriod"/>
            </a:pPr>
            <a:r>
              <a:rPr lang="en-US" sz="2000" b="1" dirty="0" smtClean="0">
                <a:solidFill>
                  <a:schemeClr val="tx1"/>
                </a:solidFill>
              </a:rPr>
              <a:t>MULTI-LAYERED AND MULTI-FACETED</a:t>
            </a:r>
          </a:p>
          <a:p>
            <a:pPr marL="525780" indent="-457200">
              <a:buClrTx/>
              <a:buFont typeface="+mj-lt"/>
              <a:buAutoNum type="arabicPeriod"/>
            </a:pPr>
            <a:r>
              <a:rPr lang="en-US" sz="2000" b="1" dirty="0">
                <a:solidFill>
                  <a:schemeClr val="tx1"/>
                </a:solidFill>
              </a:rPr>
              <a:t>CHANGE OF VIEWPOINT: </a:t>
            </a:r>
            <a:r>
              <a:rPr lang="en-US" sz="2000" b="1" dirty="0" smtClean="0">
                <a:solidFill>
                  <a:schemeClr val="tx1"/>
                </a:solidFill>
              </a:rPr>
              <a:t>Breaking down the boundaries </a:t>
            </a:r>
            <a:endParaRPr lang="el-GR" sz="2000" b="1" dirty="0">
              <a:solidFill>
                <a:schemeClr val="tx1"/>
              </a:solidFill>
            </a:endParaRPr>
          </a:p>
        </p:txBody>
      </p:sp>
      <p:sp>
        <p:nvSpPr>
          <p:cNvPr id="5" name="Θέση αριθμού διαφάνειας 3"/>
          <p:cNvSpPr>
            <a:spLocks noGrp="1"/>
          </p:cNvSpPr>
          <p:nvPr>
            <p:ph type="sldNum" sz="quarter" idx="12"/>
          </p:nvPr>
        </p:nvSpPr>
        <p:spPr>
          <a:xfrm>
            <a:off x="6804248" y="224491"/>
            <a:ext cx="1332156" cy="365125"/>
          </a:xfrm>
        </p:spPr>
        <p:txBody>
          <a:bodyPr/>
          <a:lstStyle/>
          <a:p>
            <a:pPr algn="r"/>
            <a:r>
              <a:rPr lang="it-IT" dirty="0"/>
              <a:t>7</a:t>
            </a:r>
            <a:r>
              <a:rPr lang="it-IT" dirty="0" smtClean="0"/>
              <a:t>/17</a:t>
            </a:r>
          </a:p>
        </p:txBody>
      </p:sp>
    </p:spTree>
    <p:extLst>
      <p:ext uri="{BB962C8B-B14F-4D97-AF65-F5344CB8AC3E}">
        <p14:creationId xmlns:p14="http://schemas.microsoft.com/office/powerpoint/2010/main" val="3474184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720080"/>
          </a:xfrm>
        </p:spPr>
        <p:txBody>
          <a:bodyPr>
            <a:normAutofit/>
          </a:bodyPr>
          <a:lstStyle/>
          <a:p>
            <a:pPr marL="514350" indent="-514350" algn="ctr">
              <a:buFont typeface="+mj-lt"/>
              <a:buAutoNum type="arabicPeriod"/>
            </a:pPr>
            <a:r>
              <a:rPr lang="en-US" sz="3200" b="1" dirty="0" smtClean="0">
                <a:solidFill>
                  <a:schemeClr val="tx1"/>
                </a:solidFill>
              </a:rPr>
              <a:t>POLITICAL </a:t>
            </a:r>
            <a:r>
              <a:rPr lang="en-US" sz="3200" b="1" dirty="0">
                <a:solidFill>
                  <a:schemeClr val="tx1"/>
                </a:solidFill>
              </a:rPr>
              <a:t>REALITY</a:t>
            </a:r>
            <a:endParaRPr lang="el-GR" sz="3200" dirty="0"/>
          </a:p>
        </p:txBody>
      </p:sp>
      <p:sp>
        <p:nvSpPr>
          <p:cNvPr id="3" name="Θέση περιεχομένου 2"/>
          <p:cNvSpPr>
            <a:spLocks noGrp="1"/>
          </p:cNvSpPr>
          <p:nvPr>
            <p:ph sz="quarter" idx="16"/>
          </p:nvPr>
        </p:nvSpPr>
        <p:spPr>
          <a:xfrm>
            <a:off x="755576" y="2348880"/>
            <a:ext cx="7560840" cy="3960440"/>
          </a:xfrm>
        </p:spPr>
        <p:txBody>
          <a:bodyPr>
            <a:noAutofit/>
          </a:bodyPr>
          <a:lstStyle/>
          <a:p>
            <a:pPr marL="411480" indent="-342900" algn="just">
              <a:buFont typeface="Wingdings" pitchFamily="2" charset="2"/>
              <a:buChar char="v"/>
            </a:pPr>
            <a:r>
              <a:rPr lang="en-US" sz="2000" b="1" dirty="0">
                <a:solidFill>
                  <a:schemeClr val="tx1"/>
                </a:solidFill>
              </a:rPr>
              <a:t>Political reality gives primacy to the economy</a:t>
            </a:r>
            <a:r>
              <a:rPr lang="en-US" sz="2000" b="1" dirty="0" smtClean="0">
                <a:solidFill>
                  <a:schemeClr val="tx1"/>
                </a:solidFill>
              </a:rPr>
              <a:t>. This </a:t>
            </a:r>
            <a:r>
              <a:rPr lang="en-US" sz="2000" b="1" dirty="0">
                <a:solidFill>
                  <a:schemeClr val="tx1"/>
                </a:solidFill>
              </a:rPr>
              <a:t>largely treats the environment and </a:t>
            </a:r>
            <a:r>
              <a:rPr lang="en-US" sz="2000" b="1" dirty="0" smtClean="0">
                <a:solidFill>
                  <a:schemeClr val="tx1"/>
                </a:solidFill>
              </a:rPr>
              <a:t>society as </a:t>
            </a:r>
            <a:r>
              <a:rPr lang="en-US" sz="2000" b="1" dirty="0">
                <a:solidFill>
                  <a:schemeClr val="tx1"/>
                </a:solidFill>
              </a:rPr>
              <a:t>a resource to be exploited, both natural </a:t>
            </a:r>
            <a:r>
              <a:rPr lang="en-US" sz="2000" b="1" dirty="0" smtClean="0">
                <a:solidFill>
                  <a:schemeClr val="tx1"/>
                </a:solidFill>
              </a:rPr>
              <a:t>and human</a:t>
            </a:r>
            <a:r>
              <a:rPr lang="en-US" sz="2000" b="1" dirty="0">
                <a:solidFill>
                  <a:schemeClr val="tx1"/>
                </a:solidFill>
              </a:rPr>
              <a:t>, and as a sink where problems </a:t>
            </a:r>
            <a:r>
              <a:rPr lang="en-US" sz="2000" b="1" dirty="0" smtClean="0">
                <a:solidFill>
                  <a:schemeClr val="tx1"/>
                </a:solidFill>
              </a:rPr>
              <a:t>are dumped</a:t>
            </a:r>
            <a:r>
              <a:rPr lang="en-US" sz="2000" b="1" dirty="0">
                <a:solidFill>
                  <a:schemeClr val="tx1"/>
                </a:solidFill>
              </a:rPr>
              <a:t>, whether unemployment, ill </a:t>
            </a:r>
            <a:r>
              <a:rPr lang="en-US" sz="2000" b="1" dirty="0" smtClean="0">
                <a:solidFill>
                  <a:schemeClr val="tx1"/>
                </a:solidFill>
              </a:rPr>
              <a:t>health or </a:t>
            </a:r>
            <a:r>
              <a:rPr lang="en-US" sz="2000" b="1" dirty="0">
                <a:solidFill>
                  <a:schemeClr val="tx1"/>
                </a:solidFill>
              </a:rPr>
              <a:t>waste.</a:t>
            </a:r>
          </a:p>
          <a:p>
            <a:pPr marL="411480" indent="-342900" algn="just">
              <a:buFont typeface="Wingdings" pitchFamily="2" charset="2"/>
              <a:buChar char="v"/>
            </a:pPr>
            <a:r>
              <a:rPr lang="en-US" sz="2000" b="1" dirty="0" smtClean="0">
                <a:solidFill>
                  <a:schemeClr val="tx1"/>
                </a:solidFill>
              </a:rPr>
              <a:t>Normally </a:t>
            </a:r>
            <a:r>
              <a:rPr lang="en-US" sz="2000" b="1" dirty="0">
                <a:solidFill>
                  <a:schemeClr val="tx1"/>
                </a:solidFill>
              </a:rPr>
              <a:t>when governments, </a:t>
            </a:r>
            <a:r>
              <a:rPr lang="en-US" sz="2000" b="1" dirty="0" smtClean="0">
                <a:solidFill>
                  <a:schemeClr val="tx1"/>
                </a:solidFill>
              </a:rPr>
              <a:t>businesses and </a:t>
            </a:r>
            <a:r>
              <a:rPr lang="en-US" sz="2000" b="1" dirty="0">
                <a:solidFill>
                  <a:schemeClr val="tx1"/>
                </a:solidFill>
              </a:rPr>
              <a:t>some theoreticians talk about the economy</a:t>
            </a:r>
            <a:r>
              <a:rPr lang="en-US" sz="2000" b="1" dirty="0" smtClean="0">
                <a:solidFill>
                  <a:schemeClr val="tx1"/>
                </a:solidFill>
              </a:rPr>
              <a:t>, they </a:t>
            </a:r>
            <a:r>
              <a:rPr lang="en-US" sz="2000" b="1" dirty="0">
                <a:solidFill>
                  <a:schemeClr val="tx1"/>
                </a:solidFill>
              </a:rPr>
              <a:t>mean the production and </a:t>
            </a:r>
            <a:r>
              <a:rPr lang="en-US" sz="2000" b="1" dirty="0" smtClean="0">
                <a:solidFill>
                  <a:schemeClr val="tx1"/>
                </a:solidFill>
              </a:rPr>
              <a:t>exchange of </a:t>
            </a:r>
            <a:r>
              <a:rPr lang="en-US" sz="2000" b="1" dirty="0">
                <a:solidFill>
                  <a:schemeClr val="tx1"/>
                </a:solidFill>
              </a:rPr>
              <a:t>goods and services through the operation </a:t>
            </a:r>
            <a:r>
              <a:rPr lang="en-US" sz="2000" b="1" dirty="0" smtClean="0">
                <a:solidFill>
                  <a:schemeClr val="tx1"/>
                </a:solidFill>
              </a:rPr>
              <a:t>of the </a:t>
            </a:r>
            <a:r>
              <a:rPr lang="en-US" sz="2000" b="1" dirty="0">
                <a:solidFill>
                  <a:schemeClr val="tx1"/>
                </a:solidFill>
              </a:rPr>
              <a:t>market. They are referring to the </a:t>
            </a:r>
            <a:r>
              <a:rPr lang="en-US" sz="2000" b="1" dirty="0" smtClean="0">
                <a:solidFill>
                  <a:schemeClr val="tx1"/>
                </a:solidFill>
              </a:rPr>
              <a:t>capitalist economy</a:t>
            </a:r>
            <a:r>
              <a:rPr lang="en-US" sz="2000" b="1" dirty="0">
                <a:solidFill>
                  <a:schemeClr val="tx1"/>
                </a:solidFill>
              </a:rPr>
              <a:t>. </a:t>
            </a:r>
            <a:endParaRPr lang="el-GR" sz="2000" b="1" dirty="0">
              <a:solidFill>
                <a:schemeClr val="tx1"/>
              </a:solidFill>
            </a:endParaRPr>
          </a:p>
        </p:txBody>
      </p:sp>
      <p:sp>
        <p:nvSpPr>
          <p:cNvPr id="5" name="Θέση αριθμού διαφάνειας 3"/>
          <p:cNvSpPr>
            <a:spLocks noGrp="1"/>
          </p:cNvSpPr>
          <p:nvPr>
            <p:ph type="sldNum" sz="quarter" idx="12"/>
          </p:nvPr>
        </p:nvSpPr>
        <p:spPr>
          <a:xfrm>
            <a:off x="6804248" y="224491"/>
            <a:ext cx="1332156" cy="365125"/>
          </a:xfrm>
        </p:spPr>
        <p:txBody>
          <a:bodyPr/>
          <a:lstStyle/>
          <a:p>
            <a:pPr algn="r"/>
            <a:r>
              <a:rPr lang="it-IT" dirty="0"/>
              <a:t>8</a:t>
            </a:r>
            <a:r>
              <a:rPr lang="it-IT" dirty="0" smtClean="0"/>
              <a:t>/17</a:t>
            </a:r>
          </a:p>
        </p:txBody>
      </p:sp>
    </p:spTree>
    <p:extLst>
      <p:ext uri="{BB962C8B-B14F-4D97-AF65-F5344CB8AC3E}">
        <p14:creationId xmlns:p14="http://schemas.microsoft.com/office/powerpoint/2010/main" val="20123786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ATIONKEY" val="WRYQBH"/>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1726</TotalTime>
  <Words>1046</Words>
  <Application>Microsoft Office PowerPoint</Application>
  <PresentationFormat>Presentazione su schermo (4:3)</PresentationFormat>
  <Paragraphs>102</Paragraphs>
  <Slides>19</Slides>
  <Notes>3</Notes>
  <HiddenSlides>0</HiddenSlides>
  <MMClips>0</MMClips>
  <ScaleCrop>false</ScaleCrop>
  <HeadingPairs>
    <vt:vector size="4" baseType="variant">
      <vt:variant>
        <vt:lpstr>Tema</vt:lpstr>
      </vt:variant>
      <vt:variant>
        <vt:i4>2</vt:i4>
      </vt:variant>
      <vt:variant>
        <vt:lpstr>Titoli diapositive</vt:lpstr>
      </vt:variant>
      <vt:variant>
        <vt:i4>19</vt:i4>
      </vt:variant>
    </vt:vector>
  </HeadingPairs>
  <TitlesOfParts>
    <vt:vector size="21" baseType="lpstr">
      <vt:lpstr>Austin</vt:lpstr>
      <vt:lpstr>1_Austin</vt:lpstr>
      <vt:lpstr>Topic 1 Transversal Competencies in Environmental Education</vt:lpstr>
      <vt:lpstr>SUSTAINABILITY</vt:lpstr>
      <vt:lpstr>SUSTAINABILITY</vt:lpstr>
      <vt:lpstr>SUSTAINABILITY</vt:lpstr>
      <vt:lpstr>HOLISTIC APPROACH TO SUSTAINABILITY</vt:lpstr>
      <vt:lpstr>HOLISTIC APPROACH TO SUSTAINABILITY</vt:lpstr>
      <vt:lpstr>HOLISTIC APPROACH TO SUSTAINABILITY</vt:lpstr>
      <vt:lpstr>HOLISTIC APPROACH TO SUSTAINABILITY</vt:lpstr>
      <vt:lpstr>POLITICAL REALITY</vt:lpstr>
      <vt:lpstr>2. MATERIAL REALITY</vt:lpstr>
      <vt:lpstr>2. MATERIAL REALITY</vt:lpstr>
      <vt:lpstr>NESTED SUSTAINABLE DEVELOPMENT</vt:lpstr>
      <vt:lpstr>3. MULTI-LAYERED &amp; MULTI-FACETED</vt:lpstr>
      <vt:lpstr>4. CHANGE OF VIEWPOINT</vt:lpstr>
      <vt:lpstr>Human activities and the environment constantly interact with each other.</vt:lpstr>
      <vt:lpstr>4. CHANGE OF VIEWPOINT</vt:lpstr>
      <vt:lpstr>PRINCIPLES OF SUSTAINABLE DEVELOPMENT</vt:lpstr>
      <vt:lpstr>Presentazione standard di PowerPoint</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Gruppo Didattica della Fisica</cp:lastModifiedBy>
  <cp:revision>58</cp:revision>
  <dcterms:created xsi:type="dcterms:W3CDTF">2015-05-09T16:38:01Z</dcterms:created>
  <dcterms:modified xsi:type="dcterms:W3CDTF">2016-04-14T11:51:05Z</dcterms:modified>
</cp:coreProperties>
</file>