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47"/>
  </p:notesMasterIdLst>
  <p:sldIdLst>
    <p:sldId id="256" r:id="rId2"/>
    <p:sldId id="259" r:id="rId3"/>
    <p:sldId id="266" r:id="rId4"/>
    <p:sldId id="280" r:id="rId5"/>
    <p:sldId id="283" r:id="rId6"/>
    <p:sldId id="263" r:id="rId7"/>
    <p:sldId id="291" r:id="rId8"/>
    <p:sldId id="303" r:id="rId9"/>
    <p:sldId id="292" r:id="rId10"/>
    <p:sldId id="293" r:id="rId11"/>
    <p:sldId id="294" r:id="rId12"/>
    <p:sldId id="295" r:id="rId13"/>
    <p:sldId id="296" r:id="rId14"/>
    <p:sldId id="297" r:id="rId15"/>
    <p:sldId id="298" r:id="rId16"/>
    <p:sldId id="299" r:id="rId17"/>
    <p:sldId id="300" r:id="rId18"/>
    <p:sldId id="304" r:id="rId19"/>
    <p:sldId id="305" r:id="rId20"/>
    <p:sldId id="306" r:id="rId21"/>
    <p:sldId id="301" r:id="rId22"/>
    <p:sldId id="302" r:id="rId23"/>
    <p:sldId id="258" r:id="rId24"/>
    <p:sldId id="281" r:id="rId25"/>
    <p:sldId id="286" r:id="rId26"/>
    <p:sldId id="268" r:id="rId27"/>
    <p:sldId id="287" r:id="rId28"/>
    <p:sldId id="267" r:id="rId29"/>
    <p:sldId id="261" r:id="rId30"/>
    <p:sldId id="265" r:id="rId31"/>
    <p:sldId id="257" r:id="rId32"/>
    <p:sldId id="282" r:id="rId33"/>
    <p:sldId id="269" r:id="rId34"/>
    <p:sldId id="307" r:id="rId35"/>
    <p:sldId id="308" r:id="rId36"/>
    <p:sldId id="309" r:id="rId37"/>
    <p:sldId id="310" r:id="rId38"/>
    <p:sldId id="274" r:id="rId39"/>
    <p:sldId id="285" r:id="rId40"/>
    <p:sldId id="279" r:id="rId41"/>
    <p:sldId id="288" r:id="rId42"/>
    <p:sldId id="290" r:id="rId43"/>
    <p:sldId id="260" r:id="rId44"/>
    <p:sldId id="284" r:id="rId45"/>
    <p:sldId id="311"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vikko, Noora P" initials="KNP" lastIdx="3" clrIdx="0">
    <p:extLst>
      <p:ext uri="{19B8F6BF-5375-455C-9EA6-DF929625EA0E}">
        <p15:presenceInfo xmlns:p15="http://schemas.microsoft.com/office/powerpoint/2012/main" xmlns="" userId="S-1-5-21-16020293-282541685-632688529-793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25" autoAdjust="0"/>
    <p:restoredTop sz="94660"/>
  </p:normalViewPr>
  <p:slideViewPr>
    <p:cSldViewPr snapToGrid="0">
      <p:cViewPr varScale="1">
        <p:scale>
          <a:sx n="72" d="100"/>
          <a:sy n="72" d="100"/>
        </p:scale>
        <p:origin x="-3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27T15:16:22.762" idx="2">
    <p:pos x="2902" y="3219"/>
    <p:text>Socialism no modern environmental politics, poor water protection, poor/ none sewage handeling, Poland. poor sewage handeling loads environment. No public discussion about environment questions.</p:text>
    <p:extLst>
      <p:ext uri="{C676402C-5697-4E1C-873F-D02D1690AC5C}">
        <p15:threadingInfo xmlns:p15="http://schemas.microsoft.com/office/powerpoint/2012/main" xmlns=""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27T17:38:15.087" idx="3">
    <p:pos x="7101" y="2069"/>
    <p:text>Finland offered to handle the congress, contract 1974, it became leagal 1980.</p:text>
    <p:extLst>
      <p:ext uri="{C676402C-5697-4E1C-873F-D02D1690AC5C}">
        <p15:threadingInfo xmlns:p15="http://schemas.microsoft.com/office/powerpoint/2012/main" xmlns=""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2A8428-87E3-4921-AD78-3F25D54A1A5D}" type="datetimeFigureOut">
              <a:rPr lang="en-US" smtClean="0"/>
              <a:pPr/>
              <a:t>5/14/2016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7BD8D-698E-481D-914A-41F1C8C35E75}" type="slidenum">
              <a:rPr lang="en-US" smtClean="0"/>
              <a:pPr/>
              <a:t>‹#›</a:t>
            </a:fld>
            <a:endParaRPr lang="en-US"/>
          </a:p>
        </p:txBody>
      </p:sp>
    </p:spTree>
    <p:extLst>
      <p:ext uri="{BB962C8B-B14F-4D97-AF65-F5344CB8AC3E}">
        <p14:creationId xmlns:p14="http://schemas.microsoft.com/office/powerpoint/2010/main" xmlns="" val="324754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7BD8D-698E-481D-914A-41F1C8C35E75}" type="slidenum">
              <a:rPr lang="en-US" smtClean="0"/>
              <a:pPr/>
              <a:t>1</a:t>
            </a:fld>
            <a:endParaRPr lang="en-US"/>
          </a:p>
        </p:txBody>
      </p:sp>
    </p:spTree>
    <p:extLst>
      <p:ext uri="{BB962C8B-B14F-4D97-AF65-F5344CB8AC3E}">
        <p14:creationId xmlns:p14="http://schemas.microsoft.com/office/powerpoint/2010/main" xmlns="" val="234111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796434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pPr/>
              <a:t>5/14/2016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xmlns="" val="4169519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258790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A54C80-263E-416B-A8E0-580EDEADCBDC}" type="datetimeFigureOut">
              <a:rPr lang="en-US" smtClean="0"/>
              <a:pPr/>
              <a:t>5/14/2016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xmlns="" val="133509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283966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A54C80-263E-416B-A8E0-580EDEADCBDC}" type="datetimeFigureOut">
              <a:rPr lang="en-US" smtClean="0"/>
              <a:pPr/>
              <a:t>5/14/2016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xmlns="" val="1032242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636331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694551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403649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pPr/>
              <a:t>5/14/2016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xmlns="" val="698961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477111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5/14/2016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06381009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comments" Target="../comments/comment1.xml"/><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4.xml"/><Relationship Id="rId6" Type="http://schemas.openxmlformats.org/officeDocument/2006/relationships/comments" Target="../comments/comment2.xml"/><Relationship Id="rId5" Type="http://schemas.openxmlformats.org/officeDocument/2006/relationships/image" Target="../media/image4.jpe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2.jpe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cnc.org/uploads/documents/impacts-of-cc-on-the-bd-of-the-mediterranean-sea-d.pdf" TargetMode="Externa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viavilla.com/k/d615196903"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viavilla.com/k/d615196903"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Managing problems and avoiding climate change</a:t>
            </a:r>
            <a:endParaRPr lang="fi-FI" dirty="0"/>
          </a:p>
        </p:txBody>
      </p:sp>
      <p:sp>
        <p:nvSpPr>
          <p:cNvPr id="3" name="Subtitle 2"/>
          <p:cNvSpPr>
            <a:spLocks noGrp="1"/>
          </p:cNvSpPr>
          <p:nvPr>
            <p:ph type="subTitle" idx="1"/>
          </p:nvPr>
        </p:nvSpPr>
        <p:spPr>
          <a:xfrm>
            <a:off x="993913" y="3909391"/>
            <a:ext cx="9952383" cy="2001080"/>
          </a:xfrm>
        </p:spPr>
        <p:txBody>
          <a:bodyPr>
            <a:normAutofit fontScale="92500"/>
          </a:bodyPr>
          <a:lstStyle/>
          <a:p>
            <a:r>
              <a:rPr lang="en-US" b="1" dirty="0" smtClean="0"/>
              <a:t>Module 3 from course II: Current </a:t>
            </a:r>
            <a:r>
              <a:rPr lang="en-US" b="1" dirty="0"/>
              <a:t>state and future of the Baltic and Mediterranean Area in an interdisciplinary perspective</a:t>
            </a:r>
            <a:r>
              <a:rPr lang="en-US" dirty="0" smtClean="0"/>
              <a:t>.</a:t>
            </a:r>
          </a:p>
          <a:p>
            <a:endParaRPr lang="en-US" dirty="0"/>
          </a:p>
          <a:p>
            <a:r>
              <a:rPr lang="fi-FI" sz="2200" dirty="0" smtClean="0"/>
              <a:t>Katerina Plakitsi, Triantafyllos A. Almpanis &amp; Athina C. </a:t>
            </a:r>
            <a:r>
              <a:rPr lang="fi-FI" sz="2200" dirty="0" smtClean="0"/>
              <a:t>Kornelaki, </a:t>
            </a:r>
            <a:r>
              <a:rPr lang="fi-FI" sz="2200" dirty="0" smtClean="0"/>
              <a:t>University of Ioannina </a:t>
            </a:r>
          </a:p>
          <a:p>
            <a:r>
              <a:rPr lang="en-US" sz="2200" dirty="0" err="1" smtClean="0"/>
              <a:t>Noora</a:t>
            </a:r>
            <a:r>
              <a:rPr lang="en-US" sz="2200" dirty="0" smtClean="0"/>
              <a:t> </a:t>
            </a:r>
            <a:r>
              <a:rPr lang="en-US" sz="2200" dirty="0" err="1" smtClean="0"/>
              <a:t>Kivikko</a:t>
            </a:r>
            <a:r>
              <a:rPr lang="en-US" sz="2200" dirty="0" smtClean="0"/>
              <a:t>, University </a:t>
            </a:r>
            <a:r>
              <a:rPr lang="en-US" sz="2200" dirty="0" smtClean="0"/>
              <a:t>of Helsinki</a:t>
            </a:r>
          </a:p>
          <a:p>
            <a:endParaRPr lang="fi-FI" dirty="0"/>
          </a:p>
        </p:txBody>
      </p:sp>
      <p:pic>
        <p:nvPicPr>
          <p:cNvPr id="4" name="Picture 3"/>
          <p:cNvPicPr>
            <a:picLocks noChangeAspect="1"/>
          </p:cNvPicPr>
          <p:nvPr/>
        </p:nvPicPr>
        <p:blipFill>
          <a:blip r:embed="rId3"/>
          <a:stretch>
            <a:fillRect/>
          </a:stretch>
        </p:blipFill>
        <p:spPr>
          <a:xfrm>
            <a:off x="354823" y="6232983"/>
            <a:ext cx="1152244" cy="359695"/>
          </a:xfrm>
          <a:prstGeom prst="rect">
            <a:avLst/>
          </a:prstGeom>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2418541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smtClean="0"/>
              <a:t>Managing problems</a:t>
            </a:r>
            <a:br>
              <a:rPr lang="fi-FI" b="1" u="sng" dirty="0" smtClean="0"/>
            </a:br>
            <a:r>
              <a:rPr lang="fi-FI" sz="2800" dirty="0" smtClean="0"/>
              <a:t>The Mediterranean Sea/ MPAs</a:t>
            </a:r>
            <a:endParaRPr lang="fi-FI" b="1" u="sng" dirty="0"/>
          </a:p>
        </p:txBody>
      </p:sp>
      <p:sp>
        <p:nvSpPr>
          <p:cNvPr id="3" name="Content Placeholder 2"/>
          <p:cNvSpPr>
            <a:spLocks noGrp="1"/>
          </p:cNvSpPr>
          <p:nvPr>
            <p:ph idx="1"/>
          </p:nvPr>
        </p:nvSpPr>
        <p:spPr>
          <a:xfrm>
            <a:off x="662609" y="2040835"/>
            <a:ext cx="10787269" cy="4651512"/>
          </a:xfrm>
        </p:spPr>
        <p:txBody>
          <a:bodyPr>
            <a:normAutofit/>
          </a:bodyPr>
          <a:lstStyle/>
          <a:p>
            <a:pPr lvl="1"/>
            <a:r>
              <a:rPr lang="en-US" dirty="0" smtClean="0"/>
              <a:t>The first MPAs were created in the 1960s</a:t>
            </a:r>
          </a:p>
          <a:p>
            <a:pPr lvl="1"/>
            <a:r>
              <a:rPr lang="en-US" dirty="0" smtClean="0"/>
              <a:t>681 Mediterranean MPAs:</a:t>
            </a:r>
          </a:p>
          <a:p>
            <a:pPr lvl="2"/>
            <a:r>
              <a:rPr lang="en-US" dirty="0" smtClean="0"/>
              <a:t>170 national and international MPAs</a:t>
            </a:r>
          </a:p>
          <a:p>
            <a:pPr lvl="2"/>
            <a:r>
              <a:rPr lang="en-US" dirty="0" smtClean="0"/>
              <a:t>507 </a:t>
            </a:r>
            <a:r>
              <a:rPr lang="en-US" dirty="0" err="1" smtClean="0"/>
              <a:t>Natura</a:t>
            </a:r>
            <a:r>
              <a:rPr lang="en-US" dirty="0" smtClean="0"/>
              <a:t> 2000 sites</a:t>
            </a:r>
          </a:p>
          <a:p>
            <a:pPr lvl="2"/>
            <a:r>
              <a:rPr lang="en-US" dirty="0" smtClean="0"/>
              <a:t>The </a:t>
            </a:r>
            <a:r>
              <a:rPr lang="en-US" dirty="0" err="1" smtClean="0"/>
              <a:t>Pelagos</a:t>
            </a:r>
            <a:r>
              <a:rPr lang="en-US" dirty="0" smtClean="0"/>
              <a:t> Sanctuary </a:t>
            </a:r>
          </a:p>
          <a:p>
            <a:pPr lvl="2"/>
            <a:r>
              <a:rPr lang="en-US" dirty="0" smtClean="0"/>
              <a:t>4 GFCM fisheries restricted areas						</a:t>
            </a:r>
          </a:p>
          <a:p>
            <a:pPr lvl="1"/>
            <a:r>
              <a:rPr lang="en-US" dirty="0" smtClean="0"/>
              <a:t>Not other types of MMAs specifically for fisheries management</a:t>
            </a:r>
          </a:p>
          <a:p>
            <a:pPr lvl="1"/>
            <a:endParaRPr lang="en-US" dirty="0" smtClean="0"/>
          </a:p>
          <a:p>
            <a:pPr lvl="2">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smtClean="0"/>
              <a:t>Managing problems</a:t>
            </a:r>
            <a:br>
              <a:rPr lang="fi-FI" b="1" u="sng" dirty="0" smtClean="0"/>
            </a:br>
            <a:r>
              <a:rPr lang="fi-FI" sz="2800" dirty="0" smtClean="0"/>
              <a:t>The Mediterranean Sea/ MMAs</a:t>
            </a:r>
            <a:endParaRPr lang="fi-FI" b="1" u="sng" dirty="0"/>
          </a:p>
        </p:txBody>
      </p:sp>
      <p:sp>
        <p:nvSpPr>
          <p:cNvPr id="3" name="Content Placeholder 2"/>
          <p:cNvSpPr>
            <a:spLocks noGrp="1"/>
          </p:cNvSpPr>
          <p:nvPr>
            <p:ph idx="1"/>
          </p:nvPr>
        </p:nvSpPr>
        <p:spPr>
          <a:xfrm>
            <a:off x="755373" y="1497496"/>
            <a:ext cx="10694505" cy="5194851"/>
          </a:xfrm>
        </p:spPr>
        <p:txBody>
          <a:bodyPr>
            <a:normAutofit/>
          </a:bodyPr>
          <a:lstStyle/>
          <a:p>
            <a:pPr lvl="1"/>
            <a:r>
              <a:rPr lang="en-US" dirty="0" smtClean="0"/>
              <a:t>Fishery reserves</a:t>
            </a:r>
          </a:p>
          <a:p>
            <a:pPr lvl="2"/>
            <a:r>
              <a:rPr lang="fr-FR" dirty="0" smtClean="0"/>
              <a:t>Etablissements de pêche (</a:t>
            </a:r>
            <a:r>
              <a:rPr lang="fr-FR" dirty="0" err="1" smtClean="0"/>
              <a:t>fishery</a:t>
            </a:r>
            <a:r>
              <a:rPr lang="fr-FR" dirty="0" smtClean="0"/>
              <a:t> establishments) and </a:t>
            </a:r>
          </a:p>
          <a:p>
            <a:pPr lvl="2">
              <a:buNone/>
            </a:pPr>
            <a:r>
              <a:rPr lang="fr-FR" dirty="0" smtClean="0"/>
              <a:t>cantonnements de pêche (</a:t>
            </a:r>
            <a:r>
              <a:rPr lang="fr-FR" dirty="0" err="1" smtClean="0"/>
              <a:t>fishery</a:t>
            </a:r>
            <a:r>
              <a:rPr lang="fr-FR" dirty="0" smtClean="0"/>
              <a:t> </a:t>
            </a:r>
            <a:r>
              <a:rPr lang="fr-FR" dirty="0" err="1" smtClean="0"/>
              <a:t>reserves</a:t>
            </a:r>
            <a:r>
              <a:rPr lang="fr-FR" dirty="0" smtClean="0"/>
              <a:t>)</a:t>
            </a:r>
          </a:p>
          <a:p>
            <a:pPr lvl="2"/>
            <a:r>
              <a:rPr lang="en-US" dirty="0" smtClean="0"/>
              <a:t>Off-shore managed areas</a:t>
            </a:r>
          </a:p>
          <a:p>
            <a:pPr lvl="2"/>
            <a:r>
              <a:rPr lang="en-US" dirty="0" smtClean="0"/>
              <a:t>No-trawl areas</a:t>
            </a:r>
          </a:p>
          <a:p>
            <a:pPr lvl="2"/>
            <a:r>
              <a:rPr lang="en-US" dirty="0" smtClean="0"/>
              <a:t>No-take zones</a:t>
            </a:r>
          </a:p>
          <a:p>
            <a:pPr lvl="1"/>
            <a:r>
              <a:rPr lang="en-US" dirty="0" smtClean="0"/>
              <a:t>Fisheries restricted areas</a:t>
            </a:r>
          </a:p>
          <a:p>
            <a:pPr lvl="1"/>
            <a:r>
              <a:rPr lang="en-US" dirty="0" smtClean="0"/>
              <a:t>Marine protected areas</a:t>
            </a:r>
          </a:p>
          <a:p>
            <a:pPr lvl="1"/>
            <a:r>
              <a:rPr lang="en-US" dirty="0" smtClean="0"/>
              <a:t>Biological protection zones</a:t>
            </a:r>
          </a:p>
          <a:p>
            <a:pPr lvl="1"/>
            <a:r>
              <a:rPr lang="en-US" dirty="0" smtClean="0"/>
              <a:t>Artificial reef areas</a:t>
            </a:r>
          </a:p>
          <a:p>
            <a:pPr lvl="1"/>
            <a:r>
              <a:rPr lang="en-US" dirty="0" smtClean="0"/>
              <a:t>Exclusive fishing zones</a:t>
            </a:r>
          </a:p>
          <a:p>
            <a:pPr lvl="2">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Research Agenda for De-Contamination/ SWOT Analysis</a:t>
            </a:r>
            <a:endParaRPr lang="fi-FI" sz="2800" b="1" u="sng" dirty="0"/>
          </a:p>
        </p:txBody>
      </p:sp>
      <p:pic>
        <p:nvPicPr>
          <p:cNvPr id="10" name="Content Placeholder 9" descr="Καταγραφή.PNG"/>
          <p:cNvPicPr>
            <a:picLocks noGrp="1" noChangeAspect="1"/>
          </p:cNvPicPr>
          <p:nvPr>
            <p:ph idx="1"/>
          </p:nvPr>
        </p:nvPicPr>
        <p:blipFill>
          <a:blip r:embed="rId2"/>
          <a:stretch>
            <a:fillRect/>
          </a:stretch>
        </p:blipFill>
        <p:spPr>
          <a:xfrm>
            <a:off x="1501077" y="1681475"/>
            <a:ext cx="8756106" cy="5058806"/>
          </a:xfrm>
        </p:spPr>
      </p:pic>
      <p:pic>
        <p:nvPicPr>
          <p:cNvPr id="4"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Research Agenda for De-Contamination/ SWOT Analysis</a:t>
            </a:r>
            <a:endParaRPr lang="fi-FI" sz="2800" b="1" u="sng" dirty="0"/>
          </a:p>
        </p:txBody>
      </p:sp>
      <p:pic>
        <p:nvPicPr>
          <p:cNvPr id="10" name="Content Placeholder 9" descr="Καταγραφή.PNG"/>
          <p:cNvPicPr>
            <a:picLocks noGrp="1" noChangeAspect="1"/>
          </p:cNvPicPr>
          <p:nvPr>
            <p:ph idx="1"/>
          </p:nvPr>
        </p:nvPicPr>
        <p:blipFill>
          <a:blip r:embed="rId2"/>
          <a:stretch>
            <a:fillRect/>
          </a:stretch>
        </p:blipFill>
        <p:spPr>
          <a:xfrm>
            <a:off x="1103511" y="2027583"/>
            <a:ext cx="9775437" cy="3304318"/>
          </a:xfrm>
        </p:spPr>
      </p:pic>
      <p:pic>
        <p:nvPicPr>
          <p:cNvPr id="4"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Research Agenda for De-Contamination/ SWOT Analysis</a:t>
            </a:r>
            <a:endParaRPr lang="fi-FI" sz="2800" b="1" u="sng" dirty="0"/>
          </a:p>
        </p:txBody>
      </p:sp>
      <p:pic>
        <p:nvPicPr>
          <p:cNvPr id="10" name="Content Placeholder 9" descr="Καταγραφή.PNG"/>
          <p:cNvPicPr>
            <a:picLocks noGrp="1" noChangeAspect="1"/>
          </p:cNvPicPr>
          <p:nvPr>
            <p:ph idx="1"/>
          </p:nvPr>
        </p:nvPicPr>
        <p:blipFill>
          <a:blip r:embed="rId2"/>
          <a:stretch>
            <a:fillRect/>
          </a:stretch>
        </p:blipFill>
        <p:spPr>
          <a:xfrm>
            <a:off x="613179" y="1934817"/>
            <a:ext cx="11170692" cy="3419061"/>
          </a:xfrm>
        </p:spPr>
      </p:pic>
      <p:pic>
        <p:nvPicPr>
          <p:cNvPr id="4"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Research Agenda for De-Contamination/ SWOT Analysis</a:t>
            </a:r>
            <a:endParaRPr lang="fi-FI" sz="2800" b="1" u="sng" dirty="0"/>
          </a:p>
        </p:txBody>
      </p:sp>
      <p:pic>
        <p:nvPicPr>
          <p:cNvPr id="10" name="Content Placeholder 9" descr="Καταγραφή.PNG"/>
          <p:cNvPicPr>
            <a:picLocks noGrp="1" noChangeAspect="1"/>
          </p:cNvPicPr>
          <p:nvPr>
            <p:ph idx="1"/>
          </p:nvPr>
        </p:nvPicPr>
        <p:blipFill>
          <a:blip r:embed="rId2"/>
          <a:stretch>
            <a:fillRect/>
          </a:stretch>
        </p:blipFill>
        <p:spPr>
          <a:xfrm>
            <a:off x="1494501" y="1656522"/>
            <a:ext cx="9151472" cy="5201478"/>
          </a:xfrm>
        </p:spPr>
      </p:pic>
      <p:pic>
        <p:nvPicPr>
          <p:cNvPr id="4"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6082749" y="5512904"/>
            <a:ext cx="4518990" cy="1292662"/>
          </a:xfrm>
          <a:prstGeom prst="rect">
            <a:avLst/>
          </a:prstGeom>
          <a:noFill/>
        </p:spPr>
        <p:txBody>
          <a:bodyPr wrap="square" rtlCol="0">
            <a:spAutoFit/>
          </a:bodyPr>
          <a:lstStyle/>
          <a:p>
            <a:pPr algn="just"/>
            <a:r>
              <a:rPr lang="en-US" sz="1400" dirty="0" smtClean="0"/>
              <a:t>(MIRA 2012). REPORT  ON THE MEDITERRANEAN SEA POLLUTION SITUATION ADDRESSED BY THE HORIZON 2020 PROGRAM OF THE ENPI, AND CHALLENGES IN THE RESEARCH DOMAIN)</a:t>
            </a:r>
            <a:r>
              <a:rPr lang="en-US" b="1" dirty="0" smtClean="0"/>
              <a:t>	</a:t>
            </a:r>
          </a:p>
          <a:p>
            <a:endParaRPr lang="el-GR" dirty="0"/>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fi-FI" sz="2800" dirty="0" smtClean="0"/>
              <a:t>Main Laws and Regulations </a:t>
            </a:r>
            <a:endParaRPr lang="fi-FI" sz="2800" b="1"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1643270"/>
            <a:ext cx="10515600" cy="4533693"/>
          </a:xfrm>
        </p:spPr>
        <p:txBody>
          <a:bodyPr>
            <a:normAutofit/>
          </a:bodyPr>
          <a:lstStyle/>
          <a:p>
            <a:r>
              <a:rPr lang="en-US" dirty="0" smtClean="0"/>
              <a:t>Barcelona Convention for the protection of the Sea </a:t>
            </a:r>
          </a:p>
          <a:p>
            <a:r>
              <a:rPr lang="en-US" dirty="0" smtClean="0"/>
              <a:t>ENPI Neighborhood Policy Program </a:t>
            </a:r>
          </a:p>
          <a:p>
            <a:r>
              <a:rPr lang="en-US" dirty="0" smtClean="0"/>
              <a:t>Other international agreements and tools of monitoring and data sharing on this issue (e.g. MEDPOL, SEIS, etc.)</a:t>
            </a:r>
          </a:p>
          <a:p>
            <a:r>
              <a:rPr lang="en-US" dirty="0" smtClean="0"/>
              <a:t>EU Member States </a:t>
            </a:r>
            <a:r>
              <a:rPr lang="en-US" dirty="0" smtClean="0">
                <a:sym typeface="Wingdings" pitchFamily="2" charset="2"/>
              </a:rPr>
              <a:t> </a:t>
            </a:r>
            <a:r>
              <a:rPr lang="en-US" dirty="0" smtClean="0"/>
              <a:t>Water Framework Directive (WFD, 2000) </a:t>
            </a:r>
          </a:p>
          <a:p>
            <a:r>
              <a:rPr lang="en-US" dirty="0" smtClean="0"/>
              <a:t>Marine Policy Directive </a:t>
            </a:r>
          </a:p>
          <a:p>
            <a:pPr>
              <a:buNone/>
            </a:pPr>
            <a:r>
              <a:rPr lang="en-US" dirty="0" smtClean="0"/>
              <a:t>Southern and eastern part of the Mediterranean Countries:</a:t>
            </a:r>
          </a:p>
          <a:p>
            <a:r>
              <a:rPr lang="en-US" dirty="0" smtClean="0"/>
              <a:t>National laws and regulations are the governing laws that ensure the preservation of water resources and water bodies. 	</a:t>
            </a:r>
            <a:r>
              <a:rPr lang="en-US" sz="2000" dirty="0" smtClean="0"/>
              <a:t>(MIRA 2012) </a:t>
            </a:r>
            <a:endParaRPr lang="en-US" dirty="0" smtClean="0"/>
          </a:p>
          <a:p>
            <a:pPr>
              <a:buNone/>
            </a:pPr>
            <a:endParaRPr lang="en-US" dirty="0" smtClean="0"/>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Main institutions </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1842052"/>
            <a:ext cx="10515600" cy="4334910"/>
          </a:xfrm>
        </p:spPr>
        <p:txBody>
          <a:bodyPr/>
          <a:lstStyle/>
          <a:p>
            <a:pPr>
              <a:buNone/>
            </a:pPr>
            <a:r>
              <a:rPr lang="en-US" dirty="0" smtClean="0"/>
              <a:t>In the north:</a:t>
            </a:r>
          </a:p>
          <a:p>
            <a:r>
              <a:rPr lang="en-US" dirty="0" smtClean="0"/>
              <a:t>Ministries and National Agencies</a:t>
            </a:r>
          </a:p>
          <a:p>
            <a:r>
              <a:rPr lang="en-US" dirty="0" smtClean="0"/>
              <a:t>Basin Organizations</a:t>
            </a:r>
          </a:p>
          <a:p>
            <a:r>
              <a:rPr lang="en-US" dirty="0" smtClean="0"/>
              <a:t>River Basin Districts</a:t>
            </a:r>
          </a:p>
          <a:p>
            <a:r>
              <a:rPr lang="en-US" dirty="0" smtClean="0"/>
              <a:t>Regional Authorities</a:t>
            </a:r>
          </a:p>
          <a:p>
            <a:r>
              <a:rPr lang="en-US" dirty="0" smtClean="0"/>
              <a:t>Local Authorities</a:t>
            </a:r>
          </a:p>
          <a:p>
            <a:r>
              <a:rPr lang="en-US" dirty="0" smtClean="0"/>
              <a:t>Local management Structures</a:t>
            </a:r>
          </a:p>
          <a:p>
            <a:r>
              <a:rPr lang="en-US" dirty="0" smtClean="0"/>
              <a:t>User Associations          	(MIRA, 2012)</a:t>
            </a: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218"/>
          </a:xfrm>
        </p:spPr>
        <p:txBody>
          <a:bodyPr>
            <a:normAutofit/>
          </a:bodyPr>
          <a:lstStyle/>
          <a:p>
            <a:r>
              <a:rPr lang="fi-FI" sz="4000" b="1" u="sng" dirty="0" smtClean="0"/>
              <a:t>Managing problems</a:t>
            </a:r>
            <a:br>
              <a:rPr lang="fi-FI" sz="4000" b="1" u="sng" dirty="0" smtClean="0"/>
            </a:br>
            <a:r>
              <a:rPr lang="fi-FI" sz="2400" dirty="0" smtClean="0"/>
              <a:t>The Mediterranean Sea</a:t>
            </a:r>
            <a:br>
              <a:rPr lang="fi-FI" sz="2400" dirty="0" smtClean="0"/>
            </a:br>
            <a:r>
              <a:rPr lang="en-US" sz="2400" dirty="0" smtClean="0"/>
              <a:t> What has been done?</a:t>
            </a:r>
            <a:endParaRPr lang="fi-FI" sz="24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304800" y="1444487"/>
            <a:ext cx="11675165" cy="5247861"/>
          </a:xfrm>
        </p:spPr>
        <p:txBody>
          <a:bodyPr>
            <a:normAutofit fontScale="92500" lnSpcReduction="10000"/>
          </a:bodyPr>
          <a:lstStyle/>
          <a:p>
            <a:pPr>
              <a:buNone/>
            </a:pPr>
            <a:r>
              <a:rPr lang="en-US" sz="2600" dirty="0" smtClean="0">
                <a:latin typeface="+mj-lt"/>
              </a:rPr>
              <a:t>Pollution</a:t>
            </a:r>
          </a:p>
          <a:p>
            <a:r>
              <a:rPr lang="en-US" sz="2600" dirty="0" smtClean="0">
                <a:latin typeface="+mj-lt"/>
              </a:rPr>
              <a:t>Regional agreements and policy instruments</a:t>
            </a:r>
          </a:p>
          <a:p>
            <a:pPr lvl="1"/>
            <a:r>
              <a:rPr lang="en-US" sz="2200" dirty="0" smtClean="0"/>
              <a:t>SAP/MED: Strategic Action </a:t>
            </a:r>
            <a:r>
              <a:rPr lang="en-US" sz="2200" dirty="0" err="1" smtClean="0"/>
              <a:t>Programme</a:t>
            </a:r>
            <a:r>
              <a:rPr lang="en-US" sz="2200" dirty="0" smtClean="0"/>
              <a:t> in the Mediterranean for the implementation of the LBS Protocol to the Barcelona Convention</a:t>
            </a:r>
          </a:p>
          <a:p>
            <a:pPr lvl="1"/>
            <a:r>
              <a:rPr lang="en-US" sz="2200" dirty="0" smtClean="0"/>
              <a:t>EU Water Framework Directive (WFD)</a:t>
            </a:r>
          </a:p>
          <a:p>
            <a:pPr lvl="1"/>
            <a:r>
              <a:rPr lang="en-US" sz="2200" dirty="0" smtClean="0"/>
              <a:t>HAB related policies</a:t>
            </a:r>
          </a:p>
          <a:p>
            <a:r>
              <a:rPr lang="en-US" sz="2600" dirty="0" smtClean="0">
                <a:latin typeface="+mj-lt"/>
              </a:rPr>
              <a:t>International conventions and policy instruments</a:t>
            </a:r>
          </a:p>
          <a:p>
            <a:pPr lvl="1"/>
            <a:r>
              <a:rPr lang="en-US" sz="2200" dirty="0" smtClean="0"/>
              <a:t>The International Convention for the Prevention of Pollution from Ships, 1973, as modified by the Protocol of 1978, (MARPOL 73/78).</a:t>
            </a:r>
          </a:p>
          <a:p>
            <a:pPr lvl="1"/>
            <a:r>
              <a:rPr lang="en-US" sz="2200" dirty="0" smtClean="0"/>
              <a:t>The Stockholm Convention on Persistent Organic Pollutants (POPs).</a:t>
            </a:r>
          </a:p>
          <a:p>
            <a:pPr lvl="1"/>
            <a:r>
              <a:rPr lang="en-US" sz="2200" dirty="0" smtClean="0"/>
              <a:t>The Basel Convention strictly regulates the </a:t>
            </a:r>
            <a:r>
              <a:rPr lang="en-US" sz="2200" dirty="0" err="1" smtClean="0"/>
              <a:t>transboundary</a:t>
            </a:r>
            <a:r>
              <a:rPr lang="en-US" sz="2200" dirty="0" smtClean="0"/>
              <a:t> movements of hazardous wastes and provides obligations to its parties to ensure that such wastes and their disposal are managed of in an environmentally sound manner when moved across national boundaries.</a:t>
            </a:r>
          </a:p>
          <a:p>
            <a:pPr lvl="1"/>
            <a:r>
              <a:rPr lang="en-US" sz="2200" dirty="0" smtClean="0"/>
              <a:t>The Rotterdam Convention on the Prior Informed Consent Procedure for Certain Hazardous Chemicals and Pesticides in International Trade.</a:t>
            </a:r>
          </a:p>
          <a:p>
            <a:pPr lvl="1"/>
            <a:r>
              <a:rPr lang="en-US" sz="2200" dirty="0" smtClean="0"/>
              <a:t>International Code of Conduct on the Distribution and Use of Pesticide</a:t>
            </a:r>
          </a:p>
          <a:p>
            <a:pPr lvl="1">
              <a:buNone/>
            </a:pPr>
            <a:endParaRPr lang="en-US" dirty="0" smtClean="0"/>
          </a:p>
          <a:p>
            <a:endParaRPr lang="en-US" dirty="0" smtClean="0">
              <a:latin typeface="+mj-lt"/>
            </a:endParaRPr>
          </a:p>
          <a:p>
            <a:endParaRPr lang="en-US" dirty="0" smtClean="0">
              <a:latin typeface="+mj-lt"/>
            </a:endParaRP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391479"/>
          </a:xfrm>
        </p:spPr>
        <p:txBody>
          <a:bodyPr>
            <a:normAutofit/>
          </a:bodyPr>
          <a:lstStyle/>
          <a:p>
            <a:r>
              <a:rPr lang="fi-FI" sz="4000" b="1" u="sng" dirty="0" smtClean="0"/>
              <a:t>Managing problems</a:t>
            </a:r>
            <a:br>
              <a:rPr lang="fi-FI" sz="4000" b="1" u="sng" dirty="0" smtClean="0"/>
            </a:br>
            <a:r>
              <a:rPr lang="fi-FI" sz="2400" dirty="0" smtClean="0"/>
              <a:t>The Mediterranean Sea</a:t>
            </a:r>
            <a:br>
              <a:rPr lang="fi-FI" sz="2400" dirty="0" smtClean="0"/>
            </a:br>
            <a:r>
              <a:rPr lang="en-US" sz="2400" dirty="0" smtClean="0"/>
              <a:t> What has been done?</a:t>
            </a:r>
            <a:endParaRPr lang="fi-FI" sz="24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172278" y="1603513"/>
            <a:ext cx="12364278" cy="5075583"/>
          </a:xfrm>
        </p:spPr>
        <p:txBody>
          <a:bodyPr>
            <a:normAutofit/>
          </a:bodyPr>
          <a:lstStyle/>
          <a:p>
            <a:pPr lvl="1">
              <a:buNone/>
            </a:pPr>
            <a:r>
              <a:rPr lang="en-US" dirty="0" smtClean="0">
                <a:latin typeface="+mj-lt"/>
              </a:rPr>
              <a:t>Conservation of biodiversity</a:t>
            </a:r>
          </a:p>
          <a:p>
            <a:pPr lvl="1"/>
            <a:r>
              <a:rPr lang="en-US" dirty="0" smtClean="0">
                <a:latin typeface="+mj-lt"/>
              </a:rPr>
              <a:t>Regional agreements and policy instruments</a:t>
            </a:r>
          </a:p>
          <a:p>
            <a:pPr lvl="2"/>
            <a:r>
              <a:rPr lang="en-US" dirty="0" smtClean="0"/>
              <a:t>The Specially Protected Areas and Biodiversity Protocol to the Convention of Barcelona (SPA)</a:t>
            </a:r>
          </a:p>
          <a:p>
            <a:pPr lvl="2"/>
            <a:r>
              <a:rPr lang="en-US" dirty="0" smtClean="0"/>
              <a:t>The Strategic Action </a:t>
            </a:r>
            <a:r>
              <a:rPr lang="en-US" dirty="0" err="1" smtClean="0"/>
              <a:t>Programme</a:t>
            </a:r>
            <a:r>
              <a:rPr lang="en-US" dirty="0" smtClean="0"/>
              <a:t> for Biodiversity in the Mediterranean Region (SAP/BIO)</a:t>
            </a:r>
          </a:p>
          <a:p>
            <a:pPr lvl="1"/>
            <a:r>
              <a:rPr lang="en-US" dirty="0" smtClean="0">
                <a:latin typeface="+mj-lt"/>
              </a:rPr>
              <a:t>Other regional conventions, directives and action plans</a:t>
            </a:r>
          </a:p>
          <a:p>
            <a:pPr lvl="2"/>
            <a:r>
              <a:rPr lang="en-US" dirty="0" smtClean="0"/>
              <a:t>The Agreement on the Conservation of Cetaceans of the Black Sea, Mediterranean Sea and contiguous Atlantic area (ACCOBAMS) was made in 1996 under the Bonn Convention.</a:t>
            </a:r>
          </a:p>
          <a:p>
            <a:pPr lvl="2"/>
            <a:r>
              <a:rPr lang="en-US" dirty="0" smtClean="0"/>
              <a:t>The Berne Convention (on the Conservation of European Wildlife and Natural Habitats) is being implemented in all the European countries.</a:t>
            </a:r>
          </a:p>
          <a:p>
            <a:pPr lvl="2"/>
            <a:r>
              <a:rPr lang="en-US" dirty="0" smtClean="0"/>
              <a:t>Action plan for the conservation of cetaceans in the Mediterranean Sea.</a:t>
            </a:r>
          </a:p>
          <a:p>
            <a:pPr lvl="2"/>
            <a:r>
              <a:rPr lang="en-US" dirty="0" smtClean="0"/>
              <a:t>Action plan for the management of the Mediterranean monk seal (</a:t>
            </a:r>
            <a:r>
              <a:rPr lang="en-US" i="1" dirty="0" err="1" smtClean="0"/>
              <a:t>Monachus</a:t>
            </a:r>
            <a:r>
              <a:rPr lang="en-US" i="1" dirty="0" smtClean="0"/>
              <a:t> </a:t>
            </a:r>
            <a:r>
              <a:rPr lang="en-US" i="1" dirty="0" err="1" smtClean="0"/>
              <a:t>monachus</a:t>
            </a:r>
            <a:r>
              <a:rPr lang="en-US" i="1" dirty="0" smtClean="0"/>
              <a:t>).</a:t>
            </a:r>
          </a:p>
          <a:p>
            <a:pPr lvl="2"/>
            <a:r>
              <a:rPr lang="en-US" dirty="0" smtClean="0"/>
              <a:t>Action plan for the conservation of Mediterranean marine turtles.</a:t>
            </a:r>
          </a:p>
          <a:p>
            <a:pPr lvl="2"/>
            <a:r>
              <a:rPr lang="en-US" dirty="0" smtClean="0"/>
              <a:t>Action plan for the conservation of marine vegetation in the Mediterranean Sea.</a:t>
            </a:r>
          </a:p>
          <a:p>
            <a:pPr lvl="2"/>
            <a:endParaRPr lang="en-US" dirty="0" smtClean="0">
              <a:latin typeface="+mj-lt"/>
            </a:endParaRPr>
          </a:p>
          <a:p>
            <a:pPr>
              <a:buNone/>
            </a:pPr>
            <a:endParaRPr lang="en-US" dirty="0" smtClean="0">
              <a:latin typeface="+mj-lt"/>
            </a:endParaRPr>
          </a:p>
          <a:p>
            <a:endParaRPr lang="en-US" dirty="0" smtClean="0">
              <a:latin typeface="+mj-lt"/>
            </a:endParaRP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err="1" smtClean="0"/>
              <a:t>Contents</a:t>
            </a:r>
            <a:endParaRPr lang="fi-FI" b="1" u="sng" dirty="0"/>
          </a:p>
        </p:txBody>
      </p:sp>
      <p:sp>
        <p:nvSpPr>
          <p:cNvPr id="3" name="Content Placeholder 2"/>
          <p:cNvSpPr>
            <a:spLocks noGrp="1"/>
          </p:cNvSpPr>
          <p:nvPr>
            <p:ph idx="1"/>
          </p:nvPr>
        </p:nvSpPr>
        <p:spPr>
          <a:xfrm>
            <a:off x="677334" y="1930400"/>
            <a:ext cx="8596668" cy="4054401"/>
          </a:xfrm>
        </p:spPr>
        <p:txBody>
          <a:bodyPr>
            <a:normAutofit/>
          </a:bodyPr>
          <a:lstStyle/>
          <a:p>
            <a:r>
              <a:rPr lang="fi-FI" dirty="0" smtClean="0"/>
              <a:t>Course objectives</a:t>
            </a:r>
          </a:p>
          <a:p>
            <a:r>
              <a:rPr lang="fi-FI" dirty="0" err="1" smtClean="0"/>
              <a:t>Managing</a:t>
            </a:r>
            <a:r>
              <a:rPr lang="fi-FI" dirty="0" smtClean="0"/>
              <a:t> </a:t>
            </a:r>
            <a:r>
              <a:rPr lang="fi-FI" dirty="0" err="1" smtClean="0"/>
              <a:t>problems</a:t>
            </a:r>
            <a:endParaRPr lang="fi-FI" dirty="0" smtClean="0"/>
          </a:p>
          <a:p>
            <a:pPr lvl="1"/>
            <a:r>
              <a:rPr lang="fi-FI" dirty="0" err="1" smtClean="0"/>
              <a:t>The</a:t>
            </a:r>
            <a:r>
              <a:rPr lang="fi-FI" dirty="0" smtClean="0"/>
              <a:t> </a:t>
            </a:r>
            <a:r>
              <a:rPr lang="fi-FI" dirty="0" err="1" smtClean="0"/>
              <a:t>Mediterranean</a:t>
            </a:r>
            <a:r>
              <a:rPr lang="fi-FI" dirty="0" smtClean="0"/>
              <a:t> </a:t>
            </a:r>
            <a:r>
              <a:rPr lang="fi-FI" dirty="0" err="1" smtClean="0"/>
              <a:t>Sea</a:t>
            </a:r>
            <a:endParaRPr lang="fi-FI" dirty="0" smtClean="0"/>
          </a:p>
          <a:p>
            <a:pPr lvl="1"/>
            <a:r>
              <a:rPr lang="fi-FI" dirty="0" err="1" smtClean="0"/>
              <a:t>The</a:t>
            </a:r>
            <a:r>
              <a:rPr lang="fi-FI" dirty="0" smtClean="0"/>
              <a:t> Baltic </a:t>
            </a:r>
            <a:r>
              <a:rPr lang="fi-FI" dirty="0" err="1" smtClean="0"/>
              <a:t>Sea</a:t>
            </a:r>
            <a:endParaRPr lang="fi-FI" dirty="0" smtClean="0"/>
          </a:p>
          <a:p>
            <a:r>
              <a:rPr lang="fi-FI" dirty="0" err="1" smtClean="0"/>
              <a:t>Avoid</a:t>
            </a:r>
            <a:r>
              <a:rPr lang="fi-FI" dirty="0" smtClean="0"/>
              <a:t> </a:t>
            </a:r>
            <a:r>
              <a:rPr lang="fi-FI" dirty="0" err="1" smtClean="0"/>
              <a:t>climate</a:t>
            </a:r>
            <a:r>
              <a:rPr lang="fi-FI" dirty="0" smtClean="0"/>
              <a:t> </a:t>
            </a:r>
            <a:r>
              <a:rPr lang="fi-FI" dirty="0" err="1" smtClean="0"/>
              <a:t>change</a:t>
            </a:r>
            <a:endParaRPr lang="fi-FI" dirty="0" smtClean="0"/>
          </a:p>
          <a:p>
            <a:pPr lvl="1"/>
            <a:r>
              <a:rPr lang="fi-FI" dirty="0" smtClean="0"/>
              <a:t>How it </a:t>
            </a:r>
            <a:r>
              <a:rPr lang="fi-FI" dirty="0" err="1" smtClean="0"/>
              <a:t>affect</a:t>
            </a:r>
            <a:r>
              <a:rPr lang="fi-FI" dirty="0" smtClean="0"/>
              <a:t>?</a:t>
            </a:r>
          </a:p>
          <a:p>
            <a:pPr lvl="2"/>
            <a:r>
              <a:rPr lang="fi-FI" dirty="0" err="1" smtClean="0"/>
              <a:t>The</a:t>
            </a:r>
            <a:r>
              <a:rPr lang="fi-FI" dirty="0" smtClean="0"/>
              <a:t> </a:t>
            </a:r>
            <a:r>
              <a:rPr lang="fi-FI" dirty="0" err="1" smtClean="0"/>
              <a:t>Mediterranean</a:t>
            </a:r>
            <a:r>
              <a:rPr lang="fi-FI" dirty="0" smtClean="0"/>
              <a:t> </a:t>
            </a:r>
            <a:r>
              <a:rPr lang="fi-FI" dirty="0" err="1" smtClean="0"/>
              <a:t>sea</a:t>
            </a:r>
            <a:r>
              <a:rPr lang="fi-FI" dirty="0" smtClean="0"/>
              <a:t> </a:t>
            </a:r>
            <a:r>
              <a:rPr lang="fi-FI" dirty="0" err="1" smtClean="0"/>
              <a:t>area</a:t>
            </a:r>
            <a:endParaRPr lang="fi-FI" dirty="0" smtClean="0"/>
          </a:p>
          <a:p>
            <a:pPr lvl="2"/>
            <a:r>
              <a:rPr lang="fi-FI" dirty="0" err="1" smtClean="0"/>
              <a:t>The</a:t>
            </a:r>
            <a:r>
              <a:rPr lang="fi-FI" dirty="0" smtClean="0"/>
              <a:t> Baltic </a:t>
            </a:r>
            <a:r>
              <a:rPr lang="fi-FI" dirty="0" err="1" smtClean="0"/>
              <a:t>sea</a:t>
            </a:r>
            <a:r>
              <a:rPr lang="fi-FI" dirty="0" smtClean="0"/>
              <a:t> </a:t>
            </a:r>
            <a:r>
              <a:rPr lang="fi-FI" dirty="0" err="1" smtClean="0"/>
              <a:t>area</a:t>
            </a:r>
            <a:endParaRPr lang="fi-FI" dirty="0" smtClean="0"/>
          </a:p>
          <a:p>
            <a:pPr lvl="1"/>
            <a:r>
              <a:rPr lang="fi-FI" dirty="0" err="1" smtClean="0"/>
              <a:t>What</a:t>
            </a:r>
            <a:r>
              <a:rPr lang="fi-FI" dirty="0" smtClean="0"/>
              <a:t> </a:t>
            </a:r>
            <a:r>
              <a:rPr lang="fi-FI" dirty="0" err="1" smtClean="0"/>
              <a:t>can</a:t>
            </a:r>
            <a:r>
              <a:rPr lang="fi-FI" dirty="0" smtClean="0"/>
              <a:t> </a:t>
            </a:r>
            <a:r>
              <a:rPr lang="fi-FI" dirty="0" err="1" smtClean="0"/>
              <a:t>be</a:t>
            </a:r>
            <a:r>
              <a:rPr lang="fi-FI" dirty="0" smtClean="0"/>
              <a:t> </a:t>
            </a:r>
            <a:r>
              <a:rPr lang="fi-FI" dirty="0" err="1" smtClean="0"/>
              <a:t>done</a:t>
            </a:r>
            <a:r>
              <a:rPr lang="fi-FI" dirty="0" smtClean="0"/>
              <a:t>?</a:t>
            </a:r>
          </a:p>
        </p:txBody>
      </p:sp>
      <p:pic>
        <p:nvPicPr>
          <p:cNvPr id="4" name="Picture 3"/>
          <p:cNvPicPr>
            <a:picLocks noChangeAspect="1"/>
          </p:cNvPicPr>
          <p:nvPr/>
        </p:nvPicPr>
        <p:blipFill>
          <a:blip r:embed="rId2"/>
          <a:stretch>
            <a:fillRect/>
          </a:stretch>
        </p:blipFill>
        <p:spPr>
          <a:xfrm>
            <a:off x="482657" y="6180847"/>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1930117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 What has been done?</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344557" y="1934816"/>
            <a:ext cx="10455965" cy="4757531"/>
          </a:xfrm>
        </p:spPr>
        <p:txBody>
          <a:bodyPr>
            <a:normAutofit/>
          </a:bodyPr>
          <a:lstStyle/>
          <a:p>
            <a:pPr lvl="1"/>
            <a:r>
              <a:rPr lang="en-US" sz="2800" dirty="0" smtClean="0">
                <a:latin typeface="+mj-lt"/>
              </a:rPr>
              <a:t>International conventions</a:t>
            </a:r>
          </a:p>
          <a:p>
            <a:pPr lvl="2"/>
            <a:r>
              <a:rPr lang="en-US" sz="2400" dirty="0" smtClean="0"/>
              <a:t>Global Convention on the Protection of Biological Diversity (CBD).</a:t>
            </a:r>
          </a:p>
          <a:p>
            <a:pPr lvl="2"/>
            <a:r>
              <a:rPr lang="en-US" sz="2400" dirty="0" smtClean="0"/>
              <a:t>The Convention on the Conservation of Migratory Species of Wild Animals (Bonn Convention, 1979).</a:t>
            </a:r>
          </a:p>
          <a:p>
            <a:pPr lvl="2"/>
            <a:r>
              <a:rPr lang="en-US" sz="2400" dirty="0" smtClean="0"/>
              <a:t>The Convention on International Trade in Endangered Species of Wild Fauna and Flora (CITES).</a:t>
            </a:r>
          </a:p>
          <a:p>
            <a:pPr lvl="2"/>
            <a:r>
              <a:rPr lang="en-US" sz="2400" dirty="0" smtClean="0"/>
              <a:t>The RAMSAR Convention on Wetlands of International Importance especially as Waterfowl Habitat (1971).</a:t>
            </a:r>
          </a:p>
          <a:p>
            <a:pPr>
              <a:buNone/>
            </a:pPr>
            <a:r>
              <a:rPr lang="en-US" dirty="0" smtClean="0">
                <a:latin typeface="+mj-lt"/>
              </a:rPr>
              <a:t>									</a:t>
            </a:r>
            <a:r>
              <a:rPr lang="en-US" sz="2000" dirty="0" smtClean="0">
                <a:latin typeface="+mj-lt"/>
              </a:rPr>
              <a:t>(EEA Report, 2006)</a:t>
            </a:r>
          </a:p>
          <a:p>
            <a:endParaRPr lang="en-US" dirty="0" smtClean="0">
              <a:latin typeface="+mj-lt"/>
            </a:endParaRP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404731"/>
          </a:xfrm>
        </p:spPr>
        <p:txBody>
          <a:bodyPr>
            <a:normAutofit fontScale="90000"/>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Challenges </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954156" y="1683026"/>
            <a:ext cx="10495721" cy="4797286"/>
          </a:xfrm>
        </p:spPr>
        <p:txBody>
          <a:bodyPr>
            <a:normAutofit fontScale="25000" lnSpcReduction="20000"/>
          </a:bodyPr>
          <a:lstStyle/>
          <a:p>
            <a:r>
              <a:rPr lang="en-US" sz="8000" dirty="0" smtClean="0">
                <a:latin typeface="+mj-lt"/>
              </a:rPr>
              <a:t>Fragmentation of institutions / Role duplication </a:t>
            </a:r>
          </a:p>
          <a:p>
            <a:r>
              <a:rPr lang="en-US" sz="8000" dirty="0" smtClean="0">
                <a:latin typeface="+mj-lt"/>
              </a:rPr>
              <a:t>Legislative frameworks in the South and North are top down, i.e., the participative processes are limited. </a:t>
            </a:r>
          </a:p>
          <a:p>
            <a:r>
              <a:rPr lang="en-US" sz="8000" dirty="0" smtClean="0">
                <a:latin typeface="+mj-lt"/>
              </a:rPr>
              <a:t>Lack of enforcement mechanisms at some southern countries and mainly at basin and trans-basin levels </a:t>
            </a:r>
          </a:p>
          <a:p>
            <a:r>
              <a:rPr lang="en-US" sz="8000" dirty="0" smtClean="0">
                <a:latin typeface="+mj-lt"/>
              </a:rPr>
              <a:t>Lack of financial instruments and lack of incentive strategies to reduce pollution </a:t>
            </a:r>
          </a:p>
          <a:p>
            <a:r>
              <a:rPr lang="en-US" sz="8000" dirty="0" smtClean="0">
                <a:latin typeface="+mj-lt"/>
              </a:rPr>
              <a:t>The provisions for multi-stakeholder participation and dialogue as well as public engagement are vague in the southern governance while it is better articulated in the north. </a:t>
            </a:r>
          </a:p>
          <a:p>
            <a:r>
              <a:rPr lang="en-US" sz="8000" dirty="0" smtClean="0">
                <a:latin typeface="+mj-lt"/>
              </a:rPr>
              <a:t>Low accountability and transparency </a:t>
            </a:r>
          </a:p>
          <a:p>
            <a:r>
              <a:rPr lang="en-US" sz="8000" dirty="0" smtClean="0">
                <a:latin typeface="+mj-lt"/>
              </a:rPr>
              <a:t>No clear provisions to support and encourage innovation, mainly in the southern part of the Basin. </a:t>
            </a:r>
          </a:p>
          <a:p>
            <a:r>
              <a:rPr lang="en-US" sz="8000" dirty="0" smtClean="0">
                <a:latin typeface="+mj-lt"/>
              </a:rPr>
              <a:t>No clear link between, academia, stakeholders and industrial entities in the southern part of the Basin. Such interrelationships may support and encourage innovation approach  </a:t>
            </a:r>
            <a:r>
              <a:rPr lang="en-US" sz="6200" dirty="0" smtClean="0">
                <a:latin typeface="+mj-lt"/>
              </a:rPr>
              <a:t>								</a:t>
            </a:r>
          </a:p>
          <a:p>
            <a:pPr>
              <a:buNone/>
            </a:pPr>
            <a:r>
              <a:rPr lang="en-US" sz="6200" dirty="0" smtClean="0">
                <a:latin typeface="+mj-lt"/>
              </a:rPr>
              <a:t>										</a:t>
            </a:r>
            <a:r>
              <a:rPr lang="en-US" sz="7200" dirty="0" smtClean="0">
                <a:latin typeface="+mj-lt"/>
              </a:rPr>
              <a:t>(MIRA, 2012)</a:t>
            </a:r>
            <a:endParaRPr lang="en-US" sz="8000" dirty="0" smtClean="0">
              <a:latin typeface="+mj-lt"/>
            </a:endParaRP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789044"/>
          </a:xfrm>
        </p:spPr>
        <p:txBody>
          <a:bodyPr>
            <a:noAutofit/>
          </a:bodyPr>
          <a:lstStyle/>
          <a:p>
            <a:r>
              <a:rPr lang="fi-FI" b="1" u="sng" dirty="0" smtClean="0"/>
              <a:t>Managing problems</a:t>
            </a:r>
            <a:br>
              <a:rPr lang="fi-FI" b="1" u="sng" dirty="0" smtClean="0"/>
            </a:br>
            <a:r>
              <a:rPr lang="fi-FI" sz="2800" dirty="0" smtClean="0"/>
              <a:t>The Mediterranean Sea</a:t>
            </a:r>
            <a:br>
              <a:rPr lang="fi-FI" sz="2800" dirty="0" smtClean="0"/>
            </a:br>
            <a:r>
              <a:rPr lang="fi-FI" sz="2800" dirty="0" smtClean="0"/>
              <a:t>Recommendations </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954156" y="2332383"/>
            <a:ext cx="10495721" cy="4147928"/>
          </a:xfrm>
        </p:spPr>
        <p:txBody>
          <a:bodyPr>
            <a:normAutofit/>
          </a:bodyPr>
          <a:lstStyle/>
          <a:p>
            <a:r>
              <a:rPr lang="en-US" dirty="0" smtClean="0"/>
              <a:t>“…in the Mediterranean region water shortages have historically provided the incentive to promote water-related technologies and saving practices, and the Region has been since pre-history the origin of important ‘technologies’ for the storage, treatment and reuse of waters. The main focus of action is currently shifting to the reuse of wastewater…”  (MIRA, 2012)</a:t>
            </a:r>
          </a:p>
          <a:p>
            <a:endParaRPr lang="en-US" dirty="0" smtClean="0">
              <a:latin typeface="+mj-lt"/>
            </a:endParaRP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9505"/>
            <a:ext cx="8596668" cy="1700896"/>
          </a:xfrm>
        </p:spPr>
        <p:txBody>
          <a:bodyPr>
            <a:normAutofit/>
          </a:bodyPr>
          <a:lstStyle/>
          <a:p>
            <a:r>
              <a:rPr lang="fi-FI" b="1" u="sng" dirty="0" err="1" smtClean="0"/>
              <a:t>Managing</a:t>
            </a:r>
            <a:r>
              <a:rPr lang="fi-FI" b="1" u="sng" dirty="0" smtClean="0"/>
              <a:t> </a:t>
            </a:r>
            <a:r>
              <a:rPr lang="fi-FI" b="1" u="sng" dirty="0" err="1" smtClean="0"/>
              <a:t>problems</a:t>
            </a:r>
            <a:r>
              <a:rPr lang="fi-FI" b="1" u="sng" dirty="0" smtClean="0"/>
              <a:t/>
            </a:r>
            <a:br>
              <a:rPr lang="fi-FI" b="1" u="sng" dirty="0" smtClean="0"/>
            </a:br>
            <a:r>
              <a:rPr lang="fi-FI" sz="2800" dirty="0" err="1" smtClean="0"/>
              <a:t>The</a:t>
            </a:r>
            <a:r>
              <a:rPr lang="fi-FI" sz="2800" dirty="0" smtClean="0"/>
              <a:t> Baltic </a:t>
            </a:r>
            <a:r>
              <a:rPr lang="fi-FI" sz="2800" dirty="0" err="1" smtClean="0"/>
              <a:t>Sea</a:t>
            </a:r>
            <a:r>
              <a:rPr lang="fi-FI" sz="2800" dirty="0" smtClean="0"/>
              <a:t/>
            </a:r>
            <a:br>
              <a:rPr lang="fi-FI" sz="2800" dirty="0" smtClean="0"/>
            </a:br>
            <a:r>
              <a:rPr lang="fi-FI" sz="2800" dirty="0" err="1" smtClean="0"/>
              <a:t>Overview</a:t>
            </a:r>
            <a:endParaRPr lang="fi-FI" sz="2800"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xmlns="" val="0"/>
              </a:ext>
            </a:extLst>
          </a:blip>
          <a:stretch>
            <a:fillRect/>
          </a:stretch>
        </p:blipFill>
        <p:spPr>
          <a:xfrm>
            <a:off x="7400234" y="229504"/>
            <a:ext cx="4121206" cy="5572780"/>
          </a:xfrm>
        </p:spPr>
      </p:pic>
      <p:sp>
        <p:nvSpPr>
          <p:cNvPr id="3" name="Content Placeholder 2"/>
          <p:cNvSpPr>
            <a:spLocks noGrp="1"/>
          </p:cNvSpPr>
          <p:nvPr>
            <p:ph sz="half" idx="2"/>
          </p:nvPr>
        </p:nvSpPr>
        <p:spPr>
          <a:xfrm>
            <a:off x="791634" y="1930401"/>
            <a:ext cx="6163348" cy="4110961"/>
          </a:xfrm>
        </p:spPr>
        <p:txBody>
          <a:bodyPr>
            <a:noAutofit/>
          </a:bodyPr>
          <a:lstStyle/>
          <a:p>
            <a:r>
              <a:rPr lang="fi-FI" sz="2000" dirty="0" err="1" smtClean="0">
                <a:latin typeface="+mj-lt"/>
              </a:rPr>
              <a:t>The</a:t>
            </a:r>
            <a:r>
              <a:rPr lang="fi-FI" sz="2000" dirty="0" smtClean="0">
                <a:latin typeface="+mj-lt"/>
              </a:rPr>
              <a:t> </a:t>
            </a:r>
            <a:r>
              <a:rPr lang="fi-FI" sz="2000" dirty="0">
                <a:latin typeface="+mj-lt"/>
              </a:rPr>
              <a:t>Baltic </a:t>
            </a:r>
            <a:r>
              <a:rPr lang="fi-FI" sz="2000" dirty="0" err="1">
                <a:latin typeface="+mj-lt"/>
              </a:rPr>
              <a:t>Sea</a:t>
            </a:r>
            <a:r>
              <a:rPr lang="fi-FI" sz="2000" dirty="0">
                <a:latin typeface="+mj-lt"/>
              </a:rPr>
              <a:t> </a:t>
            </a:r>
            <a:r>
              <a:rPr lang="fi-FI" sz="2000" dirty="0" err="1">
                <a:latin typeface="+mj-lt"/>
              </a:rPr>
              <a:t>has</a:t>
            </a:r>
            <a:r>
              <a:rPr lang="fi-FI" sz="2000" dirty="0">
                <a:latin typeface="+mj-lt"/>
              </a:rPr>
              <a:t> </a:t>
            </a:r>
            <a:r>
              <a:rPr lang="fi-FI" sz="2000" dirty="0" err="1">
                <a:latin typeface="+mj-lt"/>
              </a:rPr>
              <a:t>various</a:t>
            </a:r>
            <a:r>
              <a:rPr lang="fi-FI" sz="2000" dirty="0">
                <a:latin typeface="+mj-lt"/>
              </a:rPr>
              <a:t> </a:t>
            </a:r>
            <a:r>
              <a:rPr lang="fi-FI" sz="2000" dirty="0" err="1">
                <a:latin typeface="+mj-lt"/>
              </a:rPr>
              <a:t>combination</a:t>
            </a:r>
            <a:r>
              <a:rPr lang="fi-FI" sz="2000" dirty="0">
                <a:latin typeface="+mj-lt"/>
              </a:rPr>
              <a:t> of </a:t>
            </a:r>
            <a:r>
              <a:rPr lang="fi-FI" sz="2000" dirty="0" err="1">
                <a:latin typeface="+mj-lt"/>
              </a:rPr>
              <a:t>climatic</a:t>
            </a:r>
            <a:r>
              <a:rPr lang="fi-FI" sz="2000" dirty="0">
                <a:latin typeface="+mj-lt"/>
              </a:rPr>
              <a:t>, </a:t>
            </a:r>
            <a:r>
              <a:rPr lang="fi-FI" sz="2000" dirty="0" err="1">
                <a:latin typeface="+mj-lt"/>
              </a:rPr>
              <a:t>geographic</a:t>
            </a:r>
            <a:r>
              <a:rPr lang="fi-FI" sz="2000" dirty="0">
                <a:latin typeface="+mj-lt"/>
              </a:rPr>
              <a:t> and </a:t>
            </a:r>
            <a:r>
              <a:rPr lang="fi-FI" sz="2000" dirty="0" err="1">
                <a:latin typeface="+mj-lt"/>
              </a:rPr>
              <a:t>ecological</a:t>
            </a:r>
            <a:r>
              <a:rPr lang="fi-FI" sz="2000" dirty="0">
                <a:latin typeface="+mj-lt"/>
              </a:rPr>
              <a:t> </a:t>
            </a:r>
            <a:r>
              <a:rPr lang="fi-FI" sz="2000" dirty="0" err="1">
                <a:latin typeface="+mj-lt"/>
              </a:rPr>
              <a:t>characteristics</a:t>
            </a:r>
            <a:r>
              <a:rPr lang="fi-FI" sz="2000" dirty="0">
                <a:latin typeface="+mj-lt"/>
              </a:rPr>
              <a:t> </a:t>
            </a:r>
            <a:r>
              <a:rPr lang="fi-FI" sz="2000" dirty="0" err="1">
                <a:latin typeface="+mj-lt"/>
              </a:rPr>
              <a:t>that</a:t>
            </a:r>
            <a:r>
              <a:rPr lang="fi-FI" sz="2000" dirty="0">
                <a:latin typeface="+mj-lt"/>
              </a:rPr>
              <a:t> </a:t>
            </a:r>
            <a:r>
              <a:rPr lang="fi-FI" sz="2000" dirty="0" err="1">
                <a:latin typeface="+mj-lt"/>
              </a:rPr>
              <a:t>make</a:t>
            </a:r>
            <a:r>
              <a:rPr lang="fi-FI" sz="2000" dirty="0">
                <a:latin typeface="+mj-lt"/>
              </a:rPr>
              <a:t> it </a:t>
            </a:r>
            <a:r>
              <a:rPr lang="fi-FI" sz="2000" dirty="0" err="1">
                <a:latin typeface="+mj-lt"/>
              </a:rPr>
              <a:t>highly</a:t>
            </a:r>
            <a:r>
              <a:rPr lang="fi-FI" sz="2000" dirty="0">
                <a:latin typeface="+mj-lt"/>
              </a:rPr>
              <a:t> </a:t>
            </a:r>
            <a:r>
              <a:rPr lang="fi-FI" sz="2000" dirty="0" err="1">
                <a:latin typeface="+mj-lt"/>
              </a:rPr>
              <a:t>sensitive</a:t>
            </a:r>
            <a:r>
              <a:rPr lang="fi-FI" sz="2000" dirty="0">
                <a:latin typeface="+mj-lt"/>
              </a:rPr>
              <a:t> to </a:t>
            </a:r>
            <a:r>
              <a:rPr lang="fi-FI" sz="2000" dirty="0" err="1">
                <a:latin typeface="+mj-lt"/>
              </a:rPr>
              <a:t>environment</a:t>
            </a:r>
            <a:r>
              <a:rPr lang="fi-FI" sz="2000" dirty="0">
                <a:latin typeface="+mj-lt"/>
              </a:rPr>
              <a:t> </a:t>
            </a:r>
            <a:r>
              <a:rPr lang="fi-FI" sz="2000" dirty="0" err="1" smtClean="0">
                <a:latin typeface="+mj-lt"/>
              </a:rPr>
              <a:t>impacts</a:t>
            </a:r>
            <a:r>
              <a:rPr lang="fi-FI" sz="2000" dirty="0" smtClean="0">
                <a:latin typeface="+mj-lt"/>
              </a:rPr>
              <a:t>. </a:t>
            </a:r>
          </a:p>
          <a:p>
            <a:pPr lvl="1"/>
            <a:r>
              <a:rPr lang="fi-FI" sz="2000" dirty="0" err="1" smtClean="0">
                <a:latin typeface="+mj-lt"/>
              </a:rPr>
              <a:t>Shallow</a:t>
            </a:r>
            <a:endParaRPr lang="fi-FI" sz="2000" dirty="0" smtClean="0">
              <a:latin typeface="+mj-lt"/>
            </a:endParaRPr>
          </a:p>
          <a:p>
            <a:pPr lvl="1"/>
            <a:r>
              <a:rPr lang="fi-FI" sz="2000" dirty="0" err="1" smtClean="0">
                <a:latin typeface="+mj-lt"/>
              </a:rPr>
              <a:t>Water</a:t>
            </a:r>
            <a:r>
              <a:rPr lang="fi-FI" sz="2000" dirty="0" smtClean="0">
                <a:latin typeface="+mj-lt"/>
              </a:rPr>
              <a:t> </a:t>
            </a:r>
            <a:r>
              <a:rPr lang="fi-FI" sz="2000" dirty="0" err="1" smtClean="0">
                <a:latin typeface="+mj-lt"/>
              </a:rPr>
              <a:t>stratification</a:t>
            </a:r>
            <a:endParaRPr lang="fi-FI" sz="2000" dirty="0" smtClean="0">
              <a:latin typeface="+mj-lt"/>
            </a:endParaRPr>
          </a:p>
          <a:p>
            <a:pPr lvl="1"/>
            <a:r>
              <a:rPr lang="fi-FI" sz="2000" dirty="0" err="1" smtClean="0">
                <a:latin typeface="+mj-lt"/>
              </a:rPr>
              <a:t>Poor</a:t>
            </a:r>
            <a:r>
              <a:rPr lang="fi-FI" sz="2000" dirty="0" smtClean="0">
                <a:latin typeface="+mj-lt"/>
              </a:rPr>
              <a:t> </a:t>
            </a:r>
            <a:r>
              <a:rPr lang="fi-FI" sz="2000" dirty="0" err="1" smtClean="0">
                <a:latin typeface="+mj-lt"/>
              </a:rPr>
              <a:t>water</a:t>
            </a:r>
            <a:r>
              <a:rPr lang="fi-FI" sz="2000" dirty="0" smtClean="0">
                <a:latin typeface="+mj-lt"/>
              </a:rPr>
              <a:t> </a:t>
            </a:r>
            <a:r>
              <a:rPr lang="fi-FI" sz="2000" dirty="0" err="1" smtClean="0">
                <a:latin typeface="+mj-lt"/>
              </a:rPr>
              <a:t>turnover</a:t>
            </a:r>
            <a:endParaRPr lang="fi-FI" sz="2000" dirty="0" smtClean="0">
              <a:latin typeface="+mj-lt"/>
            </a:endParaRPr>
          </a:p>
          <a:p>
            <a:pPr lvl="1"/>
            <a:r>
              <a:rPr lang="fi-FI" sz="2000" dirty="0" err="1" smtClean="0">
                <a:latin typeface="+mj-lt"/>
              </a:rPr>
              <a:t>Large</a:t>
            </a:r>
            <a:r>
              <a:rPr lang="fi-FI" sz="2000" dirty="0" smtClean="0">
                <a:latin typeface="+mj-lt"/>
              </a:rPr>
              <a:t> </a:t>
            </a:r>
            <a:r>
              <a:rPr lang="fi-FI" sz="2000" dirty="0" err="1" smtClean="0">
                <a:latin typeface="+mj-lt"/>
              </a:rPr>
              <a:t>drainage</a:t>
            </a:r>
            <a:r>
              <a:rPr lang="fi-FI" sz="2000" dirty="0" smtClean="0">
                <a:latin typeface="+mj-lt"/>
              </a:rPr>
              <a:t> </a:t>
            </a:r>
            <a:r>
              <a:rPr lang="fi-FI" sz="2000" dirty="0" err="1" smtClean="0">
                <a:latin typeface="+mj-lt"/>
              </a:rPr>
              <a:t>basin</a:t>
            </a:r>
            <a:r>
              <a:rPr lang="fi-FI" sz="2000" dirty="0" smtClean="0">
                <a:latin typeface="+mj-lt"/>
              </a:rPr>
              <a:t> (85 </a:t>
            </a:r>
            <a:r>
              <a:rPr lang="fi-FI" sz="2000" dirty="0" err="1" smtClean="0">
                <a:latin typeface="+mj-lt"/>
              </a:rPr>
              <a:t>mill</a:t>
            </a:r>
            <a:r>
              <a:rPr lang="fi-FI" sz="2000" dirty="0" smtClean="0">
                <a:latin typeface="+mj-lt"/>
              </a:rPr>
              <a:t>. </a:t>
            </a:r>
            <a:r>
              <a:rPr lang="fi-FI" sz="2000" dirty="0" err="1" smtClean="0">
                <a:latin typeface="+mj-lt"/>
              </a:rPr>
              <a:t>people</a:t>
            </a:r>
            <a:r>
              <a:rPr lang="fi-FI" sz="2000" dirty="0">
                <a:latin typeface="+mj-lt"/>
              </a:rPr>
              <a:t>)</a:t>
            </a:r>
          </a:p>
          <a:p>
            <a:r>
              <a:rPr lang="fi-FI" sz="2000" dirty="0" err="1" smtClean="0">
                <a:latin typeface="+mj-lt"/>
              </a:rPr>
              <a:t>The</a:t>
            </a:r>
            <a:r>
              <a:rPr lang="fi-FI" sz="2000" dirty="0" smtClean="0">
                <a:latin typeface="+mj-lt"/>
              </a:rPr>
              <a:t> Baltic </a:t>
            </a:r>
            <a:r>
              <a:rPr lang="fi-FI" sz="2000" dirty="0" err="1" smtClean="0">
                <a:latin typeface="+mj-lt"/>
              </a:rPr>
              <a:t>Sea</a:t>
            </a:r>
            <a:r>
              <a:rPr lang="fi-FI" sz="2000" dirty="0" smtClean="0">
                <a:latin typeface="+mj-lt"/>
              </a:rPr>
              <a:t> </a:t>
            </a:r>
            <a:r>
              <a:rPr lang="fi-FI" sz="2000" dirty="0" err="1" smtClean="0">
                <a:latin typeface="+mj-lt"/>
              </a:rPr>
              <a:t>has</a:t>
            </a:r>
            <a:r>
              <a:rPr lang="fi-FI" sz="2000" dirty="0" smtClean="0">
                <a:latin typeface="+mj-lt"/>
              </a:rPr>
              <a:t> </a:t>
            </a:r>
            <a:r>
              <a:rPr lang="fi-FI" sz="2000" dirty="0" err="1" smtClean="0">
                <a:latin typeface="+mj-lt"/>
              </a:rPr>
              <a:t>large</a:t>
            </a:r>
            <a:r>
              <a:rPr lang="fi-FI" sz="2000" dirty="0" smtClean="0">
                <a:latin typeface="+mj-lt"/>
              </a:rPr>
              <a:t> </a:t>
            </a:r>
            <a:r>
              <a:rPr lang="fi-FI" sz="2000" dirty="0" err="1" smtClean="0">
                <a:latin typeface="+mj-lt"/>
              </a:rPr>
              <a:t>variances</a:t>
            </a:r>
            <a:r>
              <a:rPr lang="fi-FI" sz="2000" dirty="0" smtClean="0">
                <a:latin typeface="+mj-lt"/>
              </a:rPr>
              <a:t> and </a:t>
            </a:r>
            <a:r>
              <a:rPr lang="fi-FI" sz="2000" dirty="0" err="1" smtClean="0">
                <a:latin typeface="+mj-lt"/>
              </a:rPr>
              <a:t>gradients</a:t>
            </a:r>
            <a:r>
              <a:rPr lang="fi-FI" sz="2000" dirty="0" smtClean="0">
                <a:latin typeface="+mj-lt"/>
              </a:rPr>
              <a:t> in </a:t>
            </a:r>
            <a:r>
              <a:rPr lang="fi-FI" sz="2000" dirty="0" err="1" smtClean="0">
                <a:latin typeface="+mj-lt"/>
              </a:rPr>
              <a:t>topography</a:t>
            </a:r>
            <a:r>
              <a:rPr lang="fi-FI" sz="2000" dirty="0" smtClean="0">
                <a:latin typeface="+mj-lt"/>
              </a:rPr>
              <a:t>, </a:t>
            </a:r>
            <a:r>
              <a:rPr lang="fi-FI" sz="2000" dirty="0" err="1" smtClean="0">
                <a:latin typeface="+mj-lt"/>
              </a:rPr>
              <a:t>geology</a:t>
            </a:r>
            <a:r>
              <a:rPr lang="fi-FI" sz="2000" dirty="0" smtClean="0">
                <a:latin typeface="+mj-lt"/>
              </a:rPr>
              <a:t>, </a:t>
            </a:r>
            <a:r>
              <a:rPr lang="fi-FI" sz="2000" dirty="0" err="1" smtClean="0">
                <a:latin typeface="+mj-lt"/>
              </a:rPr>
              <a:t>hydrography</a:t>
            </a:r>
            <a:r>
              <a:rPr lang="fi-FI" sz="2000" dirty="0" smtClean="0">
                <a:latin typeface="+mj-lt"/>
              </a:rPr>
              <a:t>, </a:t>
            </a:r>
            <a:r>
              <a:rPr lang="fi-FI" sz="2000" dirty="0" err="1" smtClean="0">
                <a:latin typeface="+mj-lt"/>
              </a:rPr>
              <a:t>climate</a:t>
            </a:r>
            <a:r>
              <a:rPr lang="fi-FI" sz="2000" dirty="0" smtClean="0">
                <a:latin typeface="+mj-lt"/>
              </a:rPr>
              <a:t>, </a:t>
            </a:r>
            <a:r>
              <a:rPr lang="fi-FI" sz="2000" dirty="0" err="1" smtClean="0">
                <a:latin typeface="+mj-lt"/>
              </a:rPr>
              <a:t>salinity</a:t>
            </a:r>
            <a:r>
              <a:rPr lang="fi-FI" sz="2000" dirty="0">
                <a:latin typeface="+mj-lt"/>
              </a:rPr>
              <a:t> </a:t>
            </a:r>
            <a:r>
              <a:rPr lang="fi-FI" sz="2000" dirty="0" err="1" smtClean="0">
                <a:latin typeface="+mj-lt"/>
              </a:rPr>
              <a:t>ans</a:t>
            </a:r>
            <a:r>
              <a:rPr lang="fi-FI" sz="2000" dirty="0" smtClean="0">
                <a:latin typeface="+mj-lt"/>
              </a:rPr>
              <a:t> </a:t>
            </a:r>
            <a:r>
              <a:rPr lang="fi-FI" sz="2000" dirty="0" err="1" smtClean="0">
                <a:latin typeface="+mj-lt"/>
              </a:rPr>
              <a:t>significant</a:t>
            </a:r>
            <a:r>
              <a:rPr lang="fi-FI" sz="2000" dirty="0" smtClean="0">
                <a:latin typeface="+mj-lt"/>
              </a:rPr>
              <a:t> </a:t>
            </a:r>
            <a:r>
              <a:rPr lang="fi-FI" sz="2000" dirty="0" err="1" smtClean="0">
                <a:latin typeface="+mj-lt"/>
              </a:rPr>
              <a:t>environmental</a:t>
            </a:r>
            <a:r>
              <a:rPr lang="fi-FI" sz="2000" dirty="0" smtClean="0">
                <a:latin typeface="+mj-lt"/>
              </a:rPr>
              <a:t> </a:t>
            </a:r>
            <a:r>
              <a:rPr lang="fi-FI" sz="2000" dirty="0" err="1" smtClean="0">
                <a:latin typeface="+mj-lt"/>
              </a:rPr>
              <a:t>variatios</a:t>
            </a:r>
            <a:r>
              <a:rPr lang="fi-FI" sz="2000" dirty="0" smtClean="0">
                <a:latin typeface="+mj-lt"/>
              </a:rPr>
              <a:t> </a:t>
            </a:r>
            <a:r>
              <a:rPr lang="fi-FI" sz="2000" dirty="0" err="1" smtClean="0">
                <a:latin typeface="+mj-lt"/>
              </a:rPr>
              <a:t>between</a:t>
            </a:r>
            <a:r>
              <a:rPr lang="fi-FI" sz="2000" dirty="0" smtClean="0">
                <a:latin typeface="+mj-lt"/>
              </a:rPr>
              <a:t> </a:t>
            </a:r>
            <a:r>
              <a:rPr lang="fi-FI" sz="2000" dirty="0" err="1" smtClean="0">
                <a:latin typeface="+mj-lt"/>
              </a:rPr>
              <a:t>coastal</a:t>
            </a:r>
            <a:r>
              <a:rPr lang="fi-FI" sz="2000" dirty="0">
                <a:latin typeface="+mj-lt"/>
              </a:rPr>
              <a:t> </a:t>
            </a:r>
            <a:r>
              <a:rPr lang="fi-FI" sz="2000" dirty="0" err="1" smtClean="0">
                <a:latin typeface="+mj-lt"/>
              </a:rPr>
              <a:t>areas</a:t>
            </a:r>
            <a:r>
              <a:rPr lang="fi-FI" sz="2000" dirty="0" smtClean="0">
                <a:latin typeface="+mj-lt"/>
              </a:rPr>
              <a:t>, open </a:t>
            </a:r>
            <a:r>
              <a:rPr lang="fi-FI" sz="2000" dirty="0" err="1" smtClean="0">
                <a:latin typeface="+mj-lt"/>
              </a:rPr>
              <a:t>sea</a:t>
            </a:r>
            <a:r>
              <a:rPr lang="fi-FI" sz="2000" dirty="0" smtClean="0">
                <a:latin typeface="+mj-lt"/>
              </a:rPr>
              <a:t>, </a:t>
            </a:r>
            <a:r>
              <a:rPr lang="fi-FI" sz="2000" dirty="0" err="1" smtClean="0">
                <a:latin typeface="+mj-lt"/>
              </a:rPr>
              <a:t>archipelago</a:t>
            </a:r>
            <a:endParaRPr lang="fi-FI" sz="2000" dirty="0" smtClean="0">
              <a:latin typeface="+mj-lt"/>
            </a:endParaRPr>
          </a:p>
          <a:p>
            <a:r>
              <a:rPr lang="fi-FI" sz="2000" dirty="0" smtClean="0">
                <a:latin typeface="+mj-lt"/>
              </a:rPr>
              <a:t>IMO </a:t>
            </a:r>
            <a:r>
              <a:rPr lang="fi-FI" sz="2000" dirty="0" err="1" smtClean="0">
                <a:latin typeface="+mj-lt"/>
              </a:rPr>
              <a:t>has</a:t>
            </a:r>
            <a:r>
              <a:rPr lang="fi-FI" sz="2000" dirty="0" smtClean="0">
                <a:latin typeface="+mj-lt"/>
              </a:rPr>
              <a:t> </a:t>
            </a:r>
            <a:r>
              <a:rPr lang="fi-FI" sz="2000" dirty="0" err="1" smtClean="0">
                <a:latin typeface="+mj-lt"/>
              </a:rPr>
              <a:t>indentified</a:t>
            </a:r>
            <a:r>
              <a:rPr lang="fi-FI" sz="2000" dirty="0" smtClean="0">
                <a:latin typeface="+mj-lt"/>
              </a:rPr>
              <a:t> </a:t>
            </a:r>
            <a:r>
              <a:rPr lang="fi-FI" sz="2000" dirty="0" err="1" smtClean="0">
                <a:latin typeface="+mj-lt"/>
              </a:rPr>
              <a:t>the</a:t>
            </a:r>
            <a:r>
              <a:rPr lang="fi-FI" sz="2000" dirty="0" smtClean="0">
                <a:latin typeface="+mj-lt"/>
              </a:rPr>
              <a:t> Baltic </a:t>
            </a:r>
            <a:r>
              <a:rPr lang="fi-FI" sz="2000" dirty="0" err="1" smtClean="0">
                <a:latin typeface="+mj-lt"/>
              </a:rPr>
              <a:t>Sea</a:t>
            </a:r>
            <a:r>
              <a:rPr lang="fi-FI" sz="2000" dirty="0" smtClean="0">
                <a:latin typeface="+mj-lt"/>
              </a:rPr>
              <a:t> as </a:t>
            </a:r>
            <a:r>
              <a:rPr lang="fi-FI" sz="2000" dirty="0" err="1" smtClean="0">
                <a:latin typeface="+mj-lt"/>
              </a:rPr>
              <a:t>particularly</a:t>
            </a:r>
            <a:r>
              <a:rPr lang="fi-FI" sz="2000" dirty="0" smtClean="0">
                <a:latin typeface="+mj-lt"/>
              </a:rPr>
              <a:t> </a:t>
            </a:r>
            <a:r>
              <a:rPr lang="fi-FI" sz="2000" dirty="0" err="1" smtClean="0">
                <a:latin typeface="+mj-lt"/>
              </a:rPr>
              <a:t>sensitive</a:t>
            </a:r>
            <a:r>
              <a:rPr lang="fi-FI" sz="2000" dirty="0" smtClean="0">
                <a:latin typeface="+mj-lt"/>
              </a:rPr>
              <a:t> </a:t>
            </a:r>
            <a:r>
              <a:rPr lang="fi-FI" sz="2000" dirty="0" err="1" smtClean="0">
                <a:latin typeface="+mj-lt"/>
              </a:rPr>
              <a:t>sea</a:t>
            </a:r>
            <a:r>
              <a:rPr lang="fi-FI" sz="2000" dirty="0" smtClean="0">
                <a:latin typeface="+mj-lt"/>
              </a:rPr>
              <a:t> </a:t>
            </a:r>
            <a:r>
              <a:rPr lang="fi-FI" sz="2000" dirty="0" err="1" smtClean="0">
                <a:latin typeface="+mj-lt"/>
              </a:rPr>
              <a:t>area</a:t>
            </a:r>
            <a:endParaRPr lang="fi-FI" sz="2000" dirty="0" smtClean="0">
              <a:latin typeface="+mj-lt"/>
            </a:endParaRPr>
          </a:p>
        </p:txBody>
      </p:sp>
      <p:sp>
        <p:nvSpPr>
          <p:cNvPr id="5" name="TextBox 4"/>
          <p:cNvSpPr txBox="1"/>
          <p:nvPr/>
        </p:nvSpPr>
        <p:spPr>
          <a:xfrm>
            <a:off x="8535911" y="6146978"/>
            <a:ext cx="4062046" cy="276999"/>
          </a:xfrm>
          <a:prstGeom prst="rect">
            <a:avLst/>
          </a:prstGeom>
          <a:noFill/>
        </p:spPr>
        <p:txBody>
          <a:bodyPr wrap="square" rtlCol="0">
            <a:spAutoFit/>
          </a:bodyPr>
          <a:lstStyle/>
          <a:p>
            <a:r>
              <a:rPr lang="fi-FI" sz="1200" dirty="0"/>
              <a:t>(</a:t>
            </a:r>
            <a:r>
              <a:rPr lang="fi-FI" sz="1200" dirty="0" err="1" smtClean="0"/>
              <a:t>Rönning</a:t>
            </a:r>
            <a:r>
              <a:rPr lang="fi-FI" sz="1200" dirty="0" smtClean="0"/>
              <a:t>&amp; Bonsdorff (2004))</a:t>
            </a:r>
            <a:endParaRPr lang="fi-FI" sz="1200" dirty="0"/>
          </a:p>
        </p:txBody>
      </p:sp>
      <p:pic>
        <p:nvPicPr>
          <p:cNvPr id="6"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36017950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9505"/>
            <a:ext cx="8596668" cy="1700896"/>
          </a:xfrm>
        </p:spPr>
        <p:txBody>
          <a:bodyPr>
            <a:normAutofit/>
          </a:bodyPr>
          <a:lstStyle/>
          <a:p>
            <a:r>
              <a:rPr lang="fi-FI" b="1" u="sng" dirty="0" err="1" smtClean="0"/>
              <a:t>Managing</a:t>
            </a:r>
            <a:r>
              <a:rPr lang="fi-FI" b="1" u="sng" dirty="0" smtClean="0"/>
              <a:t> </a:t>
            </a:r>
            <a:r>
              <a:rPr lang="fi-FI" b="1" u="sng" dirty="0" err="1" smtClean="0"/>
              <a:t>problems</a:t>
            </a:r>
            <a:r>
              <a:rPr lang="fi-FI" b="1" u="sng" dirty="0" smtClean="0"/>
              <a:t/>
            </a:r>
            <a:br>
              <a:rPr lang="fi-FI" b="1" u="sng" dirty="0" smtClean="0"/>
            </a:br>
            <a:r>
              <a:rPr lang="fi-FI" sz="2800" dirty="0" err="1" smtClean="0"/>
              <a:t>The</a:t>
            </a:r>
            <a:r>
              <a:rPr lang="fi-FI" sz="2800" dirty="0" smtClean="0"/>
              <a:t> Baltic </a:t>
            </a:r>
            <a:r>
              <a:rPr lang="fi-FI" sz="2800" dirty="0" err="1" smtClean="0"/>
              <a:t>Sea</a:t>
            </a:r>
            <a:r>
              <a:rPr lang="fi-FI" sz="2800" dirty="0" smtClean="0"/>
              <a:t/>
            </a:r>
            <a:br>
              <a:rPr lang="fi-FI" sz="2800" dirty="0" smtClean="0"/>
            </a:br>
            <a:r>
              <a:rPr lang="fi-FI" sz="2800" dirty="0" err="1"/>
              <a:t>What</a:t>
            </a:r>
            <a:r>
              <a:rPr lang="fi-FI" sz="2800" dirty="0"/>
              <a:t> </a:t>
            </a:r>
            <a:r>
              <a:rPr lang="fi-FI" sz="2800" dirty="0" err="1"/>
              <a:t>causes</a:t>
            </a:r>
            <a:r>
              <a:rPr lang="fi-FI" sz="2800" dirty="0"/>
              <a:t> </a:t>
            </a:r>
            <a:r>
              <a:rPr lang="fi-FI" sz="2800" dirty="0" err="1"/>
              <a:t>the</a:t>
            </a:r>
            <a:r>
              <a:rPr lang="fi-FI" sz="2800" dirty="0"/>
              <a:t> </a:t>
            </a:r>
            <a:r>
              <a:rPr lang="fi-FI" sz="2800" dirty="0" err="1"/>
              <a:t>problems</a:t>
            </a:r>
            <a:r>
              <a:rPr lang="fi-FI" sz="2800" dirty="0"/>
              <a:t>?</a:t>
            </a:r>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xmlns="" val="0"/>
              </a:ext>
            </a:extLst>
          </a:blip>
          <a:stretch>
            <a:fillRect/>
          </a:stretch>
        </p:blipFill>
        <p:spPr>
          <a:xfrm>
            <a:off x="7400234" y="229504"/>
            <a:ext cx="4121206" cy="5572780"/>
          </a:xfrm>
        </p:spPr>
      </p:pic>
      <p:sp>
        <p:nvSpPr>
          <p:cNvPr id="3" name="Content Placeholder 2"/>
          <p:cNvSpPr>
            <a:spLocks noGrp="1"/>
          </p:cNvSpPr>
          <p:nvPr>
            <p:ph sz="half" idx="2"/>
          </p:nvPr>
        </p:nvSpPr>
        <p:spPr>
          <a:xfrm>
            <a:off x="791634" y="1961323"/>
            <a:ext cx="6163348" cy="4080040"/>
          </a:xfrm>
        </p:spPr>
        <p:txBody>
          <a:bodyPr>
            <a:noAutofit/>
          </a:bodyPr>
          <a:lstStyle/>
          <a:p>
            <a:r>
              <a:rPr lang="en-US" sz="2400" dirty="0" smtClean="0">
                <a:latin typeface="+mj-lt"/>
              </a:rPr>
              <a:t>Contaminations is caused by the long history of discharges from different sources </a:t>
            </a:r>
          </a:p>
          <a:p>
            <a:r>
              <a:rPr lang="en-US" sz="2400" dirty="0" smtClean="0">
                <a:latin typeface="+mj-lt"/>
              </a:rPr>
              <a:t>Long history of discharges from industry and municipalizes, sewage, runoff from agriculture and air bone pollutants. </a:t>
            </a:r>
          </a:p>
          <a:p>
            <a:r>
              <a:rPr lang="fi-FI" sz="2400" dirty="0" err="1" smtClean="0">
                <a:latin typeface="+mj-lt"/>
              </a:rPr>
              <a:t>Lot</a:t>
            </a:r>
            <a:r>
              <a:rPr lang="fi-FI" sz="2400" dirty="0" smtClean="0">
                <a:latin typeface="+mj-lt"/>
              </a:rPr>
              <a:t> </a:t>
            </a:r>
            <a:r>
              <a:rPr lang="fi-FI" sz="2400" dirty="0">
                <a:latin typeface="+mj-lt"/>
              </a:rPr>
              <a:t>of </a:t>
            </a:r>
            <a:r>
              <a:rPr lang="fi-FI" sz="2400" dirty="0" err="1">
                <a:latin typeface="+mj-lt"/>
              </a:rPr>
              <a:t>research</a:t>
            </a:r>
            <a:r>
              <a:rPr lang="fi-FI" sz="2400" dirty="0">
                <a:latin typeface="+mj-lt"/>
              </a:rPr>
              <a:t> and </a:t>
            </a:r>
            <a:r>
              <a:rPr lang="fi-FI" sz="2400" dirty="0" err="1">
                <a:latin typeface="+mj-lt"/>
              </a:rPr>
              <a:t>potential</a:t>
            </a:r>
            <a:r>
              <a:rPr lang="fi-FI" sz="2400" dirty="0">
                <a:latin typeface="+mj-lt"/>
              </a:rPr>
              <a:t> </a:t>
            </a:r>
            <a:r>
              <a:rPr lang="fi-FI" sz="2400" dirty="0" err="1">
                <a:latin typeface="+mj-lt"/>
              </a:rPr>
              <a:t>solutions</a:t>
            </a:r>
            <a:r>
              <a:rPr lang="fi-FI" sz="2400" dirty="0">
                <a:latin typeface="+mj-lt"/>
              </a:rPr>
              <a:t>, </a:t>
            </a:r>
            <a:r>
              <a:rPr lang="fi-FI" sz="2400" dirty="0" err="1">
                <a:latin typeface="+mj-lt"/>
              </a:rPr>
              <a:t>gap</a:t>
            </a:r>
            <a:r>
              <a:rPr lang="fi-FI" sz="2400" dirty="0">
                <a:latin typeface="+mj-lt"/>
              </a:rPr>
              <a:t> </a:t>
            </a:r>
            <a:r>
              <a:rPr lang="fi-FI" sz="2400" dirty="0" err="1">
                <a:latin typeface="+mj-lt"/>
              </a:rPr>
              <a:t>between</a:t>
            </a:r>
            <a:r>
              <a:rPr lang="fi-FI" sz="2400" dirty="0">
                <a:latin typeface="+mj-lt"/>
              </a:rPr>
              <a:t> </a:t>
            </a:r>
            <a:r>
              <a:rPr lang="fi-FI" sz="2400" dirty="0" err="1">
                <a:latin typeface="+mj-lt"/>
              </a:rPr>
              <a:t>information</a:t>
            </a:r>
            <a:r>
              <a:rPr lang="fi-FI" sz="2400" dirty="0">
                <a:latin typeface="+mj-lt"/>
              </a:rPr>
              <a:t> and </a:t>
            </a:r>
            <a:r>
              <a:rPr lang="fi-FI" sz="2400" dirty="0" err="1">
                <a:latin typeface="+mj-lt"/>
              </a:rPr>
              <a:t>policy-makers</a:t>
            </a:r>
            <a:endParaRPr lang="fi-FI" sz="2400" dirty="0">
              <a:latin typeface="+mj-lt"/>
            </a:endParaRPr>
          </a:p>
          <a:p>
            <a:r>
              <a:rPr lang="fi-FI" sz="2400" dirty="0" err="1">
                <a:latin typeface="+mj-lt"/>
              </a:rPr>
              <a:t>Diversity</a:t>
            </a:r>
            <a:r>
              <a:rPr lang="fi-FI" sz="2400" dirty="0">
                <a:latin typeface="+mj-lt"/>
              </a:rPr>
              <a:t> of </a:t>
            </a:r>
            <a:r>
              <a:rPr lang="fi-FI" sz="2400" dirty="0" err="1">
                <a:latin typeface="+mj-lt"/>
              </a:rPr>
              <a:t>cultures</a:t>
            </a:r>
            <a:r>
              <a:rPr lang="fi-FI" sz="2400" dirty="0">
                <a:latin typeface="+mj-lt"/>
              </a:rPr>
              <a:t> and </a:t>
            </a:r>
            <a:r>
              <a:rPr lang="fi-FI" sz="2400" dirty="0" err="1">
                <a:latin typeface="+mj-lt"/>
              </a:rPr>
              <a:t>countries</a:t>
            </a:r>
            <a:r>
              <a:rPr lang="fi-FI" sz="2400" dirty="0">
                <a:latin typeface="+mj-lt"/>
              </a:rPr>
              <a:t>: </a:t>
            </a:r>
            <a:r>
              <a:rPr lang="fi-FI" sz="2400" dirty="0" err="1">
                <a:latin typeface="+mj-lt"/>
              </a:rPr>
              <a:t>resining</a:t>
            </a:r>
            <a:r>
              <a:rPr lang="fi-FI" sz="2400" dirty="0">
                <a:latin typeface="+mj-lt"/>
              </a:rPr>
              <a:t> </a:t>
            </a:r>
            <a:r>
              <a:rPr lang="fi-FI" sz="2400" dirty="0" err="1">
                <a:latin typeface="+mj-lt"/>
              </a:rPr>
              <a:t>opinions</a:t>
            </a:r>
            <a:r>
              <a:rPr lang="fi-FI" sz="2400" dirty="0">
                <a:latin typeface="+mj-lt"/>
              </a:rPr>
              <a:t> and </a:t>
            </a:r>
            <a:r>
              <a:rPr lang="fi-FI" sz="2400" dirty="0" err="1">
                <a:latin typeface="+mj-lt"/>
              </a:rPr>
              <a:t>political</a:t>
            </a:r>
            <a:r>
              <a:rPr lang="fi-FI" sz="2400" dirty="0">
                <a:latin typeface="+mj-lt"/>
              </a:rPr>
              <a:t> </a:t>
            </a:r>
            <a:r>
              <a:rPr lang="fi-FI" sz="2400" dirty="0" err="1">
                <a:latin typeface="+mj-lt"/>
              </a:rPr>
              <a:t>lines</a:t>
            </a:r>
            <a:endParaRPr lang="fi-FI" sz="2400" dirty="0">
              <a:latin typeface="+mj-lt"/>
            </a:endParaRPr>
          </a:p>
          <a:p>
            <a:pPr marL="0" indent="0">
              <a:buNone/>
            </a:pPr>
            <a:endParaRPr lang="en-US" dirty="0"/>
          </a:p>
        </p:txBody>
      </p:sp>
      <p:sp>
        <p:nvSpPr>
          <p:cNvPr id="5" name="TextBox 4"/>
          <p:cNvSpPr txBox="1"/>
          <p:nvPr/>
        </p:nvSpPr>
        <p:spPr>
          <a:xfrm>
            <a:off x="8535911" y="6146978"/>
            <a:ext cx="4062046" cy="276999"/>
          </a:xfrm>
          <a:prstGeom prst="rect">
            <a:avLst/>
          </a:prstGeom>
          <a:noFill/>
        </p:spPr>
        <p:txBody>
          <a:bodyPr wrap="square" rtlCol="0">
            <a:spAutoFit/>
          </a:bodyPr>
          <a:lstStyle/>
          <a:p>
            <a:r>
              <a:rPr lang="fi-FI" sz="1200" dirty="0"/>
              <a:t>(</a:t>
            </a:r>
            <a:r>
              <a:rPr lang="fi-FI" sz="1200" dirty="0" err="1" smtClean="0"/>
              <a:t>Rönning</a:t>
            </a:r>
            <a:r>
              <a:rPr lang="fi-FI" sz="1200" dirty="0" smtClean="0"/>
              <a:t>&amp; Bonsdorff (2004))</a:t>
            </a:r>
            <a:endParaRPr lang="fi-FI" sz="1200" dirty="0"/>
          </a:p>
        </p:txBody>
      </p:sp>
      <p:pic>
        <p:nvPicPr>
          <p:cNvPr id="6"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7439034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err="1"/>
              <a:t>Managing</a:t>
            </a:r>
            <a:r>
              <a:rPr lang="fi-FI" b="1" u="sng" dirty="0"/>
              <a:t> </a:t>
            </a:r>
            <a:r>
              <a:rPr lang="fi-FI" b="1" u="sng" dirty="0" err="1" smtClean="0"/>
              <a:t>problems</a:t>
            </a:r>
            <a:r>
              <a:rPr lang="fi-FI" b="1" u="sng" dirty="0" smtClean="0"/>
              <a:t/>
            </a:r>
            <a:br>
              <a:rPr lang="fi-FI" b="1" u="sng" dirty="0" smtClean="0"/>
            </a:br>
            <a:r>
              <a:rPr lang="fi-FI" sz="3200" dirty="0" err="1" smtClean="0"/>
              <a:t>The</a:t>
            </a:r>
            <a:r>
              <a:rPr lang="fi-FI" sz="3200" dirty="0" smtClean="0"/>
              <a:t> Baltic </a:t>
            </a:r>
            <a:r>
              <a:rPr lang="fi-FI" sz="3200" dirty="0" err="1" smtClean="0"/>
              <a:t>Sea</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Four segments in Baltic Sea region: </a:t>
            </a:r>
            <a:endParaRPr lang="en-US" dirty="0"/>
          </a:p>
          <a:p>
            <a:r>
              <a:rPr lang="en-US" dirty="0" smtClean="0"/>
              <a:t>Eutrophication </a:t>
            </a:r>
            <a:endParaRPr lang="en-US" dirty="0"/>
          </a:p>
          <a:p>
            <a:r>
              <a:rPr lang="en-US" dirty="0" smtClean="0"/>
              <a:t>Hazardous </a:t>
            </a:r>
            <a:r>
              <a:rPr lang="en-US" dirty="0"/>
              <a:t>substances </a:t>
            </a:r>
          </a:p>
          <a:p>
            <a:r>
              <a:rPr lang="en-US" dirty="0" smtClean="0"/>
              <a:t>Biodiversity </a:t>
            </a:r>
            <a:r>
              <a:rPr lang="en-US" dirty="0"/>
              <a:t>and nature protection </a:t>
            </a:r>
          </a:p>
          <a:p>
            <a:r>
              <a:rPr lang="en-US" dirty="0" smtClean="0"/>
              <a:t>Maritime </a:t>
            </a:r>
            <a:r>
              <a:rPr lang="en-US" dirty="0"/>
              <a:t>Activities </a:t>
            </a:r>
            <a:endParaRPr lang="en-US" dirty="0" smtClean="0"/>
          </a:p>
          <a:p>
            <a:pPr marL="0" indent="0">
              <a:buNone/>
            </a:pPr>
            <a:endParaRPr lang="en-US" dirty="0"/>
          </a:p>
          <a:p>
            <a:pPr marL="0" indent="0">
              <a:buNone/>
            </a:pPr>
            <a:r>
              <a:rPr lang="en-US" dirty="0" smtClean="0"/>
              <a:t>TOP THREE causes of pressure: </a:t>
            </a:r>
            <a:endParaRPr lang="en-US" dirty="0"/>
          </a:p>
          <a:p>
            <a:pPr marL="514350" indent="-514350">
              <a:buAutoNum type="arabicParenR"/>
            </a:pPr>
            <a:r>
              <a:rPr lang="en-US" dirty="0" smtClean="0"/>
              <a:t>Nutrients </a:t>
            </a:r>
            <a:endParaRPr lang="en-US" dirty="0"/>
          </a:p>
          <a:p>
            <a:pPr marL="514350" indent="-514350">
              <a:buAutoNum type="arabicParenR"/>
            </a:pPr>
            <a:r>
              <a:rPr lang="en-US" dirty="0" smtClean="0"/>
              <a:t>Fisheries </a:t>
            </a:r>
            <a:endParaRPr lang="en-US" dirty="0"/>
          </a:p>
          <a:p>
            <a:pPr marL="514350" indent="-514350">
              <a:buAutoNum type="arabicParenR"/>
            </a:pPr>
            <a:r>
              <a:rPr lang="en-US" dirty="0" smtClean="0"/>
              <a:t>Pollution </a:t>
            </a:r>
            <a:endParaRPr lang="en-US" dirty="0"/>
          </a:p>
          <a:p>
            <a:pPr marL="0" indent="0">
              <a:buNone/>
            </a:pPr>
            <a:r>
              <a:rPr lang="fi-FI" sz="2100" dirty="0" smtClean="0"/>
              <a:t>(Laamanen)</a:t>
            </a:r>
            <a:endParaRPr lang="en-US" sz="2100"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Content Placeholder 2"/>
          <p:cNvSpPr txBox="1">
            <a:spLocks/>
          </p:cNvSpPr>
          <p:nvPr/>
        </p:nvSpPr>
        <p:spPr>
          <a:xfrm>
            <a:off x="6228522" y="1765301"/>
            <a:ext cx="5125278" cy="44116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i-FI" sz="2400" b="1" dirty="0" smtClean="0">
                <a:latin typeface="+mj-lt"/>
              </a:rPr>
              <a:t>4 </a:t>
            </a:r>
            <a:r>
              <a:rPr lang="fi-FI" sz="2400" b="1" dirty="0" err="1" smtClean="0">
                <a:latin typeface="+mj-lt"/>
              </a:rPr>
              <a:t>problem</a:t>
            </a:r>
            <a:r>
              <a:rPr lang="fi-FI" sz="2400" b="1" dirty="0" smtClean="0">
                <a:latin typeface="+mj-lt"/>
              </a:rPr>
              <a:t> </a:t>
            </a:r>
            <a:r>
              <a:rPr lang="fi-FI" sz="2400" b="1" dirty="0" err="1" smtClean="0">
                <a:latin typeface="+mj-lt"/>
              </a:rPr>
              <a:t>areas</a:t>
            </a:r>
            <a:r>
              <a:rPr lang="fi-FI" sz="2400" b="1" dirty="0" smtClean="0">
                <a:latin typeface="+mj-lt"/>
              </a:rPr>
              <a:t> </a:t>
            </a:r>
          </a:p>
          <a:p>
            <a:pPr marL="514350" indent="-514350">
              <a:buFont typeface="Arial" panose="020B0604020202020204" pitchFamily="34" charset="0"/>
              <a:buAutoNum type="arabicPeriod"/>
            </a:pPr>
            <a:r>
              <a:rPr lang="fi-FI" sz="2400" dirty="0" smtClean="0">
                <a:latin typeface="+mj-lt"/>
              </a:rPr>
              <a:t>Energy</a:t>
            </a:r>
          </a:p>
          <a:p>
            <a:pPr marL="514350" indent="-514350">
              <a:buFont typeface="Arial" panose="020B0604020202020204" pitchFamily="34" charset="0"/>
              <a:buAutoNum type="arabicPeriod"/>
            </a:pPr>
            <a:r>
              <a:rPr lang="fi-FI" sz="2400" dirty="0" smtClean="0">
                <a:latin typeface="+mj-lt"/>
              </a:rPr>
              <a:t>Transport</a:t>
            </a:r>
          </a:p>
          <a:p>
            <a:pPr marL="514350" indent="-514350">
              <a:buFont typeface="Arial" panose="020B0604020202020204" pitchFamily="34" charset="0"/>
              <a:buAutoNum type="arabicPeriod"/>
            </a:pPr>
            <a:r>
              <a:rPr lang="fi-FI" sz="2400" dirty="0" err="1" smtClean="0">
                <a:latin typeface="+mj-lt"/>
              </a:rPr>
              <a:t>Urbanisation</a:t>
            </a:r>
            <a:endParaRPr lang="fi-FI" sz="2400" dirty="0" smtClean="0">
              <a:latin typeface="+mj-lt"/>
            </a:endParaRPr>
          </a:p>
          <a:p>
            <a:pPr marL="514350" indent="-514350">
              <a:buFont typeface="Arial" panose="020B0604020202020204" pitchFamily="34" charset="0"/>
              <a:buAutoNum type="arabicPeriod"/>
            </a:pPr>
            <a:r>
              <a:rPr lang="fi-FI" sz="2400" dirty="0" err="1" smtClean="0">
                <a:latin typeface="+mj-lt"/>
              </a:rPr>
              <a:t>Demography</a:t>
            </a:r>
            <a:endParaRPr lang="fi-FI" sz="2400" dirty="0" smtClean="0">
              <a:latin typeface="+mj-lt"/>
            </a:endParaRPr>
          </a:p>
          <a:p>
            <a:pPr marL="0" indent="0">
              <a:buFont typeface="Arial" panose="020B0604020202020204" pitchFamily="34" charset="0"/>
              <a:buNone/>
            </a:pPr>
            <a:r>
              <a:rPr lang="fi-FI" sz="1800" dirty="0" smtClean="0">
                <a:latin typeface="+mj-lt"/>
              </a:rPr>
              <a:t>(Lars </a:t>
            </a:r>
            <a:r>
              <a:rPr lang="fi-FI" sz="1800" dirty="0" err="1" smtClean="0">
                <a:latin typeface="+mj-lt"/>
              </a:rPr>
              <a:t>Rydén</a:t>
            </a:r>
            <a:r>
              <a:rPr lang="fi-FI" sz="1800" dirty="0" smtClean="0">
                <a:latin typeface="+mj-lt"/>
              </a:rPr>
              <a:t>)</a:t>
            </a:r>
          </a:p>
        </p:txBody>
      </p:sp>
    </p:spTree>
    <p:extLst>
      <p:ext uri="{BB962C8B-B14F-4D97-AF65-F5344CB8AC3E}">
        <p14:creationId xmlns:p14="http://schemas.microsoft.com/office/powerpoint/2010/main" xmlns="" val="608957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40138"/>
          </a:xfrm>
        </p:spPr>
        <p:txBody>
          <a:bodyPr>
            <a:normAutofit/>
          </a:bodyPr>
          <a:lstStyle/>
          <a:p>
            <a:r>
              <a:rPr lang="fi-FI" b="1" u="sng" dirty="0" err="1"/>
              <a:t>Managing</a:t>
            </a:r>
            <a:r>
              <a:rPr lang="fi-FI" b="1" u="sng" dirty="0"/>
              <a:t> </a:t>
            </a:r>
            <a:r>
              <a:rPr lang="fi-FI" b="1" u="sng" dirty="0" err="1"/>
              <a:t>problems</a:t>
            </a:r>
            <a:r>
              <a:rPr lang="fi-FI" b="1" u="sng" dirty="0"/>
              <a:t/>
            </a:r>
            <a:br>
              <a:rPr lang="fi-FI" b="1" u="sng" dirty="0"/>
            </a:br>
            <a:r>
              <a:rPr lang="fi-FI" sz="2800" dirty="0" err="1"/>
              <a:t>The</a:t>
            </a:r>
            <a:r>
              <a:rPr lang="fi-FI" sz="2800" dirty="0"/>
              <a:t> Baltic </a:t>
            </a:r>
            <a:r>
              <a:rPr lang="fi-FI" sz="2800" dirty="0" err="1" smtClean="0"/>
              <a:t>Sea</a:t>
            </a:r>
            <a:r>
              <a:rPr lang="fi-FI" sz="2800" dirty="0" smtClean="0"/>
              <a:t/>
            </a:r>
            <a:br>
              <a:rPr lang="fi-FI" sz="2800" dirty="0" smtClean="0"/>
            </a:br>
            <a:r>
              <a:rPr lang="fi-FI" sz="2800" dirty="0" err="1" smtClean="0"/>
              <a:t>History</a:t>
            </a:r>
            <a:r>
              <a:rPr lang="fi-FI" sz="2800" dirty="0" smtClean="0"/>
              <a:t> of </a:t>
            </a:r>
            <a:r>
              <a:rPr lang="fi-FI" sz="2800" dirty="0" err="1" smtClean="0"/>
              <a:t>finding</a:t>
            </a:r>
            <a:r>
              <a:rPr lang="fi-FI" sz="2800" dirty="0" smtClean="0"/>
              <a:t> </a:t>
            </a:r>
            <a:r>
              <a:rPr lang="fi-FI" sz="2800" dirty="0" err="1" smtClean="0"/>
              <a:t>solutions</a:t>
            </a:r>
            <a:endParaRPr lang="en-US" dirty="0"/>
          </a:p>
        </p:txBody>
      </p:sp>
      <p:sp>
        <p:nvSpPr>
          <p:cNvPr id="3" name="Content Placeholder 2"/>
          <p:cNvSpPr>
            <a:spLocks noGrp="1"/>
          </p:cNvSpPr>
          <p:nvPr>
            <p:ph sz="half" idx="1"/>
          </p:nvPr>
        </p:nvSpPr>
        <p:spPr>
          <a:xfrm>
            <a:off x="838200" y="2345635"/>
            <a:ext cx="11081084" cy="3831327"/>
          </a:xfrm>
        </p:spPr>
        <p:txBody>
          <a:bodyPr/>
          <a:lstStyle/>
          <a:p>
            <a:r>
              <a:rPr lang="fi-FI" dirty="0" err="1" smtClean="0">
                <a:latin typeface="+mj-lt"/>
              </a:rPr>
              <a:t>Protection</a:t>
            </a:r>
            <a:r>
              <a:rPr lang="fi-FI" dirty="0" smtClean="0">
                <a:latin typeface="+mj-lt"/>
              </a:rPr>
              <a:t> </a:t>
            </a:r>
            <a:r>
              <a:rPr lang="fi-FI" dirty="0" err="1" smtClean="0">
                <a:latin typeface="+mj-lt"/>
              </a:rPr>
              <a:t>started</a:t>
            </a:r>
            <a:r>
              <a:rPr lang="fi-FI" dirty="0" smtClean="0">
                <a:latin typeface="+mj-lt"/>
              </a:rPr>
              <a:t> 1972</a:t>
            </a:r>
            <a:endParaRPr lang="en-US" dirty="0" smtClean="0">
              <a:latin typeface="+mj-lt"/>
            </a:endParaRPr>
          </a:p>
          <a:p>
            <a:r>
              <a:rPr lang="fi-FI" dirty="0" smtClean="0">
                <a:latin typeface="+mj-lt"/>
              </a:rPr>
              <a:t>At </a:t>
            </a:r>
            <a:r>
              <a:rPr lang="fi-FI" dirty="0" err="1" smtClean="0">
                <a:latin typeface="+mj-lt"/>
              </a:rPr>
              <a:t>the</a:t>
            </a:r>
            <a:r>
              <a:rPr lang="fi-FI" dirty="0" smtClean="0">
                <a:latin typeface="+mj-lt"/>
              </a:rPr>
              <a:t> 14th </a:t>
            </a:r>
            <a:r>
              <a:rPr lang="fi-FI" dirty="0" err="1" smtClean="0">
                <a:latin typeface="+mj-lt"/>
              </a:rPr>
              <a:t>Scandinavian</a:t>
            </a:r>
            <a:r>
              <a:rPr lang="fi-FI" dirty="0" smtClean="0">
                <a:latin typeface="+mj-lt"/>
              </a:rPr>
              <a:t> Science </a:t>
            </a:r>
            <a:r>
              <a:rPr lang="fi-FI" dirty="0" err="1" smtClean="0">
                <a:latin typeface="+mj-lt"/>
              </a:rPr>
              <a:t>Meeting</a:t>
            </a:r>
            <a:r>
              <a:rPr lang="fi-FI" dirty="0" smtClean="0">
                <a:latin typeface="+mj-lt"/>
              </a:rPr>
              <a:t> in </a:t>
            </a:r>
            <a:r>
              <a:rPr lang="fi-FI" dirty="0" err="1" smtClean="0">
                <a:latin typeface="+mj-lt"/>
              </a:rPr>
              <a:t>Copenhagen</a:t>
            </a:r>
            <a:r>
              <a:rPr lang="fi-FI" dirty="0" smtClean="0">
                <a:latin typeface="+mj-lt"/>
              </a:rPr>
              <a:t> in 1892 </a:t>
            </a:r>
            <a:r>
              <a:rPr lang="fi-FI" dirty="0" err="1" smtClean="0">
                <a:latin typeface="+mj-lt"/>
              </a:rPr>
              <a:t>was</a:t>
            </a:r>
            <a:r>
              <a:rPr lang="en-US" dirty="0" smtClean="0">
                <a:latin typeface="+mj-lt"/>
              </a:rPr>
              <a:t> </a:t>
            </a:r>
            <a:r>
              <a:rPr lang="en-US" dirty="0">
                <a:latin typeface="+mj-lt"/>
              </a:rPr>
              <a:t>suggested an international </a:t>
            </a:r>
            <a:r>
              <a:rPr lang="en-US" dirty="0" smtClean="0">
                <a:latin typeface="+mj-lt"/>
              </a:rPr>
              <a:t>co-operation between </a:t>
            </a:r>
            <a:r>
              <a:rPr lang="en-US" dirty="0">
                <a:latin typeface="+mj-lt"/>
              </a:rPr>
              <a:t>the various countries in order </a:t>
            </a:r>
            <a:r>
              <a:rPr lang="en-US" dirty="0" smtClean="0">
                <a:latin typeface="+mj-lt"/>
              </a:rPr>
              <a:t>to conduct </a:t>
            </a:r>
            <a:r>
              <a:rPr lang="en-US" dirty="0">
                <a:latin typeface="+mj-lt"/>
              </a:rPr>
              <a:t>a rational investigation of the Baltic Sea</a:t>
            </a:r>
            <a:r>
              <a:rPr lang="en-US" dirty="0" smtClean="0">
                <a:latin typeface="+mj-lt"/>
              </a:rPr>
              <a:t>.</a:t>
            </a: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24048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11645" y="975751"/>
            <a:ext cx="9662106" cy="5095393"/>
          </a:xfrm>
          <a:prstGeom prst="rect">
            <a:avLst/>
          </a:prstGeom>
        </p:spPr>
      </p:pic>
      <p:sp>
        <p:nvSpPr>
          <p:cNvPr id="2" name="Title 1"/>
          <p:cNvSpPr>
            <a:spLocks noGrp="1"/>
          </p:cNvSpPr>
          <p:nvPr>
            <p:ph type="title"/>
          </p:nvPr>
        </p:nvSpPr>
        <p:spPr>
          <a:xfrm>
            <a:off x="838200" y="-118589"/>
            <a:ext cx="10515600" cy="1094340"/>
          </a:xfrm>
        </p:spPr>
        <p:txBody>
          <a:bodyPr>
            <a:normAutofit fontScale="90000"/>
          </a:bodyPr>
          <a:lstStyle/>
          <a:p>
            <a:r>
              <a:rPr lang="en-US" dirty="0"/>
              <a:t/>
            </a:r>
            <a:br>
              <a:rPr lang="en-US" dirty="0"/>
            </a:br>
            <a:r>
              <a:rPr lang="en-US" sz="4000" b="1" dirty="0"/>
              <a:t>Do the protected areas provide good protection? Are human pressures in the MPAs managed? </a:t>
            </a:r>
            <a:endParaRPr lang="en-US" sz="4000" dirty="0"/>
          </a:p>
        </p:txBody>
      </p:sp>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
        <p:nvSpPr>
          <p:cNvPr id="10" name="TextBox 9"/>
          <p:cNvSpPr txBox="1"/>
          <p:nvPr/>
        </p:nvSpPr>
        <p:spPr>
          <a:xfrm>
            <a:off x="8269357" y="4982818"/>
            <a:ext cx="1298753" cy="369332"/>
          </a:xfrm>
          <a:prstGeom prst="rect">
            <a:avLst/>
          </a:prstGeom>
          <a:noFill/>
        </p:spPr>
        <p:txBody>
          <a:bodyPr wrap="none" rtlCol="0">
            <a:spAutoFit/>
          </a:bodyPr>
          <a:lstStyle/>
          <a:p>
            <a:r>
              <a:rPr lang="fi-FI" dirty="0" smtClean="0"/>
              <a:t>(Laamanen)</a:t>
            </a:r>
            <a:endParaRPr lang="en-US" dirty="0" smtClean="0"/>
          </a:p>
        </p:txBody>
      </p:sp>
    </p:spTree>
    <p:extLst>
      <p:ext uri="{BB962C8B-B14F-4D97-AF65-F5344CB8AC3E}">
        <p14:creationId xmlns:p14="http://schemas.microsoft.com/office/powerpoint/2010/main" xmlns="" val="30273000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78297"/>
            <a:ext cx="8596668" cy="1616764"/>
          </a:xfrm>
        </p:spPr>
        <p:txBody>
          <a:bodyPr>
            <a:normAutofit/>
          </a:bodyPr>
          <a:lstStyle/>
          <a:p>
            <a:r>
              <a:rPr lang="fi-FI" sz="4900" b="1" u="sng" dirty="0" err="1"/>
              <a:t>Managing</a:t>
            </a:r>
            <a:r>
              <a:rPr lang="fi-FI" sz="4900" b="1" u="sng" dirty="0"/>
              <a:t> </a:t>
            </a:r>
            <a:r>
              <a:rPr lang="fi-FI" sz="4900" b="1" u="sng" dirty="0" err="1"/>
              <a:t>problems</a:t>
            </a:r>
            <a:r>
              <a:rPr lang="fi-FI" b="1" u="sng" dirty="0"/>
              <a:t/>
            </a:r>
            <a:br>
              <a:rPr lang="fi-FI" b="1" u="sng" dirty="0"/>
            </a:br>
            <a:r>
              <a:rPr lang="fi-FI" sz="3100" dirty="0" err="1"/>
              <a:t>The</a:t>
            </a:r>
            <a:r>
              <a:rPr lang="fi-FI" sz="3100" dirty="0"/>
              <a:t> Baltic </a:t>
            </a:r>
            <a:r>
              <a:rPr lang="fi-FI" sz="3100" dirty="0" err="1"/>
              <a:t>Sea</a:t>
            </a:r>
            <a:r>
              <a:rPr lang="fi-FI" sz="3100" dirty="0"/>
              <a:t/>
            </a:r>
            <a:br>
              <a:rPr lang="fi-FI" sz="3100" dirty="0"/>
            </a:br>
            <a:r>
              <a:rPr lang="fi-FI" sz="3100" dirty="0" err="1" smtClean="0"/>
              <a:t>Challenges</a:t>
            </a:r>
            <a:r>
              <a:rPr lang="fi-FI" sz="3100" dirty="0" smtClean="0"/>
              <a:t> of </a:t>
            </a:r>
            <a:r>
              <a:rPr lang="fi-FI" sz="3100" dirty="0" err="1" smtClean="0"/>
              <a:t>managing</a:t>
            </a:r>
            <a:r>
              <a:rPr lang="fi-FI" sz="3100" dirty="0" smtClean="0"/>
              <a:t> </a:t>
            </a:r>
            <a:r>
              <a:rPr lang="fi-FI" sz="3100" dirty="0" err="1" smtClean="0"/>
              <a:t>problems</a:t>
            </a:r>
            <a:endParaRPr lang="en-US" sz="3100" dirty="0"/>
          </a:p>
        </p:txBody>
      </p:sp>
      <p:sp>
        <p:nvSpPr>
          <p:cNvPr id="3" name="Content Placeholder 2"/>
          <p:cNvSpPr>
            <a:spLocks noGrp="1"/>
          </p:cNvSpPr>
          <p:nvPr>
            <p:ph idx="1"/>
          </p:nvPr>
        </p:nvSpPr>
        <p:spPr>
          <a:xfrm>
            <a:off x="838200" y="2264735"/>
            <a:ext cx="10515600" cy="3912228"/>
          </a:xfrm>
        </p:spPr>
        <p:txBody>
          <a:bodyPr>
            <a:normAutofit fontScale="85000" lnSpcReduction="10000"/>
          </a:bodyPr>
          <a:lstStyle/>
          <a:p>
            <a:r>
              <a:rPr lang="en-US" dirty="0" smtClean="0">
                <a:latin typeface="+mj-lt"/>
              </a:rPr>
              <a:t>The successful protection politic of the Baltic Sea can’t be done without balance between </a:t>
            </a:r>
            <a:r>
              <a:rPr lang="en-US" dirty="0" err="1" smtClean="0">
                <a:latin typeface="+mj-lt"/>
              </a:rPr>
              <a:t>hydrogeographic</a:t>
            </a:r>
            <a:r>
              <a:rPr lang="en-US" dirty="0" smtClean="0">
                <a:latin typeface="+mj-lt"/>
              </a:rPr>
              <a:t> measurements, co-ownership and economic differences of the countries around the Baltic Sea region</a:t>
            </a:r>
          </a:p>
          <a:p>
            <a:r>
              <a:rPr lang="en-US" dirty="0" smtClean="0">
                <a:latin typeface="+mj-lt"/>
              </a:rPr>
              <a:t>The base of managing problems should be economic and political realism </a:t>
            </a:r>
          </a:p>
          <a:p>
            <a:pPr lvl="1"/>
            <a:r>
              <a:rPr lang="en-US" dirty="0" smtClean="0">
                <a:latin typeface="+mj-lt"/>
              </a:rPr>
              <a:t>None of the countries around the Baltic Sea is forced to reduce the load of nutrients</a:t>
            </a:r>
          </a:p>
          <a:p>
            <a:pPr lvl="1"/>
            <a:r>
              <a:rPr lang="en-US" dirty="0" smtClean="0">
                <a:latin typeface="+mj-lt"/>
              </a:rPr>
              <a:t>The moral responsibility won</a:t>
            </a:r>
            <a:r>
              <a:rPr lang="fi-FI" dirty="0" smtClean="0">
                <a:latin typeface="+mj-lt"/>
              </a:rPr>
              <a:t>’t </a:t>
            </a:r>
            <a:r>
              <a:rPr lang="fi-FI" dirty="0" err="1" smtClean="0">
                <a:latin typeface="+mj-lt"/>
              </a:rPr>
              <a:t>bring</a:t>
            </a:r>
            <a:r>
              <a:rPr lang="fi-FI" dirty="0" smtClean="0">
                <a:latin typeface="+mj-lt"/>
              </a:rPr>
              <a:t> </a:t>
            </a:r>
            <a:r>
              <a:rPr lang="fi-FI" dirty="0" err="1" smtClean="0">
                <a:latin typeface="+mj-lt"/>
              </a:rPr>
              <a:t>far-reaching</a:t>
            </a:r>
            <a:r>
              <a:rPr lang="fi-FI" dirty="0" smtClean="0">
                <a:latin typeface="+mj-lt"/>
              </a:rPr>
              <a:t> </a:t>
            </a:r>
            <a:r>
              <a:rPr lang="fi-FI" dirty="0" err="1" smtClean="0">
                <a:latin typeface="+mj-lt"/>
              </a:rPr>
              <a:t>results</a:t>
            </a:r>
            <a:endParaRPr lang="en-US" dirty="0">
              <a:latin typeface="+mj-lt"/>
            </a:endParaRPr>
          </a:p>
          <a:p>
            <a:r>
              <a:rPr lang="en-US" dirty="0" smtClean="0">
                <a:latin typeface="+mj-lt"/>
              </a:rPr>
              <a:t>To save and protect the Baltic Sea the humanistic aspects is also needed</a:t>
            </a:r>
            <a:r>
              <a:rPr lang="fi-FI" dirty="0" smtClean="0">
                <a:latin typeface="+mj-lt"/>
              </a:rPr>
              <a:t>- </a:t>
            </a:r>
            <a:r>
              <a:rPr lang="fi-FI" dirty="0" err="1" smtClean="0">
                <a:latin typeface="+mj-lt"/>
              </a:rPr>
              <a:t>the</a:t>
            </a:r>
            <a:r>
              <a:rPr lang="fi-FI" dirty="0" smtClean="0">
                <a:latin typeface="+mj-lt"/>
              </a:rPr>
              <a:t> Baltic </a:t>
            </a:r>
            <a:r>
              <a:rPr lang="fi-FI" dirty="0" err="1" smtClean="0">
                <a:latin typeface="+mj-lt"/>
              </a:rPr>
              <a:t>Sea</a:t>
            </a:r>
            <a:r>
              <a:rPr lang="fi-FI" dirty="0" smtClean="0">
                <a:latin typeface="+mj-lt"/>
              </a:rPr>
              <a:t> and </a:t>
            </a:r>
            <a:r>
              <a:rPr lang="fi-FI" dirty="0" err="1" smtClean="0">
                <a:latin typeface="+mj-lt"/>
              </a:rPr>
              <a:t>it’s</a:t>
            </a:r>
            <a:r>
              <a:rPr lang="fi-FI" dirty="0" smtClean="0">
                <a:latin typeface="+mj-lt"/>
              </a:rPr>
              <a:t> </a:t>
            </a:r>
            <a:r>
              <a:rPr lang="fi-FI" dirty="0" err="1" smtClean="0">
                <a:latin typeface="+mj-lt"/>
              </a:rPr>
              <a:t>differents</a:t>
            </a:r>
            <a:r>
              <a:rPr lang="fi-FI" dirty="0" smtClean="0">
                <a:latin typeface="+mj-lt"/>
              </a:rPr>
              <a:t> </a:t>
            </a:r>
            <a:r>
              <a:rPr lang="fi-FI" dirty="0" err="1" smtClean="0">
                <a:latin typeface="+mj-lt"/>
              </a:rPr>
              <a:t>stages</a:t>
            </a:r>
            <a:r>
              <a:rPr lang="fi-FI" dirty="0" smtClean="0">
                <a:latin typeface="+mj-lt"/>
              </a:rPr>
              <a:t> </a:t>
            </a:r>
            <a:r>
              <a:rPr lang="fi-FI" dirty="0" err="1" smtClean="0">
                <a:latin typeface="+mj-lt"/>
              </a:rPr>
              <a:t>have</a:t>
            </a:r>
            <a:r>
              <a:rPr lang="fi-FI" dirty="0" smtClean="0">
                <a:latin typeface="+mj-lt"/>
              </a:rPr>
              <a:t> </a:t>
            </a:r>
            <a:r>
              <a:rPr lang="fi-FI" dirty="0" err="1" smtClean="0">
                <a:latin typeface="+mj-lt"/>
              </a:rPr>
              <a:t>been</a:t>
            </a:r>
            <a:r>
              <a:rPr lang="fi-FI" dirty="0" smtClean="0">
                <a:latin typeface="+mj-lt"/>
              </a:rPr>
              <a:t> home and </a:t>
            </a:r>
            <a:r>
              <a:rPr lang="fi-FI" dirty="0" err="1" smtClean="0">
                <a:latin typeface="+mj-lt"/>
              </a:rPr>
              <a:t>way</a:t>
            </a:r>
            <a:r>
              <a:rPr lang="fi-FI" dirty="0" smtClean="0">
                <a:latin typeface="+mj-lt"/>
              </a:rPr>
              <a:t> to </a:t>
            </a:r>
            <a:r>
              <a:rPr lang="fi-FI" dirty="0" err="1" smtClean="0">
                <a:latin typeface="+mj-lt"/>
              </a:rPr>
              <a:t>move</a:t>
            </a:r>
            <a:r>
              <a:rPr lang="fi-FI" dirty="0" smtClean="0">
                <a:latin typeface="+mj-lt"/>
              </a:rPr>
              <a:t> for </a:t>
            </a:r>
            <a:r>
              <a:rPr lang="fi-FI" dirty="0" err="1" smtClean="0">
                <a:latin typeface="+mj-lt"/>
              </a:rPr>
              <a:t>millions</a:t>
            </a:r>
            <a:r>
              <a:rPr lang="fi-FI" dirty="0" smtClean="0">
                <a:latin typeface="+mj-lt"/>
              </a:rPr>
              <a:t> of </a:t>
            </a:r>
            <a:r>
              <a:rPr lang="fi-FI" dirty="0" err="1" smtClean="0">
                <a:latin typeface="+mj-lt"/>
              </a:rPr>
              <a:t>people</a:t>
            </a:r>
            <a:r>
              <a:rPr lang="fi-FI" dirty="0" smtClean="0">
                <a:latin typeface="+mj-lt"/>
              </a:rPr>
              <a:t> </a:t>
            </a:r>
            <a:r>
              <a:rPr lang="fi-FI" dirty="0" err="1" smtClean="0">
                <a:latin typeface="+mj-lt"/>
              </a:rPr>
              <a:t>before</a:t>
            </a:r>
            <a:r>
              <a:rPr lang="fi-FI" dirty="0" smtClean="0">
                <a:latin typeface="+mj-lt"/>
              </a:rPr>
              <a:t> us</a:t>
            </a:r>
          </a:p>
          <a:p>
            <a:r>
              <a:rPr lang="fi-FI" dirty="0" err="1" smtClean="0">
                <a:latin typeface="+mj-lt"/>
              </a:rPr>
              <a:t>The</a:t>
            </a:r>
            <a:r>
              <a:rPr lang="fi-FI" dirty="0" smtClean="0">
                <a:latin typeface="+mj-lt"/>
              </a:rPr>
              <a:t> Baltic </a:t>
            </a:r>
            <a:r>
              <a:rPr lang="fi-FI" dirty="0" err="1" smtClean="0">
                <a:latin typeface="+mj-lt"/>
              </a:rPr>
              <a:t>Sea</a:t>
            </a:r>
            <a:r>
              <a:rPr lang="fi-FI" dirty="0" smtClean="0">
                <a:latin typeface="+mj-lt"/>
              </a:rPr>
              <a:t> is </a:t>
            </a:r>
            <a:r>
              <a:rPr lang="fi-FI" dirty="0" err="1" smtClean="0">
                <a:latin typeface="+mj-lt"/>
              </a:rPr>
              <a:t>inland</a:t>
            </a:r>
            <a:r>
              <a:rPr lang="fi-FI" dirty="0" smtClean="0">
                <a:latin typeface="+mj-lt"/>
              </a:rPr>
              <a:t> </a:t>
            </a:r>
            <a:r>
              <a:rPr lang="fi-FI" dirty="0" err="1" smtClean="0">
                <a:latin typeface="+mj-lt"/>
              </a:rPr>
              <a:t>sea</a:t>
            </a:r>
            <a:r>
              <a:rPr lang="fi-FI" dirty="0" smtClean="0">
                <a:latin typeface="+mj-lt"/>
              </a:rPr>
              <a:t> in EU, </a:t>
            </a:r>
            <a:r>
              <a:rPr lang="fi-FI" dirty="0" err="1" smtClean="0">
                <a:latin typeface="+mj-lt"/>
              </a:rPr>
              <a:t>there</a:t>
            </a:r>
            <a:r>
              <a:rPr lang="fi-FI" dirty="0" smtClean="0">
                <a:latin typeface="+mj-lt"/>
              </a:rPr>
              <a:t> is </a:t>
            </a:r>
            <a:r>
              <a:rPr lang="fi-FI" dirty="0" err="1" smtClean="0">
                <a:latin typeface="+mj-lt"/>
              </a:rPr>
              <a:t>possibilities</a:t>
            </a:r>
            <a:r>
              <a:rPr lang="fi-FI" dirty="0" smtClean="0">
                <a:latin typeface="+mj-lt"/>
              </a:rPr>
              <a:t> to </a:t>
            </a:r>
            <a:r>
              <a:rPr lang="fi-FI" dirty="0" err="1" smtClean="0">
                <a:latin typeface="+mj-lt"/>
              </a:rPr>
              <a:t>cooperation</a:t>
            </a:r>
            <a:r>
              <a:rPr lang="fi-FI" dirty="0" smtClean="0">
                <a:latin typeface="+mj-lt"/>
              </a:rPr>
              <a:t> </a:t>
            </a:r>
            <a:r>
              <a:rPr lang="fi-FI" dirty="0" err="1" smtClean="0">
                <a:latin typeface="+mj-lt"/>
              </a:rPr>
              <a:t>between</a:t>
            </a:r>
            <a:r>
              <a:rPr lang="fi-FI" dirty="0" smtClean="0">
                <a:latin typeface="+mj-lt"/>
              </a:rPr>
              <a:t> </a:t>
            </a:r>
            <a:r>
              <a:rPr lang="fi-FI" dirty="0" err="1" smtClean="0">
                <a:latin typeface="+mj-lt"/>
              </a:rPr>
              <a:t>surrounded</a:t>
            </a:r>
            <a:r>
              <a:rPr lang="fi-FI" dirty="0" smtClean="0">
                <a:latin typeface="+mj-lt"/>
              </a:rPr>
              <a:t> </a:t>
            </a:r>
            <a:r>
              <a:rPr lang="fi-FI" dirty="0" err="1" smtClean="0">
                <a:latin typeface="+mj-lt"/>
              </a:rPr>
              <a:t>states</a:t>
            </a:r>
            <a:endParaRPr lang="fi-FI" dirty="0" smtClean="0">
              <a:latin typeface="+mj-lt"/>
            </a:endParaRPr>
          </a:p>
          <a:p>
            <a:endParaRPr lang="fi-FI" dirty="0"/>
          </a:p>
          <a:p>
            <a:endParaRPr lang="en-US" dirty="0" smtClean="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28159517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57201"/>
            <a:ext cx="8596668" cy="1606730"/>
          </a:xfrm>
        </p:spPr>
        <p:txBody>
          <a:bodyPr>
            <a:normAutofit/>
          </a:bodyPr>
          <a:lstStyle/>
          <a:p>
            <a:r>
              <a:rPr lang="fi-FI" b="1" u="sng" dirty="0" err="1"/>
              <a:t>Managing</a:t>
            </a:r>
            <a:r>
              <a:rPr lang="fi-FI" b="1" u="sng" dirty="0"/>
              <a:t> </a:t>
            </a:r>
            <a:r>
              <a:rPr lang="fi-FI" b="1" u="sng" dirty="0" err="1"/>
              <a:t>problems</a:t>
            </a:r>
            <a:r>
              <a:rPr lang="fi-FI" b="1" u="sng" dirty="0"/>
              <a:t/>
            </a:r>
            <a:br>
              <a:rPr lang="fi-FI" b="1" u="sng" dirty="0"/>
            </a:br>
            <a:r>
              <a:rPr lang="fi-FI" sz="2500" dirty="0" err="1"/>
              <a:t>The</a:t>
            </a:r>
            <a:r>
              <a:rPr lang="fi-FI" sz="2500" dirty="0"/>
              <a:t> Baltic </a:t>
            </a:r>
            <a:r>
              <a:rPr lang="fi-FI" sz="2500" dirty="0" err="1"/>
              <a:t>Sea</a:t>
            </a:r>
            <a:r>
              <a:rPr lang="fi-FI" sz="2500" dirty="0"/>
              <a:t/>
            </a:r>
            <a:br>
              <a:rPr lang="fi-FI" sz="2500" dirty="0"/>
            </a:br>
            <a:r>
              <a:rPr lang="fi-FI" sz="2500" dirty="0" err="1" smtClean="0"/>
              <a:t>Where</a:t>
            </a:r>
            <a:r>
              <a:rPr lang="fi-FI" sz="2500" dirty="0" smtClean="0"/>
              <a:t> to </a:t>
            </a:r>
            <a:r>
              <a:rPr lang="fi-FI" sz="2500" dirty="0" err="1" smtClean="0"/>
              <a:t>start</a:t>
            </a:r>
            <a:r>
              <a:rPr lang="fi-FI" sz="2500" dirty="0" smtClean="0"/>
              <a:t>?</a:t>
            </a:r>
            <a:endParaRPr lang="en-US" sz="2500" dirty="0"/>
          </a:p>
        </p:txBody>
      </p:sp>
      <p:sp>
        <p:nvSpPr>
          <p:cNvPr id="3" name="Content Placeholder 2"/>
          <p:cNvSpPr>
            <a:spLocks noGrp="1"/>
          </p:cNvSpPr>
          <p:nvPr>
            <p:ph idx="1"/>
          </p:nvPr>
        </p:nvSpPr>
        <p:spPr>
          <a:xfrm>
            <a:off x="677334" y="2160589"/>
            <a:ext cx="10325446" cy="4435083"/>
          </a:xfrm>
        </p:spPr>
        <p:txBody>
          <a:bodyPr>
            <a:normAutofit/>
          </a:bodyPr>
          <a:lstStyle/>
          <a:p>
            <a:r>
              <a:rPr lang="fi-FI" dirty="0" err="1" smtClean="0">
                <a:latin typeface="+mj-lt"/>
              </a:rPr>
              <a:t>Environmental</a:t>
            </a:r>
            <a:r>
              <a:rPr lang="fi-FI" dirty="0" smtClean="0">
                <a:latin typeface="+mj-lt"/>
              </a:rPr>
              <a:t> </a:t>
            </a:r>
            <a:r>
              <a:rPr lang="fi-FI" dirty="0" err="1" smtClean="0">
                <a:latin typeface="+mj-lt"/>
              </a:rPr>
              <a:t>technology</a:t>
            </a:r>
            <a:r>
              <a:rPr lang="fi-FI" dirty="0" smtClean="0">
                <a:latin typeface="+mj-lt"/>
              </a:rPr>
              <a:t>, </a:t>
            </a:r>
            <a:r>
              <a:rPr lang="fi-FI" dirty="0" err="1" smtClean="0">
                <a:latin typeface="+mj-lt"/>
              </a:rPr>
              <a:t>applications</a:t>
            </a:r>
            <a:r>
              <a:rPr lang="fi-FI" dirty="0" smtClean="0">
                <a:latin typeface="+mj-lt"/>
              </a:rPr>
              <a:t>, </a:t>
            </a:r>
            <a:r>
              <a:rPr lang="fi-FI" dirty="0" err="1" smtClean="0">
                <a:latin typeface="+mj-lt"/>
              </a:rPr>
              <a:t>renewable</a:t>
            </a:r>
            <a:r>
              <a:rPr lang="fi-FI" dirty="0" smtClean="0">
                <a:latin typeface="+mj-lt"/>
              </a:rPr>
              <a:t> </a:t>
            </a:r>
            <a:r>
              <a:rPr lang="fi-FI" dirty="0" err="1" smtClean="0">
                <a:latin typeface="+mj-lt"/>
              </a:rPr>
              <a:t>energy</a:t>
            </a:r>
            <a:endParaRPr lang="fi-FI" dirty="0" smtClean="0">
              <a:latin typeface="+mj-lt"/>
            </a:endParaRPr>
          </a:p>
          <a:p>
            <a:r>
              <a:rPr lang="en-US" dirty="0" smtClean="0">
                <a:latin typeface="+mj-lt"/>
              </a:rPr>
              <a:t>Seven steps according to WFF: </a:t>
            </a:r>
            <a:r>
              <a:rPr lang="en-US" b="1" dirty="0" smtClean="0">
                <a:latin typeface="+mj-lt"/>
              </a:rPr>
              <a:t>1) </a:t>
            </a:r>
            <a:r>
              <a:rPr lang="en-US" dirty="0" smtClean="0">
                <a:latin typeface="+mj-lt"/>
              </a:rPr>
              <a:t>Ban </a:t>
            </a:r>
            <a:r>
              <a:rPr lang="en-US" dirty="0">
                <a:latin typeface="+mj-lt"/>
              </a:rPr>
              <a:t>all uses of phosphates in </a:t>
            </a:r>
            <a:r>
              <a:rPr lang="en-US" dirty="0" smtClean="0">
                <a:latin typeface="+mj-lt"/>
              </a:rPr>
              <a:t>detergents </a:t>
            </a:r>
            <a:r>
              <a:rPr lang="en-US" b="1" dirty="0" smtClean="0">
                <a:latin typeface="+mj-lt"/>
              </a:rPr>
              <a:t>2) </a:t>
            </a:r>
            <a:r>
              <a:rPr lang="en-US" dirty="0" smtClean="0">
                <a:latin typeface="+mj-lt"/>
              </a:rPr>
              <a:t>introduce </a:t>
            </a:r>
            <a:r>
              <a:rPr lang="en-US" dirty="0">
                <a:latin typeface="+mj-lt"/>
              </a:rPr>
              <a:t>a tax on N and P in mineral </a:t>
            </a:r>
            <a:r>
              <a:rPr lang="en-US" dirty="0" smtClean="0">
                <a:latin typeface="+mj-lt"/>
              </a:rPr>
              <a:t>fertilizers </a:t>
            </a:r>
            <a:r>
              <a:rPr lang="en-US" b="1" dirty="0" smtClean="0">
                <a:latin typeface="+mj-lt"/>
              </a:rPr>
              <a:t>3) </a:t>
            </a:r>
            <a:r>
              <a:rPr lang="en-US" dirty="0" smtClean="0">
                <a:latin typeface="+mj-lt"/>
              </a:rPr>
              <a:t>ban </a:t>
            </a:r>
            <a:r>
              <a:rPr lang="en-US" dirty="0">
                <a:latin typeface="+mj-lt"/>
              </a:rPr>
              <a:t>fishing of eel until the stock is recovered and restore inland migration </a:t>
            </a:r>
            <a:r>
              <a:rPr lang="en-US" dirty="0" smtClean="0">
                <a:latin typeface="+mj-lt"/>
              </a:rPr>
              <a:t>routes </a:t>
            </a:r>
            <a:r>
              <a:rPr lang="en-US" b="1" dirty="0" smtClean="0">
                <a:latin typeface="+mj-lt"/>
              </a:rPr>
              <a:t>4) </a:t>
            </a:r>
            <a:r>
              <a:rPr lang="en-US" dirty="0" smtClean="0">
                <a:latin typeface="+mj-lt"/>
              </a:rPr>
              <a:t>ratify </a:t>
            </a:r>
            <a:r>
              <a:rPr lang="en-US" dirty="0">
                <a:latin typeface="+mj-lt"/>
              </a:rPr>
              <a:t>the Ballast Water </a:t>
            </a:r>
            <a:r>
              <a:rPr lang="en-US" dirty="0" smtClean="0">
                <a:latin typeface="+mj-lt"/>
              </a:rPr>
              <a:t>Convention </a:t>
            </a:r>
            <a:r>
              <a:rPr lang="en-US" b="1" dirty="0" smtClean="0">
                <a:latin typeface="+mj-lt"/>
              </a:rPr>
              <a:t>5) </a:t>
            </a:r>
            <a:r>
              <a:rPr lang="en-US" dirty="0" smtClean="0">
                <a:latin typeface="+mj-lt"/>
              </a:rPr>
              <a:t>clean </a:t>
            </a:r>
            <a:r>
              <a:rPr lang="en-US" dirty="0">
                <a:latin typeface="+mj-lt"/>
              </a:rPr>
              <a:t>up remaining </a:t>
            </a:r>
            <a:r>
              <a:rPr lang="en-US" dirty="0" err="1">
                <a:latin typeface="+mj-lt"/>
              </a:rPr>
              <a:t>Helcom</a:t>
            </a:r>
            <a:r>
              <a:rPr lang="en-US" dirty="0">
                <a:latin typeface="+mj-lt"/>
              </a:rPr>
              <a:t> </a:t>
            </a:r>
            <a:r>
              <a:rPr lang="en-US" dirty="0" smtClean="0">
                <a:latin typeface="+mj-lt"/>
              </a:rPr>
              <a:t>hotspots </a:t>
            </a:r>
            <a:r>
              <a:rPr lang="en-US" b="1" dirty="0" smtClean="0">
                <a:latin typeface="+mj-lt"/>
              </a:rPr>
              <a:t>6) </a:t>
            </a:r>
            <a:r>
              <a:rPr lang="en-US" dirty="0" smtClean="0">
                <a:latin typeface="+mj-lt"/>
              </a:rPr>
              <a:t>provide </a:t>
            </a:r>
            <a:r>
              <a:rPr lang="en-US" dirty="0">
                <a:latin typeface="+mj-lt"/>
              </a:rPr>
              <a:t>adequate port reception facilities for cruise ship sewage</a:t>
            </a:r>
            <a:r>
              <a:rPr lang="en-US" b="1" dirty="0">
                <a:latin typeface="+mj-lt"/>
              </a:rPr>
              <a:t> </a:t>
            </a:r>
            <a:r>
              <a:rPr lang="en-US" b="1" dirty="0" smtClean="0">
                <a:latin typeface="+mj-lt"/>
              </a:rPr>
              <a:t>7) </a:t>
            </a:r>
            <a:r>
              <a:rPr lang="en-US" dirty="0" smtClean="0">
                <a:latin typeface="+mj-lt"/>
              </a:rPr>
              <a:t>establish </a:t>
            </a:r>
            <a:r>
              <a:rPr lang="en-US" dirty="0">
                <a:latin typeface="+mj-lt"/>
              </a:rPr>
              <a:t>a network of marine protected </a:t>
            </a:r>
            <a:r>
              <a:rPr lang="en-US" dirty="0" smtClean="0">
                <a:latin typeface="+mj-lt"/>
              </a:rPr>
              <a:t>areas</a:t>
            </a:r>
            <a:endParaRPr lang="en-US" dirty="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3971526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Course objectives</a:t>
            </a:r>
            <a:endParaRPr lang="en-US" b="1" u="sng" dirty="0"/>
          </a:p>
        </p:txBody>
      </p:sp>
      <p:sp>
        <p:nvSpPr>
          <p:cNvPr id="3" name="Content Placeholder 2"/>
          <p:cNvSpPr>
            <a:spLocks noGrp="1"/>
          </p:cNvSpPr>
          <p:nvPr>
            <p:ph idx="1"/>
          </p:nvPr>
        </p:nvSpPr>
        <p:spPr/>
        <p:txBody>
          <a:bodyPr/>
          <a:lstStyle/>
          <a:p>
            <a:r>
              <a:rPr lang="fi-FI" dirty="0" smtClean="0"/>
              <a:t>Main </a:t>
            </a:r>
            <a:r>
              <a:rPr lang="en-US" dirty="0"/>
              <a:t>themes in this module are managing problems and avoiding climate </a:t>
            </a:r>
            <a:r>
              <a:rPr lang="en-US" dirty="0" smtClean="0"/>
              <a:t>change</a:t>
            </a:r>
          </a:p>
          <a:p>
            <a:r>
              <a:rPr lang="en-US" dirty="0"/>
              <a:t>S</a:t>
            </a:r>
            <a:r>
              <a:rPr lang="en-US" dirty="0" smtClean="0"/>
              <a:t>ituation </a:t>
            </a:r>
            <a:r>
              <a:rPr lang="en-US" dirty="0"/>
              <a:t>of Mediterranean and Baltic Sea </a:t>
            </a:r>
            <a:r>
              <a:rPr lang="en-US" dirty="0" smtClean="0"/>
              <a:t>areas </a:t>
            </a:r>
          </a:p>
          <a:p>
            <a:r>
              <a:rPr lang="en-US" dirty="0"/>
              <a:t>D</a:t>
            </a:r>
            <a:r>
              <a:rPr lang="en-US" dirty="0" smtClean="0"/>
              <a:t>ifferent </a:t>
            </a:r>
            <a:r>
              <a:rPr lang="en-US" dirty="0"/>
              <a:t>solutions </a:t>
            </a:r>
            <a:r>
              <a:rPr lang="en-US" dirty="0" smtClean="0"/>
              <a:t>of problems and importance of knowledge of </a:t>
            </a:r>
            <a:r>
              <a:rPr lang="en-US" dirty="0"/>
              <a:t>cultural and environmental components in study </a:t>
            </a:r>
            <a:r>
              <a:rPr lang="en-US" dirty="0" smtClean="0"/>
              <a:t>area</a:t>
            </a:r>
          </a:p>
          <a:p>
            <a:r>
              <a:rPr lang="en-US" dirty="0" smtClean="0"/>
              <a:t>How </a:t>
            </a:r>
            <a:r>
              <a:rPr lang="en-US" dirty="0"/>
              <a:t>to </a:t>
            </a:r>
            <a:r>
              <a:rPr lang="en-US" dirty="0" smtClean="0"/>
              <a:t>present </a:t>
            </a:r>
            <a:r>
              <a:rPr lang="en-US" dirty="0"/>
              <a:t>and </a:t>
            </a:r>
            <a:r>
              <a:rPr lang="en-US" dirty="0" smtClean="0"/>
              <a:t>argue </a:t>
            </a:r>
            <a:r>
              <a:rPr lang="en-US" dirty="0"/>
              <a:t>opinions</a:t>
            </a: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1834336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366829" cy="883103"/>
          </a:xfrm>
        </p:spPr>
        <p:txBody>
          <a:bodyPr>
            <a:normAutofit fontScale="90000"/>
          </a:bodyPr>
          <a:lstStyle/>
          <a:p>
            <a:r>
              <a:rPr lang="fi-FI" b="1" u="sng" dirty="0" err="1"/>
              <a:t>Managing</a:t>
            </a:r>
            <a:r>
              <a:rPr lang="fi-FI" b="1" u="sng" dirty="0"/>
              <a:t> </a:t>
            </a:r>
            <a:r>
              <a:rPr lang="fi-FI" b="1" u="sng" dirty="0" err="1"/>
              <a:t>problems</a:t>
            </a:r>
            <a:r>
              <a:rPr lang="fi-FI" b="1" u="sng" dirty="0"/>
              <a:t/>
            </a:r>
            <a:br>
              <a:rPr lang="fi-FI" b="1" u="sng" dirty="0"/>
            </a:br>
            <a:r>
              <a:rPr lang="fi-FI" sz="3600" dirty="0" err="1"/>
              <a:t>The</a:t>
            </a:r>
            <a:r>
              <a:rPr lang="fi-FI" sz="3600" dirty="0"/>
              <a:t> Baltic </a:t>
            </a:r>
            <a:r>
              <a:rPr lang="fi-FI" sz="3600" dirty="0" err="1" smtClean="0"/>
              <a:t>Sea</a:t>
            </a:r>
            <a:r>
              <a:rPr lang="fi-FI" sz="3600" dirty="0" smtClean="0"/>
              <a:t>, </a:t>
            </a:r>
            <a:r>
              <a:rPr lang="fi-FI" sz="3600" dirty="0" err="1" smtClean="0"/>
              <a:t>some</a:t>
            </a:r>
            <a:r>
              <a:rPr lang="fi-FI" sz="3600" dirty="0" smtClean="0"/>
              <a:t> </a:t>
            </a:r>
            <a:r>
              <a:rPr lang="fi-FI" sz="3600" dirty="0" err="1" smtClean="0"/>
              <a:t>international</a:t>
            </a:r>
            <a:r>
              <a:rPr lang="fi-FI" sz="3600" dirty="0" smtClean="0"/>
              <a:t> </a:t>
            </a:r>
            <a:r>
              <a:rPr lang="fi-FI" sz="3600" dirty="0" err="1" smtClean="0"/>
              <a:t>cooperation</a:t>
            </a:r>
            <a:r>
              <a:rPr lang="fi-FI" dirty="0" smtClean="0"/>
              <a:t>	</a:t>
            </a:r>
            <a:endParaRPr lang="en-US" dirty="0"/>
          </a:p>
        </p:txBody>
      </p:sp>
      <p:sp>
        <p:nvSpPr>
          <p:cNvPr id="3" name="Content Placeholder 2"/>
          <p:cNvSpPr>
            <a:spLocks noGrp="1"/>
          </p:cNvSpPr>
          <p:nvPr>
            <p:ph idx="1"/>
          </p:nvPr>
        </p:nvSpPr>
        <p:spPr>
          <a:xfrm>
            <a:off x="838200" y="1378858"/>
            <a:ext cx="10515600" cy="4798106"/>
          </a:xfrm>
        </p:spPr>
        <p:txBody>
          <a:bodyPr>
            <a:noAutofit/>
          </a:bodyPr>
          <a:lstStyle/>
          <a:p>
            <a:r>
              <a:rPr lang="en-US" sz="1600" dirty="0" smtClean="0"/>
              <a:t>Baltic </a:t>
            </a:r>
            <a:r>
              <a:rPr lang="en-US" sz="1600" dirty="0"/>
              <a:t>Sea Parliamentary Conference (BSPC)</a:t>
            </a:r>
          </a:p>
          <a:p>
            <a:r>
              <a:rPr lang="en-US" sz="1600" dirty="0" smtClean="0"/>
              <a:t>Baltic </a:t>
            </a:r>
            <a:r>
              <a:rPr lang="en-US" sz="1600" dirty="0"/>
              <a:t>21 - An Agenda for the Baltic Sea Region</a:t>
            </a:r>
          </a:p>
          <a:p>
            <a:r>
              <a:rPr lang="en-US" sz="1600" dirty="0" smtClean="0"/>
              <a:t>Baltic </a:t>
            </a:r>
            <a:r>
              <a:rPr lang="en-US" sz="1600" dirty="0"/>
              <a:t>Farmers' Forum on Environment (BFFE)</a:t>
            </a:r>
          </a:p>
          <a:p>
            <a:r>
              <a:rPr lang="en-US" sz="1600" dirty="0" smtClean="0"/>
              <a:t>Baltic </a:t>
            </a:r>
            <a:r>
              <a:rPr lang="en-US" sz="1600" dirty="0"/>
              <a:t>Operational Oceanographic System – BOOS</a:t>
            </a:r>
          </a:p>
          <a:p>
            <a:r>
              <a:rPr lang="en-US" sz="1600" dirty="0" smtClean="0"/>
              <a:t>Baltic </a:t>
            </a:r>
            <a:r>
              <a:rPr lang="en-US" sz="1600" dirty="0"/>
              <a:t>Ports </a:t>
            </a:r>
            <a:r>
              <a:rPr lang="en-US" sz="1600" dirty="0" err="1"/>
              <a:t>Organisation</a:t>
            </a:r>
            <a:r>
              <a:rPr lang="en-US" sz="1600" dirty="0"/>
              <a:t> (BPO)</a:t>
            </a:r>
          </a:p>
          <a:p>
            <a:r>
              <a:rPr lang="en-US" sz="1600" dirty="0" smtClean="0"/>
              <a:t>Baltic </a:t>
            </a:r>
            <a:r>
              <a:rPr lang="en-US" sz="1600" dirty="0"/>
              <a:t>Sea Forum (BSF)</a:t>
            </a:r>
          </a:p>
          <a:p>
            <a:r>
              <a:rPr lang="en-US" sz="1600" dirty="0" smtClean="0"/>
              <a:t>Baltic </a:t>
            </a:r>
            <a:r>
              <a:rPr lang="en-US" sz="1600" dirty="0"/>
              <a:t>and International Maritime Council (BIMCO)</a:t>
            </a:r>
          </a:p>
          <a:p>
            <a:r>
              <a:rPr lang="en-US" sz="1600" dirty="0" smtClean="0"/>
              <a:t>BONUS </a:t>
            </a:r>
            <a:r>
              <a:rPr lang="en-US" sz="1600" dirty="0"/>
              <a:t>Baltic Organizations' Network for Funding Science (BONUS EEIG)</a:t>
            </a:r>
          </a:p>
          <a:p>
            <a:r>
              <a:rPr lang="en-US" sz="1600" dirty="0" smtClean="0"/>
              <a:t>Coalition </a:t>
            </a:r>
            <a:r>
              <a:rPr lang="en-US" sz="1600" dirty="0"/>
              <a:t>Clean Baltic (CCB)</a:t>
            </a:r>
          </a:p>
          <a:p>
            <a:r>
              <a:rPr lang="en-US" sz="1600" dirty="0" smtClean="0"/>
              <a:t>Conference </a:t>
            </a:r>
            <a:r>
              <a:rPr lang="en-US" sz="1600" dirty="0"/>
              <a:t>of Peripheral Maritime Regions of Europe - Baltic </a:t>
            </a:r>
            <a:r>
              <a:rPr lang="en-US" sz="1600" dirty="0" smtClean="0"/>
              <a:t>Sea Commission </a:t>
            </a:r>
            <a:r>
              <a:rPr lang="en-US" sz="1600" dirty="0"/>
              <a:t>(CPMR)</a:t>
            </a:r>
          </a:p>
          <a:p>
            <a:r>
              <a:rPr lang="en-US" sz="1600" dirty="0" smtClean="0"/>
              <a:t>Helsinki Commission (HELCOM)</a:t>
            </a:r>
            <a:endParaRPr lang="en-US" sz="1600" dirty="0"/>
          </a:p>
          <a:p>
            <a:r>
              <a:rPr lang="en-US" sz="1600" dirty="0" smtClean="0"/>
              <a:t>Union </a:t>
            </a:r>
            <a:r>
              <a:rPr lang="en-US" sz="1600" dirty="0"/>
              <a:t>of the Baltic Cities (UBC)</a:t>
            </a:r>
          </a:p>
          <a:p>
            <a:r>
              <a:rPr lang="en-US" sz="1600" b="1" dirty="0" smtClean="0"/>
              <a:t>EU </a:t>
            </a:r>
            <a:r>
              <a:rPr lang="en-US" sz="1600" dirty="0"/>
              <a:t>Strategy for the Baltic Sea Region</a:t>
            </a:r>
          </a:p>
          <a:p>
            <a:r>
              <a:rPr lang="en-US" sz="1600" dirty="0" smtClean="0"/>
              <a:t>Scientific </a:t>
            </a:r>
            <a:r>
              <a:rPr lang="en-US" sz="1600" dirty="0"/>
              <a:t>cooperation: ICES; ESF Marine Board; Joint Programming; </a:t>
            </a:r>
            <a:r>
              <a:rPr lang="en-US" sz="1600" dirty="0" smtClean="0"/>
              <a:t>EU R&amp;D</a:t>
            </a:r>
            <a:endParaRPr lang="en-US" sz="1600"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517994" y="5549341"/>
            <a:ext cx="624048" cy="1185430"/>
          </a:xfrm>
          <a:prstGeom prst="rect">
            <a:avLst/>
          </a:prstGeom>
        </p:spPr>
      </p:pic>
    </p:spTree>
    <p:extLst>
      <p:ext uri="{BB962C8B-B14F-4D97-AF65-F5344CB8AC3E}">
        <p14:creationId xmlns:p14="http://schemas.microsoft.com/office/powerpoint/2010/main" xmlns="" val="42253984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16859"/>
            <a:ext cx="8596668" cy="1513541"/>
          </a:xfrm>
        </p:spPr>
        <p:txBody>
          <a:bodyPr>
            <a:normAutofit/>
          </a:bodyPr>
          <a:lstStyle/>
          <a:p>
            <a:r>
              <a:rPr lang="fi-FI" b="1" u="sng" dirty="0" smtClean="0"/>
              <a:t>Managing problems</a:t>
            </a:r>
            <a:br>
              <a:rPr lang="fi-FI" b="1" u="sng" dirty="0" smtClean="0"/>
            </a:br>
            <a:r>
              <a:rPr lang="fi-FI" sz="2800" dirty="0" smtClean="0"/>
              <a:t>The Baltic Sea</a:t>
            </a:r>
            <a:br>
              <a:rPr lang="fi-FI" sz="2800" dirty="0" smtClean="0"/>
            </a:br>
            <a:r>
              <a:rPr lang="fi-FI" sz="2800" dirty="0" smtClean="0"/>
              <a:t>What has been done?</a:t>
            </a:r>
            <a:endParaRPr lang="fi-FI" b="1" u="sng" dirty="0"/>
          </a:p>
        </p:txBody>
      </p:sp>
      <p:sp>
        <p:nvSpPr>
          <p:cNvPr id="3" name="Content Placeholder 2"/>
          <p:cNvSpPr>
            <a:spLocks noGrp="1"/>
          </p:cNvSpPr>
          <p:nvPr>
            <p:ph idx="1"/>
          </p:nvPr>
        </p:nvSpPr>
        <p:spPr>
          <a:xfrm>
            <a:off x="838200" y="2186609"/>
            <a:ext cx="10022633" cy="3645791"/>
          </a:xfrm>
        </p:spPr>
        <p:txBody>
          <a:bodyPr>
            <a:normAutofit fontScale="77500" lnSpcReduction="20000"/>
          </a:bodyPr>
          <a:lstStyle/>
          <a:p>
            <a:pPr marL="0" indent="0">
              <a:buNone/>
            </a:pPr>
            <a:r>
              <a:rPr lang="fi-FI" dirty="0" err="1" smtClean="0">
                <a:latin typeface="+mj-lt"/>
              </a:rPr>
              <a:t>Much</a:t>
            </a:r>
            <a:r>
              <a:rPr lang="fi-FI" dirty="0" smtClean="0">
                <a:latin typeface="+mj-lt"/>
              </a:rPr>
              <a:t> </a:t>
            </a:r>
            <a:r>
              <a:rPr lang="fi-FI" dirty="0" err="1" smtClean="0">
                <a:latin typeface="+mj-lt"/>
              </a:rPr>
              <a:t>work</a:t>
            </a:r>
            <a:r>
              <a:rPr lang="fi-FI" dirty="0" smtClean="0">
                <a:latin typeface="+mj-lt"/>
              </a:rPr>
              <a:t> </a:t>
            </a:r>
            <a:r>
              <a:rPr lang="fi-FI" dirty="0" err="1" smtClean="0">
                <a:latin typeface="+mj-lt"/>
              </a:rPr>
              <a:t>have</a:t>
            </a:r>
            <a:r>
              <a:rPr lang="fi-FI" dirty="0" smtClean="0">
                <a:latin typeface="+mj-lt"/>
              </a:rPr>
              <a:t> </a:t>
            </a:r>
            <a:r>
              <a:rPr lang="fi-FI" dirty="0" err="1" smtClean="0">
                <a:latin typeface="+mj-lt"/>
              </a:rPr>
              <a:t>been</a:t>
            </a:r>
            <a:r>
              <a:rPr lang="fi-FI" dirty="0" smtClean="0">
                <a:latin typeface="+mj-lt"/>
              </a:rPr>
              <a:t> </a:t>
            </a:r>
            <a:r>
              <a:rPr lang="fi-FI" dirty="0" err="1">
                <a:latin typeface="+mj-lt"/>
              </a:rPr>
              <a:t>d</a:t>
            </a:r>
            <a:r>
              <a:rPr lang="fi-FI" dirty="0" err="1" smtClean="0">
                <a:latin typeface="+mj-lt"/>
              </a:rPr>
              <a:t>one</a:t>
            </a:r>
            <a:r>
              <a:rPr lang="fi-FI" dirty="0" smtClean="0">
                <a:latin typeface="+mj-lt"/>
              </a:rPr>
              <a:t> </a:t>
            </a:r>
            <a:r>
              <a:rPr lang="fi-FI" dirty="0" err="1" smtClean="0">
                <a:latin typeface="+mj-lt"/>
              </a:rPr>
              <a:t>so</a:t>
            </a:r>
            <a:r>
              <a:rPr lang="fi-FI" dirty="0" smtClean="0">
                <a:latin typeface="+mj-lt"/>
              </a:rPr>
              <a:t> </a:t>
            </a:r>
            <a:r>
              <a:rPr lang="fi-FI" dirty="0" err="1" smtClean="0">
                <a:latin typeface="+mj-lt"/>
              </a:rPr>
              <a:t>the</a:t>
            </a:r>
            <a:r>
              <a:rPr lang="fi-FI" dirty="0" smtClean="0">
                <a:latin typeface="+mj-lt"/>
              </a:rPr>
              <a:t> </a:t>
            </a:r>
            <a:r>
              <a:rPr lang="fi-FI" dirty="0" err="1" smtClean="0">
                <a:latin typeface="+mj-lt"/>
              </a:rPr>
              <a:t>deteriorations</a:t>
            </a:r>
            <a:r>
              <a:rPr lang="fi-FI" dirty="0" smtClean="0">
                <a:latin typeface="+mj-lt"/>
              </a:rPr>
              <a:t> </a:t>
            </a:r>
            <a:r>
              <a:rPr lang="fi-FI" dirty="0" err="1" smtClean="0">
                <a:latin typeface="+mj-lt"/>
              </a:rPr>
              <a:t>has</a:t>
            </a:r>
            <a:r>
              <a:rPr lang="fi-FI" dirty="0" smtClean="0">
                <a:latin typeface="+mj-lt"/>
              </a:rPr>
              <a:t> </a:t>
            </a:r>
            <a:r>
              <a:rPr lang="fi-FI" dirty="0" err="1" smtClean="0">
                <a:latin typeface="+mj-lt"/>
              </a:rPr>
              <a:t>slowed</a:t>
            </a:r>
            <a:r>
              <a:rPr lang="fi-FI" dirty="0" smtClean="0">
                <a:latin typeface="+mj-lt"/>
              </a:rPr>
              <a:t>. </a:t>
            </a:r>
          </a:p>
          <a:p>
            <a:r>
              <a:rPr lang="fi-FI" dirty="0" err="1" smtClean="0">
                <a:latin typeface="+mj-lt"/>
              </a:rPr>
              <a:t>The</a:t>
            </a:r>
            <a:r>
              <a:rPr lang="fi-FI" dirty="0" smtClean="0">
                <a:latin typeface="+mj-lt"/>
              </a:rPr>
              <a:t> Baltic </a:t>
            </a:r>
            <a:r>
              <a:rPr lang="fi-FI" dirty="0" err="1" smtClean="0">
                <a:latin typeface="+mj-lt"/>
              </a:rPr>
              <a:t>Marine</a:t>
            </a:r>
            <a:r>
              <a:rPr lang="fi-FI" dirty="0" smtClean="0">
                <a:latin typeface="+mj-lt"/>
              </a:rPr>
              <a:t> Environment </a:t>
            </a:r>
            <a:r>
              <a:rPr lang="fi-FI" dirty="0" err="1" smtClean="0">
                <a:latin typeface="+mj-lt"/>
              </a:rPr>
              <a:t>Protection</a:t>
            </a:r>
            <a:r>
              <a:rPr lang="fi-FI" dirty="0" smtClean="0">
                <a:latin typeface="+mj-lt"/>
              </a:rPr>
              <a:t> Commission (HELCOM </a:t>
            </a:r>
            <a:r>
              <a:rPr lang="fi-FI" dirty="0" err="1" smtClean="0">
                <a:latin typeface="+mj-lt"/>
              </a:rPr>
              <a:t>since</a:t>
            </a:r>
            <a:r>
              <a:rPr lang="fi-FI" dirty="0" smtClean="0">
                <a:latin typeface="+mj-lt"/>
              </a:rPr>
              <a:t> 1974)</a:t>
            </a:r>
          </a:p>
          <a:p>
            <a:pPr lvl="1"/>
            <a:r>
              <a:rPr lang="fi-FI" dirty="0" err="1" smtClean="0">
                <a:latin typeface="+mj-lt"/>
              </a:rPr>
              <a:t>Several</a:t>
            </a:r>
            <a:r>
              <a:rPr lang="fi-FI" dirty="0" smtClean="0">
                <a:latin typeface="+mj-lt"/>
              </a:rPr>
              <a:t> </a:t>
            </a:r>
            <a:r>
              <a:rPr lang="fi-FI" dirty="0" err="1" smtClean="0">
                <a:latin typeface="+mj-lt"/>
              </a:rPr>
              <a:t>different</a:t>
            </a:r>
            <a:r>
              <a:rPr lang="fi-FI" dirty="0" smtClean="0">
                <a:latin typeface="+mj-lt"/>
              </a:rPr>
              <a:t> </a:t>
            </a:r>
            <a:r>
              <a:rPr lang="fi-FI" dirty="0" err="1" smtClean="0">
                <a:latin typeface="+mj-lt"/>
              </a:rPr>
              <a:t>programs</a:t>
            </a:r>
            <a:r>
              <a:rPr lang="fi-FI" dirty="0" smtClean="0">
                <a:latin typeface="+mj-lt"/>
              </a:rPr>
              <a:t> and </a:t>
            </a:r>
            <a:r>
              <a:rPr lang="fi-FI" dirty="0" err="1" smtClean="0">
                <a:latin typeface="+mj-lt"/>
              </a:rPr>
              <a:t>plans</a:t>
            </a:r>
            <a:r>
              <a:rPr lang="fi-FI" dirty="0" smtClean="0">
                <a:latin typeface="+mj-lt"/>
              </a:rPr>
              <a:t>: Baltic </a:t>
            </a:r>
            <a:r>
              <a:rPr lang="fi-FI" dirty="0" err="1" smtClean="0">
                <a:latin typeface="+mj-lt"/>
              </a:rPr>
              <a:t>Sea</a:t>
            </a:r>
            <a:r>
              <a:rPr lang="fi-FI" dirty="0" smtClean="0">
                <a:latin typeface="+mj-lt"/>
              </a:rPr>
              <a:t> Action Plan BSAP (Backer et al. 2010).</a:t>
            </a:r>
          </a:p>
          <a:p>
            <a:r>
              <a:rPr lang="en-US" dirty="0" smtClean="0">
                <a:latin typeface="+mj-lt"/>
              </a:rPr>
              <a:t>Council of the Baltic Sea States (</a:t>
            </a:r>
            <a:r>
              <a:rPr lang="fi-FI" dirty="0" smtClean="0">
                <a:latin typeface="+mj-lt"/>
              </a:rPr>
              <a:t>CBSS)</a:t>
            </a:r>
          </a:p>
          <a:p>
            <a:r>
              <a:rPr lang="en-US" dirty="0" smtClean="0">
                <a:latin typeface="+mj-lt"/>
              </a:rPr>
              <a:t>International </a:t>
            </a:r>
            <a:r>
              <a:rPr lang="en-US" dirty="0">
                <a:latin typeface="+mj-lt"/>
              </a:rPr>
              <a:t>Maritime </a:t>
            </a:r>
            <a:r>
              <a:rPr lang="en-US" dirty="0" err="1" smtClean="0">
                <a:latin typeface="+mj-lt"/>
              </a:rPr>
              <a:t>Organisation</a:t>
            </a:r>
            <a:r>
              <a:rPr lang="en-US" dirty="0">
                <a:latin typeface="+mj-lt"/>
              </a:rPr>
              <a:t> </a:t>
            </a:r>
            <a:r>
              <a:rPr lang="en-US" dirty="0" smtClean="0">
                <a:latin typeface="+mj-lt"/>
              </a:rPr>
              <a:t>(IMO)</a:t>
            </a:r>
            <a:endParaRPr lang="fi-FI" dirty="0" smtClean="0">
              <a:latin typeface="+mj-lt"/>
            </a:endParaRPr>
          </a:p>
          <a:p>
            <a:r>
              <a:rPr lang="fi-FI" dirty="0" smtClean="0">
                <a:latin typeface="+mj-lt"/>
              </a:rPr>
              <a:t>EU </a:t>
            </a:r>
            <a:r>
              <a:rPr lang="fi-FI" dirty="0" err="1" smtClean="0">
                <a:latin typeface="+mj-lt"/>
              </a:rPr>
              <a:t>Strategies</a:t>
            </a:r>
            <a:r>
              <a:rPr lang="fi-FI" dirty="0" smtClean="0">
                <a:latin typeface="+mj-lt"/>
              </a:rPr>
              <a:t> for </a:t>
            </a:r>
            <a:r>
              <a:rPr lang="fi-FI" dirty="0" err="1" smtClean="0">
                <a:latin typeface="+mj-lt"/>
              </a:rPr>
              <a:t>the</a:t>
            </a:r>
            <a:r>
              <a:rPr lang="fi-FI" dirty="0" smtClean="0">
                <a:latin typeface="+mj-lt"/>
              </a:rPr>
              <a:t> Baltic </a:t>
            </a:r>
            <a:r>
              <a:rPr lang="fi-FI" dirty="0" err="1" smtClean="0">
                <a:latin typeface="+mj-lt"/>
              </a:rPr>
              <a:t>Sea</a:t>
            </a:r>
            <a:r>
              <a:rPr lang="fi-FI" dirty="0" smtClean="0">
                <a:latin typeface="+mj-lt"/>
              </a:rPr>
              <a:t> </a:t>
            </a:r>
            <a:r>
              <a:rPr lang="fi-FI" dirty="0" err="1" smtClean="0">
                <a:latin typeface="+mj-lt"/>
              </a:rPr>
              <a:t>Region</a:t>
            </a:r>
            <a:r>
              <a:rPr lang="fi-FI" dirty="0" smtClean="0">
                <a:latin typeface="+mj-lt"/>
              </a:rPr>
              <a:t> (EUSBSR </a:t>
            </a:r>
            <a:r>
              <a:rPr lang="fi-FI" dirty="0" err="1" smtClean="0">
                <a:latin typeface="+mj-lt"/>
              </a:rPr>
              <a:t>macro</a:t>
            </a:r>
            <a:r>
              <a:rPr lang="fi-FI" dirty="0" smtClean="0">
                <a:latin typeface="+mj-lt"/>
              </a:rPr>
              <a:t> </a:t>
            </a:r>
            <a:r>
              <a:rPr lang="fi-FI" dirty="0" err="1" smtClean="0">
                <a:latin typeface="+mj-lt"/>
              </a:rPr>
              <a:t>area</a:t>
            </a:r>
            <a:r>
              <a:rPr lang="fi-FI" dirty="0" smtClean="0">
                <a:latin typeface="+mj-lt"/>
              </a:rPr>
              <a:t> </a:t>
            </a:r>
            <a:r>
              <a:rPr lang="fi-FI" dirty="0" err="1" smtClean="0">
                <a:latin typeface="+mj-lt"/>
              </a:rPr>
              <a:t>strategy</a:t>
            </a:r>
            <a:r>
              <a:rPr lang="fi-FI" dirty="0" smtClean="0">
                <a:latin typeface="+mj-lt"/>
              </a:rPr>
              <a:t>)</a:t>
            </a:r>
          </a:p>
          <a:p>
            <a:r>
              <a:rPr lang="fi-FI" dirty="0" err="1" smtClean="0">
                <a:latin typeface="+mj-lt"/>
              </a:rPr>
              <a:t>BalticSTERN</a:t>
            </a:r>
            <a:r>
              <a:rPr lang="fi-FI" dirty="0" smtClean="0">
                <a:latin typeface="+mj-lt"/>
              </a:rPr>
              <a:t>- </a:t>
            </a:r>
            <a:r>
              <a:rPr lang="fi-FI" dirty="0" err="1" smtClean="0">
                <a:latin typeface="+mj-lt"/>
              </a:rPr>
              <a:t>international</a:t>
            </a:r>
            <a:r>
              <a:rPr lang="fi-FI" dirty="0" smtClean="0">
                <a:latin typeface="+mj-lt"/>
              </a:rPr>
              <a:t> </a:t>
            </a:r>
            <a:r>
              <a:rPr lang="fi-FI" dirty="0" err="1" smtClean="0">
                <a:latin typeface="+mj-lt"/>
              </a:rPr>
              <a:t>research</a:t>
            </a:r>
            <a:r>
              <a:rPr lang="fi-FI" dirty="0" smtClean="0">
                <a:latin typeface="+mj-lt"/>
              </a:rPr>
              <a:t> </a:t>
            </a:r>
            <a:r>
              <a:rPr lang="fi-FI" dirty="0" err="1" smtClean="0">
                <a:latin typeface="+mj-lt"/>
              </a:rPr>
              <a:t>network</a:t>
            </a:r>
            <a:endParaRPr lang="fi-FI" dirty="0" smtClean="0">
              <a:latin typeface="+mj-lt"/>
            </a:endParaRPr>
          </a:p>
          <a:p>
            <a:r>
              <a:rPr lang="fi-FI" dirty="0" err="1" smtClean="0">
                <a:latin typeface="+mj-lt"/>
              </a:rPr>
              <a:t>Surveillance</a:t>
            </a:r>
            <a:r>
              <a:rPr lang="fi-FI" dirty="0" smtClean="0">
                <a:latin typeface="+mj-lt"/>
              </a:rPr>
              <a:t> </a:t>
            </a:r>
            <a:r>
              <a:rPr lang="fi-FI" dirty="0" err="1" smtClean="0">
                <a:latin typeface="+mj-lt"/>
              </a:rPr>
              <a:t>flight</a:t>
            </a:r>
            <a:r>
              <a:rPr lang="fi-FI" dirty="0" smtClean="0">
                <a:latin typeface="+mj-lt"/>
              </a:rPr>
              <a:t> </a:t>
            </a:r>
            <a:r>
              <a:rPr lang="fi-FI" dirty="0" err="1" smtClean="0">
                <a:latin typeface="+mj-lt"/>
              </a:rPr>
              <a:t>supervise</a:t>
            </a:r>
            <a:r>
              <a:rPr lang="fi-FI" dirty="0" smtClean="0">
                <a:latin typeface="+mj-lt"/>
              </a:rPr>
              <a:t> </a:t>
            </a:r>
            <a:r>
              <a:rPr lang="fi-FI" dirty="0" err="1" smtClean="0">
                <a:latin typeface="+mj-lt"/>
              </a:rPr>
              <a:t>oil</a:t>
            </a:r>
            <a:r>
              <a:rPr lang="fi-FI" dirty="0" smtClean="0">
                <a:latin typeface="+mj-lt"/>
              </a:rPr>
              <a:t> </a:t>
            </a:r>
            <a:r>
              <a:rPr lang="fi-FI" dirty="0" err="1" smtClean="0">
                <a:latin typeface="+mj-lt"/>
              </a:rPr>
              <a:t>spills</a:t>
            </a:r>
            <a:r>
              <a:rPr lang="fi-FI" dirty="0" smtClean="0">
                <a:latin typeface="+mj-lt"/>
              </a:rPr>
              <a:t> </a:t>
            </a:r>
            <a:r>
              <a:rPr lang="fi-FI" dirty="0" err="1" smtClean="0">
                <a:latin typeface="+mj-lt"/>
              </a:rPr>
              <a:t>from</a:t>
            </a:r>
            <a:r>
              <a:rPr lang="fi-FI" dirty="0" smtClean="0">
                <a:latin typeface="+mj-lt"/>
              </a:rPr>
              <a:t> </a:t>
            </a:r>
            <a:r>
              <a:rPr lang="fi-FI" dirty="0" err="1" smtClean="0">
                <a:latin typeface="+mj-lt"/>
              </a:rPr>
              <a:t>ships</a:t>
            </a:r>
            <a:endParaRPr lang="fi-FI" dirty="0" smtClean="0">
              <a:latin typeface="+mj-lt"/>
            </a:endParaRPr>
          </a:p>
          <a:p>
            <a:pPr lvl="1"/>
            <a:r>
              <a:rPr lang="fi-FI" dirty="0" err="1" smtClean="0">
                <a:latin typeface="+mj-lt"/>
              </a:rPr>
              <a:t>Detect</a:t>
            </a:r>
            <a:r>
              <a:rPr lang="fi-FI" dirty="0" smtClean="0">
                <a:latin typeface="+mj-lt"/>
              </a:rPr>
              <a:t> </a:t>
            </a:r>
            <a:r>
              <a:rPr lang="fi-FI" dirty="0" err="1" smtClean="0">
                <a:latin typeface="+mj-lt"/>
              </a:rPr>
              <a:t>spills</a:t>
            </a:r>
            <a:r>
              <a:rPr lang="fi-FI" dirty="0" smtClean="0">
                <a:latin typeface="+mj-lt"/>
              </a:rPr>
              <a:t>, </a:t>
            </a:r>
            <a:r>
              <a:rPr lang="fi-FI" dirty="0" err="1" smtClean="0">
                <a:latin typeface="+mj-lt"/>
              </a:rPr>
              <a:t>identify</a:t>
            </a:r>
            <a:r>
              <a:rPr lang="fi-FI" dirty="0" smtClean="0">
                <a:latin typeface="+mj-lt"/>
              </a:rPr>
              <a:t> of a </a:t>
            </a:r>
            <a:r>
              <a:rPr lang="fi-FI" dirty="0" err="1" smtClean="0">
                <a:latin typeface="+mj-lt"/>
              </a:rPr>
              <a:t>polluter</a:t>
            </a:r>
            <a:r>
              <a:rPr lang="fi-FI" dirty="0" smtClean="0">
                <a:latin typeface="+mj-lt"/>
              </a:rPr>
              <a:t> </a:t>
            </a:r>
          </a:p>
          <a:p>
            <a:endParaRPr lang="fi-FI"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546021" y="6137201"/>
            <a:ext cx="945600" cy="75874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2377755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16859"/>
            <a:ext cx="8596668" cy="1513541"/>
          </a:xfrm>
        </p:spPr>
        <p:txBody>
          <a:bodyPr>
            <a:normAutofit/>
          </a:bodyPr>
          <a:lstStyle/>
          <a:p>
            <a:r>
              <a:rPr lang="fi-FI" b="1" u="sng" dirty="0" err="1" smtClean="0"/>
              <a:t>Managing</a:t>
            </a:r>
            <a:r>
              <a:rPr lang="fi-FI" b="1" u="sng" dirty="0" smtClean="0"/>
              <a:t> </a:t>
            </a:r>
            <a:r>
              <a:rPr lang="fi-FI" b="1" u="sng" dirty="0" err="1" smtClean="0"/>
              <a:t>problems</a:t>
            </a:r>
            <a:r>
              <a:rPr lang="fi-FI" b="1" u="sng" dirty="0" smtClean="0"/>
              <a:t/>
            </a:r>
            <a:br>
              <a:rPr lang="fi-FI" b="1" u="sng" dirty="0" smtClean="0"/>
            </a:br>
            <a:r>
              <a:rPr lang="fi-FI" sz="2800" dirty="0" err="1" smtClean="0"/>
              <a:t>The</a:t>
            </a:r>
            <a:r>
              <a:rPr lang="fi-FI" sz="2800" dirty="0" smtClean="0"/>
              <a:t> Baltic </a:t>
            </a:r>
            <a:r>
              <a:rPr lang="fi-FI" sz="2800" dirty="0" err="1" smtClean="0"/>
              <a:t>Sea</a:t>
            </a:r>
            <a:r>
              <a:rPr lang="fi-FI" sz="2800" dirty="0" smtClean="0"/>
              <a:t/>
            </a:r>
            <a:br>
              <a:rPr lang="fi-FI" sz="2800" dirty="0" smtClean="0"/>
            </a:br>
            <a:r>
              <a:rPr lang="fi-FI" sz="2800" dirty="0" smtClean="0"/>
              <a:t>HELCOM</a:t>
            </a:r>
            <a:endParaRPr lang="fi-FI" b="1" u="sng" dirty="0"/>
          </a:p>
        </p:txBody>
      </p:sp>
      <p:sp>
        <p:nvSpPr>
          <p:cNvPr id="3" name="Content Placeholder 2"/>
          <p:cNvSpPr>
            <a:spLocks noGrp="1"/>
          </p:cNvSpPr>
          <p:nvPr>
            <p:ph idx="1"/>
          </p:nvPr>
        </p:nvSpPr>
        <p:spPr>
          <a:xfrm>
            <a:off x="838200" y="2061555"/>
            <a:ext cx="10022633" cy="3770845"/>
          </a:xfrm>
        </p:spPr>
        <p:txBody>
          <a:bodyPr>
            <a:normAutofit lnSpcReduction="10000"/>
          </a:bodyPr>
          <a:lstStyle/>
          <a:p>
            <a:pPr marL="0" indent="0" algn="just">
              <a:buNone/>
            </a:pPr>
            <a:r>
              <a:rPr lang="en-US" dirty="0">
                <a:latin typeface="+mj-lt"/>
              </a:rPr>
              <a:t>The Baltic Marine Environment Protection Commission, usually referred to </a:t>
            </a:r>
            <a:r>
              <a:rPr lang="en-US" dirty="0" smtClean="0">
                <a:latin typeface="+mj-lt"/>
              </a:rPr>
              <a:t>as HELCOM, </a:t>
            </a:r>
            <a:r>
              <a:rPr lang="en-US" dirty="0">
                <a:latin typeface="+mj-lt"/>
              </a:rPr>
              <a:t>is an intergovernmental organization of the nine Baltic Sea coastal countries and the European Union working to protect the marine environment of the Baltic Sea from all sources of pollution and to ensure safety of navigation in the region. Since 1974, HELCOM has been the governing body of the 'Convention on the Protection of the Marine Environment of the Baltic Sea Area', more commonly known as the Helsinki </a:t>
            </a:r>
            <a:r>
              <a:rPr lang="en-US" dirty="0" smtClean="0">
                <a:latin typeface="+mj-lt"/>
              </a:rPr>
              <a:t>Convention.</a:t>
            </a:r>
          </a:p>
          <a:p>
            <a:pPr marL="0" indent="0">
              <a:buNone/>
            </a:pPr>
            <a:r>
              <a:rPr lang="fi-FI" sz="1800" dirty="0" smtClean="0"/>
              <a:t>(HELCOM)</a:t>
            </a: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546021" y="6137201"/>
            <a:ext cx="945600" cy="75874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2435618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err="1" smtClean="0"/>
              <a:t>Avoid</a:t>
            </a:r>
            <a:r>
              <a:rPr lang="fi-FI" b="1" u="sng" dirty="0" smtClean="0"/>
              <a:t> </a:t>
            </a:r>
            <a:r>
              <a:rPr lang="fi-FI" b="1" u="sng" dirty="0" err="1" smtClean="0"/>
              <a:t>climate</a:t>
            </a:r>
            <a:r>
              <a:rPr lang="fi-FI" b="1" u="sng" dirty="0" smtClean="0"/>
              <a:t> </a:t>
            </a:r>
            <a:r>
              <a:rPr lang="fi-FI" b="1" u="sng" dirty="0" err="1" smtClean="0"/>
              <a:t>change</a:t>
            </a:r>
            <a:r>
              <a:rPr lang="fi-FI" b="1" u="sng" dirty="0" smtClean="0"/>
              <a:t> </a:t>
            </a:r>
            <a:r>
              <a:rPr lang="fi-FI" sz="2800" dirty="0" smtClean="0"/>
              <a:t/>
            </a:r>
            <a:br>
              <a:rPr lang="fi-FI" sz="2800" dirty="0" smtClean="0"/>
            </a:br>
            <a:r>
              <a:rPr lang="fi-FI" sz="2800" dirty="0" err="1" smtClean="0"/>
              <a:t>Overview</a:t>
            </a:r>
            <a:endParaRPr lang="en-US" b="1" u="sng" dirty="0"/>
          </a:p>
        </p:txBody>
      </p:sp>
      <p:sp>
        <p:nvSpPr>
          <p:cNvPr id="3" name="Content Placeholder 2"/>
          <p:cNvSpPr>
            <a:spLocks noGrp="1"/>
          </p:cNvSpPr>
          <p:nvPr>
            <p:ph idx="1"/>
          </p:nvPr>
        </p:nvSpPr>
        <p:spPr/>
        <p:txBody>
          <a:bodyPr>
            <a:normAutofit lnSpcReduction="10000"/>
          </a:bodyPr>
          <a:lstStyle/>
          <a:p>
            <a:pPr marL="0" indent="0">
              <a:buNone/>
            </a:pPr>
            <a:r>
              <a:rPr lang="fi-FI" dirty="0" smtClean="0"/>
              <a:t>”</a:t>
            </a:r>
            <a:r>
              <a:rPr lang="fi-FI" i="1" dirty="0" err="1" smtClean="0">
                <a:latin typeface="+mj-lt"/>
              </a:rPr>
              <a:t>Climate</a:t>
            </a:r>
            <a:r>
              <a:rPr lang="fi-FI" i="1" dirty="0" smtClean="0">
                <a:latin typeface="+mj-lt"/>
              </a:rPr>
              <a:t> </a:t>
            </a:r>
            <a:r>
              <a:rPr lang="fi-FI" i="1" dirty="0" err="1" smtClean="0">
                <a:latin typeface="+mj-lt"/>
              </a:rPr>
              <a:t>change</a:t>
            </a:r>
            <a:r>
              <a:rPr lang="fi-FI" i="1" dirty="0" smtClean="0">
                <a:latin typeface="+mj-lt"/>
              </a:rPr>
              <a:t> is </a:t>
            </a:r>
            <a:r>
              <a:rPr lang="fi-FI" i="1" dirty="0" err="1" smtClean="0">
                <a:latin typeface="+mj-lt"/>
              </a:rPr>
              <a:t>natural</a:t>
            </a:r>
            <a:r>
              <a:rPr lang="fi-FI" i="1" dirty="0" smtClean="0">
                <a:latin typeface="+mj-lt"/>
              </a:rPr>
              <a:t> </a:t>
            </a:r>
            <a:r>
              <a:rPr lang="fi-FI" i="1" dirty="0" err="1" smtClean="0">
                <a:latin typeface="+mj-lt"/>
              </a:rPr>
              <a:t>term</a:t>
            </a:r>
            <a:r>
              <a:rPr lang="fi-FI" i="1" dirty="0" smtClean="0">
                <a:latin typeface="+mj-lt"/>
              </a:rPr>
              <a:t> </a:t>
            </a:r>
            <a:r>
              <a:rPr lang="fi-FI" i="1" dirty="0" err="1" smtClean="0">
                <a:latin typeface="+mj-lt"/>
              </a:rPr>
              <a:t>because</a:t>
            </a:r>
            <a:r>
              <a:rPr lang="fi-FI" i="1" dirty="0" smtClean="0">
                <a:latin typeface="+mj-lt"/>
              </a:rPr>
              <a:t> </a:t>
            </a:r>
            <a:r>
              <a:rPr lang="fi-FI" i="1" dirty="0" err="1" smtClean="0">
                <a:latin typeface="+mj-lt"/>
              </a:rPr>
              <a:t>changes</a:t>
            </a:r>
            <a:r>
              <a:rPr lang="fi-FI" i="1" dirty="0" smtClean="0">
                <a:latin typeface="+mj-lt"/>
              </a:rPr>
              <a:t> in </a:t>
            </a:r>
            <a:r>
              <a:rPr lang="fi-FI" i="1" dirty="0" err="1" smtClean="0">
                <a:latin typeface="+mj-lt"/>
              </a:rPr>
              <a:t>climate</a:t>
            </a:r>
            <a:r>
              <a:rPr lang="fi-FI" i="1" dirty="0" smtClean="0">
                <a:latin typeface="+mj-lt"/>
              </a:rPr>
              <a:t> </a:t>
            </a:r>
            <a:r>
              <a:rPr lang="fi-FI" i="1" dirty="0" err="1" smtClean="0">
                <a:latin typeface="+mj-lt"/>
              </a:rPr>
              <a:t>may</a:t>
            </a:r>
            <a:r>
              <a:rPr lang="fi-FI" i="1" dirty="0" smtClean="0">
                <a:latin typeface="+mj-lt"/>
              </a:rPr>
              <a:t> </a:t>
            </a:r>
            <a:r>
              <a:rPr lang="fi-FI" i="1" dirty="0" err="1" smtClean="0">
                <a:latin typeface="+mj-lt"/>
              </a:rPr>
              <a:t>result</a:t>
            </a:r>
            <a:r>
              <a:rPr lang="fi-FI" i="1" dirty="0" smtClean="0">
                <a:latin typeface="+mj-lt"/>
              </a:rPr>
              <a:t> </a:t>
            </a:r>
            <a:r>
              <a:rPr lang="fi-FI" i="1" dirty="0" err="1" smtClean="0">
                <a:latin typeface="+mj-lt"/>
              </a:rPr>
              <a:t>from</a:t>
            </a:r>
            <a:r>
              <a:rPr lang="fi-FI" i="1" dirty="0" smtClean="0">
                <a:latin typeface="+mj-lt"/>
              </a:rPr>
              <a:t> </a:t>
            </a:r>
            <a:r>
              <a:rPr lang="fi-FI" i="1" dirty="0" err="1" smtClean="0">
                <a:latin typeface="+mj-lt"/>
              </a:rPr>
              <a:t>internal</a:t>
            </a:r>
            <a:r>
              <a:rPr lang="fi-FI" i="1" dirty="0" smtClean="0">
                <a:latin typeface="+mj-lt"/>
              </a:rPr>
              <a:t> </a:t>
            </a:r>
            <a:r>
              <a:rPr lang="fi-FI" i="1" dirty="0" err="1" smtClean="0">
                <a:latin typeface="+mj-lt"/>
              </a:rPr>
              <a:t>dynamics</a:t>
            </a:r>
            <a:r>
              <a:rPr lang="fi-FI" i="1" dirty="0" smtClean="0">
                <a:latin typeface="+mj-lt"/>
              </a:rPr>
              <a:t>, </a:t>
            </a:r>
            <a:r>
              <a:rPr lang="fi-FI" i="1" dirty="0" err="1" smtClean="0">
                <a:latin typeface="+mj-lt"/>
              </a:rPr>
              <a:t>natural</a:t>
            </a:r>
            <a:r>
              <a:rPr lang="fi-FI" i="1" dirty="0" smtClean="0">
                <a:latin typeface="+mj-lt"/>
              </a:rPr>
              <a:t> </a:t>
            </a:r>
            <a:r>
              <a:rPr lang="fi-FI" i="1" dirty="0" err="1" smtClean="0">
                <a:latin typeface="+mj-lt"/>
              </a:rPr>
              <a:t>external</a:t>
            </a:r>
            <a:r>
              <a:rPr lang="fi-FI" i="1" dirty="0" smtClean="0">
                <a:latin typeface="+mj-lt"/>
              </a:rPr>
              <a:t> </a:t>
            </a:r>
            <a:r>
              <a:rPr lang="fi-FI" i="1" dirty="0" err="1" smtClean="0">
                <a:latin typeface="+mj-lt"/>
              </a:rPr>
              <a:t>factors</a:t>
            </a:r>
            <a:r>
              <a:rPr lang="fi-FI" i="1" dirty="0" smtClean="0">
                <a:latin typeface="+mj-lt"/>
              </a:rPr>
              <a:t>, </a:t>
            </a:r>
            <a:r>
              <a:rPr lang="fi-FI" i="1" dirty="0" err="1" smtClean="0">
                <a:latin typeface="+mj-lt"/>
              </a:rPr>
              <a:t>or</a:t>
            </a:r>
            <a:r>
              <a:rPr lang="fi-FI" i="1" dirty="0" smtClean="0">
                <a:latin typeface="+mj-lt"/>
              </a:rPr>
              <a:t> </a:t>
            </a:r>
            <a:r>
              <a:rPr lang="fi-FI" i="1" dirty="0" err="1" smtClean="0">
                <a:latin typeface="+mj-lt"/>
              </a:rPr>
              <a:t>antropogenic</a:t>
            </a:r>
            <a:r>
              <a:rPr lang="fi-FI" i="1" dirty="0" smtClean="0">
                <a:latin typeface="+mj-lt"/>
              </a:rPr>
              <a:t> </a:t>
            </a:r>
            <a:r>
              <a:rPr lang="fi-FI" i="1" dirty="0" err="1" smtClean="0">
                <a:latin typeface="+mj-lt"/>
              </a:rPr>
              <a:t>pressuress</a:t>
            </a:r>
            <a:r>
              <a:rPr lang="fi-FI" dirty="0" smtClean="0">
                <a:latin typeface="+mj-lt"/>
              </a:rPr>
              <a:t>” (HELCOM 2013)</a:t>
            </a:r>
            <a:endParaRPr lang="en-US" dirty="0" smtClean="0">
              <a:latin typeface="+mj-lt"/>
            </a:endParaRPr>
          </a:p>
          <a:p>
            <a:pPr marL="0" indent="0">
              <a:buNone/>
            </a:pPr>
            <a:r>
              <a:rPr lang="en-US" dirty="0" smtClean="0">
                <a:latin typeface="+mj-lt"/>
              </a:rPr>
              <a:t>“</a:t>
            </a:r>
            <a:r>
              <a:rPr lang="en-US" i="1" dirty="0" smtClean="0">
                <a:latin typeface="+mj-lt"/>
              </a:rPr>
              <a:t>The </a:t>
            </a:r>
            <a:r>
              <a:rPr lang="en-US" i="1" dirty="0">
                <a:latin typeface="+mj-lt"/>
              </a:rPr>
              <a:t>term “climate change” does </a:t>
            </a:r>
            <a:r>
              <a:rPr lang="en-US" i="1" dirty="0" smtClean="0">
                <a:latin typeface="+mj-lt"/>
              </a:rPr>
              <a:t>not refer </a:t>
            </a:r>
            <a:r>
              <a:rPr lang="en-US" i="1" dirty="0">
                <a:latin typeface="+mj-lt"/>
              </a:rPr>
              <a:t>only to anthropogenic climate change, but </a:t>
            </a:r>
            <a:r>
              <a:rPr lang="en-US" i="1" dirty="0" smtClean="0">
                <a:latin typeface="+mj-lt"/>
              </a:rPr>
              <a:t>is a </a:t>
            </a:r>
            <a:r>
              <a:rPr lang="en-US" i="1" dirty="0">
                <a:latin typeface="+mj-lt"/>
              </a:rPr>
              <a:t>broader term, including changes due to </a:t>
            </a:r>
            <a:r>
              <a:rPr lang="en-US" i="1" dirty="0" smtClean="0">
                <a:latin typeface="+mj-lt"/>
              </a:rPr>
              <a:t>internal dynamics </a:t>
            </a:r>
            <a:r>
              <a:rPr lang="en-US" i="1" dirty="0">
                <a:latin typeface="+mj-lt"/>
              </a:rPr>
              <a:t>and natural external </a:t>
            </a:r>
            <a:r>
              <a:rPr lang="en-US" i="1" dirty="0" smtClean="0">
                <a:latin typeface="+mj-lt"/>
              </a:rPr>
              <a:t>actors</a:t>
            </a:r>
            <a:r>
              <a:rPr lang="en-US" i="1" dirty="0">
                <a:latin typeface="+mj-lt"/>
              </a:rPr>
              <a:t>, as well </a:t>
            </a:r>
            <a:r>
              <a:rPr lang="en-US" i="1" dirty="0" smtClean="0">
                <a:latin typeface="+mj-lt"/>
              </a:rPr>
              <a:t>as anthropogenic pressures</a:t>
            </a:r>
            <a:r>
              <a:rPr lang="en-US" dirty="0" smtClean="0">
                <a:latin typeface="+mj-lt"/>
              </a:rPr>
              <a:t>” (HELCOM)</a:t>
            </a:r>
            <a:endParaRPr lang="fi-FI" dirty="0">
              <a:latin typeface="+mj-lt"/>
            </a:endParaRPr>
          </a:p>
          <a:p>
            <a:r>
              <a:rPr lang="fi-FI" dirty="0" err="1" smtClean="0">
                <a:latin typeface="+mj-lt"/>
              </a:rPr>
              <a:t>The</a:t>
            </a:r>
            <a:r>
              <a:rPr lang="fi-FI" dirty="0" smtClean="0">
                <a:latin typeface="+mj-lt"/>
              </a:rPr>
              <a:t> </a:t>
            </a:r>
            <a:r>
              <a:rPr lang="fi-FI" dirty="0" err="1" smtClean="0">
                <a:latin typeface="+mj-lt"/>
              </a:rPr>
              <a:t>trend</a:t>
            </a:r>
            <a:r>
              <a:rPr lang="fi-FI" dirty="0" smtClean="0">
                <a:latin typeface="+mj-lt"/>
              </a:rPr>
              <a:t> of </a:t>
            </a:r>
            <a:r>
              <a:rPr lang="fi-FI" dirty="0" err="1" smtClean="0">
                <a:latin typeface="+mj-lt"/>
              </a:rPr>
              <a:t>the</a:t>
            </a:r>
            <a:r>
              <a:rPr lang="fi-FI" dirty="0" smtClean="0">
                <a:latin typeface="+mj-lt"/>
              </a:rPr>
              <a:t> </a:t>
            </a:r>
            <a:r>
              <a:rPr lang="fi-FI" dirty="0" err="1" smtClean="0">
                <a:latin typeface="+mj-lt"/>
              </a:rPr>
              <a:t>global</a:t>
            </a:r>
            <a:r>
              <a:rPr lang="fi-FI" dirty="0" smtClean="0">
                <a:latin typeface="+mj-lt"/>
              </a:rPr>
              <a:t> </a:t>
            </a:r>
            <a:r>
              <a:rPr lang="fi-FI" dirty="0" err="1" smtClean="0">
                <a:latin typeface="+mj-lt"/>
              </a:rPr>
              <a:t>mean</a:t>
            </a:r>
            <a:r>
              <a:rPr lang="fi-FI" dirty="0" smtClean="0">
                <a:latin typeface="+mj-lt"/>
              </a:rPr>
              <a:t> </a:t>
            </a:r>
            <a:r>
              <a:rPr lang="fi-FI" dirty="0" err="1" smtClean="0">
                <a:latin typeface="+mj-lt"/>
              </a:rPr>
              <a:t>temperature</a:t>
            </a:r>
            <a:r>
              <a:rPr lang="fi-FI" dirty="0" smtClean="0">
                <a:latin typeface="+mj-lt"/>
              </a:rPr>
              <a:t> show an </a:t>
            </a:r>
            <a:r>
              <a:rPr lang="fi-FI" dirty="0" err="1" smtClean="0">
                <a:latin typeface="+mj-lt"/>
              </a:rPr>
              <a:t>increase</a:t>
            </a:r>
            <a:r>
              <a:rPr lang="fi-FI" dirty="0" smtClean="0">
                <a:latin typeface="+mj-lt"/>
              </a:rPr>
              <a:t> of 0,05 </a:t>
            </a:r>
            <a:r>
              <a:rPr lang="en-US" dirty="0">
                <a:latin typeface="+mj-lt"/>
              </a:rPr>
              <a:t>°</a:t>
            </a:r>
            <a:r>
              <a:rPr lang="en-US" dirty="0" smtClean="0">
                <a:latin typeface="+mj-lt"/>
              </a:rPr>
              <a:t>C per decade for period 1861 to 2000.</a:t>
            </a:r>
          </a:p>
          <a:p>
            <a:r>
              <a:rPr lang="fi-FI" dirty="0" err="1" smtClean="0">
                <a:latin typeface="+mj-lt"/>
              </a:rPr>
              <a:t>Also</a:t>
            </a:r>
            <a:r>
              <a:rPr lang="fi-FI" dirty="0" smtClean="0">
                <a:latin typeface="+mj-lt"/>
              </a:rPr>
              <a:t> </a:t>
            </a:r>
            <a:r>
              <a:rPr lang="fi-FI" dirty="0" err="1" smtClean="0">
                <a:latin typeface="+mj-lt"/>
              </a:rPr>
              <a:t>the</a:t>
            </a:r>
            <a:r>
              <a:rPr lang="fi-FI" dirty="0" smtClean="0">
                <a:latin typeface="+mj-lt"/>
              </a:rPr>
              <a:t> </a:t>
            </a:r>
            <a:r>
              <a:rPr lang="fi-FI" dirty="0" err="1" smtClean="0">
                <a:latin typeface="+mj-lt"/>
              </a:rPr>
              <a:t>daily</a:t>
            </a:r>
            <a:r>
              <a:rPr lang="fi-FI" dirty="0" smtClean="0">
                <a:latin typeface="+mj-lt"/>
              </a:rPr>
              <a:t> </a:t>
            </a:r>
            <a:r>
              <a:rPr lang="fi-FI" dirty="0" err="1" smtClean="0">
                <a:latin typeface="+mj-lt"/>
              </a:rPr>
              <a:t>temperature</a:t>
            </a:r>
            <a:r>
              <a:rPr lang="fi-FI" dirty="0" smtClean="0">
                <a:latin typeface="+mj-lt"/>
              </a:rPr>
              <a:t> </a:t>
            </a:r>
            <a:r>
              <a:rPr lang="fi-FI" dirty="0" err="1" smtClean="0">
                <a:latin typeface="+mj-lt"/>
              </a:rPr>
              <a:t>cycle</a:t>
            </a:r>
            <a:r>
              <a:rPr lang="fi-FI" dirty="0" smtClean="0">
                <a:latin typeface="+mj-lt"/>
              </a:rPr>
              <a:t> is </a:t>
            </a:r>
            <a:r>
              <a:rPr lang="fi-FI" dirty="0" err="1" smtClean="0">
                <a:latin typeface="+mj-lt"/>
              </a:rPr>
              <a:t>changing</a:t>
            </a:r>
            <a:r>
              <a:rPr lang="fi-FI" dirty="0" smtClean="0">
                <a:latin typeface="+mj-lt"/>
              </a:rPr>
              <a:t> and </a:t>
            </a:r>
            <a:r>
              <a:rPr lang="fi-FI" dirty="0" err="1" smtClean="0">
                <a:latin typeface="+mj-lt"/>
              </a:rPr>
              <a:t>temperature</a:t>
            </a:r>
            <a:r>
              <a:rPr lang="fi-FI" dirty="0" smtClean="0">
                <a:latin typeface="+mj-lt"/>
              </a:rPr>
              <a:t> </a:t>
            </a:r>
            <a:r>
              <a:rPr lang="fi-FI" dirty="0" err="1" smtClean="0">
                <a:latin typeface="+mj-lt"/>
              </a:rPr>
              <a:t>extremes</a:t>
            </a:r>
            <a:r>
              <a:rPr lang="fi-FI" dirty="0" smtClean="0">
                <a:latin typeface="+mj-lt"/>
              </a:rPr>
              <a:t> </a:t>
            </a:r>
            <a:r>
              <a:rPr lang="fi-FI" dirty="0" err="1" smtClean="0">
                <a:latin typeface="+mj-lt"/>
              </a:rPr>
              <a:t>has</a:t>
            </a:r>
            <a:r>
              <a:rPr lang="fi-FI" dirty="0" smtClean="0">
                <a:latin typeface="+mj-lt"/>
              </a:rPr>
              <a:t> </a:t>
            </a:r>
            <a:r>
              <a:rPr lang="fi-FI" dirty="0" err="1" smtClean="0">
                <a:latin typeface="+mj-lt"/>
              </a:rPr>
              <a:t>been</a:t>
            </a:r>
            <a:r>
              <a:rPr lang="fi-FI" dirty="0" smtClean="0">
                <a:latin typeface="+mj-lt"/>
              </a:rPr>
              <a:t> </a:t>
            </a:r>
            <a:r>
              <a:rPr lang="fi-FI" dirty="0" err="1" smtClean="0">
                <a:latin typeface="+mj-lt"/>
              </a:rPr>
              <a:t>increasing</a:t>
            </a:r>
            <a:r>
              <a:rPr lang="fi-FI" dirty="0" smtClean="0">
                <a:latin typeface="+mj-lt"/>
              </a:rPr>
              <a:t>.</a:t>
            </a:r>
            <a:endParaRPr lang="en-US" dirty="0" smtClean="0">
              <a:latin typeface="+mj-lt"/>
            </a:endParaRPr>
          </a:p>
          <a:p>
            <a:pPr marL="0" indent="0">
              <a:buNone/>
            </a:pPr>
            <a:endParaRPr lang="fi-FI" dirty="0">
              <a:latin typeface="+mj-lt"/>
            </a:endParaRPr>
          </a:p>
          <a:p>
            <a:pPr marL="0" indent="0">
              <a:buNone/>
            </a:pP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437789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0688"/>
            <a:ext cx="10515600" cy="1499616"/>
          </a:xfrm>
        </p:spPr>
        <p:txBody>
          <a:bodyPr>
            <a:normAutofit/>
          </a:bodyPr>
          <a:lstStyle/>
          <a:p>
            <a:r>
              <a:rPr lang="fi-FI" b="1" u="sng" dirty="0" smtClean="0"/>
              <a:t>Avoid climate change </a:t>
            </a:r>
            <a:r>
              <a:rPr lang="fi-FI" sz="4000" dirty="0" smtClean="0"/>
              <a:t/>
            </a:r>
            <a:br>
              <a:rPr lang="fi-FI" sz="4000" dirty="0" smtClean="0"/>
            </a:br>
            <a:r>
              <a:rPr lang="fi-FI" sz="2800" dirty="0" smtClean="0"/>
              <a:t>How it affects? The Mediterranean Sea</a:t>
            </a:r>
            <a:endParaRPr lang="en-US" sz="2800" b="1" u="sng" dirty="0"/>
          </a:p>
        </p:txBody>
      </p:sp>
      <p:sp>
        <p:nvSpPr>
          <p:cNvPr id="3" name="Content Placeholder 2"/>
          <p:cNvSpPr>
            <a:spLocks noGrp="1"/>
          </p:cNvSpPr>
          <p:nvPr>
            <p:ph idx="1"/>
          </p:nvPr>
        </p:nvSpPr>
        <p:spPr>
          <a:xfrm>
            <a:off x="838200" y="1731264"/>
            <a:ext cx="10515600" cy="4645152"/>
          </a:xfrm>
        </p:spPr>
        <p:txBody>
          <a:bodyPr>
            <a:normAutofit lnSpcReduction="10000"/>
          </a:bodyPr>
          <a:lstStyle/>
          <a:p>
            <a:pPr marL="0" indent="0"/>
            <a:r>
              <a:rPr lang="en-US" dirty="0" smtClean="0">
                <a:latin typeface="+mj-lt"/>
              </a:rPr>
              <a:t>Extreme events (</a:t>
            </a:r>
            <a:r>
              <a:rPr lang="en-US" dirty="0" smtClean="0"/>
              <a:t>Storms, gales, floods, thermal anomalies)</a:t>
            </a:r>
          </a:p>
          <a:p>
            <a:pPr marL="457200" lvl="1" indent="0"/>
            <a:r>
              <a:rPr lang="en-US" dirty="0" smtClean="0"/>
              <a:t>Massive habitat destruction </a:t>
            </a:r>
          </a:p>
          <a:p>
            <a:pPr marL="457200" lvl="1" indent="0"/>
            <a:r>
              <a:rPr lang="en-US" dirty="0" smtClean="0"/>
              <a:t>Scarce endemic species mortality </a:t>
            </a:r>
          </a:p>
          <a:p>
            <a:pPr marL="457200" lvl="1" indent="0"/>
            <a:r>
              <a:rPr lang="en-US" dirty="0" smtClean="0"/>
              <a:t>Stress induced epidemics</a:t>
            </a:r>
            <a:endParaRPr lang="fi-FI" dirty="0" smtClean="0"/>
          </a:p>
          <a:p>
            <a:pPr marL="0" indent="0"/>
            <a:r>
              <a:rPr lang="en-US" dirty="0" smtClean="0">
                <a:latin typeface="+mj-lt"/>
              </a:rPr>
              <a:t>Sea level rise</a:t>
            </a:r>
          </a:p>
          <a:p>
            <a:pPr marL="0" indent="0"/>
            <a:r>
              <a:rPr lang="en-US" dirty="0" smtClean="0">
                <a:latin typeface="+mj-lt"/>
              </a:rPr>
              <a:t>Temperature increase </a:t>
            </a:r>
            <a:r>
              <a:rPr lang="en-US" dirty="0" smtClean="0">
                <a:latin typeface="+mj-lt"/>
                <a:sym typeface="Wingdings" pitchFamily="2" charset="2"/>
              </a:rPr>
              <a:t> </a:t>
            </a:r>
            <a:r>
              <a:rPr lang="en-US" dirty="0" smtClean="0"/>
              <a:t>Migration </a:t>
            </a:r>
            <a:r>
              <a:rPr lang="en-US" dirty="0" err="1" smtClean="0"/>
              <a:t>Migration</a:t>
            </a:r>
            <a:r>
              <a:rPr lang="en-US" dirty="0" smtClean="0"/>
              <a:t> towards the North</a:t>
            </a:r>
          </a:p>
          <a:p>
            <a:pPr marL="457200" lvl="1" indent="0"/>
            <a:r>
              <a:rPr lang="en-US" dirty="0" smtClean="0"/>
              <a:t>Marine turtles:</a:t>
            </a:r>
          </a:p>
          <a:p>
            <a:pPr marL="914400" lvl="2" indent="0"/>
            <a:r>
              <a:rPr lang="en-US" dirty="0" smtClean="0"/>
              <a:t>Prompt </a:t>
            </a:r>
            <a:r>
              <a:rPr lang="en-US" dirty="0" err="1" smtClean="0"/>
              <a:t>nidification</a:t>
            </a:r>
            <a:r>
              <a:rPr lang="en-US" dirty="0" smtClean="0"/>
              <a:t> and short laying </a:t>
            </a:r>
            <a:r>
              <a:rPr lang="en-US" dirty="0" err="1" smtClean="0"/>
              <a:t>intervales</a:t>
            </a:r>
            <a:r>
              <a:rPr lang="en-US" dirty="0" smtClean="0"/>
              <a:t> </a:t>
            </a:r>
          </a:p>
          <a:p>
            <a:pPr marL="914400" lvl="2" indent="0"/>
            <a:r>
              <a:rPr lang="en-US" dirty="0" smtClean="0"/>
              <a:t>Low clutch success </a:t>
            </a:r>
          </a:p>
          <a:p>
            <a:pPr marL="914400" lvl="2" indent="0"/>
            <a:r>
              <a:rPr lang="en-US" dirty="0" smtClean="0"/>
              <a:t>Changes in distribution and abundance of the species </a:t>
            </a:r>
          </a:p>
          <a:p>
            <a:pPr marL="914400" lvl="2" indent="0"/>
            <a:r>
              <a:rPr lang="en-US" dirty="0" smtClean="0"/>
              <a:t>Migration routes modifications </a:t>
            </a:r>
          </a:p>
          <a:p>
            <a:pPr marL="914400" lvl="2" indent="0"/>
            <a:r>
              <a:rPr lang="en-US" dirty="0" smtClean="0"/>
              <a:t>Reduction of breeding beaches</a:t>
            </a:r>
            <a:endParaRPr lang="en-US" dirty="0" smtClean="0">
              <a:latin typeface="+mj-lt"/>
            </a:endParaRPr>
          </a:p>
          <a:p>
            <a:pPr marL="457200" lvl="1" indent="0">
              <a:buNone/>
            </a:pPr>
            <a:endParaRPr lang="en-US" sz="2800" dirty="0" smtClean="0"/>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3393622" y="6138000"/>
            <a:ext cx="897313" cy="720000"/>
          </a:xfrm>
          <a:prstGeom prst="rect">
            <a:avLst/>
          </a:prstGeom>
        </p:spPr>
      </p:pic>
      <p:pic>
        <p:nvPicPr>
          <p:cNvPr id="7" name="Picture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 xmlns:p14="http://schemas.microsoft.com/office/powerpoint/2010/main" val="23005002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7264"/>
            <a:ext cx="10515600" cy="1267968"/>
          </a:xfrm>
        </p:spPr>
        <p:txBody>
          <a:bodyPr>
            <a:normAutofit/>
          </a:bodyPr>
          <a:lstStyle/>
          <a:p>
            <a:r>
              <a:rPr lang="fi-FI" b="1" u="sng" dirty="0" smtClean="0"/>
              <a:t>Avoid climate change </a:t>
            </a:r>
            <a:r>
              <a:rPr lang="fi-FI" dirty="0" smtClean="0"/>
              <a:t/>
            </a:r>
            <a:br>
              <a:rPr lang="fi-FI" dirty="0" smtClean="0"/>
            </a:br>
            <a:r>
              <a:rPr lang="fi-FI" sz="2800" dirty="0" smtClean="0"/>
              <a:t>How it affects? The Mediterranean Sea: Biodiversity</a:t>
            </a:r>
            <a:endParaRPr lang="en-US" sz="2800" dirty="0"/>
          </a:p>
        </p:txBody>
      </p:sp>
      <p:sp>
        <p:nvSpPr>
          <p:cNvPr id="3" name="Content Placeholder 2"/>
          <p:cNvSpPr>
            <a:spLocks noGrp="1"/>
          </p:cNvSpPr>
          <p:nvPr>
            <p:ph idx="1"/>
          </p:nvPr>
        </p:nvSpPr>
        <p:spPr>
          <a:xfrm>
            <a:off x="451104" y="1633728"/>
            <a:ext cx="10902696" cy="4718304"/>
          </a:xfrm>
        </p:spPr>
        <p:txBody>
          <a:bodyPr>
            <a:normAutofit fontScale="92500" lnSpcReduction="10000"/>
          </a:bodyPr>
          <a:lstStyle/>
          <a:p>
            <a:pPr marL="457200" lvl="1" indent="0"/>
            <a:r>
              <a:rPr lang="en-US" sz="2600" dirty="0" err="1" smtClean="0"/>
              <a:t>Sesile</a:t>
            </a:r>
            <a:r>
              <a:rPr lang="en-US" sz="2600" dirty="0" smtClean="0"/>
              <a:t> invertebrates:</a:t>
            </a:r>
          </a:p>
          <a:p>
            <a:pPr marL="914400" lvl="2" indent="0"/>
            <a:r>
              <a:rPr lang="en-US" sz="2200" dirty="0" smtClean="0"/>
              <a:t>Risks of local populations extinction, loss of </a:t>
            </a:r>
            <a:r>
              <a:rPr lang="en-US" sz="2200" dirty="0" err="1" smtClean="0"/>
              <a:t>genetical</a:t>
            </a:r>
            <a:r>
              <a:rPr lang="en-US" sz="2200" dirty="0" smtClean="0"/>
              <a:t> diversity</a:t>
            </a:r>
          </a:p>
          <a:p>
            <a:pPr marL="457200" lvl="1" indent="0"/>
            <a:r>
              <a:rPr lang="en-US" sz="2600" dirty="0" smtClean="0"/>
              <a:t>Fishes:</a:t>
            </a:r>
          </a:p>
          <a:p>
            <a:pPr marL="914400" lvl="2" indent="0"/>
            <a:r>
              <a:rPr lang="en-US" sz="2200" dirty="0" smtClean="0"/>
              <a:t>Physiological modifications and effects on reproduction </a:t>
            </a:r>
          </a:p>
          <a:p>
            <a:pPr marL="914400" lvl="2" indent="0"/>
            <a:r>
              <a:rPr lang="en-US" sz="2200" dirty="0" smtClean="0"/>
              <a:t>Migration alterations </a:t>
            </a:r>
          </a:p>
          <a:p>
            <a:pPr marL="914400" lvl="2" indent="0"/>
            <a:r>
              <a:rPr lang="en-US" sz="2200" dirty="0" smtClean="0"/>
              <a:t>Effects on growth rates and population dynamics</a:t>
            </a:r>
          </a:p>
          <a:p>
            <a:pPr marL="457200" lvl="1" indent="0"/>
            <a:r>
              <a:rPr lang="en-US" sz="2600" dirty="0" smtClean="0"/>
              <a:t>Alien species:</a:t>
            </a:r>
          </a:p>
          <a:p>
            <a:pPr marL="914400" lvl="2" indent="0"/>
            <a:r>
              <a:rPr lang="en-US" sz="2200" dirty="0" smtClean="0"/>
              <a:t>Boosting of colonization and expansion towards the North </a:t>
            </a:r>
          </a:p>
          <a:p>
            <a:pPr marL="914400" lvl="2" indent="0"/>
            <a:r>
              <a:rPr lang="en-US" sz="2200" dirty="0" smtClean="0"/>
              <a:t>New arrived toxic phytoplankton species </a:t>
            </a:r>
          </a:p>
          <a:p>
            <a:pPr marL="457200" lvl="1" indent="0"/>
            <a:r>
              <a:rPr lang="en-US" sz="2600" dirty="0" smtClean="0"/>
              <a:t>Birds:</a:t>
            </a:r>
          </a:p>
          <a:p>
            <a:pPr marL="914400" lvl="2" indent="0"/>
            <a:r>
              <a:rPr lang="en-US" sz="2200" dirty="0" err="1" smtClean="0"/>
              <a:t>Phenological</a:t>
            </a:r>
            <a:r>
              <a:rPr lang="en-US" sz="2200" dirty="0" smtClean="0"/>
              <a:t> changes (included migration) </a:t>
            </a:r>
          </a:p>
          <a:p>
            <a:pPr marL="914400" lvl="2" indent="0"/>
            <a:r>
              <a:rPr lang="en-US" sz="2200" dirty="0" smtClean="0"/>
              <a:t>Changes in distribution and geographical range </a:t>
            </a:r>
          </a:p>
          <a:p>
            <a:pPr marL="914400" lvl="2" indent="0"/>
            <a:r>
              <a:rPr lang="en-US" sz="2200" dirty="0" smtClean="0"/>
              <a:t>Impact on demographical parameters (performance of reproduction, eggs' size, laying dates, breeding success...)</a:t>
            </a:r>
          </a:p>
          <a:p>
            <a:pPr marL="914400" lvl="2" indent="0">
              <a:buNone/>
            </a:pPr>
            <a:endParaRPr lang="en-US" dirty="0" smtClean="0"/>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051215" y="5832226"/>
            <a:ext cx="540000" cy="1025774"/>
          </a:xfrm>
          <a:prstGeom prst="rect">
            <a:avLst/>
          </a:prstGeom>
        </p:spPr>
      </p:pic>
    </p:spTree>
    <p:extLst>
      <p:ext uri="{BB962C8B-B14F-4D97-AF65-F5344CB8AC3E}">
        <p14:creationId xmlns="" xmlns:p14="http://schemas.microsoft.com/office/powerpoint/2010/main" val="23005002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2036"/>
            <a:ext cx="10515600" cy="1258956"/>
          </a:xfrm>
        </p:spPr>
        <p:txBody>
          <a:bodyPr>
            <a:normAutofit/>
          </a:bodyPr>
          <a:lstStyle/>
          <a:p>
            <a:r>
              <a:rPr lang="fi-FI" b="1" u="sng" dirty="0" smtClean="0"/>
              <a:t>Avoid climate change </a:t>
            </a:r>
            <a:r>
              <a:rPr lang="fi-FI" dirty="0" smtClean="0"/>
              <a:t/>
            </a:r>
            <a:br>
              <a:rPr lang="fi-FI" dirty="0" smtClean="0"/>
            </a:br>
            <a:r>
              <a:rPr lang="fi-FI" sz="2800" dirty="0" smtClean="0"/>
              <a:t>How it affects? The Mediterranean Sea</a:t>
            </a:r>
            <a:endParaRPr lang="en-US" sz="2800" dirty="0"/>
          </a:p>
        </p:txBody>
      </p:sp>
      <p:sp>
        <p:nvSpPr>
          <p:cNvPr id="3" name="Content Placeholder 2"/>
          <p:cNvSpPr>
            <a:spLocks noGrp="1"/>
          </p:cNvSpPr>
          <p:nvPr>
            <p:ph idx="1"/>
          </p:nvPr>
        </p:nvSpPr>
        <p:spPr>
          <a:xfrm>
            <a:off x="838200" y="1709531"/>
            <a:ext cx="10515600" cy="4449558"/>
          </a:xfrm>
        </p:spPr>
        <p:txBody>
          <a:bodyPr/>
          <a:lstStyle/>
          <a:p>
            <a:pPr marL="0" indent="0">
              <a:buNone/>
            </a:pPr>
            <a:r>
              <a:rPr lang="en-US" sz="3200" b="1" dirty="0" smtClean="0">
                <a:latin typeface="+mj-lt"/>
              </a:rPr>
              <a:t>Threatened coastal and marine habitats</a:t>
            </a:r>
          </a:p>
          <a:p>
            <a:pPr marL="0" indent="0">
              <a:buNone/>
            </a:pPr>
            <a:endParaRPr lang="en-US" sz="900" b="1" dirty="0" smtClean="0"/>
          </a:p>
          <a:p>
            <a:pPr marL="0" indent="0"/>
            <a:r>
              <a:rPr lang="en-US" b="1" dirty="0" smtClean="0"/>
              <a:t>Wetlands </a:t>
            </a:r>
            <a:r>
              <a:rPr lang="en-US" dirty="0" smtClean="0"/>
              <a:t>(submersion by sea-level rise)</a:t>
            </a:r>
          </a:p>
          <a:p>
            <a:pPr marL="0" indent="0"/>
            <a:r>
              <a:rPr lang="en-US" b="1" dirty="0" smtClean="0"/>
              <a:t>Sea grass beds </a:t>
            </a:r>
            <a:r>
              <a:rPr lang="en-US" dirty="0" smtClean="0"/>
              <a:t>(changing sediment flux)</a:t>
            </a:r>
          </a:p>
          <a:p>
            <a:pPr marL="0" indent="0"/>
            <a:r>
              <a:rPr lang="en-US" b="1" dirty="0" err="1" smtClean="0"/>
              <a:t>Coraligenous</a:t>
            </a:r>
            <a:r>
              <a:rPr lang="en-US" b="1" dirty="0" smtClean="0"/>
              <a:t> calcareous formations </a:t>
            </a:r>
            <a:r>
              <a:rPr lang="en-US" dirty="0" smtClean="0"/>
              <a:t>(lack of opportunity for northwards migration after temperature increase)</a:t>
            </a:r>
          </a:p>
          <a:p>
            <a:pPr marL="0" indent="0"/>
            <a:r>
              <a:rPr lang="en-US" b="1" dirty="0" smtClean="0"/>
              <a:t>Pelagic waters </a:t>
            </a:r>
            <a:r>
              <a:rPr lang="en-US" b="1" dirty="0" err="1" smtClean="0"/>
              <a:t>planktonic</a:t>
            </a:r>
            <a:r>
              <a:rPr lang="en-US" b="1" dirty="0" smtClean="0"/>
              <a:t> fringes </a:t>
            </a:r>
            <a:r>
              <a:rPr lang="en-US" dirty="0" smtClean="0"/>
              <a:t>(Sea acidification by CO2, altered nutrients load and water transparency)</a:t>
            </a:r>
            <a:endParaRPr lang="fi-FI" dirty="0" smtClean="0">
              <a:latin typeface="+mj-lt"/>
            </a:endParaRPr>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 xmlns:p14="http://schemas.microsoft.com/office/powerpoint/2010/main" val="23005002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04544"/>
          </a:xfrm>
        </p:spPr>
        <p:txBody>
          <a:bodyPr>
            <a:normAutofit/>
          </a:bodyPr>
          <a:lstStyle/>
          <a:p>
            <a:r>
              <a:rPr lang="fi-FI" b="1" u="sng" dirty="0" smtClean="0"/>
              <a:t>Avoid climate change </a:t>
            </a:r>
            <a:r>
              <a:rPr lang="fi-FI" sz="2800" dirty="0" smtClean="0"/>
              <a:t/>
            </a:r>
            <a:br>
              <a:rPr lang="fi-FI" sz="2800" dirty="0" smtClean="0"/>
            </a:br>
            <a:r>
              <a:rPr lang="fi-FI" sz="2800" dirty="0" smtClean="0"/>
              <a:t>How it affects? The Mediterranean Sea</a:t>
            </a:r>
            <a:endParaRPr lang="en-US" sz="2800" dirty="0"/>
          </a:p>
        </p:txBody>
      </p:sp>
      <p:sp>
        <p:nvSpPr>
          <p:cNvPr id="3" name="Content Placeholder 2"/>
          <p:cNvSpPr>
            <a:spLocks noGrp="1"/>
          </p:cNvSpPr>
          <p:nvPr>
            <p:ph idx="1"/>
          </p:nvPr>
        </p:nvSpPr>
        <p:spPr>
          <a:xfrm>
            <a:off x="826008" y="1391478"/>
            <a:ext cx="10515600" cy="5045898"/>
          </a:xfrm>
        </p:spPr>
        <p:txBody>
          <a:bodyPr>
            <a:normAutofit fontScale="92500" lnSpcReduction="10000"/>
          </a:bodyPr>
          <a:lstStyle/>
          <a:p>
            <a:pPr marL="0" indent="0">
              <a:buNone/>
            </a:pPr>
            <a:r>
              <a:rPr lang="en-US" sz="3000" b="1" dirty="0" smtClean="0">
                <a:latin typeface="+mj-lt"/>
              </a:rPr>
              <a:t>Threatened coastal and marine species</a:t>
            </a:r>
          </a:p>
          <a:p>
            <a:pPr marL="0" indent="0"/>
            <a:r>
              <a:rPr lang="en-US" b="1" dirty="0" smtClean="0"/>
              <a:t>Isolated populations</a:t>
            </a:r>
          </a:p>
          <a:p>
            <a:pPr marL="457200" lvl="1" indent="0"/>
            <a:r>
              <a:rPr lang="en-US" dirty="0" smtClean="0"/>
              <a:t>Closed sea</a:t>
            </a:r>
          </a:p>
          <a:p>
            <a:pPr marL="457200" lvl="1" indent="0"/>
            <a:r>
              <a:rPr lang="en-US" dirty="0" smtClean="0"/>
              <a:t>Not a migration pathway</a:t>
            </a:r>
          </a:p>
          <a:p>
            <a:pPr marL="457200" lvl="1" indent="0"/>
            <a:r>
              <a:rPr lang="en-US" dirty="0" smtClean="0">
                <a:latin typeface="+mj-lt"/>
              </a:rPr>
              <a:t>Most affected habitats of the coolest </a:t>
            </a:r>
            <a:r>
              <a:rPr lang="en-US" dirty="0" err="1" smtClean="0">
                <a:latin typeface="+mj-lt"/>
              </a:rPr>
              <a:t>aerias</a:t>
            </a:r>
            <a:endParaRPr lang="fi-FI" dirty="0" smtClean="0">
              <a:latin typeface="+mj-lt"/>
            </a:endParaRPr>
          </a:p>
          <a:p>
            <a:pPr marL="0" indent="0"/>
            <a:r>
              <a:rPr lang="en-US" b="1" dirty="0" smtClean="0"/>
              <a:t>New warmer-waters species</a:t>
            </a:r>
          </a:p>
          <a:p>
            <a:pPr marL="457200" lvl="1" indent="0"/>
            <a:r>
              <a:rPr lang="en-US" dirty="0" smtClean="0"/>
              <a:t>Extinction of local populations </a:t>
            </a:r>
          </a:p>
          <a:p>
            <a:pPr marL="457200" lvl="1" indent="0"/>
            <a:r>
              <a:rPr lang="en-US" dirty="0" smtClean="0"/>
              <a:t>Disease transmission</a:t>
            </a:r>
          </a:p>
          <a:p>
            <a:pPr marL="457200" lvl="1" indent="0"/>
            <a:r>
              <a:rPr lang="en-US" dirty="0" smtClean="0"/>
              <a:t>Direct predation</a:t>
            </a:r>
          </a:p>
          <a:p>
            <a:pPr marL="0" indent="0"/>
            <a:r>
              <a:rPr lang="en-US" b="1" dirty="0" smtClean="0"/>
              <a:t>High species biodiversity </a:t>
            </a:r>
            <a:r>
              <a:rPr lang="en-US" dirty="0" smtClean="0"/>
              <a:t>vs. </a:t>
            </a:r>
            <a:r>
              <a:rPr lang="en-US" b="1" dirty="0" smtClean="0"/>
              <a:t>Low population numbers </a:t>
            </a:r>
            <a:r>
              <a:rPr lang="en-US" dirty="0" smtClean="0">
                <a:sym typeface="Wingdings" pitchFamily="2" charset="2"/>
              </a:rPr>
              <a:t></a:t>
            </a:r>
            <a:r>
              <a:rPr lang="en-US" dirty="0" smtClean="0"/>
              <a:t> High niche specialization =&gt; </a:t>
            </a:r>
          </a:p>
          <a:p>
            <a:pPr marL="457200" lvl="1" indent="0"/>
            <a:r>
              <a:rPr lang="en-US" dirty="0" smtClean="0"/>
              <a:t>extinction vortex and </a:t>
            </a:r>
          </a:p>
          <a:p>
            <a:pPr marL="457200" lvl="1" indent="0"/>
            <a:r>
              <a:rPr lang="en-US" dirty="0" smtClean="0"/>
              <a:t>possibly limited resilience to climatic change	          (Dr. Daniel CEBRIAN, 2008)</a:t>
            </a:r>
          </a:p>
          <a:p>
            <a:pPr marL="457200" lvl="1" indent="0"/>
            <a:endParaRPr lang="en-US" dirty="0" smtClean="0"/>
          </a:p>
        </p:txBody>
      </p:sp>
      <p:pic>
        <p:nvPicPr>
          <p:cNvPr id="4" name="Picture 3"/>
          <p:cNvPicPr>
            <a:picLocks noChangeAspect="1"/>
          </p:cNvPicPr>
          <p:nvPr/>
        </p:nvPicPr>
        <p:blipFill>
          <a:blip r:embed="rId2"/>
          <a:stretch>
            <a:fillRect/>
          </a:stretch>
        </p:blipFill>
        <p:spPr>
          <a:xfrm>
            <a:off x="203959" y="6246058"/>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10739229" y="6288253"/>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228507" y="6099255"/>
            <a:ext cx="945600" cy="758745"/>
          </a:xfrm>
          <a:prstGeom prst="rect">
            <a:avLst/>
          </a:prstGeom>
        </p:spPr>
      </p:pic>
      <p:pic>
        <p:nvPicPr>
          <p:cNvPr id="7" name="Picture 6"/>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251058" y="5832226"/>
            <a:ext cx="540000" cy="1025774"/>
          </a:xfrm>
          <a:prstGeom prst="rect">
            <a:avLst/>
          </a:prstGeom>
        </p:spPr>
      </p:pic>
    </p:spTree>
    <p:extLst>
      <p:ext uri="{BB962C8B-B14F-4D97-AF65-F5344CB8AC3E}">
        <p14:creationId xmlns="" xmlns:p14="http://schemas.microsoft.com/office/powerpoint/2010/main" val="23005002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96831"/>
          </a:xfrm>
        </p:spPr>
        <p:txBody>
          <a:bodyPr>
            <a:normAutofit/>
          </a:bodyPr>
          <a:lstStyle/>
          <a:p>
            <a:r>
              <a:rPr lang="en-US" b="1" u="sng" dirty="0" smtClean="0"/>
              <a:t>Avoid climate change </a:t>
            </a:r>
            <a:r>
              <a:rPr lang="fi-FI" sz="2800" dirty="0" smtClean="0"/>
              <a:t/>
            </a:r>
            <a:br>
              <a:rPr lang="fi-FI" sz="2800" dirty="0" smtClean="0"/>
            </a:br>
            <a:r>
              <a:rPr lang="en-US" sz="2800" dirty="0" smtClean="0"/>
              <a:t>How it affects? The Baltic Sea</a:t>
            </a:r>
            <a:endParaRPr lang="en-US" sz="4000" b="1" u="sng" dirty="0"/>
          </a:p>
        </p:txBody>
      </p:sp>
      <p:sp>
        <p:nvSpPr>
          <p:cNvPr id="3" name="Content Placeholder 2"/>
          <p:cNvSpPr>
            <a:spLocks noGrp="1"/>
          </p:cNvSpPr>
          <p:nvPr>
            <p:ph idx="1"/>
          </p:nvPr>
        </p:nvSpPr>
        <p:spPr>
          <a:xfrm>
            <a:off x="838200" y="1761956"/>
            <a:ext cx="10515600" cy="4415007"/>
          </a:xfrm>
        </p:spPr>
        <p:txBody>
          <a:bodyPr>
            <a:normAutofit fontScale="92500" lnSpcReduction="20000"/>
          </a:bodyPr>
          <a:lstStyle/>
          <a:p>
            <a:r>
              <a:rPr lang="fi-FI" dirty="0" err="1" smtClean="0">
                <a:latin typeface="+mj-lt"/>
              </a:rPr>
              <a:t>There</a:t>
            </a:r>
            <a:r>
              <a:rPr lang="fi-FI" dirty="0" smtClean="0">
                <a:latin typeface="+mj-lt"/>
              </a:rPr>
              <a:t> </a:t>
            </a:r>
            <a:r>
              <a:rPr lang="fi-FI" dirty="0" err="1" smtClean="0">
                <a:latin typeface="+mj-lt"/>
              </a:rPr>
              <a:t>are</a:t>
            </a:r>
            <a:r>
              <a:rPr lang="fi-FI" dirty="0" smtClean="0">
                <a:latin typeface="+mj-lt"/>
              </a:rPr>
              <a:t> </a:t>
            </a:r>
            <a:r>
              <a:rPr lang="fi-FI" dirty="0" err="1" smtClean="0">
                <a:latin typeface="+mj-lt"/>
              </a:rPr>
              <a:t>major</a:t>
            </a:r>
            <a:r>
              <a:rPr lang="fi-FI" dirty="0" smtClean="0">
                <a:latin typeface="+mj-lt"/>
              </a:rPr>
              <a:t> </a:t>
            </a:r>
            <a:r>
              <a:rPr lang="fi-FI" dirty="0" err="1" smtClean="0">
                <a:latin typeface="+mj-lt"/>
              </a:rPr>
              <a:t>differences</a:t>
            </a:r>
            <a:r>
              <a:rPr lang="fi-FI" dirty="0" smtClean="0">
                <a:latin typeface="+mj-lt"/>
              </a:rPr>
              <a:t> </a:t>
            </a:r>
            <a:r>
              <a:rPr lang="fi-FI" dirty="0" err="1" smtClean="0">
                <a:latin typeface="+mj-lt"/>
              </a:rPr>
              <a:t>between</a:t>
            </a:r>
            <a:r>
              <a:rPr lang="fi-FI" dirty="0" smtClean="0">
                <a:latin typeface="+mj-lt"/>
              </a:rPr>
              <a:t> north and </a:t>
            </a:r>
            <a:r>
              <a:rPr lang="fi-FI" dirty="0" err="1" smtClean="0">
                <a:latin typeface="+mj-lt"/>
              </a:rPr>
              <a:t>south</a:t>
            </a:r>
            <a:r>
              <a:rPr lang="fi-FI" dirty="0" smtClean="0">
                <a:latin typeface="+mj-lt"/>
              </a:rPr>
              <a:t>, </a:t>
            </a:r>
            <a:r>
              <a:rPr lang="fi-FI" dirty="0" err="1" smtClean="0">
                <a:latin typeface="+mj-lt"/>
              </a:rPr>
              <a:t>west</a:t>
            </a:r>
            <a:r>
              <a:rPr lang="fi-FI" dirty="0" smtClean="0">
                <a:latin typeface="+mj-lt"/>
              </a:rPr>
              <a:t> and east </a:t>
            </a:r>
            <a:r>
              <a:rPr lang="fi-FI" dirty="0" err="1" smtClean="0">
                <a:latin typeface="+mj-lt"/>
              </a:rPr>
              <a:t>regions</a:t>
            </a:r>
            <a:r>
              <a:rPr lang="fi-FI" dirty="0" smtClean="0">
                <a:latin typeface="+mj-lt"/>
              </a:rPr>
              <a:t> in </a:t>
            </a:r>
            <a:r>
              <a:rPr lang="fi-FI" dirty="0" err="1" smtClean="0">
                <a:latin typeface="+mj-lt"/>
              </a:rPr>
              <a:t>the</a:t>
            </a:r>
            <a:r>
              <a:rPr lang="fi-FI" dirty="0" smtClean="0">
                <a:latin typeface="+mj-lt"/>
              </a:rPr>
              <a:t> Baltic </a:t>
            </a:r>
            <a:r>
              <a:rPr lang="fi-FI" dirty="0" err="1" smtClean="0">
                <a:latin typeface="+mj-lt"/>
              </a:rPr>
              <a:t>Sea</a:t>
            </a:r>
            <a:r>
              <a:rPr lang="fi-FI" dirty="0" smtClean="0">
                <a:latin typeface="+mj-lt"/>
              </a:rPr>
              <a:t> </a:t>
            </a:r>
            <a:r>
              <a:rPr lang="fi-FI" dirty="0" err="1" smtClean="0">
                <a:latin typeface="+mj-lt"/>
              </a:rPr>
              <a:t>Basin</a:t>
            </a:r>
            <a:endParaRPr lang="fi-FI" dirty="0" smtClean="0">
              <a:latin typeface="+mj-lt"/>
            </a:endParaRPr>
          </a:p>
          <a:p>
            <a:r>
              <a:rPr lang="fi-FI" dirty="0" smtClean="0">
                <a:latin typeface="+mj-lt"/>
              </a:rPr>
              <a:t>For </a:t>
            </a:r>
            <a:r>
              <a:rPr lang="en-US" dirty="0" smtClean="0">
                <a:latin typeface="+mj-lt"/>
              </a:rPr>
              <a:t>period</a:t>
            </a:r>
            <a:r>
              <a:rPr lang="fi-FI" dirty="0" smtClean="0">
                <a:latin typeface="+mj-lt"/>
              </a:rPr>
              <a:t> </a:t>
            </a:r>
            <a:r>
              <a:rPr lang="en-US" dirty="0" smtClean="0">
                <a:latin typeface="+mj-lt"/>
              </a:rPr>
              <a:t>1861-2000 annual mean temperature trends </a:t>
            </a:r>
            <a:r>
              <a:rPr lang="fi-FI" dirty="0" smtClean="0">
                <a:latin typeface="+mj-lt"/>
              </a:rPr>
              <a:t>show an </a:t>
            </a:r>
            <a:r>
              <a:rPr lang="en-US" dirty="0" smtClean="0">
                <a:latin typeface="+mj-lt"/>
              </a:rPr>
              <a:t>increase</a:t>
            </a:r>
            <a:r>
              <a:rPr lang="fi-FI" dirty="0" smtClean="0">
                <a:latin typeface="+mj-lt"/>
              </a:rPr>
              <a:t> of </a:t>
            </a:r>
            <a:r>
              <a:rPr lang="en-US" dirty="0" smtClean="0">
                <a:latin typeface="+mj-lt"/>
              </a:rPr>
              <a:t>0.11 </a:t>
            </a:r>
            <a:r>
              <a:rPr lang="en-US" dirty="0">
                <a:latin typeface="+mj-lt"/>
              </a:rPr>
              <a:t>°C </a:t>
            </a:r>
            <a:r>
              <a:rPr lang="en-US" dirty="0" smtClean="0">
                <a:latin typeface="+mj-lt"/>
              </a:rPr>
              <a:t>per decade </a:t>
            </a:r>
            <a:r>
              <a:rPr lang="en-US" dirty="0">
                <a:latin typeface="+mj-lt"/>
              </a:rPr>
              <a:t>north of 60°N and 0.08 °C south of </a:t>
            </a:r>
            <a:r>
              <a:rPr lang="en-US" dirty="0" smtClean="0">
                <a:latin typeface="+mj-lt"/>
              </a:rPr>
              <a:t>60°N	 surface waters have warmed   </a:t>
            </a:r>
          </a:p>
          <a:p>
            <a:r>
              <a:rPr lang="en-US" dirty="0" smtClean="0">
                <a:latin typeface="+mj-lt"/>
              </a:rPr>
              <a:t>The daily temperature cycle is also changing and there has been an increase in temperature extremes</a:t>
            </a:r>
          </a:p>
          <a:p>
            <a:r>
              <a:rPr lang="en-US" dirty="0" smtClean="0">
                <a:latin typeface="+mj-lt"/>
              </a:rPr>
              <a:t>Changes in the seasons: the length of the growing season has increased, whereas the length of the cold season has decreased </a:t>
            </a:r>
          </a:p>
          <a:p>
            <a:pPr marL="0" indent="0">
              <a:buNone/>
            </a:pPr>
            <a:r>
              <a:rPr lang="fi-FI" dirty="0" smtClean="0">
                <a:latin typeface="+mj-lt"/>
              </a:rPr>
              <a:t>	</a:t>
            </a:r>
            <a:r>
              <a:rPr lang="fi-FI" dirty="0" err="1" smtClean="0">
                <a:latin typeface="+mj-lt"/>
              </a:rPr>
              <a:t>large</a:t>
            </a:r>
            <a:r>
              <a:rPr lang="fi-FI" dirty="0" smtClean="0">
                <a:latin typeface="+mj-lt"/>
              </a:rPr>
              <a:t> </a:t>
            </a:r>
            <a:r>
              <a:rPr lang="fi-FI" dirty="0" err="1" smtClean="0">
                <a:latin typeface="+mj-lt"/>
              </a:rPr>
              <a:t>change</a:t>
            </a:r>
            <a:r>
              <a:rPr lang="fi-FI" dirty="0" smtClean="0">
                <a:latin typeface="+mj-lt"/>
              </a:rPr>
              <a:t> in </a:t>
            </a:r>
            <a:r>
              <a:rPr lang="fi-FI" dirty="0" err="1" smtClean="0">
                <a:latin typeface="+mj-lt"/>
              </a:rPr>
              <a:t>the</a:t>
            </a:r>
            <a:r>
              <a:rPr lang="fi-FI" dirty="0" smtClean="0">
                <a:latin typeface="+mj-lt"/>
              </a:rPr>
              <a:t> </a:t>
            </a:r>
            <a:r>
              <a:rPr lang="fi-FI" dirty="0" err="1" smtClean="0">
                <a:latin typeface="+mj-lt"/>
              </a:rPr>
              <a:t>lenght</a:t>
            </a:r>
            <a:r>
              <a:rPr lang="fi-FI" dirty="0" smtClean="0">
                <a:latin typeface="+mj-lt"/>
              </a:rPr>
              <a:t> of ice </a:t>
            </a:r>
            <a:r>
              <a:rPr lang="fi-FI" dirty="0" err="1" smtClean="0">
                <a:latin typeface="+mj-lt"/>
              </a:rPr>
              <a:t>season</a:t>
            </a:r>
            <a:endParaRPr lang="en-US" dirty="0" smtClean="0">
              <a:latin typeface="+mj-lt"/>
            </a:endParaRPr>
          </a:p>
          <a:p>
            <a:r>
              <a:rPr lang="fi-FI" dirty="0" err="1" smtClean="0">
                <a:latin typeface="+mj-lt"/>
              </a:rPr>
              <a:t>Model</a:t>
            </a:r>
            <a:r>
              <a:rPr lang="fi-FI" dirty="0" smtClean="0">
                <a:latin typeface="+mj-lt"/>
              </a:rPr>
              <a:t> </a:t>
            </a:r>
            <a:r>
              <a:rPr lang="fi-FI" dirty="0" err="1" smtClean="0">
                <a:latin typeface="+mj-lt"/>
              </a:rPr>
              <a:t>simulations</a:t>
            </a:r>
            <a:r>
              <a:rPr lang="fi-FI" dirty="0" smtClean="0">
                <a:latin typeface="+mj-lt"/>
              </a:rPr>
              <a:t> </a:t>
            </a:r>
            <a:r>
              <a:rPr lang="fi-FI" dirty="0" err="1" smtClean="0">
                <a:latin typeface="+mj-lt"/>
              </a:rPr>
              <a:t>project</a:t>
            </a:r>
            <a:r>
              <a:rPr lang="fi-FI" dirty="0" smtClean="0">
                <a:latin typeface="+mj-lt"/>
              </a:rPr>
              <a:t> </a:t>
            </a:r>
            <a:r>
              <a:rPr lang="fi-FI" dirty="0" err="1" smtClean="0">
                <a:latin typeface="+mj-lt"/>
              </a:rPr>
              <a:t>generally</a:t>
            </a:r>
            <a:r>
              <a:rPr lang="fi-FI" dirty="0" smtClean="0">
                <a:latin typeface="+mj-lt"/>
              </a:rPr>
              <a:t> </a:t>
            </a:r>
            <a:r>
              <a:rPr lang="fi-FI" dirty="0" err="1" smtClean="0">
                <a:latin typeface="+mj-lt"/>
              </a:rPr>
              <a:t>continuing</a:t>
            </a:r>
            <a:r>
              <a:rPr lang="fi-FI" dirty="0" smtClean="0">
                <a:latin typeface="+mj-lt"/>
              </a:rPr>
              <a:t> </a:t>
            </a:r>
            <a:r>
              <a:rPr lang="fi-FI" dirty="0" err="1" smtClean="0">
                <a:latin typeface="+mj-lt"/>
              </a:rPr>
              <a:t>increasing</a:t>
            </a:r>
            <a:endParaRPr lang="en-US" dirty="0" smtClean="0">
              <a:latin typeface="+mj-lt"/>
            </a:endParaRPr>
          </a:p>
          <a:p>
            <a:pPr marL="0" indent="0">
              <a:buNone/>
            </a:pPr>
            <a:r>
              <a:rPr lang="en-US" dirty="0" smtClean="0">
                <a:latin typeface="+mj-lt"/>
              </a:rPr>
              <a:t>(HELCOM)</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cxnSp>
        <p:nvCxnSpPr>
          <p:cNvPr id="10" name="Straight Arrow Connector 9"/>
          <p:cNvCxnSpPr/>
          <p:nvPr/>
        </p:nvCxnSpPr>
        <p:spPr>
          <a:xfrm>
            <a:off x="1069464" y="4939208"/>
            <a:ext cx="6379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88153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smtClean="0"/>
              <a:t>Avoid climate change </a:t>
            </a:r>
            <a:r>
              <a:rPr lang="fi-FI" sz="2800" dirty="0" smtClean="0"/>
              <a:t/>
            </a:r>
            <a:br>
              <a:rPr lang="fi-FI" sz="2800" dirty="0" smtClean="0"/>
            </a:br>
            <a:r>
              <a:rPr lang="fi-FI" sz="2800" dirty="0"/>
              <a:t>How it </a:t>
            </a:r>
            <a:r>
              <a:rPr lang="fi-FI" sz="2800" dirty="0" smtClean="0"/>
              <a:t>affects? </a:t>
            </a:r>
            <a:r>
              <a:rPr lang="fi-FI" sz="2800" dirty="0" err="1" smtClean="0"/>
              <a:t>The</a:t>
            </a:r>
            <a:r>
              <a:rPr lang="fi-FI" sz="2800" dirty="0" smtClean="0"/>
              <a:t> Baltic </a:t>
            </a:r>
            <a:r>
              <a:rPr lang="fi-FI" sz="2800" dirty="0" err="1"/>
              <a:t>Sea</a:t>
            </a:r>
            <a:endParaRPr lang="en-US" sz="4000" b="1" u="sng" dirty="0"/>
          </a:p>
        </p:txBody>
      </p:sp>
      <p:sp>
        <p:nvSpPr>
          <p:cNvPr id="3" name="Content Placeholder 2"/>
          <p:cNvSpPr>
            <a:spLocks noGrp="1"/>
          </p:cNvSpPr>
          <p:nvPr>
            <p:ph idx="1"/>
          </p:nvPr>
        </p:nvSpPr>
        <p:spPr>
          <a:xfrm>
            <a:off x="838200" y="1945178"/>
            <a:ext cx="10515600" cy="4231785"/>
          </a:xfrm>
        </p:spPr>
        <p:txBody>
          <a:bodyPr/>
          <a:lstStyle/>
          <a:p>
            <a:r>
              <a:rPr lang="fi-FI" dirty="0" err="1" smtClean="0">
                <a:latin typeface="+mj-lt"/>
              </a:rPr>
              <a:t>Changes</a:t>
            </a:r>
            <a:r>
              <a:rPr lang="fi-FI" dirty="0" smtClean="0">
                <a:latin typeface="+mj-lt"/>
              </a:rPr>
              <a:t> in </a:t>
            </a:r>
            <a:r>
              <a:rPr lang="fi-FI" dirty="0" err="1" smtClean="0">
                <a:latin typeface="+mj-lt"/>
              </a:rPr>
              <a:t>large</a:t>
            </a:r>
            <a:r>
              <a:rPr lang="fi-FI" dirty="0" smtClean="0">
                <a:latin typeface="+mj-lt"/>
              </a:rPr>
              <a:t> </a:t>
            </a:r>
            <a:r>
              <a:rPr lang="fi-FI" dirty="0" err="1" smtClean="0">
                <a:latin typeface="+mj-lt"/>
              </a:rPr>
              <a:t>scale</a:t>
            </a:r>
            <a:r>
              <a:rPr lang="fi-FI" dirty="0" smtClean="0">
                <a:latin typeface="+mj-lt"/>
              </a:rPr>
              <a:t> </a:t>
            </a:r>
            <a:r>
              <a:rPr lang="fi-FI" dirty="0" err="1" smtClean="0">
                <a:latin typeface="+mj-lt"/>
              </a:rPr>
              <a:t>variations</a:t>
            </a:r>
            <a:r>
              <a:rPr lang="fi-FI" dirty="0" smtClean="0">
                <a:latin typeface="+mj-lt"/>
              </a:rPr>
              <a:t>- </a:t>
            </a:r>
            <a:r>
              <a:rPr lang="fi-FI" dirty="0" err="1" smtClean="0">
                <a:latin typeface="+mj-lt"/>
              </a:rPr>
              <a:t>storms</a:t>
            </a:r>
            <a:r>
              <a:rPr lang="fi-FI" dirty="0" smtClean="0">
                <a:latin typeface="+mj-lt"/>
              </a:rPr>
              <a:t> and </a:t>
            </a:r>
            <a:r>
              <a:rPr lang="fi-FI" dirty="0" err="1" smtClean="0">
                <a:latin typeface="+mj-lt"/>
              </a:rPr>
              <a:t>strong</a:t>
            </a:r>
            <a:r>
              <a:rPr lang="fi-FI" dirty="0" smtClean="0">
                <a:latin typeface="+mj-lt"/>
              </a:rPr>
              <a:t> </a:t>
            </a:r>
            <a:r>
              <a:rPr lang="fi-FI" dirty="0" err="1" smtClean="0">
                <a:latin typeface="+mj-lt"/>
              </a:rPr>
              <a:t>winds</a:t>
            </a:r>
            <a:r>
              <a:rPr lang="fi-FI" dirty="0" smtClean="0">
                <a:latin typeface="+mj-lt"/>
              </a:rPr>
              <a:t>- </a:t>
            </a:r>
            <a:r>
              <a:rPr lang="fi-FI" dirty="0" err="1" smtClean="0">
                <a:latin typeface="+mj-lt"/>
              </a:rPr>
              <a:t>big</a:t>
            </a:r>
            <a:r>
              <a:rPr lang="fi-FI" dirty="0" smtClean="0">
                <a:latin typeface="+mj-lt"/>
              </a:rPr>
              <a:t> </a:t>
            </a:r>
            <a:r>
              <a:rPr lang="fi-FI" dirty="0" err="1" smtClean="0">
                <a:latin typeface="+mj-lt"/>
              </a:rPr>
              <a:t>impact</a:t>
            </a:r>
            <a:r>
              <a:rPr lang="fi-FI" dirty="0" smtClean="0">
                <a:latin typeface="+mj-lt"/>
              </a:rPr>
              <a:t> to </a:t>
            </a:r>
            <a:r>
              <a:rPr lang="fi-FI" smtClean="0">
                <a:latin typeface="+mj-lt"/>
              </a:rPr>
              <a:t>ecosystem</a:t>
            </a:r>
          </a:p>
          <a:p>
            <a:r>
              <a:rPr lang="fi-FI" dirty="0" err="1" smtClean="0">
                <a:latin typeface="+mj-lt"/>
              </a:rPr>
              <a:t>Increasing</a:t>
            </a:r>
            <a:r>
              <a:rPr lang="fi-FI" dirty="0" smtClean="0">
                <a:latin typeface="+mj-lt"/>
              </a:rPr>
              <a:t> </a:t>
            </a:r>
            <a:r>
              <a:rPr lang="fi-FI" dirty="0" err="1" smtClean="0">
                <a:latin typeface="+mj-lt"/>
              </a:rPr>
              <a:t>precipitation</a:t>
            </a:r>
            <a:r>
              <a:rPr lang="fi-FI" dirty="0" smtClean="0">
                <a:latin typeface="+mj-lt"/>
              </a:rPr>
              <a:t>- </a:t>
            </a:r>
            <a:r>
              <a:rPr lang="fi-FI" dirty="0" err="1" smtClean="0">
                <a:latin typeface="+mj-lt"/>
              </a:rPr>
              <a:t>increasing</a:t>
            </a:r>
            <a:r>
              <a:rPr lang="fi-FI" dirty="0" smtClean="0">
                <a:latin typeface="+mj-lt"/>
              </a:rPr>
              <a:t> </a:t>
            </a:r>
            <a:r>
              <a:rPr lang="fi-FI" dirty="0" err="1" smtClean="0">
                <a:latin typeface="+mj-lt"/>
              </a:rPr>
              <a:t>runoff</a:t>
            </a:r>
            <a:r>
              <a:rPr lang="fi-FI" dirty="0" smtClean="0">
                <a:latin typeface="+mj-lt"/>
              </a:rPr>
              <a:t> </a:t>
            </a:r>
            <a:r>
              <a:rPr lang="fi-FI" dirty="0" err="1" smtClean="0">
                <a:latin typeface="+mj-lt"/>
              </a:rPr>
              <a:t>surface</a:t>
            </a:r>
            <a:r>
              <a:rPr lang="fi-FI" dirty="0" smtClean="0">
                <a:latin typeface="+mj-lt"/>
              </a:rPr>
              <a:t> </a:t>
            </a:r>
            <a:r>
              <a:rPr lang="fi-FI" dirty="0" err="1" smtClean="0">
                <a:latin typeface="+mj-lt"/>
              </a:rPr>
              <a:t>water</a:t>
            </a:r>
            <a:r>
              <a:rPr lang="fi-FI" dirty="0" smtClean="0">
                <a:latin typeface="+mj-lt"/>
              </a:rPr>
              <a:t>- </a:t>
            </a:r>
            <a:r>
              <a:rPr lang="fi-FI" dirty="0" err="1" smtClean="0">
                <a:latin typeface="+mj-lt"/>
              </a:rPr>
              <a:t>increasing</a:t>
            </a:r>
            <a:r>
              <a:rPr lang="fi-FI" dirty="0" smtClean="0">
                <a:latin typeface="+mj-lt"/>
              </a:rPr>
              <a:t> </a:t>
            </a:r>
            <a:r>
              <a:rPr lang="fi-FI" dirty="0" err="1" smtClean="0">
                <a:latin typeface="+mj-lt"/>
              </a:rPr>
              <a:t>inputs</a:t>
            </a:r>
            <a:r>
              <a:rPr lang="fi-FI" dirty="0" smtClean="0">
                <a:latin typeface="+mj-lt"/>
              </a:rPr>
              <a:t> of </a:t>
            </a:r>
            <a:r>
              <a:rPr lang="fi-FI" dirty="0" err="1" smtClean="0">
                <a:latin typeface="+mj-lt"/>
              </a:rPr>
              <a:t>nutrients</a:t>
            </a:r>
            <a:endParaRPr lang="fi-FI" dirty="0" smtClean="0">
              <a:latin typeface="+mj-lt"/>
            </a:endParaRPr>
          </a:p>
          <a:p>
            <a:r>
              <a:rPr lang="fi-FI" dirty="0" err="1" smtClean="0">
                <a:latin typeface="+mj-lt"/>
              </a:rPr>
              <a:t>Future</a:t>
            </a:r>
            <a:r>
              <a:rPr lang="fi-FI" dirty="0" smtClean="0">
                <a:latin typeface="+mj-lt"/>
              </a:rPr>
              <a:t> </a:t>
            </a:r>
            <a:r>
              <a:rPr lang="fi-FI" dirty="0" err="1" smtClean="0">
                <a:latin typeface="+mj-lt"/>
              </a:rPr>
              <a:t>changes</a:t>
            </a:r>
            <a:r>
              <a:rPr lang="fi-FI" dirty="0" smtClean="0">
                <a:latin typeface="+mj-lt"/>
              </a:rPr>
              <a:t> on </a:t>
            </a:r>
            <a:r>
              <a:rPr lang="fi-FI" dirty="0" err="1" smtClean="0">
                <a:latin typeface="+mj-lt"/>
              </a:rPr>
              <a:t>the</a:t>
            </a:r>
            <a:r>
              <a:rPr lang="fi-FI" dirty="0" smtClean="0">
                <a:latin typeface="+mj-lt"/>
              </a:rPr>
              <a:t> </a:t>
            </a:r>
            <a:r>
              <a:rPr lang="fi-FI" dirty="0" err="1" smtClean="0">
                <a:latin typeface="+mj-lt"/>
              </a:rPr>
              <a:t>biochemical</a:t>
            </a:r>
            <a:r>
              <a:rPr lang="fi-FI" dirty="0" smtClean="0">
                <a:latin typeface="+mj-lt"/>
              </a:rPr>
              <a:t> </a:t>
            </a:r>
            <a:r>
              <a:rPr lang="fi-FI" dirty="0" err="1" smtClean="0">
                <a:latin typeface="+mj-lt"/>
              </a:rPr>
              <a:t>cycles</a:t>
            </a:r>
            <a:endParaRPr lang="fi-FI" dirty="0" smtClean="0">
              <a:latin typeface="+mj-lt"/>
            </a:endParaRPr>
          </a:p>
          <a:p>
            <a:r>
              <a:rPr lang="fi-FI" dirty="0" err="1" smtClean="0">
                <a:latin typeface="+mj-lt"/>
              </a:rPr>
              <a:t>Increasing</a:t>
            </a:r>
            <a:r>
              <a:rPr lang="fi-FI" dirty="0" smtClean="0">
                <a:latin typeface="+mj-lt"/>
              </a:rPr>
              <a:t> </a:t>
            </a:r>
            <a:r>
              <a:rPr lang="fi-FI" dirty="0" err="1" smtClean="0">
                <a:latin typeface="+mj-lt"/>
              </a:rPr>
              <a:t>areas</a:t>
            </a:r>
            <a:r>
              <a:rPr lang="fi-FI" dirty="0" smtClean="0">
                <a:latin typeface="+mj-lt"/>
              </a:rPr>
              <a:t> of </a:t>
            </a:r>
            <a:r>
              <a:rPr lang="fi-FI" dirty="0" err="1" smtClean="0">
                <a:latin typeface="+mj-lt"/>
              </a:rPr>
              <a:t>anoxia</a:t>
            </a:r>
            <a:r>
              <a:rPr lang="fi-FI" dirty="0" smtClean="0">
                <a:latin typeface="+mj-lt"/>
              </a:rPr>
              <a:t> and </a:t>
            </a:r>
            <a:r>
              <a:rPr lang="fi-FI" dirty="0" err="1" smtClean="0">
                <a:latin typeface="+mj-lt"/>
              </a:rPr>
              <a:t>hypoxia</a:t>
            </a:r>
            <a:endParaRPr lang="fi-FI" dirty="0" smtClean="0">
              <a:latin typeface="+mj-lt"/>
            </a:endParaRPr>
          </a:p>
          <a:p>
            <a:r>
              <a:rPr lang="fi-FI" dirty="0" err="1" smtClean="0">
                <a:latin typeface="+mj-lt"/>
              </a:rPr>
              <a:t>Changes</a:t>
            </a:r>
            <a:r>
              <a:rPr lang="fi-FI" dirty="0" smtClean="0">
                <a:latin typeface="+mj-lt"/>
              </a:rPr>
              <a:t> in </a:t>
            </a:r>
            <a:r>
              <a:rPr lang="fi-FI" dirty="0" err="1" smtClean="0">
                <a:latin typeface="+mj-lt"/>
              </a:rPr>
              <a:t>salinity</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1150858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err="1"/>
              <a:t>Managing</a:t>
            </a:r>
            <a:r>
              <a:rPr lang="fi-FI" b="1" u="sng" dirty="0"/>
              <a:t> </a:t>
            </a:r>
            <a:r>
              <a:rPr lang="fi-FI" b="1" u="sng" dirty="0" err="1"/>
              <a:t>problems</a:t>
            </a:r>
            <a:endParaRPr lang="en-US" dirty="0"/>
          </a:p>
        </p:txBody>
      </p:sp>
      <p:sp>
        <p:nvSpPr>
          <p:cNvPr id="3" name="Content Placeholder 2"/>
          <p:cNvSpPr>
            <a:spLocks noGrp="1"/>
          </p:cNvSpPr>
          <p:nvPr>
            <p:ph idx="1"/>
          </p:nvPr>
        </p:nvSpPr>
        <p:spPr/>
        <p:txBody>
          <a:bodyPr/>
          <a:lstStyle/>
          <a:p>
            <a:r>
              <a:rPr lang="fi-FI" dirty="0" err="1" smtClean="0"/>
              <a:t>Find</a:t>
            </a:r>
            <a:r>
              <a:rPr lang="fi-FI" dirty="0" smtClean="0"/>
              <a:t> </a:t>
            </a:r>
            <a:r>
              <a:rPr lang="fi-FI" dirty="0" err="1" smtClean="0"/>
              <a:t>the</a:t>
            </a:r>
            <a:r>
              <a:rPr lang="fi-FI" dirty="0" smtClean="0"/>
              <a:t> </a:t>
            </a:r>
            <a:r>
              <a:rPr lang="fi-FI" dirty="0" err="1" smtClean="0"/>
              <a:t>range</a:t>
            </a:r>
            <a:r>
              <a:rPr lang="fi-FI" dirty="0" smtClean="0"/>
              <a:t> of </a:t>
            </a:r>
            <a:r>
              <a:rPr lang="fi-FI" dirty="0" err="1" smtClean="0"/>
              <a:t>potential</a:t>
            </a:r>
            <a:r>
              <a:rPr lang="fi-FI" dirty="0" smtClean="0"/>
              <a:t> </a:t>
            </a:r>
            <a:r>
              <a:rPr lang="fi-FI" dirty="0" err="1" smtClean="0"/>
              <a:t>solutions</a:t>
            </a:r>
            <a:endParaRPr lang="fi-FI" dirty="0" smtClean="0"/>
          </a:p>
          <a:p>
            <a:pPr lvl="1"/>
            <a:r>
              <a:rPr lang="fi-FI" dirty="0" smtClean="0"/>
              <a:t>De-</a:t>
            </a:r>
            <a:r>
              <a:rPr lang="fi-FI" dirty="0" err="1" smtClean="0"/>
              <a:t>materialise</a:t>
            </a:r>
            <a:r>
              <a:rPr lang="fi-FI" dirty="0" smtClean="0"/>
              <a:t> </a:t>
            </a:r>
            <a:r>
              <a:rPr lang="fi-FI" dirty="0" err="1" smtClean="0"/>
              <a:t>the</a:t>
            </a:r>
            <a:r>
              <a:rPr lang="fi-FI" dirty="0" smtClean="0"/>
              <a:t> </a:t>
            </a:r>
            <a:r>
              <a:rPr lang="fi-FI" dirty="0" err="1" smtClean="0"/>
              <a:t>economy</a:t>
            </a:r>
            <a:r>
              <a:rPr lang="fi-FI" dirty="0" smtClean="0"/>
              <a:t>, </a:t>
            </a:r>
            <a:r>
              <a:rPr lang="fi-FI" dirty="0" err="1" smtClean="0"/>
              <a:t>recycle</a:t>
            </a:r>
            <a:r>
              <a:rPr lang="fi-FI" dirty="0" smtClean="0"/>
              <a:t> </a:t>
            </a:r>
            <a:r>
              <a:rPr lang="fi-FI" dirty="0" err="1" smtClean="0"/>
              <a:t>the</a:t>
            </a:r>
            <a:r>
              <a:rPr lang="fi-FI" dirty="0" smtClean="0"/>
              <a:t> </a:t>
            </a:r>
            <a:r>
              <a:rPr lang="fi-FI" dirty="0" err="1" smtClean="0"/>
              <a:t>resources</a:t>
            </a:r>
            <a:r>
              <a:rPr lang="fi-FI" dirty="0" smtClean="0"/>
              <a:t>, de-</a:t>
            </a:r>
            <a:r>
              <a:rPr lang="fi-FI" dirty="0" err="1" smtClean="0"/>
              <a:t>carbonise</a:t>
            </a:r>
            <a:r>
              <a:rPr lang="fi-FI" dirty="0" smtClean="0"/>
              <a:t> </a:t>
            </a:r>
            <a:r>
              <a:rPr lang="fi-FI" dirty="0" err="1" smtClean="0"/>
              <a:t>the</a:t>
            </a:r>
            <a:r>
              <a:rPr lang="fi-FI" dirty="0" smtClean="0"/>
              <a:t> </a:t>
            </a:r>
            <a:r>
              <a:rPr lang="fi-FI" dirty="0" err="1" smtClean="0"/>
              <a:t>energy</a:t>
            </a:r>
            <a:r>
              <a:rPr lang="fi-FI" dirty="0" smtClean="0"/>
              <a:t> </a:t>
            </a:r>
            <a:r>
              <a:rPr lang="fi-FI" dirty="0" err="1" smtClean="0"/>
              <a:t>flows</a:t>
            </a:r>
            <a:endParaRPr lang="fi-FI" dirty="0"/>
          </a:p>
          <a:p>
            <a:r>
              <a:rPr lang="fi-FI" dirty="0" err="1" smtClean="0"/>
              <a:t>Search</a:t>
            </a:r>
            <a:r>
              <a:rPr lang="fi-FI" dirty="0" smtClean="0"/>
              <a:t> for </a:t>
            </a:r>
            <a:r>
              <a:rPr lang="fi-FI" dirty="0" err="1" smtClean="0"/>
              <a:t>lower</a:t>
            </a:r>
            <a:r>
              <a:rPr lang="fi-FI" dirty="0" smtClean="0"/>
              <a:t> </a:t>
            </a:r>
            <a:r>
              <a:rPr lang="fi-FI" dirty="0" err="1" smtClean="0"/>
              <a:t>cost</a:t>
            </a:r>
            <a:r>
              <a:rPr lang="fi-FI" dirty="0" smtClean="0"/>
              <a:t> </a:t>
            </a:r>
            <a:r>
              <a:rPr lang="fi-FI" dirty="0" err="1" smtClean="0"/>
              <a:t>methods</a:t>
            </a:r>
            <a:endParaRPr lang="fi-FI" dirty="0"/>
          </a:p>
          <a:p>
            <a:r>
              <a:rPr lang="fi-FI" dirty="0" err="1" smtClean="0"/>
              <a:t>Increase</a:t>
            </a:r>
            <a:r>
              <a:rPr lang="fi-FI" dirty="0" smtClean="0"/>
              <a:t> </a:t>
            </a:r>
            <a:r>
              <a:rPr lang="fi-FI" dirty="0" err="1" smtClean="0"/>
              <a:t>awareness</a:t>
            </a:r>
            <a:endParaRPr lang="fi-FI" dirty="0"/>
          </a:p>
          <a:p>
            <a:pPr lvl="1"/>
            <a:r>
              <a:rPr lang="en-US" dirty="0" smtClean="0"/>
              <a:t>With the increasing environmental problems public awareness to the problems has also risen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3781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smtClean="0"/>
              <a:t>Avoid climate change </a:t>
            </a:r>
            <a:r>
              <a:rPr lang="fi-FI" sz="2800" dirty="0" smtClean="0"/>
              <a:t/>
            </a:r>
            <a:br>
              <a:rPr lang="fi-FI" sz="2800" dirty="0" smtClean="0"/>
            </a:br>
            <a:r>
              <a:rPr lang="fi-FI" sz="2800" dirty="0"/>
              <a:t>How it </a:t>
            </a:r>
            <a:r>
              <a:rPr lang="fi-FI" sz="2800" dirty="0" smtClean="0"/>
              <a:t>affects? </a:t>
            </a:r>
            <a:r>
              <a:rPr lang="fi-FI" sz="2800" dirty="0" err="1" smtClean="0"/>
              <a:t>The</a:t>
            </a:r>
            <a:r>
              <a:rPr lang="fi-FI" sz="2800" dirty="0" smtClean="0"/>
              <a:t> Baltic </a:t>
            </a:r>
            <a:r>
              <a:rPr lang="fi-FI" sz="2800" dirty="0" err="1"/>
              <a:t>Sea</a:t>
            </a:r>
            <a:endParaRPr lang="en-US" sz="4000" b="1" u="sng" dirty="0"/>
          </a:p>
        </p:txBody>
      </p:sp>
      <p:sp>
        <p:nvSpPr>
          <p:cNvPr id="3" name="Content Placeholder 2"/>
          <p:cNvSpPr>
            <a:spLocks noGrp="1"/>
          </p:cNvSpPr>
          <p:nvPr>
            <p:ph idx="1"/>
          </p:nvPr>
        </p:nvSpPr>
        <p:spPr>
          <a:xfrm>
            <a:off x="838200" y="1945178"/>
            <a:ext cx="10515600" cy="4231785"/>
          </a:xfrm>
        </p:spPr>
        <p:txBody>
          <a:bodyPr>
            <a:normAutofit lnSpcReduction="10000"/>
          </a:bodyPr>
          <a:lstStyle/>
          <a:p>
            <a:r>
              <a:rPr lang="en-US" dirty="0" smtClean="0">
                <a:latin typeface="+mj-lt"/>
              </a:rPr>
              <a:t>Changes in </a:t>
            </a:r>
            <a:r>
              <a:rPr lang="en-US" dirty="0">
                <a:latin typeface="+mj-lt"/>
              </a:rPr>
              <a:t>the composition of the spring bloom </a:t>
            </a:r>
            <a:r>
              <a:rPr lang="en-US" dirty="0" smtClean="0">
                <a:latin typeface="+mj-lt"/>
              </a:rPr>
              <a:t>community - influence </a:t>
            </a:r>
            <a:r>
              <a:rPr lang="en-US" dirty="0">
                <a:latin typeface="+mj-lt"/>
              </a:rPr>
              <a:t>the </a:t>
            </a:r>
            <a:r>
              <a:rPr lang="en-US" dirty="0" smtClean="0">
                <a:latin typeface="+mj-lt"/>
              </a:rPr>
              <a:t>benthos and zooplankton community composition - potential </a:t>
            </a:r>
            <a:r>
              <a:rPr lang="en-US" dirty="0">
                <a:latin typeface="+mj-lt"/>
              </a:rPr>
              <a:t>negative </a:t>
            </a:r>
            <a:r>
              <a:rPr lang="en-US" dirty="0" smtClean="0">
                <a:latin typeface="+mj-lt"/>
              </a:rPr>
              <a:t>consequences for </a:t>
            </a:r>
            <a:r>
              <a:rPr lang="en-US" dirty="0">
                <a:latin typeface="+mj-lt"/>
              </a:rPr>
              <a:t>the food conditions and growth of the </a:t>
            </a:r>
            <a:r>
              <a:rPr lang="en-US" dirty="0" smtClean="0">
                <a:latin typeface="+mj-lt"/>
              </a:rPr>
              <a:t>main plankton-eating fish</a:t>
            </a:r>
            <a:r>
              <a:rPr lang="en-US" dirty="0">
                <a:latin typeface="+mj-lt"/>
              </a:rPr>
              <a:t>, Baltic herring and sprat.</a:t>
            </a:r>
          </a:p>
          <a:p>
            <a:r>
              <a:rPr lang="en-US" dirty="0" smtClean="0">
                <a:latin typeface="+mj-lt"/>
              </a:rPr>
              <a:t>Changes in seasonal </a:t>
            </a:r>
            <a:r>
              <a:rPr lang="en-US" dirty="0">
                <a:latin typeface="+mj-lt"/>
              </a:rPr>
              <a:t>succession of both phytoplankton </a:t>
            </a:r>
            <a:r>
              <a:rPr lang="en-US" dirty="0" smtClean="0">
                <a:latin typeface="+mj-lt"/>
              </a:rPr>
              <a:t>and zooplankton </a:t>
            </a:r>
            <a:r>
              <a:rPr lang="en-US" dirty="0">
                <a:latin typeface="+mj-lt"/>
              </a:rPr>
              <a:t>and potentially increase the </a:t>
            </a:r>
            <a:r>
              <a:rPr lang="en-US" dirty="0" smtClean="0">
                <a:latin typeface="+mj-lt"/>
              </a:rPr>
              <a:t>temporal mismatch </a:t>
            </a:r>
            <a:r>
              <a:rPr lang="en-US" dirty="0">
                <a:latin typeface="+mj-lt"/>
              </a:rPr>
              <a:t>between these groups in the spring</a:t>
            </a:r>
            <a:r>
              <a:rPr lang="en-US" dirty="0" smtClean="0">
                <a:latin typeface="+mj-lt"/>
              </a:rPr>
              <a:t>.</a:t>
            </a:r>
          </a:p>
          <a:p>
            <a:r>
              <a:rPr lang="fi-FI" dirty="0" err="1" smtClean="0">
                <a:latin typeface="+mj-lt"/>
              </a:rPr>
              <a:t>Changes</a:t>
            </a:r>
            <a:r>
              <a:rPr lang="fi-FI" dirty="0" smtClean="0">
                <a:latin typeface="+mj-lt"/>
              </a:rPr>
              <a:t> in </a:t>
            </a:r>
            <a:r>
              <a:rPr lang="fi-FI" dirty="0" err="1" smtClean="0">
                <a:latin typeface="+mj-lt"/>
              </a:rPr>
              <a:t>the</a:t>
            </a:r>
            <a:r>
              <a:rPr lang="fi-FI" dirty="0" smtClean="0">
                <a:latin typeface="+mj-lt"/>
              </a:rPr>
              <a:t> composition of </a:t>
            </a:r>
            <a:r>
              <a:rPr lang="fi-FI" dirty="0" err="1" smtClean="0">
                <a:latin typeface="+mj-lt"/>
              </a:rPr>
              <a:t>the</a:t>
            </a:r>
            <a:r>
              <a:rPr lang="fi-FI" dirty="0" smtClean="0">
                <a:latin typeface="+mj-lt"/>
              </a:rPr>
              <a:t> </a:t>
            </a:r>
            <a:r>
              <a:rPr lang="fi-FI" dirty="0" err="1" smtClean="0">
                <a:latin typeface="+mj-lt"/>
              </a:rPr>
              <a:t>spring</a:t>
            </a:r>
            <a:r>
              <a:rPr lang="fi-FI" dirty="0" smtClean="0">
                <a:latin typeface="+mj-lt"/>
              </a:rPr>
              <a:t> </a:t>
            </a:r>
            <a:r>
              <a:rPr lang="fi-FI" dirty="0" err="1" smtClean="0">
                <a:latin typeface="+mj-lt"/>
              </a:rPr>
              <a:t>bloom</a:t>
            </a:r>
            <a:r>
              <a:rPr lang="fi-FI" dirty="0" smtClean="0">
                <a:latin typeface="+mj-lt"/>
              </a:rPr>
              <a:t> – </a:t>
            </a:r>
            <a:r>
              <a:rPr lang="fi-FI" dirty="0" err="1" smtClean="0">
                <a:latin typeface="+mj-lt"/>
              </a:rPr>
              <a:t>also</a:t>
            </a:r>
            <a:r>
              <a:rPr lang="fi-FI" dirty="0" smtClean="0">
                <a:latin typeface="+mj-lt"/>
              </a:rPr>
              <a:t> </a:t>
            </a:r>
            <a:r>
              <a:rPr lang="fi-FI" dirty="0" err="1" smtClean="0">
                <a:latin typeface="+mj-lt"/>
              </a:rPr>
              <a:t>benthos</a:t>
            </a:r>
            <a:endParaRPr lang="fi-FI" dirty="0" smtClean="0">
              <a:latin typeface="+mj-lt"/>
            </a:endParaRPr>
          </a:p>
          <a:p>
            <a:r>
              <a:rPr lang="en-US" dirty="0">
                <a:latin typeface="+mj-lt"/>
              </a:rPr>
              <a:t>S</a:t>
            </a:r>
            <a:r>
              <a:rPr lang="en-US" dirty="0" smtClean="0">
                <a:latin typeface="+mj-lt"/>
              </a:rPr>
              <a:t>ome </a:t>
            </a:r>
            <a:r>
              <a:rPr lang="en-US" dirty="0">
                <a:latin typeface="+mj-lt"/>
              </a:rPr>
              <a:t>aspects </a:t>
            </a:r>
            <a:r>
              <a:rPr lang="en-US" dirty="0" smtClean="0">
                <a:latin typeface="+mj-lt"/>
              </a:rPr>
              <a:t>may </a:t>
            </a:r>
            <a:r>
              <a:rPr lang="en-US" dirty="0">
                <a:latin typeface="+mj-lt"/>
              </a:rPr>
              <a:t>have positive effects on littoral </a:t>
            </a:r>
            <a:r>
              <a:rPr lang="en-US" dirty="0" smtClean="0">
                <a:latin typeface="+mj-lt"/>
              </a:rPr>
              <a:t>vegetation</a:t>
            </a:r>
            <a:endParaRPr lang="fi-FI" dirty="0" smtClean="0">
              <a:latin typeface="+mj-lt"/>
            </a:endParaRPr>
          </a:p>
          <a:p>
            <a:pPr marL="0" indent="0">
              <a:buNone/>
            </a:pPr>
            <a:r>
              <a:rPr lang="fi-FI" dirty="0" smtClean="0">
                <a:latin typeface="+mj-lt"/>
              </a:rPr>
              <a:t>(HELCOM)</a:t>
            </a:r>
            <a:endParaRPr lang="en-US"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42342833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err="1" smtClean="0"/>
              <a:t>Avoid</a:t>
            </a:r>
            <a:r>
              <a:rPr lang="fi-FI" b="1" u="sng" dirty="0" smtClean="0"/>
              <a:t> </a:t>
            </a:r>
            <a:r>
              <a:rPr lang="fi-FI" b="1" u="sng" dirty="0" err="1" smtClean="0"/>
              <a:t>climate</a:t>
            </a:r>
            <a:r>
              <a:rPr lang="fi-FI" b="1" u="sng" dirty="0" smtClean="0"/>
              <a:t> </a:t>
            </a:r>
            <a:r>
              <a:rPr lang="fi-FI" b="1" u="sng" dirty="0" err="1" smtClean="0"/>
              <a:t>change</a:t>
            </a:r>
            <a:r>
              <a:rPr lang="fi-FI" b="1" u="sng" dirty="0" smtClean="0"/>
              <a:t> </a:t>
            </a:r>
            <a:r>
              <a:rPr lang="fi-FI" sz="2800" dirty="0" smtClean="0"/>
              <a:t/>
            </a:r>
            <a:br>
              <a:rPr lang="fi-FI" sz="2800" dirty="0" smtClean="0"/>
            </a:br>
            <a:r>
              <a:rPr lang="fi-FI" sz="2800" dirty="0" err="1" smtClean="0"/>
              <a:t>What</a:t>
            </a:r>
            <a:r>
              <a:rPr lang="fi-FI" sz="2800" dirty="0" smtClean="0"/>
              <a:t> </a:t>
            </a:r>
            <a:r>
              <a:rPr lang="fi-FI" sz="2800" dirty="0" err="1" smtClean="0"/>
              <a:t>can</a:t>
            </a:r>
            <a:r>
              <a:rPr lang="fi-FI" sz="2800" dirty="0" smtClean="0"/>
              <a:t> </a:t>
            </a:r>
            <a:r>
              <a:rPr lang="fi-FI" sz="2800" dirty="0" err="1" smtClean="0"/>
              <a:t>be</a:t>
            </a:r>
            <a:r>
              <a:rPr lang="fi-FI" sz="2800" dirty="0" smtClean="0"/>
              <a:t> </a:t>
            </a:r>
            <a:r>
              <a:rPr lang="fi-FI" sz="2800" dirty="0" err="1" smtClean="0"/>
              <a:t>done</a:t>
            </a:r>
            <a:r>
              <a:rPr lang="fi-FI" sz="2800" dirty="0" smtClean="0"/>
              <a:t>? </a:t>
            </a:r>
            <a:r>
              <a:rPr lang="fi-FI" sz="2800" dirty="0" err="1" smtClean="0"/>
              <a:t>The</a:t>
            </a:r>
            <a:r>
              <a:rPr lang="fi-FI" sz="2800" dirty="0" smtClean="0"/>
              <a:t> Baltic </a:t>
            </a:r>
            <a:r>
              <a:rPr lang="fi-FI" sz="2800" dirty="0" err="1"/>
              <a:t>Sea</a:t>
            </a:r>
            <a:endParaRPr lang="en-US" sz="4000" b="1" u="sng" dirty="0"/>
          </a:p>
        </p:txBody>
      </p:sp>
      <p:sp>
        <p:nvSpPr>
          <p:cNvPr id="3" name="Content Placeholder 2"/>
          <p:cNvSpPr>
            <a:spLocks noGrp="1"/>
          </p:cNvSpPr>
          <p:nvPr>
            <p:ph idx="1"/>
          </p:nvPr>
        </p:nvSpPr>
        <p:spPr>
          <a:xfrm>
            <a:off x="838200" y="1945178"/>
            <a:ext cx="10515600" cy="4231785"/>
          </a:xfrm>
        </p:spPr>
        <p:txBody>
          <a:bodyPr>
            <a:normAutofit fontScale="85000" lnSpcReduction="20000"/>
          </a:bodyPr>
          <a:lstStyle/>
          <a:p>
            <a:r>
              <a:rPr lang="en-US" dirty="0" smtClean="0">
                <a:latin typeface="+mj-lt"/>
              </a:rPr>
              <a:t>Human pressures should be decreased to mitigate impacts on biodiversity</a:t>
            </a:r>
          </a:p>
          <a:p>
            <a:pPr lvl="1"/>
            <a:r>
              <a:rPr lang="en-US" dirty="0" smtClean="0">
                <a:latin typeface="+mj-lt"/>
              </a:rPr>
              <a:t>Decrease of inputs of nutrients, pollutants, hunting pressure, habitat disturbance, fishing and noise</a:t>
            </a:r>
          </a:p>
          <a:p>
            <a:pPr lvl="1"/>
            <a:r>
              <a:rPr lang="en-US" dirty="0" smtClean="0">
                <a:latin typeface="+mj-lt"/>
              </a:rPr>
              <a:t>Additional pressure of climate- sustainable</a:t>
            </a:r>
            <a:r>
              <a:rPr lang="fi-FI" dirty="0" smtClean="0">
                <a:latin typeface="+mj-lt"/>
              </a:rPr>
              <a:t> </a:t>
            </a:r>
            <a:r>
              <a:rPr lang="en-US" dirty="0" smtClean="0">
                <a:latin typeface="+mj-lt"/>
              </a:rPr>
              <a:t>actions</a:t>
            </a:r>
          </a:p>
          <a:p>
            <a:r>
              <a:rPr lang="en-US" dirty="0" smtClean="0">
                <a:latin typeface="+mj-lt"/>
              </a:rPr>
              <a:t>Plan nutrient reduction measures, changes in land use and agriculture</a:t>
            </a:r>
          </a:p>
          <a:p>
            <a:r>
              <a:rPr lang="fi-FI" dirty="0" err="1" smtClean="0">
                <a:latin typeface="+mj-lt"/>
              </a:rPr>
              <a:t>Ecologically</a:t>
            </a:r>
            <a:r>
              <a:rPr lang="fi-FI" dirty="0" smtClean="0">
                <a:latin typeface="+mj-lt"/>
              </a:rPr>
              <a:t> </a:t>
            </a:r>
            <a:r>
              <a:rPr lang="fi-FI" dirty="0" err="1" smtClean="0">
                <a:latin typeface="+mj-lt"/>
              </a:rPr>
              <a:t>coherent</a:t>
            </a:r>
            <a:r>
              <a:rPr lang="fi-FI" dirty="0" smtClean="0">
                <a:latin typeface="+mj-lt"/>
              </a:rPr>
              <a:t> </a:t>
            </a:r>
            <a:r>
              <a:rPr lang="fi-FI" dirty="0" err="1" smtClean="0">
                <a:latin typeface="+mj-lt"/>
              </a:rPr>
              <a:t>network</a:t>
            </a:r>
            <a:r>
              <a:rPr lang="fi-FI" dirty="0" smtClean="0">
                <a:latin typeface="+mj-lt"/>
              </a:rPr>
              <a:t> of </a:t>
            </a:r>
            <a:r>
              <a:rPr lang="fi-FI" dirty="0" err="1" smtClean="0">
                <a:latin typeface="+mj-lt"/>
              </a:rPr>
              <a:t>protected</a:t>
            </a:r>
            <a:r>
              <a:rPr lang="fi-FI" dirty="0" smtClean="0">
                <a:latin typeface="+mj-lt"/>
              </a:rPr>
              <a:t> </a:t>
            </a:r>
            <a:r>
              <a:rPr lang="fi-FI" dirty="0" err="1" smtClean="0">
                <a:latin typeface="+mj-lt"/>
              </a:rPr>
              <a:t>areas</a:t>
            </a:r>
            <a:endParaRPr lang="fi-FI" dirty="0" smtClean="0">
              <a:latin typeface="+mj-lt"/>
            </a:endParaRPr>
          </a:p>
          <a:p>
            <a:pPr lvl="1"/>
            <a:r>
              <a:rPr lang="fi-FI" dirty="0" err="1" smtClean="0">
                <a:latin typeface="+mj-lt"/>
              </a:rPr>
              <a:t>Possible</a:t>
            </a:r>
            <a:r>
              <a:rPr lang="fi-FI" dirty="0" smtClean="0">
                <a:latin typeface="+mj-lt"/>
              </a:rPr>
              <a:t> </a:t>
            </a:r>
            <a:r>
              <a:rPr lang="fi-FI" dirty="0" err="1" smtClean="0">
                <a:latin typeface="+mj-lt"/>
              </a:rPr>
              <a:t>changes</a:t>
            </a:r>
            <a:r>
              <a:rPr lang="fi-FI" dirty="0" smtClean="0">
                <a:latin typeface="+mj-lt"/>
              </a:rPr>
              <a:t> in </a:t>
            </a:r>
            <a:r>
              <a:rPr lang="fi-FI" dirty="0" err="1" smtClean="0">
                <a:latin typeface="+mj-lt"/>
              </a:rPr>
              <a:t>the</a:t>
            </a:r>
            <a:r>
              <a:rPr lang="fi-FI" dirty="0" smtClean="0">
                <a:latin typeface="+mj-lt"/>
              </a:rPr>
              <a:t> </a:t>
            </a:r>
            <a:r>
              <a:rPr lang="fi-FI" dirty="0" err="1" smtClean="0">
                <a:latin typeface="+mj-lt"/>
              </a:rPr>
              <a:t>distribution</a:t>
            </a:r>
            <a:r>
              <a:rPr lang="fi-FI" dirty="0" smtClean="0">
                <a:latin typeface="+mj-lt"/>
              </a:rPr>
              <a:t> of </a:t>
            </a:r>
            <a:r>
              <a:rPr lang="fi-FI" dirty="0" err="1" smtClean="0">
                <a:latin typeface="+mj-lt"/>
              </a:rPr>
              <a:t>habitats</a:t>
            </a:r>
            <a:r>
              <a:rPr lang="fi-FI" dirty="0" smtClean="0">
                <a:latin typeface="+mj-lt"/>
              </a:rPr>
              <a:t> and </a:t>
            </a:r>
            <a:r>
              <a:rPr lang="fi-FI" dirty="0" err="1" smtClean="0">
                <a:latin typeface="+mj-lt"/>
              </a:rPr>
              <a:t>species</a:t>
            </a:r>
            <a:endParaRPr lang="en-US" dirty="0" smtClean="0">
              <a:latin typeface="+mj-lt"/>
            </a:endParaRPr>
          </a:p>
          <a:p>
            <a:r>
              <a:rPr lang="fi-FI" dirty="0" err="1" smtClean="0">
                <a:latin typeface="+mj-lt"/>
              </a:rPr>
              <a:t>Better</a:t>
            </a:r>
            <a:r>
              <a:rPr lang="fi-FI" dirty="0" smtClean="0">
                <a:latin typeface="+mj-lt"/>
              </a:rPr>
              <a:t> </a:t>
            </a:r>
            <a:r>
              <a:rPr lang="fi-FI" dirty="0" err="1" smtClean="0">
                <a:latin typeface="+mj-lt"/>
              </a:rPr>
              <a:t>knowledge</a:t>
            </a:r>
            <a:endParaRPr lang="fi-FI" dirty="0" smtClean="0">
              <a:latin typeface="+mj-lt"/>
            </a:endParaRPr>
          </a:p>
          <a:p>
            <a:pPr lvl="1"/>
            <a:r>
              <a:rPr lang="fi-FI" dirty="0" err="1" smtClean="0">
                <a:latin typeface="+mj-lt"/>
              </a:rPr>
              <a:t>Monitoring</a:t>
            </a:r>
            <a:r>
              <a:rPr lang="fi-FI" dirty="0" smtClean="0">
                <a:latin typeface="+mj-lt"/>
              </a:rPr>
              <a:t>, </a:t>
            </a:r>
            <a:r>
              <a:rPr lang="fi-FI" dirty="0" err="1" smtClean="0">
                <a:latin typeface="+mj-lt"/>
              </a:rPr>
              <a:t>measurements</a:t>
            </a:r>
            <a:endParaRPr lang="fi-FI" dirty="0" smtClean="0">
              <a:latin typeface="+mj-lt"/>
            </a:endParaRPr>
          </a:p>
          <a:p>
            <a:pPr lvl="1"/>
            <a:r>
              <a:rPr lang="fi-FI" dirty="0" smtClean="0">
                <a:latin typeface="+mj-lt"/>
              </a:rPr>
              <a:t>Data </a:t>
            </a:r>
            <a:r>
              <a:rPr lang="fi-FI" dirty="0" err="1" smtClean="0">
                <a:latin typeface="+mj-lt"/>
              </a:rPr>
              <a:t>assimilation</a:t>
            </a:r>
            <a:endParaRPr lang="fi-FI" dirty="0" smtClean="0">
              <a:latin typeface="+mj-lt"/>
            </a:endParaRPr>
          </a:p>
          <a:p>
            <a:pPr lvl="1"/>
            <a:r>
              <a:rPr lang="fi-FI" dirty="0" err="1" smtClean="0">
                <a:latin typeface="+mj-lt"/>
              </a:rPr>
              <a:t>Reasearch</a:t>
            </a:r>
            <a:endParaRPr lang="fi-FI" dirty="0" smtClean="0">
              <a:latin typeface="+mj-lt"/>
            </a:endParaRPr>
          </a:p>
          <a:p>
            <a:pPr lvl="1"/>
            <a:r>
              <a:rPr lang="fi-FI" dirty="0" err="1" smtClean="0">
                <a:latin typeface="+mj-lt"/>
              </a:rPr>
              <a:t>Communication</a:t>
            </a:r>
            <a:r>
              <a:rPr lang="fi-FI" dirty="0" smtClean="0">
                <a:latin typeface="+mj-lt"/>
              </a:rPr>
              <a:t> </a:t>
            </a:r>
            <a:r>
              <a:rPr lang="fi-FI" dirty="0" err="1" smtClean="0">
                <a:latin typeface="+mj-lt"/>
              </a:rPr>
              <a:t>plan</a:t>
            </a:r>
            <a:endParaRPr lang="fi-FI" dirty="0" smtClean="0">
              <a:latin typeface="+mj-lt"/>
            </a:endParaRPr>
          </a:p>
          <a:p>
            <a:pPr marL="0" indent="0">
              <a:buNone/>
            </a:pPr>
            <a:r>
              <a:rPr lang="fi-FI" sz="1800" dirty="0" smtClean="0">
                <a:latin typeface="+mj-lt"/>
              </a:rPr>
              <a:t>(HELCOM)</a:t>
            </a:r>
            <a:endParaRPr lang="en-US" sz="1800" dirty="0" smtClean="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8228284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80053"/>
          </a:xfrm>
        </p:spPr>
        <p:txBody>
          <a:bodyPr>
            <a:normAutofit/>
          </a:bodyPr>
          <a:lstStyle/>
          <a:p>
            <a:r>
              <a:rPr lang="fi-FI" b="1" u="sng" dirty="0" err="1" smtClean="0"/>
              <a:t>Presenting</a:t>
            </a:r>
            <a:r>
              <a:rPr lang="fi-FI" b="1" u="sng" dirty="0" smtClean="0"/>
              <a:t> an </a:t>
            </a:r>
            <a:r>
              <a:rPr lang="fi-FI" b="1" u="sng" dirty="0" err="1" smtClean="0"/>
              <a:t>argument</a:t>
            </a:r>
            <a:r>
              <a:rPr lang="fi-FI" b="1" u="sng" dirty="0" smtClean="0"/>
              <a:t>  </a:t>
            </a:r>
            <a:r>
              <a:rPr lang="fi-FI" sz="2800" dirty="0" smtClean="0"/>
              <a:t/>
            </a:r>
            <a:br>
              <a:rPr lang="fi-FI" sz="2800" dirty="0" smtClean="0"/>
            </a:br>
            <a:r>
              <a:rPr lang="fi-FI" sz="2800" dirty="0" smtClean="0"/>
              <a:t>Basic </a:t>
            </a:r>
            <a:r>
              <a:rPr lang="fi-FI" sz="2800" dirty="0" err="1" smtClean="0"/>
              <a:t>steps</a:t>
            </a:r>
            <a:endParaRPr lang="en-US" sz="4000" b="1" u="sng" dirty="0"/>
          </a:p>
        </p:txBody>
      </p:sp>
      <p:sp>
        <p:nvSpPr>
          <p:cNvPr id="3" name="Content Placeholder 2"/>
          <p:cNvSpPr>
            <a:spLocks noGrp="1"/>
          </p:cNvSpPr>
          <p:nvPr>
            <p:ph idx="1"/>
          </p:nvPr>
        </p:nvSpPr>
        <p:spPr>
          <a:xfrm>
            <a:off x="838199" y="1669774"/>
            <a:ext cx="10965031" cy="4507189"/>
          </a:xfrm>
        </p:spPr>
        <p:txBody>
          <a:bodyPr>
            <a:normAutofit lnSpcReduction="10000"/>
          </a:bodyPr>
          <a:lstStyle/>
          <a:p>
            <a:pPr marL="0" indent="0" fontAlgn="t">
              <a:buNone/>
            </a:pPr>
            <a:r>
              <a:rPr lang="en-US" b="1" dirty="0" smtClean="0"/>
              <a:t>1) Introduce </a:t>
            </a:r>
            <a:r>
              <a:rPr lang="en-US" b="1" dirty="0"/>
              <a:t>the argument to the </a:t>
            </a:r>
            <a:r>
              <a:rPr lang="en-US" b="1" dirty="0" smtClean="0"/>
              <a:t>reader</a:t>
            </a:r>
            <a:endParaRPr lang="en-US" b="1" dirty="0"/>
          </a:p>
          <a:p>
            <a:pPr marL="0" indent="0" fontAlgn="t">
              <a:buNone/>
            </a:pPr>
            <a:r>
              <a:rPr lang="en-US" dirty="0" smtClean="0"/>
              <a:t>	e.g</a:t>
            </a:r>
            <a:r>
              <a:rPr lang="en-US" dirty="0"/>
              <a:t>. why it is a particularly relevant topic nowadays </a:t>
            </a:r>
            <a:br>
              <a:rPr lang="en-US" dirty="0"/>
            </a:br>
            <a:r>
              <a:rPr lang="en-US" dirty="0"/>
              <a:t>or refer directly to some comments that have been voiced on it recently.</a:t>
            </a:r>
          </a:p>
          <a:p>
            <a:pPr marL="0" indent="0" fontAlgn="t">
              <a:buNone/>
            </a:pPr>
            <a:r>
              <a:rPr lang="en-US" b="1" dirty="0" smtClean="0"/>
              <a:t>2) Reasons </a:t>
            </a:r>
            <a:r>
              <a:rPr lang="en-US" b="1" dirty="0"/>
              <a:t>against the argument</a:t>
            </a:r>
          </a:p>
          <a:p>
            <a:pPr marL="0" indent="0" fontAlgn="t">
              <a:buNone/>
            </a:pPr>
            <a:r>
              <a:rPr lang="en-US" dirty="0" smtClean="0"/>
              <a:t>	State </a:t>
            </a:r>
            <a:r>
              <a:rPr lang="en-US" dirty="0"/>
              <a:t>the position, the evidence and the reasons.</a:t>
            </a:r>
          </a:p>
          <a:p>
            <a:pPr marL="0" indent="0" fontAlgn="t">
              <a:buNone/>
            </a:pPr>
            <a:r>
              <a:rPr lang="en-US" b="1" dirty="0" smtClean="0"/>
              <a:t>3) Reasons </a:t>
            </a:r>
            <a:r>
              <a:rPr lang="en-US" b="1" dirty="0"/>
              <a:t>in </a:t>
            </a:r>
            <a:r>
              <a:rPr lang="en-US" b="1" dirty="0" err="1"/>
              <a:t>favour</a:t>
            </a:r>
            <a:r>
              <a:rPr lang="en-US" b="1" dirty="0"/>
              <a:t> of the </a:t>
            </a:r>
            <a:r>
              <a:rPr lang="en-US" b="1" dirty="0" smtClean="0"/>
              <a:t>argument</a:t>
            </a:r>
            <a:endParaRPr lang="en-US" b="1" dirty="0"/>
          </a:p>
          <a:p>
            <a:pPr marL="0" indent="0" fontAlgn="t">
              <a:buNone/>
            </a:pPr>
            <a:r>
              <a:rPr lang="en-US" dirty="0" smtClean="0"/>
              <a:t>	State </a:t>
            </a:r>
            <a:r>
              <a:rPr lang="en-US" dirty="0"/>
              <a:t>the position, the evidence and the reasons.</a:t>
            </a:r>
          </a:p>
          <a:p>
            <a:pPr marL="0" indent="0" fontAlgn="t">
              <a:buNone/>
            </a:pPr>
            <a:r>
              <a:rPr lang="en-US" b="1" dirty="0" smtClean="0"/>
              <a:t>4) After </a:t>
            </a:r>
            <a:r>
              <a:rPr lang="en-US" b="1" dirty="0" err="1"/>
              <a:t>summarising</a:t>
            </a:r>
            <a:r>
              <a:rPr lang="en-US" b="1" dirty="0"/>
              <a:t> the two </a:t>
            </a:r>
            <a:r>
              <a:rPr lang="en-US" b="1" dirty="0" smtClean="0"/>
              <a:t>sides</a:t>
            </a:r>
            <a:r>
              <a:rPr lang="en-US" dirty="0"/>
              <a:t/>
            </a:r>
            <a:br>
              <a:rPr lang="en-US" dirty="0"/>
            </a:br>
            <a:r>
              <a:rPr lang="en-US" dirty="0" smtClean="0"/>
              <a:t>	state </a:t>
            </a:r>
            <a:r>
              <a:rPr lang="en-US" dirty="0"/>
              <a:t>your own point of view</a:t>
            </a:r>
            <a:r>
              <a:rPr lang="en-US" dirty="0" smtClean="0"/>
              <a:t>, and </a:t>
            </a:r>
            <a:r>
              <a:rPr lang="en-US" dirty="0"/>
              <a:t>explain why you think as you do.</a:t>
            </a:r>
          </a:p>
          <a:p>
            <a:pPr marL="0" indent="0" algn="r">
              <a:buNone/>
            </a:pPr>
            <a:r>
              <a:rPr lang="fi-FI" sz="1500" dirty="0">
                <a:latin typeface="+mj-lt"/>
              </a:rPr>
              <a:t>(http://</a:t>
            </a:r>
            <a:r>
              <a:rPr lang="fi-FI" sz="1500" dirty="0" smtClean="0">
                <a:latin typeface="+mj-lt"/>
              </a:rPr>
              <a:t>www.uefap.com/writing/function/argue.htm)</a:t>
            </a:r>
            <a:endParaRPr lang="en-US" sz="1500"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17625958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2278"/>
            <a:ext cx="10515600" cy="1060174"/>
          </a:xfrm>
        </p:spPr>
        <p:txBody>
          <a:bodyPr/>
          <a:lstStyle/>
          <a:p>
            <a:r>
              <a:rPr lang="fi-FI" b="1" u="sng" dirty="0" err="1" smtClean="0"/>
              <a:t>References</a:t>
            </a:r>
            <a:r>
              <a:rPr lang="fi-FI" b="1" u="sng" dirty="0" smtClean="0"/>
              <a:t> </a:t>
            </a:r>
            <a:endParaRPr lang="fi-FI" b="1" u="sng" dirty="0"/>
          </a:p>
        </p:txBody>
      </p:sp>
      <p:sp>
        <p:nvSpPr>
          <p:cNvPr id="3" name="Content Placeholder 2"/>
          <p:cNvSpPr>
            <a:spLocks noGrp="1"/>
          </p:cNvSpPr>
          <p:nvPr>
            <p:ph idx="1"/>
          </p:nvPr>
        </p:nvSpPr>
        <p:spPr>
          <a:xfrm>
            <a:off x="838200" y="1603513"/>
            <a:ext cx="10515600" cy="4837044"/>
          </a:xfrm>
        </p:spPr>
        <p:txBody>
          <a:bodyPr>
            <a:normAutofit/>
          </a:bodyPr>
          <a:lstStyle/>
          <a:p>
            <a:r>
              <a:rPr lang="fi-FI" sz="2000" dirty="0" smtClean="0">
                <a:latin typeface="+mj-lt"/>
              </a:rPr>
              <a:t>Backer, H., J-M. Leppänen, A. C. </a:t>
            </a:r>
            <a:r>
              <a:rPr lang="fi-FI" sz="2000" dirty="0" err="1" smtClean="0">
                <a:latin typeface="+mj-lt"/>
              </a:rPr>
              <a:t>Brusendorff</a:t>
            </a:r>
            <a:r>
              <a:rPr lang="fi-FI" sz="2000" dirty="0" smtClean="0">
                <a:latin typeface="+mj-lt"/>
              </a:rPr>
              <a:t>, K. Forsius,</a:t>
            </a:r>
            <a:r>
              <a:rPr lang="fi-FI" sz="2000" dirty="0">
                <a:latin typeface="+mj-lt"/>
              </a:rPr>
              <a:t> </a:t>
            </a:r>
            <a:r>
              <a:rPr lang="fi-FI" sz="2000" dirty="0" smtClean="0">
                <a:latin typeface="+mj-lt"/>
              </a:rPr>
              <a:t>M. </a:t>
            </a:r>
            <a:r>
              <a:rPr lang="fi-FI" sz="2000" dirty="0" err="1" smtClean="0">
                <a:latin typeface="+mj-lt"/>
              </a:rPr>
              <a:t>Stankiewicz</a:t>
            </a:r>
            <a:r>
              <a:rPr lang="fi-FI" sz="2000" dirty="0" smtClean="0">
                <a:latin typeface="+mj-lt"/>
              </a:rPr>
              <a:t>, J. Mehtonen, M. Pyhälä, M. Laamanen, H. </a:t>
            </a:r>
            <a:r>
              <a:rPr lang="fi-FI" sz="2000" dirty="0" err="1" smtClean="0">
                <a:latin typeface="+mj-lt"/>
              </a:rPr>
              <a:t>Paulomäki</a:t>
            </a:r>
            <a:r>
              <a:rPr lang="fi-FI" sz="2000" dirty="0" smtClean="0">
                <a:latin typeface="+mj-lt"/>
              </a:rPr>
              <a:t>,</a:t>
            </a:r>
            <a:r>
              <a:rPr lang="fi-FI" sz="2000" dirty="0">
                <a:latin typeface="+mj-lt"/>
              </a:rPr>
              <a:t> </a:t>
            </a:r>
            <a:r>
              <a:rPr lang="fi-FI" sz="2000" dirty="0" smtClean="0">
                <a:latin typeface="+mj-lt"/>
              </a:rPr>
              <a:t>N. </a:t>
            </a:r>
            <a:r>
              <a:rPr lang="fi-FI" sz="2000" dirty="0" err="1" smtClean="0">
                <a:latin typeface="+mj-lt"/>
              </a:rPr>
              <a:t>Vlasov</a:t>
            </a:r>
            <a:r>
              <a:rPr lang="fi-FI" sz="2000" dirty="0" smtClean="0">
                <a:latin typeface="+mj-lt"/>
              </a:rPr>
              <a:t> &amp; T. Haaranen (2010). </a:t>
            </a:r>
            <a:r>
              <a:rPr lang="en-US" sz="2000" dirty="0" smtClean="0">
                <a:latin typeface="+mj-lt"/>
              </a:rPr>
              <a:t>HELCOM </a:t>
            </a:r>
            <a:r>
              <a:rPr lang="en-US" sz="2000" dirty="0">
                <a:latin typeface="+mj-lt"/>
              </a:rPr>
              <a:t>Baltic Sea Action Plan – A regional </a:t>
            </a:r>
            <a:r>
              <a:rPr lang="en-US" sz="2000" dirty="0" err="1">
                <a:latin typeface="+mj-lt"/>
              </a:rPr>
              <a:t>programme</a:t>
            </a:r>
            <a:r>
              <a:rPr lang="en-US" sz="2000" dirty="0">
                <a:latin typeface="+mj-lt"/>
              </a:rPr>
              <a:t> of </a:t>
            </a:r>
            <a:r>
              <a:rPr lang="en-US" sz="2000" dirty="0" smtClean="0">
                <a:latin typeface="+mj-lt"/>
              </a:rPr>
              <a:t>measures for </a:t>
            </a:r>
            <a:r>
              <a:rPr lang="en-US" sz="2000" dirty="0">
                <a:latin typeface="+mj-lt"/>
              </a:rPr>
              <a:t>the marine environment based on the Ecosystem </a:t>
            </a:r>
            <a:r>
              <a:rPr lang="en-US" sz="2000" dirty="0" smtClean="0">
                <a:latin typeface="+mj-lt"/>
              </a:rPr>
              <a:t>Approach. Marine Pollution Bulletin 60, 642-649.</a:t>
            </a:r>
            <a:endParaRPr lang="fi-FI" sz="2000" dirty="0" smtClean="0">
              <a:latin typeface="+mj-lt"/>
            </a:endParaRPr>
          </a:p>
          <a:p>
            <a:r>
              <a:rPr lang="en-US" sz="2000" dirty="0" err="1">
                <a:latin typeface="+mj-lt"/>
              </a:rPr>
              <a:t>Blenckner</a:t>
            </a:r>
            <a:r>
              <a:rPr lang="en-US" sz="2000" dirty="0">
                <a:latin typeface="+mj-lt"/>
              </a:rPr>
              <a:t>, T., </a:t>
            </a:r>
            <a:r>
              <a:rPr lang="en-US" sz="2000" dirty="0" smtClean="0">
                <a:latin typeface="+mj-lt"/>
              </a:rPr>
              <a:t>R. </a:t>
            </a:r>
            <a:r>
              <a:rPr lang="en-US" sz="2000" dirty="0" err="1" smtClean="0">
                <a:latin typeface="+mj-lt"/>
              </a:rPr>
              <a:t>Döring</a:t>
            </a:r>
            <a:r>
              <a:rPr lang="en-US" sz="2000" dirty="0" smtClean="0">
                <a:latin typeface="+mj-lt"/>
              </a:rPr>
              <a:t>, M. </a:t>
            </a:r>
            <a:r>
              <a:rPr lang="en-US" sz="2000" dirty="0" err="1" smtClean="0">
                <a:latin typeface="+mj-lt"/>
              </a:rPr>
              <a:t>Ebeling</a:t>
            </a:r>
            <a:r>
              <a:rPr lang="en-US" sz="2000" dirty="0" smtClean="0">
                <a:latin typeface="+mj-lt"/>
              </a:rPr>
              <a:t>, A. Hoff, M. </a:t>
            </a:r>
            <a:r>
              <a:rPr lang="en-US" sz="2000" dirty="0" err="1" smtClean="0">
                <a:latin typeface="+mj-lt"/>
              </a:rPr>
              <a:t>Tomczak</a:t>
            </a:r>
            <a:r>
              <a:rPr lang="en-US" sz="2000" dirty="0">
                <a:latin typeface="+mj-lt"/>
              </a:rPr>
              <a:t>,</a:t>
            </a:r>
            <a:r>
              <a:rPr lang="en-US" sz="2000" dirty="0" smtClean="0">
                <a:latin typeface="+mj-lt"/>
              </a:rPr>
              <a:t> J. Andersen, E. </a:t>
            </a:r>
            <a:r>
              <a:rPr lang="en-US" sz="2000" dirty="0" err="1" smtClean="0">
                <a:latin typeface="+mj-lt"/>
              </a:rPr>
              <a:t>Kuzebski</a:t>
            </a:r>
            <a:r>
              <a:rPr lang="en-US" sz="2000" dirty="0" smtClean="0">
                <a:latin typeface="+mj-lt"/>
              </a:rPr>
              <a:t>, J. </a:t>
            </a:r>
            <a:r>
              <a:rPr lang="en-US" sz="2000" dirty="0" err="1" smtClean="0">
                <a:latin typeface="+mj-lt"/>
              </a:rPr>
              <a:t>Kjellstrand</a:t>
            </a:r>
            <a:r>
              <a:rPr lang="en-US" sz="2000" dirty="0" smtClean="0">
                <a:latin typeface="+mj-lt"/>
              </a:rPr>
              <a:t>, J. Lees, A. </a:t>
            </a:r>
            <a:r>
              <a:rPr lang="en-US" sz="2000" dirty="0" err="1" smtClean="0">
                <a:latin typeface="+mj-lt"/>
              </a:rPr>
              <a:t>Motova</a:t>
            </a:r>
            <a:r>
              <a:rPr lang="en-US" sz="2000" dirty="0" smtClean="0">
                <a:latin typeface="+mj-lt"/>
              </a:rPr>
              <a:t>, M. </a:t>
            </a:r>
            <a:r>
              <a:rPr lang="fi-FI" sz="2000" dirty="0" err="1" smtClean="0">
                <a:latin typeface="+mj-lt"/>
              </a:rPr>
              <a:t>Vetemaa</a:t>
            </a:r>
            <a:r>
              <a:rPr lang="fi-FI" sz="2000" dirty="0" smtClean="0">
                <a:latin typeface="+mj-lt"/>
              </a:rPr>
              <a:t> &amp; J. Virtanen  (2011). </a:t>
            </a:r>
            <a:r>
              <a:rPr lang="en-US" sz="2000" i="1" dirty="0" err="1" smtClean="0">
                <a:latin typeface="+mj-lt"/>
              </a:rPr>
              <a:t>FishSTERN</a:t>
            </a:r>
            <a:r>
              <a:rPr lang="en-US" sz="2000" i="1" dirty="0" smtClean="0">
                <a:latin typeface="+mj-lt"/>
              </a:rPr>
              <a:t>, A </a:t>
            </a:r>
            <a:r>
              <a:rPr lang="en-US" sz="2000" i="1" dirty="0">
                <a:latin typeface="+mj-lt"/>
              </a:rPr>
              <a:t>first attempt at an </a:t>
            </a:r>
            <a:r>
              <a:rPr lang="en-US" sz="2000" i="1" dirty="0" smtClean="0">
                <a:latin typeface="+mj-lt"/>
              </a:rPr>
              <a:t>ecological-economic evaluation </a:t>
            </a:r>
            <a:r>
              <a:rPr lang="en-US" sz="2000" i="1" dirty="0">
                <a:latin typeface="+mj-lt"/>
              </a:rPr>
              <a:t>of fishery management </a:t>
            </a:r>
            <a:r>
              <a:rPr lang="en-US" sz="2000" i="1" dirty="0" smtClean="0">
                <a:latin typeface="+mj-lt"/>
              </a:rPr>
              <a:t>scenarios in </a:t>
            </a:r>
            <a:r>
              <a:rPr lang="en-US" sz="2000" i="1" dirty="0">
                <a:latin typeface="+mj-lt"/>
              </a:rPr>
              <a:t>the Baltic Sea </a:t>
            </a:r>
            <a:r>
              <a:rPr lang="en-US" sz="2000" i="1" dirty="0" smtClean="0">
                <a:latin typeface="+mj-lt"/>
              </a:rPr>
              <a:t>region</a:t>
            </a:r>
            <a:r>
              <a:rPr lang="en-US" sz="2000" dirty="0" smtClean="0">
                <a:latin typeface="+mj-lt"/>
              </a:rPr>
              <a:t>. Report 6428. </a:t>
            </a:r>
            <a:r>
              <a:rPr lang="en-US" sz="2000" dirty="0">
                <a:latin typeface="+mj-lt"/>
              </a:rPr>
              <a:t>The Swedish Environmental Protection </a:t>
            </a:r>
            <a:r>
              <a:rPr lang="en-US" sz="2000" dirty="0" smtClean="0">
                <a:latin typeface="+mj-lt"/>
              </a:rPr>
              <a:t>Agency.</a:t>
            </a:r>
          </a:p>
          <a:p>
            <a:r>
              <a:rPr lang="fi-FI" sz="2000" dirty="0" smtClean="0">
                <a:latin typeface="+mj-lt"/>
              </a:rPr>
              <a:t>Cebrian, D., (2008). </a:t>
            </a:r>
            <a:r>
              <a:rPr lang="en-US" sz="2000" dirty="0" smtClean="0">
                <a:latin typeface="+mj-lt"/>
              </a:rPr>
              <a:t>Changing climate, changing biodiversity in South-East Europe. Belgrade. Serbia. </a:t>
            </a:r>
            <a:r>
              <a:rPr lang="en-US" sz="2000" dirty="0" smtClean="0">
                <a:latin typeface="+mj-lt"/>
                <a:hlinkClick r:id="rId2"/>
              </a:rPr>
              <a:t>http://www.ecnc.org/uploads/documents/impacts-of-cc-on-the-bd-of-the-mediterranean-sea-d.pdf</a:t>
            </a:r>
            <a:r>
              <a:rPr lang="en-US" sz="2000" dirty="0" smtClean="0">
                <a:latin typeface="+mj-lt"/>
              </a:rPr>
              <a:t> (last visit 6/5/2016).</a:t>
            </a:r>
            <a:endParaRPr lang="fi-FI" sz="2000" dirty="0" smtClean="0">
              <a:latin typeface="+mj-lt"/>
            </a:endParaRPr>
          </a:p>
          <a:p>
            <a:r>
              <a:rPr lang="fi-FI" sz="2000" dirty="0" smtClean="0">
                <a:latin typeface="+mj-lt"/>
              </a:rPr>
              <a:t>EEA, (2006). </a:t>
            </a:r>
            <a:r>
              <a:rPr lang="en-US" sz="2000" dirty="0" smtClean="0">
                <a:latin typeface="+mj-lt"/>
              </a:rPr>
              <a:t>Priority issues in the Mediterranean environment. EEA Report No 4/2006.</a:t>
            </a:r>
            <a:endParaRPr lang="fi-FI" sz="2000" dirty="0" smtClean="0">
              <a:latin typeface="+mj-lt"/>
            </a:endParaRPr>
          </a:p>
          <a:p>
            <a:pPr marL="0" indent="0">
              <a:buNone/>
            </a:pPr>
            <a:endParaRPr lang="fi-FI" sz="1600" dirty="0"/>
          </a:p>
        </p:txBody>
      </p:sp>
      <p:pic>
        <p:nvPicPr>
          <p:cNvPr id="4"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7065528" y="5832226"/>
            <a:ext cx="540000" cy="1025774"/>
          </a:xfrm>
          <a:prstGeom prst="rect">
            <a:avLst/>
          </a:prstGeom>
        </p:spPr>
      </p:pic>
    </p:spTree>
    <p:extLst>
      <p:ext uri="{BB962C8B-B14F-4D97-AF65-F5344CB8AC3E}">
        <p14:creationId xmlns:p14="http://schemas.microsoft.com/office/powerpoint/2010/main" xmlns="" val="7744957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5530"/>
            <a:ext cx="10515600" cy="1020418"/>
          </a:xfrm>
        </p:spPr>
        <p:txBody>
          <a:bodyPr/>
          <a:lstStyle/>
          <a:p>
            <a:r>
              <a:rPr lang="fi-FI" b="1" u="sng" dirty="0" err="1" smtClean="0"/>
              <a:t>References</a:t>
            </a:r>
            <a:r>
              <a:rPr lang="fi-FI" b="1" u="sng" dirty="0" smtClean="0"/>
              <a:t> </a:t>
            </a:r>
            <a:endParaRPr lang="fi-FI" b="1" u="sng" dirty="0"/>
          </a:p>
        </p:txBody>
      </p:sp>
      <p:sp>
        <p:nvSpPr>
          <p:cNvPr id="3" name="Content Placeholder 2"/>
          <p:cNvSpPr>
            <a:spLocks noGrp="1"/>
          </p:cNvSpPr>
          <p:nvPr>
            <p:ph idx="1"/>
          </p:nvPr>
        </p:nvSpPr>
        <p:spPr>
          <a:xfrm>
            <a:off x="838200" y="1205948"/>
            <a:ext cx="10515600" cy="5353878"/>
          </a:xfrm>
        </p:spPr>
        <p:txBody>
          <a:bodyPr>
            <a:normAutofit/>
          </a:bodyPr>
          <a:lstStyle/>
          <a:p>
            <a:r>
              <a:rPr lang="fi-FI" sz="2000" dirty="0" smtClean="0">
                <a:latin typeface="+mj-lt"/>
              </a:rPr>
              <a:t>Fonselius, S. &amp; J. Valderrama (2003). One hundred years of hydrographic measurements in the Baltic Sea. Journal of Sea Research 49, 229-241</a:t>
            </a:r>
          </a:p>
          <a:p>
            <a:r>
              <a:rPr lang="fi-FI" sz="2000" dirty="0" smtClean="0">
                <a:latin typeface="+mj-lt"/>
              </a:rPr>
              <a:t>Gren, I-M., T. Söderqvist &amp; F. Wulff (1997). Nutrient Reductions to the Baltic Sea: Ecology, Costs and Benefits. Journal of Environmental Management 51, 123-143.</a:t>
            </a:r>
          </a:p>
          <a:p>
            <a:r>
              <a:rPr lang="en-US" sz="2000" dirty="0" smtClean="0">
                <a:latin typeface="+mj-lt"/>
              </a:rPr>
              <a:t>HELCOM, 2013 Climate change in the Baltic Sea Area: HELCOM thematic assessment in 2013. </a:t>
            </a:r>
            <a:r>
              <a:rPr lang="en-US" sz="2000" dirty="0" err="1" smtClean="0">
                <a:latin typeface="+mj-lt"/>
              </a:rPr>
              <a:t>Balt</a:t>
            </a:r>
            <a:r>
              <a:rPr lang="en-US" sz="2000" dirty="0" smtClean="0">
                <a:latin typeface="+mj-lt"/>
              </a:rPr>
              <a:t>. Sea Environ. Proc. No. 137.</a:t>
            </a:r>
            <a:endParaRPr lang="fi-FI" sz="2000" dirty="0" smtClean="0">
              <a:latin typeface="+mj-lt"/>
            </a:endParaRPr>
          </a:p>
          <a:p>
            <a:r>
              <a:rPr lang="fi-FI" sz="2000" dirty="0" smtClean="0">
                <a:latin typeface="+mj-lt"/>
              </a:rPr>
              <a:t>Laamanen Mari, FINMARINET results in the Baltic context. FINMARINET </a:t>
            </a:r>
            <a:r>
              <a:rPr lang="fi-FI" sz="2000" dirty="0" err="1" smtClean="0">
                <a:latin typeface="+mj-lt"/>
              </a:rPr>
              <a:t>final</a:t>
            </a:r>
            <a:r>
              <a:rPr lang="fi-FI" sz="2000" dirty="0" smtClean="0">
                <a:latin typeface="+mj-lt"/>
              </a:rPr>
              <a:t> </a:t>
            </a:r>
            <a:r>
              <a:rPr lang="fi-FI" sz="2000" dirty="0" err="1" smtClean="0">
                <a:latin typeface="+mj-lt"/>
              </a:rPr>
              <a:t>conference</a:t>
            </a:r>
            <a:r>
              <a:rPr lang="fi-FI" sz="2000" dirty="0" smtClean="0">
                <a:latin typeface="+mj-lt"/>
              </a:rPr>
              <a:t> 10th </a:t>
            </a:r>
            <a:r>
              <a:rPr lang="fi-FI" sz="2000" dirty="0" err="1" smtClean="0">
                <a:latin typeface="+mj-lt"/>
              </a:rPr>
              <a:t>April</a:t>
            </a:r>
            <a:r>
              <a:rPr lang="fi-FI" sz="2000" dirty="0" smtClean="0">
                <a:latin typeface="+mj-lt"/>
              </a:rPr>
              <a:t> 2013. HELCOM.</a:t>
            </a:r>
          </a:p>
          <a:p>
            <a:r>
              <a:rPr lang="fi-FI" sz="2000" dirty="0" smtClean="0">
                <a:latin typeface="+mj-lt"/>
              </a:rPr>
              <a:t>MIRA, (2012). </a:t>
            </a:r>
            <a:r>
              <a:rPr lang="en-US" sz="2000" dirty="0" smtClean="0">
                <a:latin typeface="+mj-lt"/>
              </a:rPr>
              <a:t> Report on the Mediterranean Sea Pollution Situation addressed be the HORIZON 2020 Program of the ENPI, and Challenges in the Research Domain. FP7 </a:t>
            </a:r>
            <a:r>
              <a:rPr lang="en-US" sz="2000" dirty="0" err="1" smtClean="0">
                <a:latin typeface="+mj-lt"/>
              </a:rPr>
              <a:t>INCO.Net</a:t>
            </a:r>
            <a:r>
              <a:rPr lang="en-US" sz="2000" dirty="0" smtClean="0">
                <a:latin typeface="+mj-lt"/>
              </a:rPr>
              <a:t> MIRA PROJECT WP 7. </a:t>
            </a:r>
            <a:endParaRPr lang="fi-FI" sz="2000" dirty="0" smtClean="0">
              <a:latin typeface="+mj-lt"/>
            </a:endParaRPr>
          </a:p>
          <a:p>
            <a:r>
              <a:rPr lang="fi-FI" sz="2000" dirty="0" smtClean="0">
                <a:latin typeface="+mj-lt"/>
              </a:rPr>
              <a:t>Pipitone, C., T. V., Fernandez, F., Badalamenti, G., D’ Anna (2014). </a:t>
            </a:r>
            <a:r>
              <a:rPr lang="en-US" sz="2000" dirty="0" smtClean="0">
                <a:latin typeface="+mj-lt"/>
              </a:rPr>
              <a:t>Spatial Management of Fisheries in the Mediterranean Sea: Problematic Issues and a Few Success Stories. Advances in Marine Biology</a:t>
            </a:r>
            <a:r>
              <a:rPr lang="en-US" sz="2000" i="1" dirty="0" smtClean="0">
                <a:latin typeface="+mj-lt"/>
              </a:rPr>
              <a:t> </a:t>
            </a:r>
            <a:r>
              <a:rPr lang="en-US" sz="2000" dirty="0" smtClean="0">
                <a:latin typeface="+mj-lt"/>
              </a:rPr>
              <a:t>69: 372 – 402.</a:t>
            </a:r>
            <a:endParaRPr lang="fi-FI" sz="2000" i="1" dirty="0" smtClean="0">
              <a:latin typeface="+mj-lt"/>
            </a:endParaRP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xmlns="" val="13405717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2278"/>
            <a:ext cx="10515600" cy="1086679"/>
          </a:xfrm>
        </p:spPr>
        <p:txBody>
          <a:bodyPr/>
          <a:lstStyle/>
          <a:p>
            <a:r>
              <a:rPr lang="fi-FI" b="1" u="sng" dirty="0" smtClean="0"/>
              <a:t>References </a:t>
            </a:r>
            <a:endParaRPr lang="fi-FI" b="1" u="sng" dirty="0"/>
          </a:p>
        </p:txBody>
      </p:sp>
      <p:sp>
        <p:nvSpPr>
          <p:cNvPr id="3" name="Content Placeholder 2"/>
          <p:cNvSpPr>
            <a:spLocks noGrp="1"/>
          </p:cNvSpPr>
          <p:nvPr>
            <p:ph idx="1"/>
          </p:nvPr>
        </p:nvSpPr>
        <p:spPr>
          <a:xfrm>
            <a:off x="838200" y="1577009"/>
            <a:ext cx="10515600" cy="4863548"/>
          </a:xfrm>
        </p:spPr>
        <p:txBody>
          <a:bodyPr>
            <a:normAutofit/>
          </a:bodyPr>
          <a:lstStyle/>
          <a:p>
            <a:r>
              <a:rPr lang="fi-FI" sz="2000" dirty="0" smtClean="0">
                <a:latin typeface="+mj-lt"/>
              </a:rPr>
              <a:t>Rydén Lars. Steps to a sustainable baltic Sea region. </a:t>
            </a:r>
            <a:r>
              <a:rPr lang="sv-SE" altLang="en-US" sz="2000" dirty="0" smtClean="0">
                <a:latin typeface="+mj-lt"/>
              </a:rPr>
              <a:t>Baltic University. Programme Uppsala University. </a:t>
            </a:r>
            <a:r>
              <a:rPr lang="sv-SE" altLang="en-US" sz="2000" i="1" dirty="0" smtClean="0">
                <a:latin typeface="+mj-lt"/>
              </a:rPr>
              <a:t>www.balticuniv.uu.se</a:t>
            </a:r>
            <a:endParaRPr lang="fi-FI" sz="2000" i="1" dirty="0" smtClean="0">
              <a:latin typeface="+mj-lt"/>
            </a:endParaRPr>
          </a:p>
          <a:p>
            <a:r>
              <a:rPr lang="fi-FI" sz="2000" dirty="0" smtClean="0">
                <a:latin typeface="+mj-lt"/>
              </a:rPr>
              <a:t>Rönnberg, C. &amp; E. Bonsdorff (2004). Baltic Sea eutrophication: area-specific ecological consequences. Hydrobiologia 514: 227-241.</a:t>
            </a:r>
          </a:p>
          <a:p>
            <a:r>
              <a:rPr lang="fi-FI" sz="2000" dirty="0" smtClean="0">
                <a:latin typeface="+mj-lt"/>
              </a:rPr>
              <a:t>WWF. </a:t>
            </a:r>
            <a:r>
              <a:rPr lang="fi-FI" sz="2000" i="1" dirty="0" smtClean="0">
                <a:latin typeface="+mj-lt"/>
              </a:rPr>
              <a:t>Seven steps to save the Baltic Sea. </a:t>
            </a:r>
            <a:r>
              <a:rPr lang="fi-FI" sz="2000" dirty="0" smtClean="0">
                <a:latin typeface="+mj-lt"/>
              </a:rPr>
              <a:t>http://wwf.panda.org/wwf_news/?188541/Seven-steps-to-save-the-Baltic-Sea.</a:t>
            </a:r>
            <a:endParaRPr lang="en-US" sz="2000" dirty="0" smtClean="0">
              <a:latin typeface="+mj-lt"/>
            </a:endParaRPr>
          </a:p>
          <a:p>
            <a:endParaRPr lang="fi-FI" sz="1200" dirty="0" smtClean="0"/>
          </a:p>
          <a:p>
            <a:pPr marL="0" indent="0">
              <a:buNone/>
            </a:pPr>
            <a:endParaRPr lang="fi-FI" sz="1600"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65528" y="5832226"/>
            <a:ext cx="540000" cy="1025774"/>
          </a:xfrm>
          <a:prstGeom prst="rect">
            <a:avLst/>
          </a:prstGeom>
        </p:spPr>
      </p:pic>
    </p:spTree>
    <p:extLst>
      <p:ext uri="{BB962C8B-B14F-4D97-AF65-F5344CB8AC3E}">
        <p14:creationId xmlns:p14="http://schemas.microsoft.com/office/powerpoint/2010/main" xmlns="" val="77449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b="1" u="sng" dirty="0" err="1"/>
              <a:t>Managing</a:t>
            </a:r>
            <a:r>
              <a:rPr lang="fi-FI" b="1" u="sng" dirty="0"/>
              <a:t> </a:t>
            </a:r>
            <a:r>
              <a:rPr lang="fi-FI" b="1" u="sng" dirty="0" err="1"/>
              <a:t>problems</a:t>
            </a:r>
            <a:endParaRPr lang="en-US" dirty="0"/>
          </a:p>
        </p:txBody>
      </p:sp>
      <p:sp>
        <p:nvSpPr>
          <p:cNvPr id="3" name="Content Placeholder 2"/>
          <p:cNvSpPr>
            <a:spLocks noGrp="1"/>
          </p:cNvSpPr>
          <p:nvPr>
            <p:ph idx="1"/>
          </p:nvPr>
        </p:nvSpPr>
        <p:spPr/>
        <p:txBody>
          <a:bodyPr/>
          <a:lstStyle/>
          <a:p>
            <a:pPr marL="0" indent="0">
              <a:buNone/>
            </a:pPr>
            <a:r>
              <a:rPr lang="fi-FI" dirty="0" smtClean="0"/>
              <a:t>How to </a:t>
            </a:r>
            <a:r>
              <a:rPr lang="fi-FI" dirty="0" err="1" smtClean="0"/>
              <a:t>approach</a:t>
            </a:r>
            <a:r>
              <a:rPr lang="fi-FI" dirty="0" smtClean="0"/>
              <a:t>?</a:t>
            </a:r>
          </a:p>
          <a:p>
            <a:pPr marL="514350" indent="-514350">
              <a:buAutoNum type="arabicParenR"/>
            </a:pPr>
            <a:r>
              <a:rPr lang="fi-FI" dirty="0" smtClean="0"/>
              <a:t>Basic (</a:t>
            </a:r>
            <a:r>
              <a:rPr lang="fi-FI" dirty="0" err="1" smtClean="0"/>
              <a:t>material</a:t>
            </a:r>
            <a:r>
              <a:rPr lang="fi-FI" dirty="0" smtClean="0"/>
              <a:t> </a:t>
            </a:r>
            <a:r>
              <a:rPr lang="fi-FI" dirty="0" err="1" smtClean="0"/>
              <a:t>or</a:t>
            </a:r>
            <a:r>
              <a:rPr lang="fi-FI" dirty="0" smtClean="0"/>
              <a:t> </a:t>
            </a:r>
            <a:r>
              <a:rPr lang="fi-FI" dirty="0" err="1" smtClean="0"/>
              <a:t>energy</a:t>
            </a:r>
            <a:r>
              <a:rPr lang="fi-FI" dirty="0" smtClean="0"/>
              <a:t> </a:t>
            </a:r>
            <a:r>
              <a:rPr lang="fi-FI" dirty="0" err="1" smtClean="0"/>
              <a:t>flows</a:t>
            </a:r>
            <a:r>
              <a:rPr lang="fi-FI" dirty="0" smtClean="0"/>
              <a:t>)</a:t>
            </a:r>
          </a:p>
          <a:p>
            <a:pPr marL="514350" indent="-514350">
              <a:buAutoNum type="arabicParenR"/>
            </a:pPr>
            <a:r>
              <a:rPr lang="fi-FI" dirty="0" err="1" smtClean="0"/>
              <a:t>Sectors</a:t>
            </a:r>
            <a:r>
              <a:rPr lang="fi-FI" dirty="0" smtClean="0"/>
              <a:t> (</a:t>
            </a:r>
            <a:r>
              <a:rPr lang="fi-FI" dirty="0" err="1" smtClean="0"/>
              <a:t>industry</a:t>
            </a:r>
            <a:r>
              <a:rPr lang="fi-FI" dirty="0" smtClean="0"/>
              <a:t>, </a:t>
            </a:r>
            <a:r>
              <a:rPr lang="fi-FI" dirty="0" err="1" smtClean="0"/>
              <a:t>agriculture</a:t>
            </a:r>
            <a:r>
              <a:rPr lang="fi-FI" dirty="0" smtClean="0"/>
              <a:t> </a:t>
            </a:r>
            <a:r>
              <a:rPr lang="fi-FI" dirty="0" err="1" smtClean="0"/>
              <a:t>etc</a:t>
            </a:r>
            <a:r>
              <a:rPr lang="fi-FI" dirty="0" smtClean="0"/>
              <a:t>)</a:t>
            </a:r>
          </a:p>
          <a:p>
            <a:pPr marL="514350" indent="-514350">
              <a:buAutoNum type="arabicParenR"/>
            </a:pPr>
            <a:r>
              <a:rPr lang="fi-FI" dirty="0" err="1" smtClean="0"/>
              <a:t>Societal</a:t>
            </a:r>
            <a:r>
              <a:rPr lang="fi-FI" dirty="0" smtClean="0"/>
              <a:t> </a:t>
            </a:r>
            <a:r>
              <a:rPr lang="fi-FI" dirty="0" err="1" smtClean="0"/>
              <a:t>framework</a:t>
            </a:r>
            <a:r>
              <a:rPr lang="fi-FI" dirty="0" smtClean="0"/>
              <a:t> (</a:t>
            </a:r>
            <a:r>
              <a:rPr lang="fi-FI" dirty="0" err="1" smtClean="0"/>
              <a:t>legal</a:t>
            </a:r>
            <a:r>
              <a:rPr lang="fi-FI" dirty="0" smtClean="0"/>
              <a:t> </a:t>
            </a:r>
            <a:r>
              <a:rPr lang="fi-FI" dirty="0" err="1" smtClean="0"/>
              <a:t>framework</a:t>
            </a:r>
            <a:r>
              <a:rPr lang="fi-FI" dirty="0" smtClean="0"/>
              <a:t>, </a:t>
            </a:r>
            <a:r>
              <a:rPr lang="fi-FI" dirty="0" err="1" smtClean="0"/>
              <a:t>governance</a:t>
            </a:r>
            <a:r>
              <a:rPr lang="fi-FI" dirty="0" smtClean="0"/>
              <a:t>)</a:t>
            </a:r>
          </a:p>
          <a:p>
            <a:pPr marL="514350" indent="-514350">
              <a:buAutoNum type="arabicParenR"/>
            </a:pPr>
            <a:r>
              <a:rPr lang="fi-FI" dirty="0" smtClean="0"/>
              <a:t>Personal (</a:t>
            </a:r>
            <a:r>
              <a:rPr lang="fi-FI" dirty="0" err="1" smtClean="0"/>
              <a:t>lifestyle</a:t>
            </a:r>
            <a:r>
              <a:rPr lang="fi-FI" dirty="0" smtClean="0"/>
              <a:t>, </a:t>
            </a:r>
            <a:r>
              <a:rPr lang="fi-FI" dirty="0" err="1" smtClean="0"/>
              <a:t>ethics</a:t>
            </a:r>
            <a:r>
              <a:rPr lang="fi-FI" dirty="0" smtClean="0"/>
              <a:t>)</a:t>
            </a:r>
          </a:p>
          <a:p>
            <a:pPr marL="0" indent="0">
              <a:buNone/>
            </a:pPr>
            <a:r>
              <a:rPr lang="fi-FI" dirty="0" smtClean="0"/>
              <a:t>(Lars </a:t>
            </a:r>
            <a:r>
              <a:rPr lang="fi-FI" dirty="0" err="1" smtClean="0"/>
              <a:t>Rydén</a:t>
            </a:r>
            <a:r>
              <a:rPr lang="fi-FI" dirty="0" smtClean="0"/>
              <a:t>)</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039023" y="5640268"/>
            <a:ext cx="624048" cy="1185430"/>
          </a:xfrm>
          <a:prstGeom prst="rect">
            <a:avLst/>
          </a:prstGeom>
        </p:spPr>
      </p:pic>
      <p:pic>
        <p:nvPicPr>
          <p:cNvPr id="5" name="Θέση εικόνας 6"/>
          <p:cNvPicPr>
            <a:picLocks noChangeAspect="1"/>
          </p:cNvPicPr>
          <p:nvPr/>
        </p:nvPicPr>
        <p:blipFill>
          <a:blip r:embed="rId3">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Θέση εικόνας 5"/>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953900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03513"/>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fi-FI" sz="2800" dirty="0" smtClean="0"/>
              <a:t>Overview</a:t>
            </a:r>
            <a:endParaRPr lang="fi-FI" b="1" u="sng" dirty="0"/>
          </a:p>
        </p:txBody>
      </p:sp>
      <p:sp>
        <p:nvSpPr>
          <p:cNvPr id="3" name="Content Placeholder 2"/>
          <p:cNvSpPr>
            <a:spLocks noGrp="1"/>
          </p:cNvSpPr>
          <p:nvPr>
            <p:ph idx="1"/>
          </p:nvPr>
        </p:nvSpPr>
        <p:spPr>
          <a:xfrm>
            <a:off x="596348" y="1669774"/>
            <a:ext cx="7169426" cy="5188226"/>
          </a:xfrm>
        </p:spPr>
        <p:txBody>
          <a:bodyPr>
            <a:normAutofit fontScale="92500"/>
          </a:bodyPr>
          <a:lstStyle/>
          <a:p>
            <a:pPr marL="0" indent="0"/>
            <a:r>
              <a:rPr lang="en-US" sz="3200" dirty="0" smtClean="0"/>
              <a:t> </a:t>
            </a:r>
            <a:r>
              <a:rPr lang="en-US" dirty="0" smtClean="0"/>
              <a:t>the largest of the semi-enclosed European seas</a:t>
            </a:r>
          </a:p>
          <a:p>
            <a:pPr marL="0" indent="0"/>
            <a:r>
              <a:rPr lang="en-US" dirty="0" smtClean="0"/>
              <a:t> surrounded by 22 countries</a:t>
            </a:r>
          </a:p>
          <a:p>
            <a:pPr marL="0" indent="0"/>
            <a:r>
              <a:rPr lang="en-US" dirty="0" smtClean="0"/>
              <a:t> together share a coastline of 46 000 km</a:t>
            </a:r>
          </a:p>
          <a:p>
            <a:r>
              <a:rPr lang="en-US" dirty="0" smtClean="0"/>
              <a:t>480 million people living across three continents: Africa, Asia and Europe</a:t>
            </a:r>
          </a:p>
          <a:p>
            <a:r>
              <a:rPr lang="en-US" dirty="0" smtClean="0"/>
              <a:t>one of the world's busiest shipping routes with about one-third of the world's total merchant shipping crossing the sea each year</a:t>
            </a:r>
          </a:p>
          <a:p>
            <a:r>
              <a:rPr lang="en-US" dirty="0" smtClean="0"/>
              <a:t>one-third of the Mediterranean population is concentrated along its coastal regions														(SOER 2015)</a:t>
            </a:r>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25770" y="5832226"/>
            <a:ext cx="540000" cy="1025774"/>
          </a:xfrm>
          <a:prstGeom prst="rect">
            <a:avLst/>
          </a:prstGeom>
        </p:spPr>
      </p:pic>
      <p:pic>
        <p:nvPicPr>
          <p:cNvPr id="8" name="Picture 7" descr="meditmap.jpg"/>
          <p:cNvPicPr>
            <a:picLocks noChangeAspect="1"/>
          </p:cNvPicPr>
          <p:nvPr/>
        </p:nvPicPr>
        <p:blipFill>
          <a:blip r:embed="rId6"/>
          <a:stretch>
            <a:fillRect/>
          </a:stretch>
        </p:blipFill>
        <p:spPr>
          <a:xfrm>
            <a:off x="7804305" y="1607684"/>
            <a:ext cx="4387695" cy="4050993"/>
          </a:xfrm>
          <a:prstGeom prst="rect">
            <a:avLst/>
          </a:prstGeom>
        </p:spPr>
      </p:pic>
      <p:sp>
        <p:nvSpPr>
          <p:cNvPr id="9" name="Rectangle 8"/>
          <p:cNvSpPr/>
          <p:nvPr/>
        </p:nvSpPr>
        <p:spPr>
          <a:xfrm>
            <a:off x="7800533" y="5695986"/>
            <a:ext cx="2510624" cy="261610"/>
          </a:xfrm>
          <a:prstGeom prst="rect">
            <a:avLst/>
          </a:prstGeom>
        </p:spPr>
        <p:txBody>
          <a:bodyPr wrap="none">
            <a:spAutoFit/>
          </a:bodyPr>
          <a:lstStyle/>
          <a:p>
            <a:r>
              <a:rPr lang="en-US" sz="1100" dirty="0" smtClean="0">
                <a:hlinkClick r:id="rId7"/>
              </a:rPr>
              <a:t>http://www.viavilla.com/k/d615196903</a:t>
            </a:r>
            <a:r>
              <a:rPr lang="en-US" sz="1100" dirty="0" smtClean="0"/>
              <a:t> </a:t>
            </a:r>
            <a:endParaRPr lang="el-GR" sz="1100" dirty="0"/>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9028"/>
            <a:ext cx="10515600" cy="1590260"/>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fi-FI" sz="2800" dirty="0" smtClean="0"/>
              <a:t>What causes the problems?</a:t>
            </a:r>
            <a:endParaRPr lang="fi-FI" b="1" u="sng" dirty="0"/>
          </a:p>
        </p:txBody>
      </p:sp>
      <p:sp>
        <p:nvSpPr>
          <p:cNvPr id="3" name="Content Placeholder 2"/>
          <p:cNvSpPr>
            <a:spLocks noGrp="1"/>
          </p:cNvSpPr>
          <p:nvPr>
            <p:ph idx="1"/>
          </p:nvPr>
        </p:nvSpPr>
        <p:spPr>
          <a:xfrm>
            <a:off x="993912" y="1855303"/>
            <a:ext cx="10455965" cy="4321659"/>
          </a:xfrm>
        </p:spPr>
        <p:txBody>
          <a:bodyPr>
            <a:normAutofit/>
          </a:bodyPr>
          <a:lstStyle/>
          <a:p>
            <a:pPr marL="0" indent="0"/>
            <a:r>
              <a:rPr lang="en-US" dirty="0" smtClean="0"/>
              <a:t>Environmental pressures (population growth, growth of coastal urban hubs, tourism, shipping, fisheries)</a:t>
            </a:r>
          </a:p>
          <a:p>
            <a:pPr marL="457200" lvl="1" indent="0"/>
            <a:r>
              <a:rPr lang="en-US" dirty="0" smtClean="0"/>
              <a:t>Increased demand for water </a:t>
            </a:r>
          </a:p>
          <a:p>
            <a:pPr marL="457200" lvl="1" indent="0"/>
            <a:r>
              <a:rPr lang="en-US" dirty="0" smtClean="0"/>
              <a:t>Increased energy resources </a:t>
            </a:r>
          </a:p>
          <a:p>
            <a:pPr marL="457200" lvl="1" indent="0"/>
            <a:r>
              <a:rPr lang="en-US" dirty="0" smtClean="0"/>
              <a:t>Generation of air</a:t>
            </a:r>
          </a:p>
          <a:p>
            <a:pPr marL="457200" lvl="1" indent="0"/>
            <a:r>
              <a:rPr lang="en-US" dirty="0" smtClean="0"/>
              <a:t>Water pollution </a:t>
            </a:r>
          </a:p>
          <a:p>
            <a:pPr marL="457200" lvl="1" indent="0"/>
            <a:r>
              <a:rPr lang="en-US" dirty="0" smtClean="0"/>
              <a:t>Waste generation </a:t>
            </a:r>
          </a:p>
          <a:p>
            <a:pPr marL="457200" lvl="1" indent="0"/>
            <a:r>
              <a:rPr lang="en-US" dirty="0" smtClean="0"/>
              <a:t>Land consumption </a:t>
            </a:r>
          </a:p>
          <a:p>
            <a:pPr marL="457200" lvl="1" indent="0"/>
            <a:r>
              <a:rPr lang="en-US" dirty="0" smtClean="0"/>
              <a:t>Degradation of habitats, </a:t>
            </a:r>
          </a:p>
          <a:p>
            <a:pPr marL="457200" lvl="1" indent="0">
              <a:buNone/>
            </a:pPr>
            <a:r>
              <a:rPr lang="en-US" dirty="0" smtClean="0"/>
              <a:t>landscapes and coastlines</a:t>
            </a:r>
          </a:p>
          <a:p>
            <a:pPr marL="0" indent="0">
              <a:buNone/>
            </a:pP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pic>
        <p:nvPicPr>
          <p:cNvPr id="8" name="Picture 7" descr="meditmap.jpg"/>
          <p:cNvPicPr>
            <a:picLocks noChangeAspect="1"/>
          </p:cNvPicPr>
          <p:nvPr/>
        </p:nvPicPr>
        <p:blipFill>
          <a:blip r:embed="rId6"/>
          <a:stretch>
            <a:fillRect/>
          </a:stretch>
        </p:blipFill>
        <p:spPr>
          <a:xfrm>
            <a:off x="6864626" y="2436712"/>
            <a:ext cx="4333459" cy="2837654"/>
          </a:xfrm>
          <a:prstGeom prst="rect">
            <a:avLst/>
          </a:prstGeom>
        </p:spPr>
      </p:pic>
      <p:sp>
        <p:nvSpPr>
          <p:cNvPr id="9" name="Rectangle 8"/>
          <p:cNvSpPr/>
          <p:nvPr/>
        </p:nvSpPr>
        <p:spPr>
          <a:xfrm>
            <a:off x="8635419" y="5338176"/>
            <a:ext cx="2510624" cy="261610"/>
          </a:xfrm>
          <a:prstGeom prst="rect">
            <a:avLst/>
          </a:prstGeom>
        </p:spPr>
        <p:txBody>
          <a:bodyPr wrap="none">
            <a:spAutoFit/>
          </a:bodyPr>
          <a:lstStyle/>
          <a:p>
            <a:r>
              <a:rPr lang="en-US" sz="1100" dirty="0" smtClean="0">
                <a:hlinkClick r:id="rId7"/>
              </a:rPr>
              <a:t>http://www.viavilla.com/k/d615196903</a:t>
            </a:r>
            <a:r>
              <a:rPr lang="en-US" sz="1100" dirty="0" smtClean="0"/>
              <a:t> </a:t>
            </a:r>
            <a:endParaRPr lang="el-GR" sz="1100" dirty="0"/>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828801"/>
          </a:xfrm>
        </p:spPr>
        <p:txBody>
          <a:bodyPr>
            <a:normAutofit/>
          </a:bodyPr>
          <a:lstStyle/>
          <a:p>
            <a:r>
              <a:rPr lang="fi-FI" b="1" u="sng" dirty="0" smtClean="0"/>
              <a:t>Managing problems</a:t>
            </a:r>
            <a:br>
              <a:rPr lang="fi-FI" b="1" u="sng" dirty="0" smtClean="0"/>
            </a:br>
            <a:r>
              <a:rPr lang="fi-FI" sz="2800" dirty="0" smtClean="0"/>
              <a:t>The Mediterranean Sea</a:t>
            </a:r>
            <a:br>
              <a:rPr lang="fi-FI" sz="2800" dirty="0" smtClean="0"/>
            </a:br>
            <a:r>
              <a:rPr lang="en-US" sz="2800" dirty="0" smtClean="0"/>
              <a:t>Problems/ Issues</a:t>
            </a:r>
            <a:endParaRPr lang="fi-FI" sz="2800" u="sng" dirty="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
        <p:nvSpPr>
          <p:cNvPr id="8" name="Content Placeholder 7"/>
          <p:cNvSpPr>
            <a:spLocks noGrp="1"/>
          </p:cNvSpPr>
          <p:nvPr>
            <p:ph idx="1"/>
          </p:nvPr>
        </p:nvSpPr>
        <p:spPr>
          <a:xfrm>
            <a:off x="838200" y="2226365"/>
            <a:ext cx="10515600" cy="3950596"/>
          </a:xfrm>
        </p:spPr>
        <p:txBody>
          <a:bodyPr/>
          <a:lstStyle/>
          <a:p>
            <a:r>
              <a:rPr lang="en-US" dirty="0" smtClean="0"/>
              <a:t>Pollution spans diverse activities including </a:t>
            </a:r>
            <a:r>
              <a:rPr lang="en-US" dirty="0" err="1" smtClean="0"/>
              <a:t>land‑based</a:t>
            </a:r>
            <a:r>
              <a:rPr lang="en-US" dirty="0" smtClean="0"/>
              <a:t> activities, marine transport and sea‑bed exploitation.</a:t>
            </a:r>
          </a:p>
          <a:p>
            <a:r>
              <a:rPr lang="en-US" dirty="0" smtClean="0"/>
              <a:t>Conservation of biodiversity.</a:t>
            </a:r>
          </a:p>
          <a:p>
            <a:r>
              <a:rPr lang="en-US" dirty="0" smtClean="0"/>
              <a:t>Sustainable exploitation of fishery resources</a:t>
            </a:r>
          </a:p>
          <a:p>
            <a:pPr>
              <a:buNone/>
            </a:pPr>
            <a:r>
              <a:rPr lang="en-US" dirty="0" smtClean="0"/>
              <a:t>									(EEA Report, 2006)</a:t>
            </a:r>
          </a:p>
        </p:txBody>
      </p:sp>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78226"/>
          </a:xfrm>
        </p:spPr>
        <p:txBody>
          <a:bodyPr>
            <a:normAutofit/>
          </a:bodyPr>
          <a:lstStyle/>
          <a:p>
            <a:r>
              <a:rPr lang="fi-FI" b="1" u="sng" dirty="0" smtClean="0"/>
              <a:t>Managing problems</a:t>
            </a:r>
            <a:br>
              <a:rPr lang="fi-FI" b="1" u="sng" dirty="0" smtClean="0"/>
            </a:br>
            <a:r>
              <a:rPr lang="fi-FI" sz="2800" dirty="0" smtClean="0"/>
              <a:t>The Mediterranean Sea/ Management of Fisheries </a:t>
            </a:r>
            <a:endParaRPr lang="fi-FI" b="1" u="sng" dirty="0"/>
          </a:p>
        </p:txBody>
      </p:sp>
      <p:sp>
        <p:nvSpPr>
          <p:cNvPr id="3" name="Content Placeholder 2"/>
          <p:cNvSpPr>
            <a:spLocks noGrp="1"/>
          </p:cNvSpPr>
          <p:nvPr>
            <p:ph idx="1"/>
          </p:nvPr>
        </p:nvSpPr>
        <p:spPr>
          <a:xfrm>
            <a:off x="887896" y="1470990"/>
            <a:ext cx="10561982" cy="5221357"/>
          </a:xfrm>
        </p:spPr>
        <p:txBody>
          <a:bodyPr>
            <a:normAutofit lnSpcReduction="10000"/>
          </a:bodyPr>
          <a:lstStyle/>
          <a:p>
            <a:pPr marL="0" indent="0">
              <a:buNone/>
            </a:pPr>
            <a:r>
              <a:rPr lang="en-US" dirty="0" smtClean="0"/>
              <a:t>Fishery policies/frameworks:</a:t>
            </a:r>
          </a:p>
          <a:p>
            <a:r>
              <a:rPr lang="en-US" dirty="0" smtClean="0"/>
              <a:t> The United Nations Convention on the Law of the Sea (UNCLOS)</a:t>
            </a:r>
          </a:p>
          <a:p>
            <a:pPr lvl="1"/>
            <a:r>
              <a:rPr lang="en-US" dirty="0" smtClean="0"/>
              <a:t>Food and Agriculture Organization (FAO)</a:t>
            </a:r>
          </a:p>
          <a:p>
            <a:pPr lvl="2"/>
            <a:r>
              <a:rPr lang="en-US" dirty="0" smtClean="0"/>
              <a:t>General Fisheries Commission for the Mediterranean (GFCM)</a:t>
            </a:r>
          </a:p>
          <a:p>
            <a:pPr lvl="2"/>
            <a:r>
              <a:rPr lang="en-US" dirty="0" smtClean="0"/>
              <a:t>MPAs</a:t>
            </a:r>
          </a:p>
          <a:p>
            <a:pPr lvl="1"/>
            <a:r>
              <a:rPr lang="en-US" dirty="0" smtClean="0"/>
              <a:t>Regional Activity Center for Specially Protected Areas (RAC-SPA) (Tunis, 1985)</a:t>
            </a:r>
          </a:p>
          <a:p>
            <a:r>
              <a:rPr lang="en-US" dirty="0" smtClean="0"/>
              <a:t>The Convention on Biological Diversity (CBD)</a:t>
            </a:r>
          </a:p>
          <a:p>
            <a:r>
              <a:rPr lang="en-US" dirty="0" smtClean="0"/>
              <a:t>EU</a:t>
            </a:r>
          </a:p>
          <a:p>
            <a:pPr lvl="1"/>
            <a:r>
              <a:rPr lang="en-US" dirty="0" smtClean="0"/>
              <a:t>Marine Strategy Framework Directive (2008/56/EC)</a:t>
            </a:r>
          </a:p>
          <a:p>
            <a:pPr lvl="1"/>
            <a:r>
              <a:rPr lang="en-US" dirty="0" smtClean="0"/>
              <a:t>Common Fisheries Policy (CFP) (2371/2002/EC)</a:t>
            </a:r>
          </a:p>
          <a:p>
            <a:pPr lvl="1"/>
            <a:r>
              <a:rPr lang="en-US" dirty="0" smtClean="0"/>
              <a:t>legislation regulates the minimum depth and distance offshore for trawling (EC Reg. 1967/2006)</a:t>
            </a:r>
          </a:p>
          <a:p>
            <a:pPr lvl="1">
              <a:buNone/>
            </a:pPr>
            <a:r>
              <a:rPr lang="en-US" dirty="0" smtClean="0"/>
              <a:t>									</a:t>
            </a:r>
            <a:r>
              <a:rPr lang="en-US" sz="2200" dirty="0" smtClean="0"/>
              <a:t>(</a:t>
            </a:r>
            <a:r>
              <a:rPr lang="en-US" sz="2200" dirty="0" err="1" smtClean="0"/>
              <a:t>Pipitone</a:t>
            </a:r>
            <a:r>
              <a:rPr lang="en-US" sz="2200" dirty="0" smtClean="0"/>
              <a:t> et al., 2014)</a:t>
            </a:r>
            <a:endParaRPr lang="en-US" dirty="0" smtClean="0"/>
          </a:p>
        </p:txBody>
      </p:sp>
      <p:pic>
        <p:nvPicPr>
          <p:cNvPr id="4" name="Θέση εικόνας 6"/>
          <p:cNvPicPr>
            <a:picLocks noChangeAspect="1"/>
          </p:cNvPicPr>
          <p:nvPr/>
        </p:nvPicPr>
        <p:blipFill>
          <a:blip r:embed="rId2">
            <a:extLst>
              <a:ext uri="{28A0092B-C50C-407E-A947-70E740481C1C}">
                <a14:useLocalDpi xmlns:a14="http://schemas.microsoft.com/office/drawing/2010/main" xmlns="" val="0"/>
              </a:ext>
            </a:extLst>
          </a:blip>
          <a:srcRect l="4343" r="4343"/>
          <a:stretch>
            <a:fillRect/>
          </a:stretch>
        </p:blipFill>
        <p:spPr bwMode="auto">
          <a:xfrm>
            <a:off x="179388" y="6237288"/>
            <a:ext cx="1150937" cy="360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Θέση εικόνας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23731" y="6201944"/>
            <a:ext cx="1079500" cy="31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39023" y="5832226"/>
            <a:ext cx="540000" cy="1025774"/>
          </a:xfrm>
          <a:prstGeom prst="rect">
            <a:avLst/>
          </a:prstGeom>
        </p:spPr>
      </p:pic>
    </p:spTree>
    <p:extLst>
      <p:ext uri="{BB962C8B-B14F-4D97-AF65-F5344CB8AC3E}">
        <p14:creationId xmlns:p14="http://schemas.microsoft.com/office/powerpoint/2010/main" xmlns="" val="300217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2843</TotalTime>
  <Words>3013</Words>
  <Application>Microsoft Office PowerPoint</Application>
  <PresentationFormat>Custom</PresentationFormat>
  <Paragraphs>347</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Managing problems and avoiding climate change</vt:lpstr>
      <vt:lpstr>Contents</vt:lpstr>
      <vt:lpstr>Course objectives</vt:lpstr>
      <vt:lpstr>Managing problems</vt:lpstr>
      <vt:lpstr>Managing problems</vt:lpstr>
      <vt:lpstr>Managing problems The Mediterranean Sea Overview</vt:lpstr>
      <vt:lpstr>Managing problems The Mediterranean Sea What causes the problems?</vt:lpstr>
      <vt:lpstr>Managing problems The Mediterranean Sea Problems/ Issues</vt:lpstr>
      <vt:lpstr>Managing problems The Mediterranean Sea/ Management of Fisheries </vt:lpstr>
      <vt:lpstr>Managing problems The Mediterranean Sea/ MPAs</vt:lpstr>
      <vt:lpstr>Managing problems The Mediterranean Sea/ MMAs</vt:lpstr>
      <vt:lpstr>Managing problems The Mediterranean Sea Research Agenda for De-Contamination/ SWOT Analysis</vt:lpstr>
      <vt:lpstr>Managing problems The Mediterranean Sea Research Agenda for De-Contamination/ SWOT Analysis</vt:lpstr>
      <vt:lpstr>Managing problems The Mediterranean Sea Research Agenda for De-Contamination/ SWOT Analysis</vt:lpstr>
      <vt:lpstr>Managing problems The Mediterranean Sea Research Agenda for De-Contamination/ SWOT Analysis</vt:lpstr>
      <vt:lpstr>Managing problems The Mediterranean Sea Main Laws and Regulations </vt:lpstr>
      <vt:lpstr>Managing problems The Mediterranean Sea Main institutions </vt:lpstr>
      <vt:lpstr>Managing problems The Mediterranean Sea  What has been done?</vt:lpstr>
      <vt:lpstr>Managing problems The Mediterranean Sea  What has been done?</vt:lpstr>
      <vt:lpstr>Managing problems The Mediterranean Sea  What has been done?</vt:lpstr>
      <vt:lpstr>Managing problems The Mediterranean Sea Challenges </vt:lpstr>
      <vt:lpstr>Managing problems The Mediterranean Sea Recommendations </vt:lpstr>
      <vt:lpstr>Managing problems The Baltic Sea Overview</vt:lpstr>
      <vt:lpstr>Managing problems The Baltic Sea What causes the problems?</vt:lpstr>
      <vt:lpstr>Managing problems The Baltic Sea</vt:lpstr>
      <vt:lpstr>Managing problems The Baltic Sea History of finding solutions</vt:lpstr>
      <vt:lpstr> Do the protected areas provide good protection? Are human pressures in the MPAs managed? </vt:lpstr>
      <vt:lpstr>Managing problems The Baltic Sea Challenges of managing problems</vt:lpstr>
      <vt:lpstr>Managing problems The Baltic Sea Where to start?</vt:lpstr>
      <vt:lpstr>Managing problems The Baltic Sea, some international cooperation </vt:lpstr>
      <vt:lpstr>Managing problems The Baltic Sea What has been done?</vt:lpstr>
      <vt:lpstr>Managing problems The Baltic Sea HELCOM</vt:lpstr>
      <vt:lpstr>Avoid climate change  Overview</vt:lpstr>
      <vt:lpstr>Avoid climate change  How it affects? The Mediterranean Sea</vt:lpstr>
      <vt:lpstr>Avoid climate change  How it affects? The Mediterranean Sea: Biodiversity</vt:lpstr>
      <vt:lpstr>Avoid climate change  How it affects? The Mediterranean Sea</vt:lpstr>
      <vt:lpstr>Avoid climate change  How it affects? The Mediterranean Sea</vt:lpstr>
      <vt:lpstr>Avoid climate change  How it affects? The Baltic Sea</vt:lpstr>
      <vt:lpstr>Avoid climate change  How it affects? The Baltic Sea</vt:lpstr>
      <vt:lpstr>Avoid climate change  How it affects? The Baltic Sea</vt:lpstr>
      <vt:lpstr>Avoid climate change  What can be done? The Baltic Sea</vt:lpstr>
      <vt:lpstr>Presenting an argument   Basic steps</vt:lpstr>
      <vt:lpstr>References </vt:lpstr>
      <vt:lpstr>References </vt:lpstr>
      <vt:lpstr>References </vt:lpstr>
    </vt:vector>
  </TitlesOfParts>
  <Company>University of Helsinki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problems and avoiding climate change</dc:title>
  <dc:creator>Kivikko, Noora P</dc:creator>
  <cp:lastModifiedBy>ATHINA</cp:lastModifiedBy>
  <cp:revision>84</cp:revision>
  <dcterms:created xsi:type="dcterms:W3CDTF">2015-05-28T12:53:24Z</dcterms:created>
  <dcterms:modified xsi:type="dcterms:W3CDTF">2016-05-14T16:59:20Z</dcterms:modified>
</cp:coreProperties>
</file>