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71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2" r:id="rId19"/>
  </p:sldIdLst>
  <p:sldSz cx="9144000" cy="6858000" type="screen4x3"/>
  <p:notesSz cx="6858000" cy="9144000"/>
  <p:custDataLst>
    <p:tags r:id="rId21"/>
  </p:custData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404D87-D6D9-4DD6-BDE0-9EEF5AFAA19B}" type="datetimeFigureOut">
              <a:rPr lang="it-IT" smtClean="0"/>
              <a:t>14/04/2016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B3E7C6-E7F8-409A-97DC-BA7F1E4E6F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1268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3E71E-CDA4-4CF3-B5CE-36210FBA4B97}" type="slidenum">
              <a:rPr lang="el-GR" smtClean="0">
                <a:solidFill>
                  <a:prstClr val="black"/>
                </a:solidFill>
              </a:rPr>
              <a:pPr/>
              <a:t>2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610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3E71E-CDA4-4CF3-B5CE-36210FBA4B97}" type="slidenum">
              <a:rPr lang="el-GR" smtClean="0">
                <a:solidFill>
                  <a:prstClr val="black"/>
                </a:solidFill>
              </a:rPr>
              <a:pPr/>
              <a:t>6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071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3E71E-CDA4-4CF3-B5CE-36210FBA4B97}" type="slidenum">
              <a:rPr lang="el-GR" smtClean="0">
                <a:solidFill>
                  <a:prstClr val="black"/>
                </a:solidFill>
              </a:rPr>
              <a:pPr/>
              <a:t>16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3998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3E71E-CDA4-4CF3-B5CE-36210FBA4B97}" type="slidenum">
              <a:rPr lang="el-GR" smtClean="0">
                <a:solidFill>
                  <a:prstClr val="black"/>
                </a:solidFill>
              </a:rPr>
              <a:pPr/>
              <a:t>17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399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Προσαρμοσμένη διάταξ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Εικόνα 18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4700"/>
                    </a14:imgEffect>
                    <a14:imgEffect>
                      <a14:saturation sat="33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143" y="764704"/>
            <a:ext cx="5084809" cy="5688630"/>
          </a:xfrm>
          <a:prstGeom prst="rect">
            <a:avLst/>
          </a:prstGeom>
          <a:effectLst>
            <a:outerShdw dist="50800" dir="5400000" algn="ctr" rotWithShape="0">
              <a:srgbClr val="000000">
                <a:alpha val="0"/>
              </a:srgbClr>
            </a:outerShdw>
            <a:softEdge rad="127000"/>
          </a:effectLst>
        </p:spPr>
      </p:pic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490" y="1412776"/>
            <a:ext cx="7024744" cy="757888"/>
          </a:xfrm>
        </p:spPr>
        <p:txBody>
          <a:bodyPr/>
          <a:lstStyle/>
          <a:p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E771E-ECA4-40D9-B33D-5D4BEE2A1489}" type="datetime1">
              <a:rPr lang="el-GR" smtClean="0"/>
              <a:pPr/>
              <a:t>14/4/2016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C8F9D-69D7-4BA8-848A-7E2F70465C07}" type="slidenum">
              <a:rPr lang="el-GR" smtClean="0"/>
              <a:pPr/>
              <a:t>‹N›</a:t>
            </a:fld>
            <a:endParaRPr lang="el-GR"/>
          </a:p>
        </p:txBody>
      </p:sp>
      <p:sp>
        <p:nvSpPr>
          <p:cNvPr id="18" name="Θέση περιεχομένου 17"/>
          <p:cNvSpPr>
            <a:spLocks noGrp="1"/>
          </p:cNvSpPr>
          <p:nvPr>
            <p:ph sz="quarter" idx="16"/>
          </p:nvPr>
        </p:nvSpPr>
        <p:spPr>
          <a:xfrm>
            <a:off x="1042988" y="2420938"/>
            <a:ext cx="7058025" cy="3816350"/>
          </a:xfrm>
        </p:spPr>
        <p:txBody>
          <a:bodyPr/>
          <a:lstStyle>
            <a:lvl1pPr marL="68580" indent="0">
              <a:buNone/>
              <a:defRPr/>
            </a:lvl1pPr>
          </a:lstStyle>
          <a:p>
            <a:pPr lvl="0"/>
            <a:endParaRPr lang="el-GR" dirty="0"/>
          </a:p>
        </p:txBody>
      </p:sp>
      <p:pic>
        <p:nvPicPr>
          <p:cNvPr id="4" name="Εικόνα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984" y="844341"/>
            <a:ext cx="1260000" cy="360000"/>
          </a:xfrm>
          <a:prstGeom prst="rect">
            <a:avLst/>
          </a:prstGeom>
        </p:spPr>
      </p:pic>
      <p:pic>
        <p:nvPicPr>
          <p:cNvPr id="6" name="Εικόνα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844341"/>
            <a:ext cx="1080000" cy="317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128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C895B44-19EA-4987-9B70-7ED914106601}" type="datetime1">
              <a:rPr lang="el-GR" smtClean="0"/>
              <a:pPr/>
              <a:t>14/4/2016</a:t>
            </a:fld>
            <a:endParaRPr lang="el-GR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C1C8F9D-69D7-4BA8-848A-7E2F70465C07}" type="slidenum">
              <a:rPr lang="el-GR" smtClean="0"/>
              <a:pPr/>
              <a:t>‹N›</a:t>
            </a:fld>
            <a:endParaRPr lang="el-GR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762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14/04/2016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14/04/2016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14/04/2016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14/04/2016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14/04/2016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14/04/2016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14/04/2016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7D4C7BA-67A6-44BB-8C58-A2C7B90D9CEA}" type="datetime1">
              <a:rPr lang="el-GR" smtClean="0"/>
              <a:pPr/>
              <a:t>14/4/2016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l-GR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C1C8F9D-69D7-4BA8-848A-7E2F70465C07}" type="slidenum">
              <a:rPr lang="el-GR" smtClean="0"/>
              <a:pPr/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06342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1.ethz.ch/uns/people/formerhead/scholzr/publ/U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4572000" y="3140968"/>
            <a:ext cx="3672408" cy="216024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Topic 2</a:t>
            </a:r>
            <a:br>
              <a:rPr lang="en-US" sz="2800" b="1" dirty="0" smtClean="0"/>
            </a:br>
            <a:r>
              <a:rPr lang="en-US" sz="2800" b="1" dirty="0" smtClean="0"/>
              <a:t>Complexity of Phenomena and Impact on Local </a:t>
            </a:r>
            <a:r>
              <a:rPr lang="en-US" sz="2800" b="1" dirty="0"/>
              <a:t>C</a:t>
            </a:r>
            <a:r>
              <a:rPr lang="en-US" sz="2800" b="1" dirty="0" smtClean="0"/>
              <a:t>ommunities</a:t>
            </a:r>
            <a:endParaRPr lang="el-GR" sz="2800" b="1" dirty="0"/>
          </a:p>
        </p:txBody>
      </p:sp>
      <p:sp>
        <p:nvSpPr>
          <p:cNvPr id="5" name="Τίτλος 1"/>
          <p:cNvSpPr txBox="1">
            <a:spLocks/>
          </p:cNvSpPr>
          <p:nvPr/>
        </p:nvSpPr>
        <p:spPr>
          <a:xfrm>
            <a:off x="0" y="2348880"/>
            <a:ext cx="4644008" cy="18805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>
                <a:solidFill>
                  <a:schemeClr val="accent2"/>
                </a:solidFill>
              </a:rPr>
              <a:t>COURSE 1</a:t>
            </a:r>
          </a:p>
          <a:p>
            <a:r>
              <a:rPr lang="en-US" sz="2800" b="1" dirty="0" smtClean="0">
                <a:solidFill>
                  <a:schemeClr val="accent2"/>
                </a:solidFill>
              </a:rPr>
              <a:t>Participatory Methods in Sustainable </a:t>
            </a:r>
            <a:r>
              <a:rPr lang="en-US" sz="2800" b="1" dirty="0">
                <a:solidFill>
                  <a:schemeClr val="accent2"/>
                </a:solidFill>
              </a:rPr>
              <a:t>M</a:t>
            </a:r>
            <a:r>
              <a:rPr lang="en-US" sz="2800" b="1" dirty="0" smtClean="0">
                <a:solidFill>
                  <a:schemeClr val="accent2"/>
                </a:solidFill>
              </a:rPr>
              <a:t>anagement </a:t>
            </a:r>
          </a:p>
          <a:p>
            <a:r>
              <a:rPr lang="en-US" sz="2800" b="1" dirty="0" smtClean="0">
                <a:solidFill>
                  <a:schemeClr val="accent2"/>
                </a:solidFill>
              </a:rPr>
              <a:t>of Natural </a:t>
            </a:r>
            <a:r>
              <a:rPr lang="en-US" sz="2800" b="1" dirty="0">
                <a:solidFill>
                  <a:schemeClr val="accent2"/>
                </a:solidFill>
              </a:rPr>
              <a:t>R</a:t>
            </a:r>
            <a:r>
              <a:rPr lang="en-US" sz="2800" b="1" dirty="0" smtClean="0">
                <a:solidFill>
                  <a:schemeClr val="accent2"/>
                </a:solidFill>
              </a:rPr>
              <a:t>esources</a:t>
            </a:r>
            <a:endParaRPr lang="el-GR" sz="2800" b="1" dirty="0">
              <a:solidFill>
                <a:schemeClr val="accent2"/>
              </a:solidFill>
            </a:endParaRPr>
          </a:p>
        </p:txBody>
      </p:sp>
      <p:sp>
        <p:nvSpPr>
          <p:cNvPr id="6" name="Τίτλος 1"/>
          <p:cNvSpPr txBox="1">
            <a:spLocks/>
          </p:cNvSpPr>
          <p:nvPr/>
        </p:nvSpPr>
        <p:spPr>
          <a:xfrm>
            <a:off x="0" y="5580856"/>
            <a:ext cx="4644008" cy="5844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>
                <a:solidFill>
                  <a:schemeClr val="accent2"/>
                </a:solidFill>
              </a:rPr>
              <a:t>Module 2</a:t>
            </a:r>
          </a:p>
        </p:txBody>
      </p:sp>
      <p:sp>
        <p:nvSpPr>
          <p:cNvPr id="7" name="Τίτλος 1"/>
          <p:cNvSpPr txBox="1">
            <a:spLocks/>
          </p:cNvSpPr>
          <p:nvPr/>
        </p:nvSpPr>
        <p:spPr>
          <a:xfrm>
            <a:off x="0" y="116632"/>
            <a:ext cx="4644008" cy="18805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>
                <a:solidFill>
                  <a:schemeClr val="accent2"/>
                </a:solidFill>
              </a:rPr>
              <a:t>ÉPOQUE - Environmental </a:t>
            </a:r>
            <a:r>
              <a:rPr lang="en-US" sz="2800" b="1" dirty="0" err="1" smtClean="0">
                <a:solidFill>
                  <a:schemeClr val="accent2"/>
                </a:solidFill>
              </a:rPr>
              <a:t>POrtfolio</a:t>
            </a:r>
            <a:r>
              <a:rPr lang="en-US" sz="2800" b="1" dirty="0" smtClean="0">
                <a:solidFill>
                  <a:schemeClr val="accent2"/>
                </a:solidFill>
              </a:rPr>
              <a:t> for Quality in University Education </a:t>
            </a:r>
            <a:endParaRPr lang="el-GR" sz="2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9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490" y="1340768"/>
            <a:ext cx="7024744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PROCESS:</a:t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3200" b="1" dirty="0" smtClean="0">
                <a:solidFill>
                  <a:schemeClr val="tx1"/>
                </a:solidFill>
              </a:rPr>
              <a:t>learning </a:t>
            </a:r>
            <a:r>
              <a:rPr lang="en-US" sz="3200" b="1" dirty="0">
                <a:solidFill>
                  <a:schemeClr val="tx1"/>
                </a:solidFill>
              </a:rPr>
              <a:t>in teams</a:t>
            </a:r>
            <a:endParaRPr lang="el-GR" sz="3200" b="1" dirty="0">
              <a:solidFill>
                <a:schemeClr val="tx1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611560" y="2564904"/>
            <a:ext cx="7704856" cy="3888432"/>
          </a:xfrm>
        </p:spPr>
        <p:txBody>
          <a:bodyPr>
            <a:normAutofit fontScale="92500" lnSpcReduction="10000"/>
          </a:bodyPr>
          <a:lstStyle/>
          <a:p>
            <a:pPr marL="411480" indent="-342900" algn="just">
              <a:buFont typeface="Wingdings" pitchFamily="2" charset="2"/>
              <a:buChar char="q"/>
            </a:pPr>
            <a:r>
              <a:rPr lang="en-US" sz="2000" b="1" dirty="0" smtClean="0">
                <a:solidFill>
                  <a:schemeClr val="tx1"/>
                </a:solidFill>
              </a:rPr>
              <a:t>The interaction </a:t>
            </a:r>
            <a:r>
              <a:rPr lang="en-US" sz="2000" b="1" dirty="0">
                <a:solidFill>
                  <a:schemeClr val="tx1"/>
                </a:solidFill>
              </a:rPr>
              <a:t>and communication process between teachers and students </a:t>
            </a:r>
            <a:r>
              <a:rPr lang="en-US" sz="2000" b="1" dirty="0" smtClean="0">
                <a:solidFill>
                  <a:schemeClr val="tx1"/>
                </a:solidFill>
              </a:rPr>
              <a:t>becomes increasingly </a:t>
            </a:r>
            <a:r>
              <a:rPr lang="en-US" sz="2000" b="1" dirty="0">
                <a:solidFill>
                  <a:schemeClr val="tx1"/>
                </a:solidFill>
              </a:rPr>
              <a:t>important; but more crucially, real-world complex problems require </a:t>
            </a:r>
            <a:r>
              <a:rPr lang="en-US" sz="2000" b="1" dirty="0" smtClean="0">
                <a:solidFill>
                  <a:schemeClr val="tx1"/>
                </a:solidFill>
              </a:rPr>
              <a:t>an interdisciplinary </a:t>
            </a:r>
            <a:r>
              <a:rPr lang="en-US" sz="2000" b="1" dirty="0">
                <a:solidFill>
                  <a:schemeClr val="tx1"/>
                </a:solidFill>
              </a:rPr>
              <a:t>approach to problem solving, which demands teamwork among a </a:t>
            </a:r>
            <a:r>
              <a:rPr lang="en-US" sz="2000" b="1" dirty="0" smtClean="0">
                <a:solidFill>
                  <a:schemeClr val="tx1"/>
                </a:solidFill>
              </a:rPr>
              <a:t>group of </a:t>
            </a:r>
            <a:r>
              <a:rPr lang="en-US" sz="2000" b="1" dirty="0">
                <a:solidFill>
                  <a:schemeClr val="tx1"/>
                </a:solidFill>
              </a:rPr>
              <a:t>researchers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</a:p>
          <a:p>
            <a:pPr marL="411480" indent="-342900" algn="just">
              <a:buFont typeface="Wingdings" pitchFamily="2" charset="2"/>
              <a:buChar char="q"/>
            </a:pPr>
            <a:r>
              <a:rPr lang="en-US" sz="2000" b="1" dirty="0">
                <a:solidFill>
                  <a:schemeClr val="tx1"/>
                </a:solidFill>
              </a:rPr>
              <a:t>An active student role is necessary: </a:t>
            </a:r>
            <a:r>
              <a:rPr lang="en-US" sz="2000" b="1" dirty="0" smtClean="0">
                <a:solidFill>
                  <a:schemeClr val="tx1"/>
                </a:solidFill>
              </a:rPr>
              <a:t>They have </a:t>
            </a:r>
            <a:r>
              <a:rPr lang="en-US" sz="2000" b="1" dirty="0">
                <a:solidFill>
                  <a:schemeClr val="tx1"/>
                </a:solidFill>
              </a:rPr>
              <a:t>to be </a:t>
            </a:r>
            <a:r>
              <a:rPr lang="en-US" sz="2000" b="1" dirty="0" smtClean="0">
                <a:solidFill>
                  <a:schemeClr val="tx1"/>
                </a:solidFill>
              </a:rPr>
              <a:t>self- organized</a:t>
            </a:r>
            <a:r>
              <a:rPr lang="en-US" sz="2000" b="1" dirty="0">
                <a:solidFill>
                  <a:schemeClr val="tx1"/>
                </a:solidFill>
              </a:rPr>
              <a:t>, actively dividing the problem into sub-tasks and </a:t>
            </a:r>
            <a:r>
              <a:rPr lang="en-US" sz="2000" b="1" dirty="0" smtClean="0">
                <a:solidFill>
                  <a:schemeClr val="tx1"/>
                </a:solidFill>
              </a:rPr>
              <a:t>thereby deciding </a:t>
            </a:r>
            <a:r>
              <a:rPr lang="en-US" sz="2000" b="1" dirty="0">
                <a:solidFill>
                  <a:schemeClr val="tx1"/>
                </a:solidFill>
              </a:rPr>
              <a:t>what they can and want to learn. The teaching </a:t>
            </a:r>
            <a:r>
              <a:rPr lang="en-US" sz="2000" b="1" dirty="0" smtClean="0">
                <a:solidFill>
                  <a:schemeClr val="tx1"/>
                </a:solidFill>
              </a:rPr>
              <a:t>paradigm changes </a:t>
            </a:r>
            <a:r>
              <a:rPr lang="en-US" sz="2000" b="1" dirty="0">
                <a:solidFill>
                  <a:schemeClr val="tx1"/>
                </a:solidFill>
              </a:rPr>
              <a:t>from “</a:t>
            </a:r>
            <a:r>
              <a:rPr lang="en-US" sz="2000" b="1" dirty="0" smtClean="0">
                <a:solidFill>
                  <a:schemeClr val="tx1"/>
                </a:solidFill>
              </a:rPr>
              <a:t>learning by </a:t>
            </a:r>
            <a:r>
              <a:rPr lang="en-US" sz="2000" b="1" dirty="0">
                <a:solidFill>
                  <a:schemeClr val="tx1"/>
                </a:solidFill>
              </a:rPr>
              <a:t>listening” to “learning by doing”. 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411480" indent="-342900" algn="just">
              <a:buFont typeface="Wingdings" pitchFamily="2" charset="2"/>
              <a:buChar char="q"/>
            </a:pPr>
            <a:r>
              <a:rPr lang="en-US" sz="2000" b="1" dirty="0" smtClean="0">
                <a:solidFill>
                  <a:schemeClr val="tx1"/>
                </a:solidFill>
              </a:rPr>
              <a:t>The </a:t>
            </a:r>
            <a:r>
              <a:rPr lang="en-US" sz="2000" b="1" dirty="0">
                <a:solidFill>
                  <a:schemeClr val="tx1"/>
                </a:solidFill>
              </a:rPr>
              <a:t>teacher’s role changes from a distributor </a:t>
            </a:r>
            <a:r>
              <a:rPr lang="en-US" sz="2000" b="1" dirty="0" smtClean="0">
                <a:solidFill>
                  <a:schemeClr val="tx1"/>
                </a:solidFill>
              </a:rPr>
              <a:t>of knowledge </a:t>
            </a:r>
            <a:r>
              <a:rPr lang="en-US" sz="2000" b="1" dirty="0">
                <a:solidFill>
                  <a:schemeClr val="tx1"/>
                </a:solidFill>
              </a:rPr>
              <a:t>to a process manager, helping the students in their learning process </a:t>
            </a:r>
            <a:r>
              <a:rPr lang="en-US" sz="2000" b="1" dirty="0" smtClean="0">
                <a:solidFill>
                  <a:schemeClr val="tx1"/>
                </a:solidFill>
              </a:rPr>
              <a:t>by initiating </a:t>
            </a:r>
            <a:r>
              <a:rPr lang="en-US" sz="2000" b="1" dirty="0">
                <a:solidFill>
                  <a:schemeClr val="tx1"/>
                </a:solidFill>
              </a:rPr>
              <a:t>reflection processes and supporting them, if necessary, on substantive </a:t>
            </a:r>
            <a:r>
              <a:rPr lang="en-US" sz="2000" b="1" dirty="0" smtClean="0">
                <a:solidFill>
                  <a:schemeClr val="tx1"/>
                </a:solidFill>
              </a:rPr>
              <a:t>matters </a:t>
            </a:r>
            <a:endParaRPr lang="el-GR" sz="2000" b="1" dirty="0">
              <a:solidFill>
                <a:schemeClr val="tx1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9/15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3776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490" y="1340768"/>
            <a:ext cx="7024744" cy="829896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Student and </a:t>
            </a:r>
            <a:r>
              <a:rPr lang="en-US" sz="2800" b="1" dirty="0" smtClean="0">
                <a:solidFill>
                  <a:schemeClr val="tx1"/>
                </a:solidFill>
              </a:rPr>
              <a:t>teachers address real-world problems.</a:t>
            </a:r>
            <a:endParaRPr lang="el-GR" sz="2800" b="1" dirty="0">
              <a:solidFill>
                <a:schemeClr val="tx1"/>
              </a:solidFill>
            </a:endParaRPr>
          </a:p>
        </p:txBody>
      </p:sp>
      <p:pic>
        <p:nvPicPr>
          <p:cNvPr id="4" name="Θέση περιεχομένου 3"/>
          <p:cNvPicPr>
            <a:picLocks noGrp="1" noChangeAspect="1"/>
          </p:cNvPicPr>
          <p:nvPr>
            <p:ph sz="quarter" idx="16"/>
          </p:nvPr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348880"/>
            <a:ext cx="4108469" cy="3960416"/>
          </a:xfrm>
        </p:spPr>
      </p:pic>
      <p:sp>
        <p:nvSpPr>
          <p:cNvPr id="5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10/15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43443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490" y="1412776"/>
            <a:ext cx="7024744" cy="1152128"/>
          </a:xfrm>
        </p:spPr>
        <p:txBody>
          <a:bodyPr>
            <a:normAutofit/>
          </a:bodyPr>
          <a:lstStyle/>
          <a:p>
            <a:pPr algn="just"/>
            <a:r>
              <a:rPr lang="en-US" sz="2000" b="1" dirty="0">
                <a:solidFill>
                  <a:schemeClr val="tx1"/>
                </a:solidFill>
              </a:rPr>
              <a:t>The educational approach, therefore, has </a:t>
            </a:r>
            <a:r>
              <a:rPr lang="en-US" sz="2000" b="1" dirty="0" smtClean="0">
                <a:solidFill>
                  <a:schemeClr val="tx1"/>
                </a:solidFill>
              </a:rPr>
              <a:t>to integrate </a:t>
            </a:r>
            <a:r>
              <a:rPr lang="en-US" sz="2000" b="1" dirty="0">
                <a:solidFill>
                  <a:schemeClr val="tx1"/>
                </a:solidFill>
              </a:rPr>
              <a:t>teamwork </a:t>
            </a:r>
            <a:r>
              <a:rPr lang="en-US" sz="2000" b="1" dirty="0" smtClean="0">
                <a:solidFill>
                  <a:schemeClr val="tx1"/>
                </a:solidFill>
              </a:rPr>
              <a:t>aspects and </a:t>
            </a:r>
            <a:r>
              <a:rPr lang="en-US" sz="2000" b="1" dirty="0">
                <a:solidFill>
                  <a:schemeClr val="tx1"/>
                </a:solidFill>
              </a:rPr>
              <a:t>integrate students into a project </a:t>
            </a:r>
            <a:r>
              <a:rPr lang="en-US" sz="2000" b="1" dirty="0" smtClean="0">
                <a:solidFill>
                  <a:schemeClr val="tx1"/>
                </a:solidFill>
              </a:rPr>
              <a:t>team.</a:t>
            </a:r>
            <a:endParaRPr lang="el-GR" sz="2000" b="1" dirty="0">
              <a:solidFill>
                <a:schemeClr val="tx1"/>
              </a:solidFill>
            </a:endParaRPr>
          </a:p>
        </p:txBody>
      </p:sp>
      <p:pic>
        <p:nvPicPr>
          <p:cNvPr id="4" name="Θέση περιεχομένου 3"/>
          <p:cNvPicPr>
            <a:picLocks noGrp="1" noChangeAspect="1"/>
          </p:cNvPicPr>
          <p:nvPr>
            <p:ph sz="quarter" idx="16"/>
          </p:nvPr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420888"/>
            <a:ext cx="3323204" cy="3928102"/>
          </a:xfrm>
        </p:spPr>
      </p:pic>
      <p:sp>
        <p:nvSpPr>
          <p:cNvPr id="5" name="TextBox 4"/>
          <p:cNvSpPr txBox="1"/>
          <p:nvPr/>
        </p:nvSpPr>
        <p:spPr>
          <a:xfrm>
            <a:off x="6084168" y="5733256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prstClr val="black"/>
                </a:solidFill>
              </a:rPr>
              <a:t>Students work in </a:t>
            </a:r>
            <a:r>
              <a:rPr lang="en-US" sz="1600" b="1" dirty="0" smtClean="0">
                <a:solidFill>
                  <a:prstClr val="black"/>
                </a:solidFill>
              </a:rPr>
              <a:t>groups to </a:t>
            </a:r>
            <a:r>
              <a:rPr lang="en-US" sz="1600" b="1" dirty="0">
                <a:solidFill>
                  <a:prstClr val="black"/>
                </a:solidFill>
              </a:rPr>
              <a:t>solve </a:t>
            </a:r>
            <a:r>
              <a:rPr lang="en-US" sz="1600" b="1" dirty="0" smtClean="0">
                <a:solidFill>
                  <a:prstClr val="black"/>
                </a:solidFill>
              </a:rPr>
              <a:t>problems.</a:t>
            </a:r>
            <a:endParaRPr lang="el-GR" sz="1600" b="1" dirty="0">
              <a:solidFill>
                <a:prstClr val="black"/>
              </a:solidFill>
            </a:endParaRPr>
          </a:p>
        </p:txBody>
      </p:sp>
      <p:sp>
        <p:nvSpPr>
          <p:cNvPr id="6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11/15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64921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83568" y="1268760"/>
            <a:ext cx="7704856" cy="1368152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SOCIETAL CONTEXT:</a:t>
            </a:r>
            <a:br>
              <a:rPr lang="en-US" sz="2800" b="1" dirty="0" smtClean="0">
                <a:solidFill>
                  <a:schemeClr val="tx1"/>
                </a:solidFill>
              </a:rPr>
            </a:b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</a:rPr>
              <a:t>from an (inter)disciplinary to </a:t>
            </a:r>
            <a:r>
              <a:rPr lang="en-US" sz="2800" b="1" dirty="0" smtClean="0">
                <a:solidFill>
                  <a:schemeClr val="tx1"/>
                </a:solidFill>
              </a:rPr>
              <a:t>a </a:t>
            </a:r>
            <a:br>
              <a:rPr lang="en-US" sz="2800" b="1" dirty="0" smtClean="0">
                <a:solidFill>
                  <a:schemeClr val="tx1"/>
                </a:solidFill>
              </a:rPr>
            </a:br>
            <a:r>
              <a:rPr lang="en-US" sz="2800" b="1" dirty="0" smtClean="0">
                <a:solidFill>
                  <a:schemeClr val="tx1"/>
                </a:solidFill>
              </a:rPr>
              <a:t>trans-disciplinary </a:t>
            </a:r>
            <a:r>
              <a:rPr lang="en-US" sz="2800" b="1" dirty="0">
                <a:solidFill>
                  <a:schemeClr val="tx1"/>
                </a:solidFill>
              </a:rPr>
              <a:t>approach</a:t>
            </a:r>
            <a:endParaRPr lang="el-GR" sz="2800" b="1" dirty="0">
              <a:solidFill>
                <a:schemeClr val="tx1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683568" y="2780928"/>
            <a:ext cx="7704856" cy="3456360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Complex real-world problems necessitate that actors or stakeholders from outside </a:t>
            </a:r>
            <a:r>
              <a:rPr lang="en-US" sz="2000" b="1" dirty="0" smtClean="0">
                <a:solidFill>
                  <a:schemeClr val="tx1"/>
                </a:solidFill>
              </a:rPr>
              <a:t>the university </a:t>
            </a:r>
            <a:r>
              <a:rPr lang="en-US" sz="2000" b="1" dirty="0">
                <a:solidFill>
                  <a:schemeClr val="tx1"/>
                </a:solidFill>
              </a:rPr>
              <a:t>are integrated into the problem-solving process because they have </a:t>
            </a:r>
            <a:r>
              <a:rPr lang="en-US" sz="2000" b="1" dirty="0" smtClean="0">
                <a:solidFill>
                  <a:schemeClr val="tx1"/>
                </a:solidFill>
              </a:rPr>
              <a:t>concrete system </a:t>
            </a:r>
            <a:r>
              <a:rPr lang="en-US" sz="2000" b="1" dirty="0">
                <a:solidFill>
                  <a:schemeClr val="tx1"/>
                </a:solidFill>
              </a:rPr>
              <a:t>knowledge and their preferences are crucial in the implementation process. </a:t>
            </a:r>
            <a:r>
              <a:rPr lang="en-US" sz="2000" b="1" dirty="0" smtClean="0">
                <a:solidFill>
                  <a:schemeClr val="tx1"/>
                </a:solidFill>
              </a:rPr>
              <a:t>As they </a:t>
            </a:r>
            <a:r>
              <a:rPr lang="en-US" sz="2000" b="1" dirty="0">
                <a:solidFill>
                  <a:schemeClr val="tx1"/>
                </a:solidFill>
              </a:rPr>
              <a:t>do not all follow the same rationality, their interests and goals influence </a:t>
            </a:r>
            <a:r>
              <a:rPr lang="en-US" sz="2000" b="1" dirty="0" smtClean="0">
                <a:solidFill>
                  <a:schemeClr val="tx1"/>
                </a:solidFill>
              </a:rPr>
              <a:t>the perception </a:t>
            </a:r>
            <a:r>
              <a:rPr lang="en-US" sz="2000" b="1" dirty="0">
                <a:solidFill>
                  <a:schemeClr val="tx1"/>
                </a:solidFill>
              </a:rPr>
              <a:t>of the </a:t>
            </a:r>
            <a:r>
              <a:rPr lang="en-US" sz="2000" b="1" dirty="0" smtClean="0">
                <a:solidFill>
                  <a:schemeClr val="tx1"/>
                </a:solidFill>
              </a:rPr>
              <a:t>problem.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Reality” as such, is replaced by a constructivist view</a:t>
            </a:r>
            <a:r>
              <a:rPr lang="en-US" sz="2000" b="1" dirty="0" smtClean="0">
                <a:solidFill>
                  <a:schemeClr val="tx1"/>
                </a:solidFill>
              </a:rPr>
              <a:t>. Different </a:t>
            </a:r>
            <a:r>
              <a:rPr lang="en-US" sz="2000" b="1" dirty="0">
                <a:solidFill>
                  <a:schemeClr val="tx1"/>
                </a:solidFill>
              </a:rPr>
              <a:t>views of reality need to be negotiated and integrated.</a:t>
            </a:r>
            <a:endParaRPr lang="el-GR" sz="2000" b="1" dirty="0">
              <a:solidFill>
                <a:schemeClr val="tx1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12/15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0892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490" y="1412776"/>
            <a:ext cx="7024744" cy="1152128"/>
          </a:xfrm>
        </p:spPr>
        <p:txBody>
          <a:bodyPr>
            <a:normAutofit/>
          </a:bodyPr>
          <a:lstStyle/>
          <a:p>
            <a:pPr marL="68580" lvl="0">
              <a:spcBef>
                <a:spcPct val="20000"/>
              </a:spcBef>
            </a:pPr>
            <a:r>
              <a:rPr lang="en-US" sz="2000" b="1" dirty="0">
                <a:solidFill>
                  <a:prstClr val="black"/>
                </a:solidFill>
                <a:ea typeface="+mn-ea"/>
                <a:cs typeface="+mn-cs"/>
              </a:rPr>
              <a:t>In this </a:t>
            </a:r>
            <a:r>
              <a:rPr lang="en-US" sz="2000" b="1" dirty="0" err="1">
                <a:solidFill>
                  <a:prstClr val="black"/>
                </a:solidFill>
                <a:ea typeface="+mn-ea"/>
                <a:cs typeface="+mn-cs"/>
              </a:rPr>
              <a:t>transdisciplinary</a:t>
            </a:r>
            <a:r>
              <a:rPr lang="en-US" sz="2000" b="1" dirty="0">
                <a:solidFill>
                  <a:prstClr val="black"/>
                </a:solidFill>
                <a:ea typeface="+mn-ea"/>
                <a:cs typeface="+mn-cs"/>
              </a:rPr>
              <a:t> approach, the teacher, student, and stakeholders can form a community in which specific learning processes take place</a:t>
            </a:r>
            <a:r>
              <a:rPr lang="en-US" sz="2000" b="1" dirty="0" smtClean="0">
                <a:solidFill>
                  <a:prstClr val="black"/>
                </a:solidFill>
                <a:ea typeface="+mn-ea"/>
                <a:cs typeface="+mn-cs"/>
              </a:rPr>
              <a:t>.</a:t>
            </a:r>
            <a:endParaRPr lang="el-GR" dirty="0"/>
          </a:p>
        </p:txBody>
      </p:sp>
      <p:pic>
        <p:nvPicPr>
          <p:cNvPr id="4" name="Θέση περιεχομένου 3"/>
          <p:cNvPicPr>
            <a:picLocks noGrp="1" noChangeAspect="1"/>
          </p:cNvPicPr>
          <p:nvPr>
            <p:ph sz="quarter" idx="16"/>
          </p:nvPr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780928"/>
            <a:ext cx="4103177" cy="3529013"/>
          </a:xfrm>
        </p:spPr>
      </p:pic>
      <p:sp>
        <p:nvSpPr>
          <p:cNvPr id="5" name="TextBox 4"/>
          <p:cNvSpPr txBox="1"/>
          <p:nvPr/>
        </p:nvSpPr>
        <p:spPr>
          <a:xfrm>
            <a:off x="683568" y="5445224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prstClr val="black"/>
                </a:solidFill>
              </a:rPr>
              <a:t>Stakeholders are </a:t>
            </a:r>
            <a:r>
              <a:rPr lang="en-US" sz="1600" b="1" dirty="0" smtClean="0">
                <a:solidFill>
                  <a:prstClr val="black"/>
                </a:solidFill>
              </a:rPr>
              <a:t>involved in </a:t>
            </a:r>
            <a:r>
              <a:rPr lang="en-US" sz="1600" b="1" dirty="0">
                <a:solidFill>
                  <a:prstClr val="black"/>
                </a:solidFill>
              </a:rPr>
              <a:t>the </a:t>
            </a:r>
            <a:r>
              <a:rPr lang="en-US" sz="1600" b="1" dirty="0" smtClean="0">
                <a:solidFill>
                  <a:prstClr val="black"/>
                </a:solidFill>
              </a:rPr>
              <a:t>problem-solving process.</a:t>
            </a:r>
            <a:endParaRPr lang="el-GR" sz="1600" b="1" dirty="0">
              <a:solidFill>
                <a:prstClr val="black"/>
              </a:solidFill>
            </a:endParaRPr>
          </a:p>
        </p:txBody>
      </p:sp>
      <p:sp>
        <p:nvSpPr>
          <p:cNvPr id="6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13/15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74340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490" y="1268760"/>
            <a:ext cx="7024744" cy="72008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TRANSDISCIPLINARY CASE STUDIES</a:t>
            </a:r>
            <a:endParaRPr lang="el-GR" sz="3200" b="1" dirty="0">
              <a:solidFill>
                <a:schemeClr val="tx1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611560" y="2492896"/>
            <a:ext cx="7704856" cy="3744392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000" b="1" dirty="0">
                <a:solidFill>
                  <a:schemeClr val="tx1"/>
                </a:solidFill>
              </a:rPr>
              <a:t>This can be illustrated for </a:t>
            </a:r>
            <a:r>
              <a:rPr lang="en-US" sz="2000" b="1" dirty="0" smtClean="0">
                <a:solidFill>
                  <a:schemeClr val="tx1"/>
                </a:solidFill>
              </a:rPr>
              <a:t>all three </a:t>
            </a:r>
            <a:r>
              <a:rPr lang="en-US" sz="2000" b="1" dirty="0">
                <a:solidFill>
                  <a:schemeClr val="tx1"/>
                </a:solidFill>
              </a:rPr>
              <a:t>domains introduced above</a:t>
            </a:r>
            <a:r>
              <a:rPr lang="en-US" sz="2000" b="1" dirty="0" smtClean="0">
                <a:solidFill>
                  <a:schemeClr val="tx1"/>
                </a:solidFill>
              </a:rPr>
              <a:t>:</a:t>
            </a:r>
          </a:p>
          <a:p>
            <a:pPr marL="525780" indent="-457200" algn="just">
              <a:buFont typeface="+mj-lt"/>
              <a:buAutoNum type="arabicPeriod"/>
            </a:pPr>
            <a:r>
              <a:rPr lang="en-US" sz="2000" b="1" dirty="0">
                <a:solidFill>
                  <a:schemeClr val="tx1"/>
                </a:solidFill>
              </a:rPr>
              <a:t>Subject area domain. Complex and multi-faceted real-world problems </a:t>
            </a:r>
            <a:r>
              <a:rPr lang="en-US" sz="2000" b="1" dirty="0" smtClean="0">
                <a:solidFill>
                  <a:schemeClr val="tx1"/>
                </a:solidFill>
              </a:rPr>
              <a:t>are ill-defined</a:t>
            </a:r>
            <a:r>
              <a:rPr lang="en-US" sz="2000" b="1" dirty="0">
                <a:solidFill>
                  <a:schemeClr val="tx1"/>
                </a:solidFill>
              </a:rPr>
              <a:t>, where neither the initial nor the target state is sufficiently </a:t>
            </a:r>
            <a:r>
              <a:rPr lang="en-US" sz="2000" b="1" dirty="0" smtClean="0">
                <a:solidFill>
                  <a:schemeClr val="tx1"/>
                </a:solidFill>
              </a:rPr>
              <a:t>known (</a:t>
            </a:r>
            <a:r>
              <a:rPr lang="en-US" sz="2000" b="1" dirty="0" err="1">
                <a:solidFill>
                  <a:schemeClr val="tx1"/>
                </a:solidFill>
              </a:rPr>
              <a:t>Scholz</a:t>
            </a:r>
            <a:r>
              <a:rPr lang="en-US" sz="2000" b="1" dirty="0">
                <a:solidFill>
                  <a:schemeClr val="tx1"/>
                </a:solidFill>
              </a:rPr>
              <a:t> et al., 1997a, b</a:t>
            </a:r>
            <a:r>
              <a:rPr lang="en-US" sz="2000" b="1" dirty="0" smtClean="0">
                <a:solidFill>
                  <a:schemeClr val="tx1"/>
                </a:solidFill>
              </a:rPr>
              <a:t>).</a:t>
            </a:r>
          </a:p>
          <a:p>
            <a:pPr marL="525780" indent="-457200" algn="just">
              <a:buFont typeface="+mj-lt"/>
              <a:buAutoNum type="arabicPeriod"/>
            </a:pPr>
            <a:r>
              <a:rPr lang="en-US" sz="2000" b="1" dirty="0">
                <a:solidFill>
                  <a:schemeClr val="tx1"/>
                </a:solidFill>
              </a:rPr>
              <a:t>Process domain. Working in groups of 10-15 students, intense </a:t>
            </a:r>
            <a:r>
              <a:rPr lang="en-US" sz="2000" b="1" dirty="0" smtClean="0">
                <a:solidFill>
                  <a:schemeClr val="tx1"/>
                </a:solidFill>
              </a:rPr>
              <a:t>communication with </a:t>
            </a:r>
            <a:r>
              <a:rPr lang="en-US" sz="2000" b="1" dirty="0">
                <a:solidFill>
                  <a:schemeClr val="tx1"/>
                </a:solidFill>
              </a:rPr>
              <a:t>stakeholders, and multi-criteria assessments with stakeholders are central principles of the TCS. Knowledge of group processes becomes important, </a:t>
            </a:r>
            <a:r>
              <a:rPr lang="en-US" sz="2000" b="1" dirty="0" smtClean="0">
                <a:solidFill>
                  <a:schemeClr val="tx1"/>
                </a:solidFill>
              </a:rPr>
              <a:t>as well </a:t>
            </a:r>
            <a:r>
              <a:rPr lang="en-US" sz="2000" b="1" dirty="0">
                <a:solidFill>
                  <a:schemeClr val="tx1"/>
                </a:solidFill>
              </a:rPr>
              <a:t>as general management skills (</a:t>
            </a:r>
            <a:r>
              <a:rPr lang="en-US" sz="2000" b="1" dirty="0" err="1">
                <a:solidFill>
                  <a:schemeClr val="tx1"/>
                </a:solidFill>
              </a:rPr>
              <a:t>Stauffacher</a:t>
            </a:r>
            <a:r>
              <a:rPr lang="en-US" sz="2000" b="1" dirty="0">
                <a:solidFill>
                  <a:schemeClr val="tx1"/>
                </a:solidFill>
              </a:rPr>
              <a:t>, 2001</a:t>
            </a:r>
            <a:r>
              <a:rPr lang="en-US" sz="2000" b="1" dirty="0" smtClean="0">
                <a:solidFill>
                  <a:schemeClr val="tx1"/>
                </a:solidFill>
              </a:rPr>
              <a:t>).</a:t>
            </a:r>
          </a:p>
          <a:p>
            <a:pPr algn="just"/>
            <a:endParaRPr lang="el-GR" sz="2000" b="1" dirty="0">
              <a:solidFill>
                <a:schemeClr val="tx1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14/15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54132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prstClr val="black"/>
                </a:solidFill>
              </a:rPr>
              <a:t>TRANSDISCIPLINARY CASE STUDIES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611560" y="2636912"/>
            <a:ext cx="7489453" cy="3600376"/>
          </a:xfrm>
        </p:spPr>
        <p:txBody>
          <a:bodyPr>
            <a:normAutofit/>
          </a:bodyPr>
          <a:lstStyle/>
          <a:p>
            <a:pPr marL="365760" lvl="1" indent="0" algn="just">
              <a:buNone/>
            </a:pPr>
            <a:r>
              <a:rPr lang="en-US" sz="2000" b="1" dirty="0" smtClean="0">
                <a:solidFill>
                  <a:schemeClr val="accent1"/>
                </a:solidFill>
              </a:rPr>
              <a:t>3. </a:t>
            </a:r>
            <a:r>
              <a:rPr lang="en-US" sz="2000" b="1" dirty="0" smtClean="0">
                <a:solidFill>
                  <a:schemeClr val="tx1"/>
                </a:solidFill>
              </a:rPr>
              <a:t>Societal context domain. In contrast to interdisciplinary research, our study goes beyond science through </a:t>
            </a:r>
            <a:r>
              <a:rPr lang="en-US" sz="2000" b="1" dirty="0" err="1" smtClean="0">
                <a:solidFill>
                  <a:schemeClr val="tx1"/>
                </a:solidFill>
              </a:rPr>
              <a:t>transdisciplinary</a:t>
            </a:r>
            <a:r>
              <a:rPr lang="en-US" sz="2000" b="1" dirty="0" smtClean="0">
                <a:solidFill>
                  <a:schemeClr val="tx1"/>
                </a:solidFill>
              </a:rPr>
              <a:t> research (Gibbons and </a:t>
            </a:r>
            <a:r>
              <a:rPr lang="en-US" sz="2000" b="1" dirty="0" err="1" smtClean="0">
                <a:solidFill>
                  <a:schemeClr val="tx1"/>
                </a:solidFill>
              </a:rPr>
              <a:t>Nowotny</a:t>
            </a:r>
            <a:r>
              <a:rPr lang="en-US" sz="2000" b="1" dirty="0" smtClean="0">
                <a:solidFill>
                  <a:schemeClr val="tx1"/>
                </a:solidFill>
              </a:rPr>
              <a:t>, 2001; </a:t>
            </a:r>
            <a:r>
              <a:rPr lang="en-US" sz="2000" b="1" dirty="0" err="1" smtClean="0">
                <a:solidFill>
                  <a:schemeClr val="tx1"/>
                </a:solidFill>
              </a:rPr>
              <a:t>Scholz</a:t>
            </a:r>
            <a:r>
              <a:rPr lang="en-US" sz="2000" b="1" dirty="0" smtClean="0">
                <a:solidFill>
                  <a:schemeClr val="tx1"/>
                </a:solidFill>
              </a:rPr>
              <a:t> et al., 2000; </a:t>
            </a:r>
            <a:r>
              <a:rPr lang="en-US" sz="2000" b="1" dirty="0" err="1" smtClean="0">
                <a:solidFill>
                  <a:schemeClr val="tx1"/>
                </a:solidFill>
              </a:rPr>
              <a:t>Scholz</a:t>
            </a:r>
            <a:r>
              <a:rPr lang="en-US" sz="2000" b="1" dirty="0" smtClean="0">
                <a:solidFill>
                  <a:schemeClr val="tx1"/>
                </a:solidFill>
              </a:rPr>
              <a:t>, 2000; </a:t>
            </a:r>
            <a:r>
              <a:rPr lang="en-US" sz="2000" b="1" dirty="0" err="1" smtClean="0">
                <a:solidFill>
                  <a:schemeClr val="tx1"/>
                </a:solidFill>
              </a:rPr>
              <a:t>Scholz</a:t>
            </a:r>
            <a:r>
              <a:rPr lang="en-US" sz="2000" b="1" dirty="0" smtClean="0">
                <a:solidFill>
                  <a:schemeClr val="tx1"/>
                </a:solidFill>
              </a:rPr>
              <a:t> and Marks, 2001; </a:t>
            </a:r>
            <a:r>
              <a:rPr lang="en-US" sz="2000" b="1" dirty="0" err="1" smtClean="0">
                <a:solidFill>
                  <a:schemeClr val="tx1"/>
                </a:solidFill>
              </a:rPr>
              <a:t>Scholz</a:t>
            </a:r>
            <a:r>
              <a:rPr lang="en-US" sz="2000" b="1" dirty="0" smtClean="0">
                <a:solidFill>
                  <a:schemeClr val="tx1"/>
                </a:solidFill>
              </a:rPr>
              <a:t> and </a:t>
            </a:r>
            <a:r>
              <a:rPr lang="en-US" sz="2000" b="1" dirty="0" err="1" smtClean="0">
                <a:solidFill>
                  <a:schemeClr val="tx1"/>
                </a:solidFill>
              </a:rPr>
              <a:t>Stauffacher</a:t>
            </a:r>
            <a:r>
              <a:rPr lang="en-US" sz="2000" b="1" dirty="0" smtClean="0">
                <a:solidFill>
                  <a:schemeClr val="tx1"/>
                </a:solidFill>
              </a:rPr>
              <a:t>, 2001). coordinating a </a:t>
            </a:r>
            <a:r>
              <a:rPr lang="en-US" sz="2000" b="1" dirty="0" err="1" smtClean="0">
                <a:solidFill>
                  <a:schemeClr val="tx1"/>
                </a:solidFill>
              </a:rPr>
              <a:t>transdisciplinary</a:t>
            </a:r>
            <a:r>
              <a:rPr lang="en-US" sz="2000" b="1" dirty="0" smtClean="0">
                <a:solidFill>
                  <a:schemeClr val="tx1"/>
                </a:solidFill>
              </a:rPr>
              <a:t> research project is the core competence taught in this domain.</a:t>
            </a:r>
            <a:endParaRPr lang="el-GR" sz="2000" b="1" dirty="0">
              <a:solidFill>
                <a:schemeClr val="tx1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15/15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5862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REFERENCES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611560" y="2636912"/>
            <a:ext cx="7489453" cy="3600376"/>
          </a:xfrm>
        </p:spPr>
        <p:txBody>
          <a:bodyPr>
            <a:normAutofit/>
          </a:bodyPr>
          <a:lstStyle/>
          <a:p>
            <a:pPr marL="354330" lvl="0" indent="-285750">
              <a:buFont typeface="Wingdings" pitchFamily="2" charset="2"/>
              <a:buChar char="§"/>
            </a:pPr>
            <a:r>
              <a:rPr lang="de-DE" sz="1600" dirty="0" err="1">
                <a:solidFill>
                  <a:prstClr val="black">
                    <a:lumMod val="95000"/>
                    <a:lumOff val="5000"/>
                  </a:prstClr>
                </a:solidFill>
              </a:rPr>
              <a:t>Stauffacher</a:t>
            </a:r>
            <a:r>
              <a:rPr lang="de-DE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 M. , Walter A.I., Lang D.J., </a:t>
            </a:r>
            <a:r>
              <a:rPr lang="de-DE" sz="1600" dirty="0" err="1">
                <a:solidFill>
                  <a:prstClr val="black">
                    <a:lumMod val="95000"/>
                    <a:lumOff val="5000"/>
                  </a:prstClr>
                </a:solidFill>
              </a:rPr>
              <a:t>Wiek</a:t>
            </a:r>
            <a:r>
              <a:rPr lang="de-DE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 A. </a:t>
            </a:r>
            <a:r>
              <a:rPr lang="de-DE" sz="1600" dirty="0" err="1">
                <a:solidFill>
                  <a:prstClr val="black">
                    <a:lumMod val="95000"/>
                    <a:lumOff val="5000"/>
                  </a:prstClr>
                </a:solidFill>
              </a:rPr>
              <a:t>and</a:t>
            </a:r>
            <a:r>
              <a:rPr lang="de-DE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 Scholz R.W., (2006). </a:t>
            </a:r>
            <a:r>
              <a:rPr lang="en-US" sz="1600" i="1" dirty="0">
                <a:solidFill>
                  <a:prstClr val="black">
                    <a:lumMod val="95000"/>
                    <a:lumOff val="5000"/>
                  </a:prstClr>
                </a:solidFill>
              </a:rPr>
              <a:t>Learning to research environmental problems from a functional socio-cultural constructivism perspective The transdisciplinary case study </a:t>
            </a:r>
            <a:r>
              <a:rPr lang="en-US" sz="1600" i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approach,</a:t>
            </a:r>
            <a:endParaRPr lang="en-US" sz="1600" i="1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lvl="0">
              <a:buClr>
                <a:srgbClr val="94C600"/>
              </a:buClr>
            </a:pPr>
            <a:r>
              <a:rPr lang="it-IT" sz="1600" dirty="0">
                <a:solidFill>
                  <a:srgbClr val="3E3D2D"/>
                </a:solidFill>
              </a:rPr>
              <a:t>	</a:t>
            </a:r>
            <a:r>
              <a:rPr lang="it-IT" sz="1600" dirty="0" smtClean="0">
                <a:solidFill>
                  <a:srgbClr val="3E3D2D"/>
                </a:solidFill>
              </a:rPr>
              <a:t>(</a:t>
            </a:r>
            <a:r>
              <a:rPr lang="it-IT" sz="1600" dirty="0" smtClean="0">
                <a:solidFill>
                  <a:srgbClr val="3E3D2D"/>
                </a:solidFill>
                <a:hlinkClick r:id="rId3"/>
              </a:rPr>
              <a:t>https</a:t>
            </a:r>
            <a:r>
              <a:rPr lang="it-IT" sz="1600" dirty="0">
                <a:solidFill>
                  <a:srgbClr val="3E3D2D"/>
                </a:solidFill>
                <a:hlinkClick r:id="rId3"/>
              </a:rPr>
              <a:t>://</a:t>
            </a:r>
            <a:r>
              <a:rPr lang="it-IT" sz="1600" dirty="0" smtClean="0">
                <a:solidFill>
                  <a:srgbClr val="3E3D2D"/>
                </a:solidFill>
                <a:hlinkClick r:id="rId3"/>
              </a:rPr>
              <a:t>www1.ethz.ch/uns/people/formerhead/scholzr/publ/UN</a:t>
            </a:r>
            <a:r>
              <a:rPr lang="it-IT" sz="1600" dirty="0" smtClean="0">
                <a:solidFill>
                  <a:srgbClr val="3E3D2D"/>
                </a:solidFill>
              </a:rPr>
              <a:t>	S_A145.pdf)</a:t>
            </a:r>
            <a:endParaRPr lang="it-IT" sz="1600" dirty="0">
              <a:solidFill>
                <a:srgbClr val="3E3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1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83568" y="1484784"/>
            <a:ext cx="7920880" cy="1008112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Key issues in connection with 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future global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efforts to promote 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sustainable development:</a:t>
            </a:r>
            <a:endParaRPr lang="el-GR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1042988" y="2852936"/>
            <a:ext cx="7058025" cy="3528392"/>
          </a:xfrm>
        </p:spPr>
        <p:txBody>
          <a:bodyPr>
            <a:normAutofit/>
          </a:bodyPr>
          <a:lstStyle/>
          <a:p>
            <a:pPr marL="411480" indent="-342900">
              <a:buFont typeface="Wingdings" pitchFamily="2" charset="2"/>
              <a:buChar char="v"/>
            </a:pP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Equitable,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sustainable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global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development</a:t>
            </a:r>
          </a:p>
          <a:p>
            <a:pPr marL="411480" indent="-342900">
              <a:buFont typeface="Wingdings" pitchFamily="2" charset="2"/>
              <a:buChar char="v"/>
            </a:pP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tasks of the Armed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Forces</a:t>
            </a:r>
          </a:p>
          <a:p>
            <a:pPr marL="411480" indent="-342900">
              <a:buFont typeface="Wingdings" pitchFamily="2" charset="2"/>
              <a:buChar char="v"/>
            </a:pP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Trade for sustainable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development</a:t>
            </a:r>
          </a:p>
          <a:p>
            <a:pPr marL="411480" indent="-342900">
              <a:buFont typeface="Wingdings" pitchFamily="2" charset="2"/>
              <a:buChar char="v"/>
            </a:pP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Combating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poverty</a:t>
            </a:r>
          </a:p>
          <a:p>
            <a:pPr marL="411480" indent="-342900">
              <a:buFont typeface="Wingdings" pitchFamily="2" charset="2"/>
              <a:buChar char="v"/>
            </a:pP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fight against HIV /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AIDS</a:t>
            </a:r>
          </a:p>
          <a:p>
            <a:pPr marL="411480" indent="-342900">
              <a:buFont typeface="Wingdings" pitchFamily="2" charset="2"/>
              <a:buChar char="v"/>
            </a:pP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Sustainable consumption and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production patterns</a:t>
            </a:r>
          </a:p>
          <a:p>
            <a:pPr marL="411480" indent="-342900">
              <a:buFont typeface="Wingdings" pitchFamily="2" charset="2"/>
              <a:buChar char="v"/>
            </a:pP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Water and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sanitation</a:t>
            </a:r>
          </a:p>
          <a:p>
            <a:pPr marL="411480" indent="-342900">
              <a:buFont typeface="Wingdings" pitchFamily="2" charset="2"/>
              <a:buChar char="v"/>
            </a:pP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Housing and sustainable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building</a:t>
            </a:r>
          </a:p>
          <a:p>
            <a:pPr marL="411480" indent="-342900">
              <a:buFont typeface="Wingdings" pitchFamily="2" charset="2"/>
              <a:buChar char="v"/>
            </a:pP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Energy</a:t>
            </a:r>
            <a:endParaRPr lang="el-GR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1/15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78849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71600" y="1628800"/>
            <a:ext cx="7200800" cy="1152128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Internal and global efforts by the EU 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to achieve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sustainable 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development:</a:t>
            </a:r>
            <a:endParaRPr lang="el-GR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827584" y="3140968"/>
            <a:ext cx="7416824" cy="3096320"/>
          </a:xfrm>
        </p:spPr>
        <p:txBody>
          <a:bodyPr>
            <a:normAutofit/>
          </a:bodyPr>
          <a:lstStyle/>
          <a:p>
            <a:pPr marL="411480" indent="-342900">
              <a:buFont typeface="Wingdings" pitchFamily="2" charset="2"/>
              <a:buChar char="v"/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Combating climate change.</a:t>
            </a:r>
          </a:p>
          <a:p>
            <a:pPr marL="411480" indent="-342900">
              <a:buFont typeface="Wingdings" pitchFamily="2" charset="2"/>
              <a:buChar char="v"/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need for sustainable transport.</a:t>
            </a:r>
          </a:p>
          <a:p>
            <a:pPr marL="411480" indent="-342900">
              <a:buFont typeface="Wingdings" pitchFamily="2" charset="2"/>
              <a:buChar char="v"/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Threats to public health, including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communicable diseases 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the use of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chemicals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411480" indent="-342900">
              <a:buFont typeface="Wingdings" pitchFamily="2" charset="2"/>
              <a:buChar char="v"/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More responsible management of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natural resources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el-GR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/>
              <a:t>2</a:t>
            </a:r>
            <a:r>
              <a:rPr lang="it-IT" dirty="0" smtClean="0"/>
              <a:t>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16798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Θέση περιεχομένου 3"/>
          <p:cNvPicPr>
            <a:picLocks noGrp="1" noChangeAspect="1"/>
          </p:cNvPicPr>
          <p:nvPr>
            <p:ph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268760"/>
            <a:ext cx="5904656" cy="4770137"/>
          </a:xfrm>
          <a:pattFill prst="divot">
            <a:fgClr>
              <a:schemeClr val="bg2">
                <a:lumMod val="50000"/>
              </a:schemeClr>
            </a:fgClr>
            <a:bgClr>
              <a:schemeClr val="bg1"/>
            </a:bgClr>
          </a:pattFill>
        </p:spPr>
      </p:pic>
      <p:sp>
        <p:nvSpPr>
          <p:cNvPr id="5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/>
              <a:t>3</a:t>
            </a:r>
            <a:r>
              <a:rPr lang="it-IT" dirty="0" smtClean="0"/>
              <a:t>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09852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55576" y="1412776"/>
            <a:ext cx="7704856" cy="936104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ETHICAL SUBSTRATE OF 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SUSTAINABILITY AS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 HOLISTIC VISION</a:t>
            </a:r>
            <a:endParaRPr lang="el-GR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827584" y="2420938"/>
            <a:ext cx="7488832" cy="3816350"/>
          </a:xfrm>
        </p:spPr>
        <p:txBody>
          <a:bodyPr>
            <a:normAutofit/>
          </a:bodyPr>
          <a:lstStyle/>
          <a:p>
            <a:pPr algn="just"/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This new idea of sustainable development as a holistic vision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implies fundamental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changes at all levels of social, economic,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political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and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cultural structures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which means a fundamental restructuring of present society.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Within this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context, sustainable development is that development which allows us to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meet the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needs and aspirations of both present and future generations always in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 concrete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social-historic and environmental context without undermining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capacity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of nature and cultures for self-regeneration, while giving special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attention to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eradication of poverty, social injustice, and inequalities in the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relations among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nations.</a:t>
            </a:r>
            <a:endParaRPr lang="el-GR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/>
              <a:t>4</a:t>
            </a:r>
            <a:r>
              <a:rPr lang="it-IT" dirty="0" smtClean="0"/>
              <a:t>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98677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608" y="1268760"/>
            <a:ext cx="7024744" cy="864096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ETHICAL SUBSTRATE OF SUSTAINABILITY AS A HOLISTIC VISION</a:t>
            </a:r>
            <a:endParaRPr lang="el-GR" sz="28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611560" y="2348880"/>
            <a:ext cx="7848872" cy="4104456"/>
          </a:xfrm>
        </p:spPr>
        <p:txBody>
          <a:bodyPr>
            <a:normAutofit lnSpcReduction="10000"/>
          </a:bodyPr>
          <a:lstStyle/>
          <a:p>
            <a:pPr marL="411480" indent="-342900" algn="just"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Responsibility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has become the fundamental ethical imperative in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modern civilization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and it should be an unavoidable criterion to assess and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evaluate human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actions, including, in a special way, development activities.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Human beings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have the responsibility and the moral obligation not only to preserve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their present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future existence but also the existence of all living species on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planet.</a:t>
            </a:r>
          </a:p>
          <a:p>
            <a:pPr marL="411480" indent="-342900" algn="just">
              <a:buFont typeface="Wingdings" pitchFamily="2" charset="2"/>
              <a:buChar char="v"/>
            </a:pP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new ethical values for a holistic conception of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sustainability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must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now be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respect for the integrity of the environment and all its life forms and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vital support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systems; respect for the planet's cultural diversity and human dignity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and integrity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; and equality and solidarity between persons, people and continents.</a:t>
            </a:r>
            <a:endParaRPr lang="el-GR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5/15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95240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8064896" cy="864096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SOCIO-CULTURAL CONSTRUCTIVISM PERSPECTIVE</a:t>
            </a:r>
            <a:endParaRPr lang="el-GR" sz="2800" b="1" dirty="0">
              <a:solidFill>
                <a:schemeClr val="tx1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683568" y="2276872"/>
            <a:ext cx="7776864" cy="4176464"/>
          </a:xfrm>
        </p:spPr>
        <p:txBody>
          <a:bodyPr>
            <a:normAutofit/>
          </a:bodyPr>
          <a:lstStyle/>
          <a:p>
            <a:pPr algn="just"/>
            <a:r>
              <a:rPr lang="en-US" sz="2000" b="1" dirty="0">
                <a:solidFill>
                  <a:schemeClr val="tx1"/>
                </a:solidFill>
              </a:rPr>
              <a:t>Global changes in economy, society, and culture affect </a:t>
            </a:r>
            <a:r>
              <a:rPr lang="en-US" sz="2000" b="1" dirty="0" smtClean="0">
                <a:solidFill>
                  <a:schemeClr val="tx1"/>
                </a:solidFill>
              </a:rPr>
              <a:t>how science and</a:t>
            </a:r>
            <a:r>
              <a:rPr lang="en-US" sz="2000" b="1" dirty="0">
                <a:solidFill>
                  <a:schemeClr val="tx1"/>
                </a:solidFill>
              </a:rPr>
              <a:t>, therefore, also how university education is understood. These changes can </a:t>
            </a:r>
            <a:r>
              <a:rPr lang="en-US" sz="2000" b="1" dirty="0" smtClean="0">
                <a:solidFill>
                  <a:schemeClr val="tx1"/>
                </a:solidFill>
              </a:rPr>
              <a:t>be characterized </a:t>
            </a:r>
            <a:r>
              <a:rPr lang="en-US" sz="2000" b="1" dirty="0">
                <a:solidFill>
                  <a:schemeClr val="tx1"/>
                </a:solidFill>
              </a:rPr>
              <a:t>by increased complexity, c</a:t>
            </a:r>
            <a:r>
              <a:rPr lang="en-US" sz="2000" b="1" dirty="0" smtClean="0">
                <a:solidFill>
                  <a:schemeClr val="tx1"/>
                </a:solidFill>
              </a:rPr>
              <a:t>onnectedness</a:t>
            </a:r>
            <a:r>
              <a:rPr lang="en-US" sz="2000" b="1" dirty="0">
                <a:solidFill>
                  <a:schemeClr val="tx1"/>
                </a:solidFill>
              </a:rPr>
              <a:t>, and speed of transformations </a:t>
            </a:r>
            <a:r>
              <a:rPr lang="en-US" sz="2000" b="1" dirty="0" smtClean="0">
                <a:solidFill>
                  <a:schemeClr val="tx1"/>
                </a:solidFill>
              </a:rPr>
              <a:t>in the </a:t>
            </a:r>
            <a:r>
              <a:rPr lang="en-US" sz="2000" b="1" dirty="0">
                <a:solidFill>
                  <a:schemeClr val="tx1"/>
                </a:solidFill>
              </a:rPr>
              <a:t>research objects. In a rough overview, some of the major developments </a:t>
            </a:r>
            <a:r>
              <a:rPr lang="en-US" sz="2000" b="1" dirty="0" smtClean="0">
                <a:solidFill>
                  <a:schemeClr val="tx1"/>
                </a:solidFill>
              </a:rPr>
              <a:t>are as follows:</a:t>
            </a:r>
          </a:p>
          <a:p>
            <a:pPr algn="just"/>
            <a:endParaRPr lang="en-US" sz="2000" b="1" dirty="0" smtClean="0">
              <a:solidFill>
                <a:schemeClr val="tx1"/>
              </a:solidFill>
            </a:endParaRPr>
          </a:p>
          <a:p>
            <a:pPr marL="411480" indent="-342900" algn="just">
              <a:buFont typeface="Wingdings" pitchFamily="2" charset="2"/>
              <a:buChar char="v"/>
            </a:pPr>
            <a:r>
              <a:rPr lang="en-US" sz="2000" b="1" dirty="0">
                <a:solidFill>
                  <a:schemeClr val="tx1"/>
                </a:solidFill>
              </a:rPr>
              <a:t>Concept of </a:t>
            </a:r>
            <a:r>
              <a:rPr lang="en-US" sz="2000" b="1" dirty="0" smtClean="0">
                <a:solidFill>
                  <a:schemeClr val="tx1"/>
                </a:solidFill>
              </a:rPr>
              <a:t>sustainability</a:t>
            </a:r>
          </a:p>
          <a:p>
            <a:pPr marL="411480" indent="-342900" algn="just">
              <a:buFont typeface="Wingdings" pitchFamily="2" charset="2"/>
              <a:buChar char="v"/>
            </a:pPr>
            <a:r>
              <a:rPr lang="en-US" sz="2000" b="1" dirty="0">
                <a:solidFill>
                  <a:schemeClr val="tx1"/>
                </a:solidFill>
              </a:rPr>
              <a:t>Increasing </a:t>
            </a:r>
            <a:r>
              <a:rPr lang="en-US" sz="2000" b="1" dirty="0" smtClean="0">
                <a:solidFill>
                  <a:schemeClr val="tx1"/>
                </a:solidFill>
              </a:rPr>
              <a:t>complexity</a:t>
            </a:r>
          </a:p>
          <a:p>
            <a:pPr marL="411480" indent="-342900" algn="just"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tx1"/>
                </a:solidFill>
              </a:rPr>
              <a:t>Globalization</a:t>
            </a:r>
          </a:p>
          <a:p>
            <a:pPr marL="411480" indent="-342900" algn="just"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tx1"/>
                </a:solidFill>
              </a:rPr>
              <a:t>Governance</a:t>
            </a:r>
          </a:p>
          <a:p>
            <a:pPr marL="411480" indent="-342900" algn="just">
              <a:buFont typeface="Wingdings" pitchFamily="2" charset="2"/>
              <a:buChar char="v"/>
            </a:pPr>
            <a:r>
              <a:rPr lang="en-US" sz="2000" b="1" dirty="0">
                <a:solidFill>
                  <a:schemeClr val="tx1"/>
                </a:solidFill>
              </a:rPr>
              <a:t>Reflexive modernization</a:t>
            </a:r>
            <a:endParaRPr lang="el-GR" sz="2000" b="1" dirty="0">
              <a:solidFill>
                <a:schemeClr val="tx1"/>
              </a:solidFill>
            </a:endParaRPr>
          </a:p>
        </p:txBody>
      </p:sp>
      <p:sp>
        <p:nvSpPr>
          <p:cNvPr id="5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6/15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34528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490" y="1268760"/>
            <a:ext cx="7024744" cy="1080120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prstClr val="black"/>
                </a:solidFill>
              </a:rPr>
              <a:t>SOCIO-CULTURAL CONSTRUCTIVISM PERSPECTIVE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1042988" y="2852936"/>
            <a:ext cx="7058025" cy="3384352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Challenges </a:t>
            </a:r>
            <a:r>
              <a:rPr lang="en-US" sz="2000" b="1" dirty="0">
                <a:solidFill>
                  <a:schemeClr val="tx1"/>
                </a:solidFill>
              </a:rPr>
              <a:t>occur mainly in </a:t>
            </a:r>
            <a:r>
              <a:rPr lang="en-US" sz="2000" b="1" dirty="0" smtClean="0">
                <a:solidFill>
                  <a:schemeClr val="tx1"/>
                </a:solidFill>
              </a:rPr>
              <a:t>three domains</a:t>
            </a:r>
            <a:r>
              <a:rPr lang="en-US" sz="2000" b="1" dirty="0">
                <a:solidFill>
                  <a:schemeClr val="tx1"/>
                </a:solidFill>
              </a:rPr>
              <a:t>: </a:t>
            </a:r>
            <a:endParaRPr lang="en-US" sz="2000" b="1" dirty="0" smtClean="0">
              <a:solidFill>
                <a:schemeClr val="tx1"/>
              </a:solidFill>
            </a:endParaRPr>
          </a:p>
          <a:p>
            <a:endParaRPr lang="en-US" sz="2000" b="1" dirty="0" smtClean="0">
              <a:solidFill>
                <a:schemeClr val="tx1"/>
              </a:solidFill>
            </a:endParaRPr>
          </a:p>
          <a:p>
            <a:pPr marL="411480" indent="-342900"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tx1"/>
                </a:solidFill>
              </a:rPr>
              <a:t>the </a:t>
            </a:r>
            <a:r>
              <a:rPr lang="en-US" sz="2000" b="1" dirty="0">
                <a:solidFill>
                  <a:schemeClr val="tx1"/>
                </a:solidFill>
              </a:rPr>
              <a:t>subject domain, 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411480" indent="-342900"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tx1"/>
                </a:solidFill>
              </a:rPr>
              <a:t>the </a:t>
            </a:r>
            <a:r>
              <a:rPr lang="en-US" sz="2000" b="1" dirty="0">
                <a:solidFill>
                  <a:schemeClr val="tx1"/>
                </a:solidFill>
              </a:rPr>
              <a:t>domain of the societal </a:t>
            </a:r>
            <a:r>
              <a:rPr lang="en-US" sz="2000" b="1" dirty="0" smtClean="0">
                <a:solidFill>
                  <a:schemeClr val="tx1"/>
                </a:solidFill>
              </a:rPr>
              <a:t>context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411480" indent="-342900"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tx1"/>
                </a:solidFill>
              </a:rPr>
              <a:t>the </a:t>
            </a:r>
            <a:r>
              <a:rPr lang="en-US" sz="2000" b="1" dirty="0">
                <a:solidFill>
                  <a:schemeClr val="tx1"/>
                </a:solidFill>
              </a:rPr>
              <a:t>process domain</a:t>
            </a:r>
            <a:endParaRPr lang="el-GR" sz="2000" b="1" dirty="0">
              <a:solidFill>
                <a:schemeClr val="tx1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/>
              <a:t>7</a:t>
            </a:r>
            <a:r>
              <a:rPr lang="it-IT" dirty="0" smtClean="0"/>
              <a:t>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52304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043490" y="1412776"/>
            <a:ext cx="7200918" cy="864096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SUBJECT AERIA:</a:t>
            </a:r>
            <a:br>
              <a:rPr lang="en-US" sz="2800" b="1" dirty="0" smtClean="0">
                <a:solidFill>
                  <a:schemeClr val="tx1"/>
                </a:solidFill>
              </a:rPr>
            </a:b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</a:rPr>
              <a:t>learning to research complex </a:t>
            </a:r>
            <a:r>
              <a:rPr lang="en-US" sz="2800" b="1" dirty="0" smtClean="0">
                <a:solidFill>
                  <a:schemeClr val="tx1"/>
                </a:solidFill>
              </a:rPr>
              <a:t>problems</a:t>
            </a:r>
            <a:endParaRPr lang="el-GR" sz="2800" b="1" dirty="0">
              <a:solidFill>
                <a:schemeClr val="tx1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6"/>
          </p:nvPr>
        </p:nvSpPr>
        <p:spPr>
          <a:xfrm>
            <a:off x="827584" y="2564904"/>
            <a:ext cx="7344816" cy="3888432"/>
          </a:xfrm>
        </p:spPr>
        <p:txBody>
          <a:bodyPr>
            <a:normAutofit/>
          </a:bodyPr>
          <a:lstStyle/>
          <a:p>
            <a:pPr marL="411480" indent="-342900" algn="just">
              <a:buFont typeface="Wingdings" pitchFamily="2" charset="2"/>
              <a:buChar char="q"/>
            </a:pPr>
            <a:r>
              <a:rPr lang="en-US" sz="2000" b="1" dirty="0">
                <a:solidFill>
                  <a:schemeClr val="tx1"/>
                </a:solidFill>
              </a:rPr>
              <a:t>Environmental </a:t>
            </a:r>
            <a:r>
              <a:rPr lang="en-US" sz="2000" b="1" dirty="0" smtClean="0">
                <a:solidFill>
                  <a:schemeClr val="tx1"/>
                </a:solidFill>
              </a:rPr>
              <a:t>problems represent </a:t>
            </a:r>
            <a:r>
              <a:rPr lang="en-US" sz="2000" b="1" dirty="0">
                <a:solidFill>
                  <a:schemeClr val="tx1"/>
                </a:solidFill>
              </a:rPr>
              <a:t>real phenomena, which bring about issues such as uncertainty, complexity</a:t>
            </a:r>
            <a:r>
              <a:rPr lang="en-US" sz="2000" b="1" dirty="0" smtClean="0">
                <a:solidFill>
                  <a:schemeClr val="tx1"/>
                </a:solidFill>
              </a:rPr>
              <a:t>, and </a:t>
            </a:r>
            <a:r>
              <a:rPr lang="en-US" sz="2000" b="1" dirty="0">
                <a:solidFill>
                  <a:schemeClr val="tx1"/>
                </a:solidFill>
              </a:rPr>
              <a:t>incompleteness of information, but also context and personal experience. 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411480" indent="-342900" algn="just">
              <a:buFont typeface="Wingdings" pitchFamily="2" charset="2"/>
              <a:buChar char="q"/>
            </a:pPr>
            <a:r>
              <a:rPr lang="en-US" sz="2000" b="1" dirty="0" smtClean="0">
                <a:solidFill>
                  <a:schemeClr val="tx1"/>
                </a:solidFill>
              </a:rPr>
              <a:t>This </a:t>
            </a:r>
            <a:r>
              <a:rPr lang="en-US" sz="2000" b="1" dirty="0">
                <a:solidFill>
                  <a:schemeClr val="tx1"/>
                </a:solidFill>
              </a:rPr>
              <a:t>also implies an active </a:t>
            </a:r>
            <a:r>
              <a:rPr lang="en-US" sz="2000" b="1" dirty="0" smtClean="0">
                <a:solidFill>
                  <a:schemeClr val="tx1"/>
                </a:solidFill>
              </a:rPr>
              <a:t>approach on </a:t>
            </a:r>
            <a:r>
              <a:rPr lang="en-US" sz="2000" b="1" dirty="0">
                <a:solidFill>
                  <a:schemeClr val="tx1"/>
                </a:solidFill>
              </a:rPr>
              <a:t>the part of the student, who utilizes his or her own knowledge base directly, </a:t>
            </a:r>
            <a:r>
              <a:rPr lang="en-US" sz="2000" b="1" dirty="0" smtClean="0">
                <a:solidFill>
                  <a:schemeClr val="tx1"/>
                </a:solidFill>
              </a:rPr>
              <a:t>learning how </a:t>
            </a:r>
            <a:r>
              <a:rPr lang="en-US" sz="2000" b="1" dirty="0">
                <a:solidFill>
                  <a:schemeClr val="tx1"/>
                </a:solidFill>
              </a:rPr>
              <a:t>to handle and reduce complexity in an interactive process. 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411480" indent="-342900" algn="just">
              <a:buFont typeface="Wingdings" pitchFamily="2" charset="2"/>
              <a:buChar char="q"/>
            </a:pPr>
            <a:r>
              <a:rPr lang="en-US" sz="2000" b="1" dirty="0" smtClean="0">
                <a:solidFill>
                  <a:schemeClr val="tx1"/>
                </a:solidFill>
              </a:rPr>
              <a:t>From </a:t>
            </a:r>
            <a:r>
              <a:rPr lang="en-US" sz="2000" b="1" dirty="0">
                <a:solidFill>
                  <a:schemeClr val="tx1"/>
                </a:solidFill>
              </a:rPr>
              <a:t>a </a:t>
            </a:r>
            <a:r>
              <a:rPr lang="en-US" sz="2000" b="1" dirty="0" smtClean="0">
                <a:solidFill>
                  <a:schemeClr val="tx1"/>
                </a:solidFill>
              </a:rPr>
              <a:t>didactical perspective</a:t>
            </a:r>
            <a:r>
              <a:rPr lang="en-US" sz="2000" b="1" dirty="0">
                <a:solidFill>
                  <a:schemeClr val="tx1"/>
                </a:solidFill>
              </a:rPr>
              <a:t>, the real-world problem provides the starting point, f</a:t>
            </a:r>
            <a:r>
              <a:rPr lang="en-US" sz="2000" b="1" dirty="0" smtClean="0">
                <a:solidFill>
                  <a:schemeClr val="tx1"/>
                </a:solidFill>
              </a:rPr>
              <a:t>raming</a:t>
            </a:r>
            <a:r>
              <a:rPr lang="en-US" sz="2000" b="1" dirty="0">
                <a:solidFill>
                  <a:schemeClr val="tx1"/>
                </a:solidFill>
              </a:rPr>
              <a:t>, and </a:t>
            </a:r>
            <a:r>
              <a:rPr lang="en-US" sz="2000" b="1" dirty="0" smtClean="0">
                <a:solidFill>
                  <a:schemeClr val="tx1"/>
                </a:solidFill>
              </a:rPr>
              <a:t>stimuli for </a:t>
            </a:r>
            <a:r>
              <a:rPr lang="en-US" sz="2000" b="1" dirty="0">
                <a:solidFill>
                  <a:schemeClr val="tx1"/>
                </a:solidFill>
              </a:rPr>
              <a:t>active learning, whereas the teacher takes the role of a facilitator.</a:t>
            </a:r>
            <a:endParaRPr lang="el-GR" sz="2000" b="1" dirty="0">
              <a:solidFill>
                <a:schemeClr val="tx1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>
          <a:xfrm>
            <a:off x="6840244" y="224491"/>
            <a:ext cx="1332156" cy="365125"/>
          </a:xfrm>
        </p:spPr>
        <p:txBody>
          <a:bodyPr/>
          <a:lstStyle/>
          <a:p>
            <a:pPr algn="r"/>
            <a:r>
              <a:rPr lang="it-IT" dirty="0" smtClean="0"/>
              <a:t>8/15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83029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ATIONKEY" val="ECJGWQ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1022</Words>
  <Application>Microsoft Office PowerPoint</Application>
  <PresentationFormat>Presentazione su schermo (4:3)</PresentationFormat>
  <Paragraphs>84</Paragraphs>
  <Slides>17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17</vt:i4>
      </vt:variant>
    </vt:vector>
  </HeadingPairs>
  <TitlesOfParts>
    <vt:vector size="19" baseType="lpstr">
      <vt:lpstr>Tema di Office</vt:lpstr>
      <vt:lpstr>1_Austin</vt:lpstr>
      <vt:lpstr>Topic 2 Complexity of Phenomena and Impact on Local Communities</vt:lpstr>
      <vt:lpstr>Key issues in connection with future global efforts to promote sustainable development:</vt:lpstr>
      <vt:lpstr>Internal and global efforts by the EU to achieve sustainable development:</vt:lpstr>
      <vt:lpstr>Presentazione standard di PowerPoint</vt:lpstr>
      <vt:lpstr>THE ETHICAL SUBSTRATE OF SUSTAINABILITY AS A HOLISTIC VISION</vt:lpstr>
      <vt:lpstr>THE ETHICAL SUBSTRATE OF SUSTAINABILITY AS A HOLISTIC VISION</vt:lpstr>
      <vt:lpstr>SOCIO-CULTURAL CONSTRUCTIVISM PERSPECTIVE</vt:lpstr>
      <vt:lpstr>SOCIO-CULTURAL CONSTRUCTIVISM PERSPECTIVE</vt:lpstr>
      <vt:lpstr>SUBJECT AERIA:  learning to research complex problems</vt:lpstr>
      <vt:lpstr>PROCESS: learning in teams</vt:lpstr>
      <vt:lpstr>Student and teachers address real-world problems.</vt:lpstr>
      <vt:lpstr>The educational approach, therefore, has to integrate teamwork aspects and integrate students into a project team.</vt:lpstr>
      <vt:lpstr>SOCIETAL CONTEXT:  from an (inter)disciplinary to a  trans-disciplinary approach</vt:lpstr>
      <vt:lpstr>In this transdisciplinary approach, the teacher, student, and stakeholders can form a community in which specific learning processes take place.</vt:lpstr>
      <vt:lpstr>TRANSDISCIPLINARY CASE STUDIES</vt:lpstr>
      <vt:lpstr>TRANSDISCIPLINARY CASE STUDIES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 issues in connection with future global efforts to promote sustainable development:</dc:title>
  <dc:creator>admin</dc:creator>
  <cp:lastModifiedBy>Gruppo Didattica della Fisica</cp:lastModifiedBy>
  <cp:revision>8</cp:revision>
  <dcterms:created xsi:type="dcterms:W3CDTF">2016-04-12T09:52:10Z</dcterms:created>
  <dcterms:modified xsi:type="dcterms:W3CDTF">2016-04-14T13:56:01Z</dcterms:modified>
</cp:coreProperties>
</file>