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69" r:id="rId1"/>
  </p:sldMasterIdLst>
  <p:sldIdLst>
    <p:sldId id="256" r:id="rId2"/>
    <p:sldId id="257" r:id="rId3"/>
    <p:sldId id="259" r:id="rId4"/>
    <p:sldId id="269" r:id="rId5"/>
    <p:sldId id="261" r:id="rId6"/>
    <p:sldId id="270" r:id="rId7"/>
    <p:sldId id="271" r:id="rId8"/>
    <p:sldId id="268" r:id="rId9"/>
    <p:sldId id="266" r:id="rId10"/>
    <p:sldId id="265" r:id="rId11"/>
    <p:sldId id="272" r:id="rId12"/>
    <p:sldId id="262" r:id="rId13"/>
    <p:sldId id="263" r:id="rId1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25" autoAdjust="0"/>
    <p:restoredTop sz="94660"/>
  </p:normalViewPr>
  <p:slideViewPr>
    <p:cSldViewPr snapToGrid="0">
      <p:cViewPr varScale="1">
        <p:scale>
          <a:sx n="76" d="100"/>
          <a:sy n="76" d="100"/>
        </p:scale>
        <p:origin x="414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5/17/2016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99352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smtClean="0"/>
              <a:t>5/17/2016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45357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5/17/2016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55845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smtClean="0"/>
              <a:t>5/17/2016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94628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5/17/2016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15064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smtClean="0"/>
              <a:t>5/17/2016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50377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5/17/2016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76198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5/17/2016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84088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5/17/2016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04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smtClean="0"/>
              <a:t>5/17/2016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58594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5/17/2016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89223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5/17/2016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35192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  <p:sldLayoutId id="2147483679" r:id="rId10"/>
    <p:sldLayoutId id="2147483680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G"/><Relationship Id="rId4" Type="http://schemas.openxmlformats.org/officeDocument/2006/relationships/image" Target="../media/image3.JP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G"/><Relationship Id="rId4" Type="http://schemas.openxmlformats.org/officeDocument/2006/relationships/image" Target="../media/image3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hyperlink" Target="http://mpas.helcom.fi/apex/f?p=103:1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worldportsource.com/waterways/systems/maps/Baltic_Sea_Region_21.php" TargetMode="External"/><Relationship Id="rId5" Type="http://schemas.openxmlformats.org/officeDocument/2006/relationships/image" Target="../media/image4.JPG"/><Relationship Id="rId4" Type="http://schemas.openxmlformats.org/officeDocument/2006/relationships/image" Target="../media/image3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G"/><Relationship Id="rId4" Type="http://schemas.openxmlformats.org/officeDocument/2006/relationships/image" Target="../media/image3.JP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JPG"/><Relationship Id="rId3" Type="http://schemas.openxmlformats.org/officeDocument/2006/relationships/hyperlink" Target="http://writing.colostate.edu/guides/guide.cfm?guideid=60" TargetMode="External"/><Relationship Id="rId7" Type="http://schemas.openxmlformats.org/officeDocument/2006/relationships/image" Target="../media/image3.JPG"/><Relationship Id="rId2" Type="http://schemas.openxmlformats.org/officeDocument/2006/relationships/hyperlink" Target="http://www.marine-vectors.eu/factsheets/FS-15_baltic_overview.pdf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jpeg"/><Relationship Id="rId5" Type="http://schemas.openxmlformats.org/officeDocument/2006/relationships/image" Target="../media/image1.png"/><Relationship Id="rId4" Type="http://schemas.openxmlformats.org/officeDocument/2006/relationships/hyperlink" Target="http://mpas.helcom.fi/apex/r/mpa/files/static/v9Y/Short%20instructions_HELCOM%20MPA%20database.pdf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G"/><Relationship Id="rId4" Type="http://schemas.openxmlformats.org/officeDocument/2006/relationships/image" Target="../media/image3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G"/><Relationship Id="rId4" Type="http://schemas.openxmlformats.org/officeDocument/2006/relationships/image" Target="../media/image3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G"/><Relationship Id="rId4" Type="http://schemas.openxmlformats.org/officeDocument/2006/relationships/image" Target="../media/image3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G"/><Relationship Id="rId4" Type="http://schemas.openxmlformats.org/officeDocument/2006/relationships/image" Target="../media/image3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G"/><Relationship Id="rId4" Type="http://schemas.openxmlformats.org/officeDocument/2006/relationships/image" Target="../media/image3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G"/><Relationship Id="rId4" Type="http://schemas.openxmlformats.org/officeDocument/2006/relationships/image" Target="../media/image3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G"/><Relationship Id="rId4" Type="http://schemas.openxmlformats.org/officeDocument/2006/relationships/image" Target="../media/image3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G"/><Relationship Id="rId4" Type="http://schemas.openxmlformats.org/officeDocument/2006/relationships/image" Target="../media/image3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>
                <a:latin typeface="+mn-lt"/>
              </a:rPr>
              <a:t>Toxics and human wastes of the </a:t>
            </a:r>
            <a:r>
              <a:rPr lang="en-US" dirty="0" smtClean="0">
                <a:latin typeface="+mn-lt"/>
              </a:rPr>
              <a:t>ships- Case study</a:t>
            </a:r>
            <a:endParaRPr lang="fi-FI" dirty="0">
              <a:latin typeface="+mn-lt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98891" y="3509963"/>
            <a:ext cx="9237133" cy="1927936"/>
          </a:xfrm>
        </p:spPr>
        <p:txBody>
          <a:bodyPr>
            <a:normAutofit lnSpcReduction="10000"/>
          </a:bodyPr>
          <a:lstStyle/>
          <a:p>
            <a:r>
              <a:rPr lang="en-US" b="1" dirty="0"/>
              <a:t>Module 4</a:t>
            </a:r>
            <a:r>
              <a:rPr lang="en-US" b="1" dirty="0" smtClean="0"/>
              <a:t> </a:t>
            </a:r>
            <a:r>
              <a:rPr lang="en-US" b="1" dirty="0"/>
              <a:t>from course: Current state and future of the Baltic and Mediterranean Area in an interdisciplinary </a:t>
            </a:r>
            <a:r>
              <a:rPr lang="en-US" b="1" dirty="0" smtClean="0"/>
              <a:t>perspective.</a:t>
            </a:r>
          </a:p>
          <a:p>
            <a:endParaRPr lang="en-US" b="1" dirty="0"/>
          </a:p>
          <a:p>
            <a:r>
              <a:rPr lang="fi-FI" dirty="0"/>
              <a:t>Katerina </a:t>
            </a:r>
            <a:r>
              <a:rPr lang="fi-FI" dirty="0" err="1"/>
              <a:t>Plakitsi</a:t>
            </a:r>
            <a:r>
              <a:rPr lang="fi-FI" dirty="0"/>
              <a:t> </a:t>
            </a:r>
            <a:r>
              <a:rPr lang="fi-FI" dirty="0" err="1"/>
              <a:t>University</a:t>
            </a:r>
            <a:r>
              <a:rPr lang="fi-FI" dirty="0"/>
              <a:t> of </a:t>
            </a:r>
            <a:r>
              <a:rPr lang="fi-FI" dirty="0" err="1"/>
              <a:t>Ioannina</a:t>
            </a:r>
            <a:r>
              <a:rPr lang="fi-FI" dirty="0"/>
              <a:t> &amp;</a:t>
            </a:r>
            <a:r>
              <a:rPr lang="en-US" dirty="0"/>
              <a:t> Noora </a:t>
            </a:r>
            <a:r>
              <a:rPr lang="en-US" dirty="0" err="1"/>
              <a:t>Kivikko</a:t>
            </a:r>
            <a:r>
              <a:rPr lang="en-US" dirty="0"/>
              <a:t> University of Helsinki</a:t>
            </a:r>
          </a:p>
          <a:p>
            <a:endParaRPr lang="fi-FI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4823" y="6232983"/>
            <a:ext cx="1152244" cy="359695"/>
          </a:xfrm>
          <a:prstGeom prst="rect">
            <a:avLst/>
          </a:prstGeom>
        </p:spPr>
      </p:pic>
      <p:pic>
        <p:nvPicPr>
          <p:cNvPr id="5" name="Θέση εικόνας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36024" y="6275178"/>
            <a:ext cx="1079500" cy="31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93621" y="5984801"/>
            <a:ext cx="945600" cy="75874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9023" y="5640268"/>
            <a:ext cx="624048" cy="11854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996082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Toxics and human wastes of the ships- Case </a:t>
            </a:r>
            <a:r>
              <a:rPr lang="en-US" dirty="0" smtClean="0"/>
              <a:t>study example</a:t>
            </a:r>
            <a:endParaRPr lang="en-US" b="1" u="sng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4823" y="6232983"/>
            <a:ext cx="1152244" cy="359695"/>
          </a:xfrm>
          <a:prstGeom prst="rect">
            <a:avLst/>
          </a:prstGeom>
        </p:spPr>
      </p:pic>
      <p:pic>
        <p:nvPicPr>
          <p:cNvPr id="7" name="Θέση εικόνας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36024" y="6275178"/>
            <a:ext cx="1079500" cy="31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93621" y="5984801"/>
            <a:ext cx="945600" cy="75874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9023" y="5640268"/>
            <a:ext cx="624048" cy="1185430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690688"/>
            <a:ext cx="10232571" cy="4542295"/>
          </a:xfrm>
        </p:spPr>
        <p:txBody>
          <a:bodyPr>
            <a:normAutofit fontScale="92500" lnSpcReduction="10000"/>
          </a:bodyPr>
          <a:lstStyle/>
          <a:p>
            <a:r>
              <a:rPr lang="fi-FI" dirty="0" smtClean="0"/>
              <a:t>Case </a:t>
            </a:r>
            <a:r>
              <a:rPr lang="fi-FI" dirty="0" err="1" smtClean="0"/>
              <a:t>study</a:t>
            </a:r>
            <a:r>
              <a:rPr lang="fi-FI" dirty="0" smtClean="0"/>
              <a:t> in </a:t>
            </a:r>
            <a:r>
              <a:rPr lang="fi-FI" dirty="0" err="1" smtClean="0"/>
              <a:t>the</a:t>
            </a:r>
            <a:r>
              <a:rPr lang="fi-FI" dirty="0" smtClean="0"/>
              <a:t> Baltic </a:t>
            </a:r>
            <a:r>
              <a:rPr lang="fi-FI" dirty="0" err="1" smtClean="0"/>
              <a:t>Sea</a:t>
            </a:r>
            <a:r>
              <a:rPr lang="fi-FI" dirty="0" smtClean="0"/>
              <a:t> in </a:t>
            </a:r>
            <a:r>
              <a:rPr lang="fi-FI" dirty="0" err="1" smtClean="0"/>
              <a:t>VECTORs</a:t>
            </a:r>
            <a:r>
              <a:rPr lang="fi-FI" dirty="0" smtClean="0"/>
              <a:t> </a:t>
            </a:r>
            <a:r>
              <a:rPr lang="fi-FI" dirty="0" err="1" smtClean="0"/>
              <a:t>investigated</a:t>
            </a:r>
            <a:r>
              <a:rPr lang="fi-FI" dirty="0" smtClean="0"/>
              <a:t> </a:t>
            </a:r>
            <a:r>
              <a:rPr lang="fi-FI" dirty="0" err="1" smtClean="0"/>
              <a:t>the</a:t>
            </a:r>
            <a:r>
              <a:rPr lang="fi-FI" dirty="0" smtClean="0"/>
              <a:t> </a:t>
            </a:r>
            <a:r>
              <a:rPr lang="fi-FI" dirty="0" err="1" smtClean="0"/>
              <a:t>mechanisms</a:t>
            </a:r>
            <a:r>
              <a:rPr lang="fi-FI" dirty="0" smtClean="0"/>
              <a:t> and </a:t>
            </a:r>
            <a:r>
              <a:rPr lang="fi-FI" dirty="0" err="1" smtClean="0"/>
              <a:t>identified</a:t>
            </a:r>
            <a:r>
              <a:rPr lang="fi-FI" dirty="0" smtClean="0"/>
              <a:t> </a:t>
            </a:r>
            <a:r>
              <a:rPr lang="fi-FI" dirty="0" err="1" smtClean="0"/>
              <a:t>impacts</a:t>
            </a:r>
            <a:r>
              <a:rPr lang="fi-FI" dirty="0" smtClean="0"/>
              <a:t> of </a:t>
            </a:r>
            <a:r>
              <a:rPr lang="fi-FI" dirty="0" err="1" smtClean="0"/>
              <a:t>selected</a:t>
            </a:r>
            <a:r>
              <a:rPr lang="fi-FI" dirty="0" smtClean="0"/>
              <a:t> </a:t>
            </a:r>
            <a:r>
              <a:rPr lang="fi-FI" dirty="0" err="1" smtClean="0"/>
              <a:t>key</a:t>
            </a:r>
            <a:r>
              <a:rPr lang="fi-FI" dirty="0" smtClean="0"/>
              <a:t> </a:t>
            </a:r>
            <a:r>
              <a:rPr lang="fi-FI" dirty="0" err="1" smtClean="0"/>
              <a:t>drivers</a:t>
            </a:r>
            <a:r>
              <a:rPr lang="fi-FI" dirty="0" smtClean="0"/>
              <a:t> on </a:t>
            </a:r>
            <a:r>
              <a:rPr lang="fi-FI" dirty="0" err="1" smtClean="0"/>
              <a:t>the</a:t>
            </a:r>
            <a:r>
              <a:rPr lang="fi-FI" dirty="0" smtClean="0"/>
              <a:t> Baltic </a:t>
            </a:r>
            <a:r>
              <a:rPr lang="fi-FI" dirty="0" err="1" smtClean="0"/>
              <a:t>ecosystem</a:t>
            </a:r>
            <a:r>
              <a:rPr lang="fi-FI" dirty="0" smtClean="0"/>
              <a:t> </a:t>
            </a:r>
            <a:r>
              <a:rPr lang="fi-FI" dirty="0" err="1" smtClean="0"/>
              <a:t>components</a:t>
            </a:r>
            <a:r>
              <a:rPr lang="fi-FI" dirty="0" smtClean="0"/>
              <a:t>, </a:t>
            </a:r>
            <a:r>
              <a:rPr lang="fi-FI" dirty="0" err="1" smtClean="0"/>
              <a:t>its</a:t>
            </a:r>
            <a:r>
              <a:rPr lang="fi-FI" dirty="0" smtClean="0"/>
              <a:t> </a:t>
            </a:r>
            <a:r>
              <a:rPr lang="en-US" dirty="0" smtClean="0"/>
              <a:t>goods </a:t>
            </a:r>
            <a:r>
              <a:rPr lang="en-US" dirty="0"/>
              <a:t>and </a:t>
            </a:r>
            <a:r>
              <a:rPr lang="en-US" dirty="0" smtClean="0"/>
              <a:t>services, related </a:t>
            </a:r>
            <a:r>
              <a:rPr lang="en-US" dirty="0"/>
              <a:t>socio - economic consequences, including governance and policy </a:t>
            </a:r>
            <a:r>
              <a:rPr lang="en-US" dirty="0" smtClean="0"/>
              <a:t>aspects</a:t>
            </a:r>
            <a:endParaRPr lang="en-US" dirty="0"/>
          </a:p>
          <a:p>
            <a:r>
              <a:rPr lang="en-US" dirty="0"/>
              <a:t> </a:t>
            </a:r>
            <a:r>
              <a:rPr lang="en-US" dirty="0" smtClean="0"/>
              <a:t>VECTORS developed </a:t>
            </a:r>
            <a:r>
              <a:rPr lang="en-US" dirty="0"/>
              <a:t>and </a:t>
            </a:r>
            <a:r>
              <a:rPr lang="en-US" dirty="0" smtClean="0"/>
              <a:t>improved </a:t>
            </a:r>
            <a:r>
              <a:rPr lang="en-US" dirty="0"/>
              <a:t>models to understand the eutrophication effects and interactions with climate and alien invasions, and </a:t>
            </a:r>
            <a:r>
              <a:rPr lang="en-US" dirty="0" smtClean="0"/>
              <a:t>performed </a:t>
            </a:r>
            <a:r>
              <a:rPr lang="en-US" dirty="0"/>
              <a:t>scenario simulations of potential future developments </a:t>
            </a:r>
          </a:p>
          <a:p>
            <a:r>
              <a:rPr lang="en-US" dirty="0"/>
              <a:t> </a:t>
            </a:r>
            <a:r>
              <a:rPr lang="en-US" dirty="0" smtClean="0"/>
              <a:t>In this study shipping was a </a:t>
            </a:r>
            <a:r>
              <a:rPr lang="en-US" dirty="0"/>
              <a:t>major vector of introduction of non - indigenous species to the </a:t>
            </a:r>
            <a:r>
              <a:rPr lang="en-US" dirty="0" smtClean="0"/>
              <a:t>ecosystem</a:t>
            </a:r>
          </a:p>
          <a:p>
            <a:r>
              <a:rPr lang="fi-FI" dirty="0" err="1" smtClean="0"/>
              <a:t>Involved</a:t>
            </a:r>
            <a:r>
              <a:rPr lang="fi-FI" dirty="0" smtClean="0"/>
              <a:t> </a:t>
            </a:r>
            <a:r>
              <a:rPr lang="fi-FI" dirty="0" err="1"/>
              <a:t>experimental</a:t>
            </a:r>
            <a:r>
              <a:rPr lang="fi-FI" dirty="0"/>
              <a:t> case </a:t>
            </a:r>
            <a:r>
              <a:rPr lang="fi-FI" dirty="0" err="1"/>
              <a:t>studies</a:t>
            </a:r>
            <a:r>
              <a:rPr lang="fi-FI" dirty="0"/>
              <a:t>, </a:t>
            </a:r>
            <a:r>
              <a:rPr lang="fi-FI" dirty="0" err="1"/>
              <a:t>applications</a:t>
            </a:r>
            <a:r>
              <a:rPr lang="fi-FI" dirty="0"/>
              <a:t>, </a:t>
            </a:r>
            <a:r>
              <a:rPr lang="fi-FI" dirty="0" err="1"/>
              <a:t>field</a:t>
            </a:r>
            <a:r>
              <a:rPr lang="fi-FI" dirty="0"/>
              <a:t> </a:t>
            </a:r>
            <a:r>
              <a:rPr lang="fi-FI" dirty="0" err="1"/>
              <a:t>investigations</a:t>
            </a:r>
            <a:r>
              <a:rPr lang="fi-FI" dirty="0"/>
              <a:t>, </a:t>
            </a:r>
            <a:r>
              <a:rPr lang="fi-FI" dirty="0" err="1"/>
              <a:t>statistical</a:t>
            </a:r>
            <a:r>
              <a:rPr lang="fi-FI" dirty="0"/>
              <a:t> </a:t>
            </a:r>
            <a:r>
              <a:rPr lang="fi-FI" dirty="0" err="1"/>
              <a:t>analyses</a:t>
            </a:r>
            <a:r>
              <a:rPr lang="fi-FI" dirty="0"/>
              <a:t> and </a:t>
            </a:r>
            <a:r>
              <a:rPr lang="fi-FI" dirty="0" err="1"/>
              <a:t>modelling</a:t>
            </a:r>
            <a:r>
              <a:rPr lang="fi-FI" dirty="0"/>
              <a:t> </a:t>
            </a:r>
            <a:r>
              <a:rPr lang="fi-FI" dirty="0" err="1"/>
              <a:t>approaches</a:t>
            </a:r>
            <a:r>
              <a:rPr lang="fi-FI" dirty="0" smtClean="0"/>
              <a:t>.</a:t>
            </a:r>
          </a:p>
          <a:p>
            <a:pPr marL="0" indent="0">
              <a:buNone/>
            </a:pPr>
            <a:r>
              <a:rPr lang="fi-FI" sz="1800" i="1" dirty="0" smtClean="0"/>
              <a:t>(Austen)</a:t>
            </a:r>
          </a:p>
        </p:txBody>
      </p:sp>
    </p:spTree>
    <p:extLst>
      <p:ext uri="{BB962C8B-B14F-4D97-AF65-F5344CB8AC3E}">
        <p14:creationId xmlns:p14="http://schemas.microsoft.com/office/powerpoint/2010/main" val="2929924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Toxics and human wastes of the </a:t>
            </a:r>
            <a:r>
              <a:rPr lang="en-US" dirty="0" smtClean="0"/>
              <a:t>ships</a:t>
            </a:r>
            <a:endParaRPr lang="en-US" b="1" u="sng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4823" y="6232983"/>
            <a:ext cx="1152244" cy="359695"/>
          </a:xfrm>
          <a:prstGeom prst="rect">
            <a:avLst/>
          </a:prstGeom>
        </p:spPr>
      </p:pic>
      <p:pic>
        <p:nvPicPr>
          <p:cNvPr id="7" name="Θέση εικόνας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36024" y="6275178"/>
            <a:ext cx="1079500" cy="31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93621" y="5984801"/>
            <a:ext cx="945600" cy="75874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9023" y="5640268"/>
            <a:ext cx="624048" cy="1185430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536700"/>
            <a:ext cx="10515600" cy="4330699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fi-FI" sz="1800" i="1" dirty="0" smtClean="0"/>
              <a:t>In </a:t>
            </a:r>
            <a:r>
              <a:rPr lang="fi-FI" sz="1800" i="1" dirty="0" err="1" smtClean="0"/>
              <a:t>this</a:t>
            </a:r>
            <a:r>
              <a:rPr lang="fi-FI" sz="1800" i="1" dirty="0" smtClean="0"/>
              <a:t> case </a:t>
            </a:r>
            <a:r>
              <a:rPr lang="fi-FI" sz="1800" i="1" dirty="0" err="1" smtClean="0"/>
              <a:t>study</a:t>
            </a:r>
            <a:r>
              <a:rPr lang="fi-FI" sz="1800" i="1" dirty="0" smtClean="0"/>
              <a:t> </a:t>
            </a:r>
            <a:r>
              <a:rPr lang="fi-FI" sz="1800" i="1" dirty="0" err="1" smtClean="0"/>
              <a:t>you</a:t>
            </a:r>
            <a:r>
              <a:rPr lang="fi-FI" sz="1800" i="1" dirty="0" smtClean="0"/>
              <a:t> </a:t>
            </a:r>
            <a:r>
              <a:rPr lang="fi-FI" sz="1800" i="1" dirty="0" err="1" smtClean="0"/>
              <a:t>do</a:t>
            </a:r>
            <a:r>
              <a:rPr lang="fi-FI" sz="1800" i="1" dirty="0" smtClean="0"/>
              <a:t> </a:t>
            </a:r>
            <a:r>
              <a:rPr lang="fi-FI" sz="1800" i="1" dirty="0" err="1" smtClean="0"/>
              <a:t>research</a:t>
            </a:r>
            <a:r>
              <a:rPr lang="fi-FI" sz="1800" i="1" dirty="0" smtClean="0"/>
              <a:t> </a:t>
            </a:r>
            <a:r>
              <a:rPr lang="fi-FI" sz="1800" i="1" dirty="0" err="1" smtClean="0"/>
              <a:t>about</a:t>
            </a:r>
            <a:r>
              <a:rPr lang="fi-FI" sz="1800" i="1" dirty="0" smtClean="0"/>
              <a:t> </a:t>
            </a:r>
            <a:r>
              <a:rPr lang="fi-FI" sz="1800" i="1" dirty="0" err="1" smtClean="0"/>
              <a:t>toxics</a:t>
            </a:r>
            <a:r>
              <a:rPr lang="fi-FI" sz="1800" i="1" dirty="0" smtClean="0"/>
              <a:t> and </a:t>
            </a:r>
            <a:r>
              <a:rPr lang="fi-FI" sz="1800" i="1" dirty="0" err="1" smtClean="0"/>
              <a:t>human</a:t>
            </a:r>
            <a:r>
              <a:rPr lang="fi-FI" sz="1800" i="1" dirty="0" smtClean="0"/>
              <a:t> </a:t>
            </a:r>
            <a:r>
              <a:rPr lang="fi-FI" sz="1800" i="1" dirty="0" err="1" smtClean="0"/>
              <a:t>wasres</a:t>
            </a:r>
            <a:r>
              <a:rPr lang="fi-FI" sz="1800" i="1" dirty="0" smtClean="0"/>
              <a:t> of </a:t>
            </a:r>
            <a:r>
              <a:rPr lang="fi-FI" sz="1800" i="1" dirty="0" err="1" smtClean="0"/>
              <a:t>the</a:t>
            </a:r>
            <a:r>
              <a:rPr lang="fi-FI" sz="1800" i="1" dirty="0" smtClean="0"/>
              <a:t> </a:t>
            </a:r>
            <a:r>
              <a:rPr lang="fi-FI" sz="1800" i="1" dirty="0" err="1" smtClean="0"/>
              <a:t>ships</a:t>
            </a:r>
            <a:r>
              <a:rPr lang="fi-FI" sz="1800" i="1" dirty="0" smtClean="0"/>
              <a:t>. Idea is </a:t>
            </a:r>
            <a:r>
              <a:rPr lang="fi-FI" sz="1800" i="1" dirty="0" err="1" smtClean="0"/>
              <a:t>connect</a:t>
            </a:r>
            <a:r>
              <a:rPr lang="fi-FI" sz="1800" i="1" dirty="0" smtClean="0"/>
              <a:t> </a:t>
            </a:r>
            <a:r>
              <a:rPr lang="fi-FI" sz="1800" i="1" dirty="0" err="1" smtClean="0"/>
              <a:t>these</a:t>
            </a:r>
            <a:r>
              <a:rPr lang="fi-FI" sz="1800" i="1" dirty="0" smtClean="0"/>
              <a:t> </a:t>
            </a:r>
            <a:r>
              <a:rPr lang="fi-FI" sz="1800" i="1" dirty="0" err="1" smtClean="0"/>
              <a:t>themes</a:t>
            </a:r>
            <a:r>
              <a:rPr lang="fi-FI" sz="1800" i="1" dirty="0" smtClean="0"/>
              <a:t> to </a:t>
            </a:r>
            <a:r>
              <a:rPr lang="fi-FI" sz="1800" i="1" dirty="0" err="1" smtClean="0"/>
              <a:t>some</a:t>
            </a:r>
            <a:r>
              <a:rPr lang="fi-FI" sz="1800" i="1" dirty="0" smtClean="0"/>
              <a:t> </a:t>
            </a:r>
            <a:r>
              <a:rPr lang="fi-FI" sz="1800" i="1" dirty="0" err="1" smtClean="0"/>
              <a:t>another</a:t>
            </a:r>
            <a:r>
              <a:rPr lang="fi-FI" sz="1800" i="1" dirty="0" smtClean="0"/>
              <a:t> </a:t>
            </a:r>
            <a:r>
              <a:rPr lang="fi-FI" sz="1800" i="1" dirty="0" err="1" smtClean="0"/>
              <a:t>area</a:t>
            </a:r>
            <a:r>
              <a:rPr lang="fi-FI" sz="1800" i="1" dirty="0" smtClean="0"/>
              <a:t>/</a:t>
            </a:r>
            <a:r>
              <a:rPr lang="fi-FI" sz="1800" i="1" dirty="0" err="1" smtClean="0"/>
              <a:t>field</a:t>
            </a:r>
            <a:r>
              <a:rPr lang="fi-FI" sz="1800" i="1" dirty="0" smtClean="0"/>
              <a:t> </a:t>
            </a:r>
            <a:r>
              <a:rPr lang="fi-FI" sz="1800" i="1" dirty="0" err="1" smtClean="0"/>
              <a:t>what</a:t>
            </a:r>
            <a:r>
              <a:rPr lang="fi-FI" sz="1800" i="1" dirty="0" smtClean="0"/>
              <a:t> </a:t>
            </a:r>
            <a:r>
              <a:rPr lang="fi-FI" sz="1800" i="1" dirty="0" err="1" smtClean="0"/>
              <a:t>you</a:t>
            </a:r>
            <a:r>
              <a:rPr lang="fi-FI" sz="1800" i="1" dirty="0" smtClean="0"/>
              <a:t> </a:t>
            </a:r>
            <a:r>
              <a:rPr lang="fi-FI" sz="1800" i="1" dirty="0" err="1" smtClean="0"/>
              <a:t>find</a:t>
            </a:r>
            <a:r>
              <a:rPr lang="fi-FI" sz="1800" i="1" dirty="0" smtClean="0"/>
              <a:t> </a:t>
            </a:r>
            <a:r>
              <a:rPr lang="fi-FI" sz="1800" i="1" dirty="0" err="1" smtClean="0"/>
              <a:t>interesting</a:t>
            </a:r>
            <a:r>
              <a:rPr lang="fi-FI" sz="1800" i="1" dirty="0" smtClean="0"/>
              <a:t>. </a:t>
            </a:r>
            <a:endParaRPr lang="fi-FI" sz="1800" i="1" dirty="0"/>
          </a:p>
          <a:p>
            <a:pPr marL="0" indent="0">
              <a:buNone/>
            </a:pPr>
            <a:r>
              <a:rPr lang="fi-FI" sz="1800" i="1" dirty="0" err="1" smtClean="0"/>
              <a:t>Example</a:t>
            </a:r>
            <a:r>
              <a:rPr lang="fi-FI" sz="1800" i="1" dirty="0"/>
              <a:t>:</a:t>
            </a:r>
            <a:endParaRPr lang="fi-FI" sz="1800" i="1" dirty="0" smtClean="0"/>
          </a:p>
          <a:p>
            <a:pPr marL="0" indent="0">
              <a:buNone/>
            </a:pPr>
            <a:r>
              <a:rPr lang="fi-FI" sz="1800" i="1" dirty="0" smtClean="0"/>
              <a:t> 1) Select </a:t>
            </a:r>
            <a:r>
              <a:rPr lang="fi-FI" sz="1800" i="1" dirty="0" err="1" smtClean="0"/>
              <a:t>one</a:t>
            </a:r>
            <a:r>
              <a:rPr lang="fi-FI" sz="1800" i="1" dirty="0" smtClean="0"/>
              <a:t> </a:t>
            </a:r>
            <a:r>
              <a:rPr lang="fi-FI" sz="1800" i="1" dirty="0" err="1" smtClean="0"/>
              <a:t>harbour</a:t>
            </a:r>
            <a:r>
              <a:rPr lang="fi-FI" sz="1800" i="1" dirty="0" smtClean="0"/>
              <a:t> </a:t>
            </a:r>
            <a:r>
              <a:rPr lang="fi-FI" sz="1800" i="1" dirty="0" err="1" smtClean="0"/>
              <a:t>from</a:t>
            </a:r>
            <a:r>
              <a:rPr lang="fi-FI" sz="1800" i="1" dirty="0" smtClean="0"/>
              <a:t> World </a:t>
            </a:r>
            <a:r>
              <a:rPr lang="fi-FI" sz="1800" i="1" dirty="0" err="1" smtClean="0"/>
              <a:t>port</a:t>
            </a:r>
            <a:r>
              <a:rPr lang="fi-FI" sz="1800" i="1" dirty="0" smtClean="0"/>
              <a:t> </a:t>
            </a:r>
            <a:r>
              <a:rPr lang="fi-FI" sz="1800" i="1" dirty="0" err="1" smtClean="0"/>
              <a:t>source</a:t>
            </a:r>
            <a:r>
              <a:rPr lang="fi-FI" sz="1800" i="1" dirty="0" smtClean="0"/>
              <a:t>: </a:t>
            </a:r>
            <a:r>
              <a:rPr lang="fi-FI" sz="1800" i="1" dirty="0" smtClean="0">
                <a:hlinkClick r:id="rId6"/>
              </a:rPr>
              <a:t>http</a:t>
            </a:r>
            <a:r>
              <a:rPr lang="fi-FI" sz="1800" i="1" dirty="0">
                <a:hlinkClick r:id="rId6"/>
              </a:rPr>
              <a:t>://</a:t>
            </a:r>
            <a:r>
              <a:rPr lang="fi-FI" sz="1800" i="1" dirty="0" smtClean="0">
                <a:hlinkClick r:id="rId6"/>
              </a:rPr>
              <a:t>www.worldportsource.com/waterways/systems/maps/Baltic_Sea_Region_21.php</a:t>
            </a:r>
            <a:endParaRPr lang="fi-FI" sz="1800" i="1" dirty="0" smtClean="0"/>
          </a:p>
          <a:p>
            <a:pPr marL="0" indent="0">
              <a:buNone/>
            </a:pPr>
            <a:r>
              <a:rPr lang="fi-FI" sz="1800" i="1" dirty="0" smtClean="0"/>
              <a:t>2) </a:t>
            </a:r>
            <a:r>
              <a:rPr lang="fi-FI" sz="1800" i="1" dirty="0" err="1" smtClean="0"/>
              <a:t>Get</a:t>
            </a:r>
            <a:r>
              <a:rPr lang="fi-FI" sz="1800" i="1" dirty="0" smtClean="0"/>
              <a:t> </a:t>
            </a:r>
            <a:r>
              <a:rPr lang="fi-FI" sz="1800" i="1" dirty="0" err="1" smtClean="0"/>
              <a:t>information</a:t>
            </a:r>
            <a:r>
              <a:rPr lang="fi-FI" sz="1800" i="1" dirty="0" smtClean="0"/>
              <a:t> </a:t>
            </a:r>
            <a:r>
              <a:rPr lang="fi-FI" sz="1800" i="1" dirty="0" err="1" smtClean="0"/>
              <a:t>about</a:t>
            </a:r>
            <a:r>
              <a:rPr lang="fi-FI" sz="1800" i="1" dirty="0" smtClean="0"/>
              <a:t> </a:t>
            </a:r>
            <a:r>
              <a:rPr lang="fi-FI" sz="1800" i="1" dirty="0" err="1" smtClean="0"/>
              <a:t>pressures</a:t>
            </a:r>
            <a:r>
              <a:rPr lang="fi-FI" sz="1800" i="1" dirty="0" smtClean="0"/>
              <a:t> and </a:t>
            </a:r>
            <a:r>
              <a:rPr lang="fi-FI" sz="1800" i="1" dirty="0" err="1" smtClean="0"/>
              <a:t>activities</a:t>
            </a:r>
            <a:r>
              <a:rPr lang="fi-FI" sz="1800" i="1" dirty="0" smtClean="0"/>
              <a:t> </a:t>
            </a:r>
            <a:r>
              <a:rPr lang="fi-FI" sz="1800" i="1" dirty="0" err="1" smtClean="0"/>
              <a:t>around</a:t>
            </a:r>
            <a:r>
              <a:rPr lang="fi-FI" sz="1800" i="1" dirty="0" smtClean="0"/>
              <a:t> </a:t>
            </a:r>
            <a:r>
              <a:rPr lang="fi-FI" sz="1800" i="1" dirty="0" err="1" smtClean="0"/>
              <a:t>this</a:t>
            </a:r>
            <a:r>
              <a:rPr lang="fi-FI" sz="1800" i="1" dirty="0" smtClean="0"/>
              <a:t> </a:t>
            </a:r>
            <a:r>
              <a:rPr lang="fi-FI" sz="1800" i="1" dirty="0" err="1" smtClean="0"/>
              <a:t>port</a:t>
            </a:r>
            <a:r>
              <a:rPr lang="fi-FI" sz="1800" i="1" dirty="0" smtClean="0"/>
              <a:t> </a:t>
            </a:r>
            <a:r>
              <a:rPr lang="fi-FI" sz="1800" i="1" dirty="0" err="1" smtClean="0"/>
              <a:t>region</a:t>
            </a:r>
            <a:endParaRPr lang="fi-FI" sz="1800" i="1" dirty="0" smtClean="0"/>
          </a:p>
          <a:p>
            <a:pPr marL="0" indent="0">
              <a:buNone/>
            </a:pPr>
            <a:r>
              <a:rPr lang="fi-FI" sz="1800" i="1" dirty="0"/>
              <a:t>3</a:t>
            </a:r>
            <a:r>
              <a:rPr lang="fi-FI" sz="1800" i="1" dirty="0" smtClean="0"/>
              <a:t>) </a:t>
            </a:r>
            <a:r>
              <a:rPr lang="fi-FI" sz="1800" i="1" dirty="0" err="1" smtClean="0"/>
              <a:t>Then</a:t>
            </a:r>
            <a:r>
              <a:rPr lang="fi-FI" sz="1800" i="1" dirty="0" smtClean="0"/>
              <a:t> </a:t>
            </a:r>
            <a:r>
              <a:rPr lang="fi-FI" sz="1800" i="1" dirty="0" err="1" smtClean="0"/>
              <a:t>select</a:t>
            </a:r>
            <a:r>
              <a:rPr lang="fi-FI" sz="1800" i="1" dirty="0" smtClean="0"/>
              <a:t> </a:t>
            </a:r>
            <a:r>
              <a:rPr lang="fi-FI" sz="1800" i="1" dirty="0" err="1" smtClean="0"/>
              <a:t>indicators</a:t>
            </a:r>
            <a:r>
              <a:rPr lang="fi-FI" sz="1800" i="1" dirty="0" smtClean="0"/>
              <a:t> </a:t>
            </a:r>
            <a:r>
              <a:rPr lang="fi-FI" sz="1800" i="1" dirty="0" err="1" smtClean="0"/>
              <a:t>which</a:t>
            </a:r>
            <a:r>
              <a:rPr lang="fi-FI" sz="1800" i="1" dirty="0" smtClean="0"/>
              <a:t> </a:t>
            </a:r>
            <a:r>
              <a:rPr lang="fi-FI" sz="1800" i="1" dirty="0" err="1" smtClean="0"/>
              <a:t>reflects</a:t>
            </a:r>
            <a:r>
              <a:rPr lang="fi-FI" sz="1800" i="1" dirty="0" smtClean="0"/>
              <a:t> </a:t>
            </a:r>
            <a:r>
              <a:rPr lang="fi-FI" sz="1800" i="1" dirty="0" err="1" smtClean="0"/>
              <a:t>toxics</a:t>
            </a:r>
            <a:r>
              <a:rPr lang="fi-FI" sz="1800" i="1" dirty="0" smtClean="0"/>
              <a:t>/</a:t>
            </a:r>
            <a:r>
              <a:rPr lang="fi-FI" sz="1800" i="1" dirty="0" err="1" smtClean="0"/>
              <a:t>pollution</a:t>
            </a:r>
            <a:r>
              <a:rPr lang="fi-FI" sz="1800" i="1" dirty="0"/>
              <a:t> </a:t>
            </a:r>
            <a:r>
              <a:rPr lang="fi-FI" sz="1800" i="1" dirty="0" err="1" smtClean="0"/>
              <a:t>from</a:t>
            </a:r>
            <a:r>
              <a:rPr lang="fi-FI" sz="1800" i="1" dirty="0"/>
              <a:t> </a:t>
            </a:r>
            <a:r>
              <a:rPr lang="fi-FI" sz="1800" i="1" dirty="0" smtClean="0"/>
              <a:t>HELCOM </a:t>
            </a:r>
            <a:r>
              <a:rPr lang="fi-FI" sz="1800" i="1" dirty="0" err="1" smtClean="0"/>
              <a:t>Mpas</a:t>
            </a:r>
            <a:r>
              <a:rPr lang="fi-FI" sz="1800" i="1" dirty="0" smtClean="0"/>
              <a:t> ”</a:t>
            </a:r>
            <a:r>
              <a:rPr lang="fi-FI" sz="1800" i="1" dirty="0" err="1" smtClean="0"/>
              <a:t>Species</a:t>
            </a:r>
            <a:r>
              <a:rPr lang="fi-FI" sz="1800" i="1" dirty="0" smtClean="0"/>
              <a:t>”</a:t>
            </a:r>
          </a:p>
          <a:p>
            <a:pPr marL="0" indent="0">
              <a:buNone/>
            </a:pPr>
            <a:r>
              <a:rPr lang="fi-FI" sz="1800" i="1" dirty="0" smtClean="0">
                <a:hlinkClick r:id="rId7"/>
              </a:rPr>
              <a:t>http</a:t>
            </a:r>
            <a:r>
              <a:rPr lang="fi-FI" sz="1800" i="1" dirty="0">
                <a:hlinkClick r:id="rId7"/>
              </a:rPr>
              <a:t>://mpas.helcom.fi/apex/f?p=103:1</a:t>
            </a:r>
            <a:r>
              <a:rPr lang="fi-FI" sz="1800" i="1" dirty="0" smtClean="0"/>
              <a:t>::::::</a:t>
            </a:r>
          </a:p>
          <a:p>
            <a:pPr marL="0" indent="0">
              <a:buNone/>
            </a:pPr>
            <a:r>
              <a:rPr lang="fi-FI" sz="1800" i="1" dirty="0"/>
              <a:t>4</a:t>
            </a:r>
            <a:r>
              <a:rPr lang="fi-FI" sz="1800" i="1" dirty="0" smtClean="0"/>
              <a:t>) </a:t>
            </a:r>
            <a:r>
              <a:rPr lang="fi-FI" sz="1800" i="1" dirty="0" err="1" smtClean="0"/>
              <a:t>Get</a:t>
            </a:r>
            <a:r>
              <a:rPr lang="fi-FI" sz="1800" i="1" dirty="0" smtClean="0"/>
              <a:t> </a:t>
            </a:r>
            <a:r>
              <a:rPr lang="fi-FI" sz="1800" i="1" dirty="0" err="1" smtClean="0"/>
              <a:t>familiar</a:t>
            </a:r>
            <a:r>
              <a:rPr lang="fi-FI" sz="1800" i="1" dirty="0" smtClean="0"/>
              <a:t> </a:t>
            </a:r>
            <a:r>
              <a:rPr lang="fi-FI" sz="1800" i="1" dirty="0" err="1" smtClean="0"/>
              <a:t>with</a:t>
            </a:r>
            <a:r>
              <a:rPr lang="fi-FI" sz="1800" i="1" dirty="0" smtClean="0"/>
              <a:t> </a:t>
            </a:r>
            <a:r>
              <a:rPr lang="fi-FI" sz="1800" i="1" dirty="0" err="1" smtClean="0"/>
              <a:t>refereces</a:t>
            </a:r>
            <a:r>
              <a:rPr lang="fi-FI" sz="1800" i="1" dirty="0" smtClean="0"/>
              <a:t> </a:t>
            </a:r>
            <a:r>
              <a:rPr lang="fi-FI" sz="1800" i="1" dirty="0" err="1" smtClean="0"/>
              <a:t>about</a:t>
            </a:r>
            <a:r>
              <a:rPr lang="fi-FI" sz="1800" i="1" dirty="0" smtClean="0"/>
              <a:t> </a:t>
            </a:r>
            <a:r>
              <a:rPr lang="fi-FI" sz="1800" i="1" dirty="0" err="1" smtClean="0"/>
              <a:t>this</a:t>
            </a:r>
            <a:r>
              <a:rPr lang="fi-FI" sz="1800" i="1" dirty="0" smtClean="0"/>
              <a:t> </a:t>
            </a:r>
            <a:r>
              <a:rPr lang="fi-FI" sz="1800" i="1" dirty="0" err="1" smtClean="0"/>
              <a:t>issue</a:t>
            </a:r>
            <a:r>
              <a:rPr lang="fi-FI" sz="1800" i="1" dirty="0" smtClean="0"/>
              <a:t> and </a:t>
            </a:r>
            <a:r>
              <a:rPr lang="fi-FI" sz="1800" i="1" dirty="0" err="1" smtClean="0"/>
              <a:t>around</a:t>
            </a:r>
            <a:r>
              <a:rPr lang="fi-FI" sz="1800" i="1" dirty="0" smtClean="0"/>
              <a:t> of it.</a:t>
            </a:r>
          </a:p>
          <a:p>
            <a:pPr marL="0" indent="0">
              <a:buNone/>
            </a:pPr>
            <a:r>
              <a:rPr lang="fi-FI" sz="1800" i="1" dirty="0" err="1" smtClean="0"/>
              <a:t>Try</a:t>
            </a:r>
            <a:r>
              <a:rPr lang="fi-FI" sz="1800" i="1" dirty="0" smtClean="0"/>
              <a:t> </a:t>
            </a:r>
            <a:r>
              <a:rPr lang="fi-FI" sz="1800" i="1" dirty="0" err="1" smtClean="0"/>
              <a:t>this</a:t>
            </a:r>
            <a:r>
              <a:rPr lang="fi-FI" sz="1800" i="1" dirty="0" smtClean="0"/>
              <a:t>: </a:t>
            </a:r>
            <a:r>
              <a:rPr lang="fi-FI" sz="1800" i="1" dirty="0"/>
              <a:t>http://havsmiljoinstitutet.se/digitalAssets/1506/1506887_sime_ais_report_2014_5.pdf</a:t>
            </a:r>
            <a:endParaRPr lang="fi-FI" sz="1800" i="1" dirty="0" smtClean="0"/>
          </a:p>
          <a:p>
            <a:pPr marL="0" indent="0">
              <a:buNone/>
            </a:pPr>
            <a:r>
              <a:rPr lang="fi-FI" sz="1800" i="1" dirty="0"/>
              <a:t>5</a:t>
            </a:r>
            <a:r>
              <a:rPr lang="fi-FI" sz="1800" i="1" dirty="0" smtClean="0"/>
              <a:t>) Select </a:t>
            </a:r>
            <a:r>
              <a:rPr lang="fi-FI" sz="1800" i="1" dirty="0" err="1" smtClean="0"/>
              <a:t>interesting</a:t>
            </a:r>
            <a:r>
              <a:rPr lang="fi-FI" sz="1800" i="1" dirty="0" smtClean="0"/>
              <a:t> </a:t>
            </a:r>
            <a:r>
              <a:rPr lang="fi-FI" sz="1800" i="1" dirty="0" err="1" smtClean="0"/>
              <a:t>variables</a:t>
            </a:r>
            <a:r>
              <a:rPr lang="fi-FI" sz="1800" i="1" dirty="0" smtClean="0"/>
              <a:t> </a:t>
            </a:r>
            <a:r>
              <a:rPr lang="fi-FI" sz="1800" i="1" dirty="0" err="1" smtClean="0"/>
              <a:t>from</a:t>
            </a:r>
            <a:r>
              <a:rPr lang="fi-FI" sz="1800" i="1" dirty="0" smtClean="0"/>
              <a:t> HELCOM </a:t>
            </a:r>
            <a:r>
              <a:rPr lang="fi-FI" sz="1800" i="1" dirty="0" err="1" smtClean="0"/>
              <a:t>Mpas</a:t>
            </a:r>
            <a:r>
              <a:rPr lang="fi-FI" sz="1800" i="1" dirty="0" smtClean="0"/>
              <a:t> ( </a:t>
            </a:r>
            <a:r>
              <a:rPr lang="fi-FI" sz="1800" i="1" dirty="0" err="1" smtClean="0"/>
              <a:t>try</a:t>
            </a:r>
            <a:r>
              <a:rPr lang="fi-FI" sz="1800" i="1" dirty="0" smtClean="0"/>
              <a:t>: </a:t>
            </a:r>
            <a:r>
              <a:rPr lang="fi-FI" sz="1800" i="1" dirty="0" err="1" smtClean="0"/>
              <a:t>europhication</a:t>
            </a:r>
            <a:r>
              <a:rPr lang="fi-FI" sz="1800" i="1" dirty="0" smtClean="0"/>
              <a:t>, </a:t>
            </a:r>
            <a:r>
              <a:rPr lang="fi-FI" sz="1800" i="1" dirty="0" err="1" smtClean="0"/>
              <a:t>oil</a:t>
            </a:r>
            <a:r>
              <a:rPr lang="fi-FI" sz="1800" i="1" dirty="0" smtClean="0"/>
              <a:t> </a:t>
            </a:r>
            <a:r>
              <a:rPr lang="fi-FI" sz="1800" i="1" dirty="0" err="1" smtClean="0"/>
              <a:t>spils</a:t>
            </a:r>
            <a:r>
              <a:rPr lang="fi-FI" sz="1800" i="1" dirty="0" smtClean="0"/>
              <a:t> etc.)</a:t>
            </a:r>
          </a:p>
          <a:p>
            <a:pPr marL="0" indent="0">
              <a:buNone/>
            </a:pPr>
            <a:r>
              <a:rPr lang="fi-FI" sz="1800" i="1" dirty="0"/>
              <a:t>6</a:t>
            </a:r>
            <a:r>
              <a:rPr lang="fi-FI" sz="1800" i="1" dirty="0" smtClean="0"/>
              <a:t>) </a:t>
            </a:r>
            <a:r>
              <a:rPr lang="fi-FI" sz="1800" i="1" dirty="0" err="1" smtClean="0"/>
              <a:t>Try</a:t>
            </a:r>
            <a:r>
              <a:rPr lang="fi-FI" sz="1800" i="1" dirty="0" smtClean="0"/>
              <a:t> to </a:t>
            </a:r>
            <a:r>
              <a:rPr lang="fi-FI" sz="1800" i="1" dirty="0" err="1" smtClean="0"/>
              <a:t>find</a:t>
            </a:r>
            <a:r>
              <a:rPr lang="fi-FI" sz="1800" i="1" dirty="0" smtClean="0"/>
              <a:t> </a:t>
            </a:r>
            <a:r>
              <a:rPr lang="fi-FI" sz="1800" i="1" dirty="0" err="1" smtClean="0"/>
              <a:t>connections</a:t>
            </a:r>
            <a:r>
              <a:rPr lang="fi-FI" sz="1800" i="1" dirty="0" smtClean="0"/>
              <a:t> </a:t>
            </a:r>
            <a:r>
              <a:rPr lang="fi-FI" sz="1800" i="1" dirty="0" err="1" smtClean="0"/>
              <a:t>between</a:t>
            </a:r>
            <a:r>
              <a:rPr lang="fi-FI" sz="1800" i="1" dirty="0" smtClean="0"/>
              <a:t> </a:t>
            </a:r>
            <a:r>
              <a:rPr lang="fi-FI" sz="1800" i="1" dirty="0" err="1" smtClean="0"/>
              <a:t>variables</a:t>
            </a:r>
            <a:r>
              <a:rPr lang="fi-FI" sz="1800" i="1" dirty="0" smtClean="0"/>
              <a:t> and </a:t>
            </a:r>
            <a:r>
              <a:rPr lang="fi-FI" sz="1800" i="1" dirty="0" err="1" smtClean="0"/>
              <a:t>indicators</a:t>
            </a:r>
            <a:r>
              <a:rPr lang="fi-FI" sz="1800" i="1" dirty="0" smtClean="0"/>
              <a:t> in </a:t>
            </a:r>
            <a:r>
              <a:rPr lang="fi-FI" sz="1800" i="1" dirty="0" err="1" smtClean="0"/>
              <a:t>this</a:t>
            </a:r>
            <a:r>
              <a:rPr lang="fi-FI" sz="1800" i="1" dirty="0" smtClean="0"/>
              <a:t> </a:t>
            </a:r>
            <a:r>
              <a:rPr lang="fi-FI" sz="1800" i="1" dirty="0" err="1" smtClean="0"/>
              <a:t>spesific</a:t>
            </a:r>
            <a:r>
              <a:rPr lang="fi-FI" sz="1800" i="1" dirty="0" smtClean="0"/>
              <a:t> </a:t>
            </a:r>
            <a:r>
              <a:rPr lang="fi-FI" sz="1800" i="1" dirty="0" err="1" smtClean="0"/>
              <a:t>port</a:t>
            </a:r>
            <a:r>
              <a:rPr lang="fi-FI" sz="1800" i="1" dirty="0" smtClean="0"/>
              <a:t> </a:t>
            </a:r>
            <a:r>
              <a:rPr lang="fi-FI" sz="1800" i="1" dirty="0" err="1" smtClean="0"/>
              <a:t>region</a:t>
            </a:r>
            <a:r>
              <a:rPr lang="fi-FI" sz="1800" i="1" dirty="0"/>
              <a:t> </a:t>
            </a:r>
            <a:r>
              <a:rPr lang="fi-FI" sz="1800" i="1" dirty="0" err="1" smtClean="0"/>
              <a:t>whith</a:t>
            </a:r>
            <a:r>
              <a:rPr lang="fi-FI" sz="1800" i="1" dirty="0" smtClean="0"/>
              <a:t> </a:t>
            </a:r>
            <a:r>
              <a:rPr lang="fi-FI" sz="1800" i="1" dirty="0" err="1" smtClean="0"/>
              <a:t>selected</a:t>
            </a:r>
            <a:r>
              <a:rPr lang="fi-FI" sz="1800" i="1" dirty="0" smtClean="0"/>
              <a:t> </a:t>
            </a:r>
            <a:r>
              <a:rPr lang="fi-FI" sz="1800" i="1" dirty="0" err="1" smtClean="0"/>
              <a:t>methods</a:t>
            </a:r>
            <a:r>
              <a:rPr lang="fi-FI" sz="1800" i="1" dirty="0" smtClean="0"/>
              <a:t> and </a:t>
            </a:r>
            <a:r>
              <a:rPr lang="fi-FI" sz="1800" i="1" dirty="0" err="1" smtClean="0"/>
              <a:t>applications</a:t>
            </a:r>
            <a:r>
              <a:rPr lang="fi-FI" sz="1800" i="1" dirty="0" smtClean="0"/>
              <a:t>. </a:t>
            </a:r>
            <a:r>
              <a:rPr lang="fi-FI" sz="1800" i="1" dirty="0" err="1"/>
              <a:t>Methodology</a:t>
            </a:r>
            <a:r>
              <a:rPr lang="fi-FI" sz="1800" i="1" dirty="0"/>
              <a:t> </a:t>
            </a:r>
            <a:r>
              <a:rPr lang="fi-FI" sz="1800" i="1" dirty="0" err="1"/>
              <a:t>may</a:t>
            </a:r>
            <a:r>
              <a:rPr lang="fi-FI" sz="1800" i="1" dirty="0"/>
              <a:t> </a:t>
            </a:r>
            <a:r>
              <a:rPr lang="fi-FI" sz="1800" i="1" dirty="0" err="1"/>
              <a:t>be</a:t>
            </a:r>
            <a:r>
              <a:rPr lang="fi-FI" sz="1800" i="1" dirty="0"/>
              <a:t> </a:t>
            </a:r>
            <a:r>
              <a:rPr lang="fi-FI" sz="1800" i="1" dirty="0" err="1"/>
              <a:t>applied</a:t>
            </a:r>
            <a:r>
              <a:rPr lang="fi-FI" sz="1800" i="1" dirty="0"/>
              <a:t> to </a:t>
            </a:r>
            <a:r>
              <a:rPr lang="fi-FI" sz="1800" i="1" dirty="0" err="1"/>
              <a:t>this</a:t>
            </a:r>
            <a:r>
              <a:rPr lang="fi-FI" sz="1800" i="1" dirty="0"/>
              <a:t> </a:t>
            </a:r>
            <a:r>
              <a:rPr lang="fi-FI" sz="1800" i="1" dirty="0" err="1"/>
              <a:t>specific</a:t>
            </a:r>
            <a:r>
              <a:rPr lang="fi-FI" sz="1800" i="1" dirty="0"/>
              <a:t> case </a:t>
            </a:r>
            <a:r>
              <a:rPr lang="fi-FI" sz="1800" i="1" dirty="0" err="1"/>
              <a:t>study</a:t>
            </a:r>
            <a:r>
              <a:rPr lang="fi-FI" sz="1800" i="1" dirty="0"/>
              <a:t> </a:t>
            </a:r>
            <a:r>
              <a:rPr lang="fi-FI" sz="1800" i="1" dirty="0" err="1"/>
              <a:t>from</a:t>
            </a:r>
            <a:r>
              <a:rPr lang="fi-FI" sz="1800" i="1" dirty="0"/>
              <a:t> </a:t>
            </a:r>
            <a:r>
              <a:rPr lang="fi-FI" sz="1800" i="1" dirty="0" err="1"/>
              <a:t>widely</a:t>
            </a:r>
            <a:r>
              <a:rPr lang="fi-FI" sz="1800" i="1" dirty="0"/>
              <a:t> </a:t>
            </a:r>
            <a:r>
              <a:rPr lang="fi-FI" sz="1800" i="1" dirty="0" err="1"/>
              <a:t>applicable</a:t>
            </a:r>
            <a:r>
              <a:rPr lang="fi-FI" sz="1800" i="1" dirty="0"/>
              <a:t> </a:t>
            </a:r>
            <a:r>
              <a:rPr lang="fi-FI" sz="1800" i="1" dirty="0" err="1"/>
              <a:t>methodology</a:t>
            </a:r>
            <a:endParaRPr lang="fi-FI" sz="1800" i="1" dirty="0"/>
          </a:p>
          <a:p>
            <a:pPr marL="0" indent="0">
              <a:buNone/>
            </a:pPr>
            <a:endParaRPr lang="fi-FI" sz="1800" i="1" dirty="0" smtClean="0"/>
          </a:p>
          <a:p>
            <a:pPr marL="0" indent="0">
              <a:buNone/>
            </a:pPr>
            <a:endParaRPr lang="fi-FI" sz="1800" i="1" dirty="0" smtClean="0"/>
          </a:p>
        </p:txBody>
      </p:sp>
    </p:spTree>
    <p:extLst>
      <p:ext uri="{BB962C8B-B14F-4D97-AF65-F5344CB8AC3E}">
        <p14:creationId xmlns:p14="http://schemas.microsoft.com/office/powerpoint/2010/main" val="1116569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u="sng" dirty="0" smtClean="0"/>
              <a:t>Aspects of dissemination </a:t>
            </a:r>
            <a:endParaRPr lang="en-US" b="1" u="sng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4823" y="6232983"/>
            <a:ext cx="1152244" cy="359695"/>
          </a:xfrm>
          <a:prstGeom prst="rect">
            <a:avLst/>
          </a:prstGeom>
        </p:spPr>
      </p:pic>
      <p:pic>
        <p:nvPicPr>
          <p:cNvPr id="7" name="Θέση εικόνας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36024" y="6275178"/>
            <a:ext cx="1079500" cy="31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93621" y="5984801"/>
            <a:ext cx="945600" cy="75874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9023" y="5640268"/>
            <a:ext cx="624048" cy="1185430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159176"/>
          </a:xfrm>
        </p:spPr>
        <p:txBody>
          <a:bodyPr>
            <a:normAutofit/>
          </a:bodyPr>
          <a:lstStyle/>
          <a:p>
            <a:r>
              <a:rPr lang="fi-FI" dirty="0" err="1" smtClean="0"/>
              <a:t>Lectures</a:t>
            </a:r>
            <a:endParaRPr lang="fi-FI" dirty="0" smtClean="0"/>
          </a:p>
          <a:p>
            <a:r>
              <a:rPr lang="fi-FI" dirty="0" err="1" smtClean="0"/>
              <a:t>Social</a:t>
            </a:r>
            <a:r>
              <a:rPr lang="fi-FI" dirty="0" smtClean="0"/>
              <a:t> media</a:t>
            </a:r>
          </a:p>
          <a:p>
            <a:pPr lvl="1"/>
            <a:r>
              <a:rPr lang="fi-FI" dirty="0" smtClean="0"/>
              <a:t>Facebook </a:t>
            </a:r>
            <a:r>
              <a:rPr lang="fi-FI" dirty="0" err="1" smtClean="0"/>
              <a:t>updates</a:t>
            </a:r>
            <a:r>
              <a:rPr lang="fi-FI" dirty="0" smtClean="0"/>
              <a:t>, </a:t>
            </a:r>
            <a:r>
              <a:rPr lang="fi-FI" dirty="0" err="1" smtClean="0"/>
              <a:t>Instagram</a:t>
            </a:r>
            <a:r>
              <a:rPr lang="fi-FI" dirty="0" smtClean="0"/>
              <a:t> </a:t>
            </a:r>
            <a:r>
              <a:rPr lang="fi-FI" dirty="0" err="1" smtClean="0"/>
              <a:t>publications</a:t>
            </a:r>
            <a:r>
              <a:rPr lang="fi-FI" dirty="0" smtClean="0"/>
              <a:t>, </a:t>
            </a:r>
            <a:r>
              <a:rPr lang="fi-FI" dirty="0" err="1" smtClean="0"/>
              <a:t>blog</a:t>
            </a:r>
            <a:r>
              <a:rPr lang="fi-FI" dirty="0" smtClean="0"/>
              <a:t> </a:t>
            </a:r>
            <a:r>
              <a:rPr lang="fi-FI" dirty="0" err="1" smtClean="0"/>
              <a:t>posts</a:t>
            </a:r>
            <a:endParaRPr lang="fi-FI" dirty="0" smtClean="0"/>
          </a:p>
          <a:p>
            <a:r>
              <a:rPr lang="fi-FI" dirty="0" smtClean="0"/>
              <a:t>News, </a:t>
            </a:r>
            <a:r>
              <a:rPr lang="fi-FI" dirty="0" err="1" smtClean="0"/>
              <a:t>articles</a:t>
            </a:r>
            <a:endParaRPr lang="fi-FI" dirty="0" smtClean="0"/>
          </a:p>
          <a:p>
            <a:pPr lvl="1"/>
            <a:r>
              <a:rPr lang="fi-FI" dirty="0" err="1" smtClean="0"/>
              <a:t>Local</a:t>
            </a:r>
            <a:r>
              <a:rPr lang="fi-FI" dirty="0" smtClean="0"/>
              <a:t> news, </a:t>
            </a:r>
            <a:r>
              <a:rPr lang="fi-FI" dirty="0" err="1" smtClean="0"/>
              <a:t>national</a:t>
            </a:r>
            <a:r>
              <a:rPr lang="fi-FI" dirty="0" smtClean="0"/>
              <a:t> news, </a:t>
            </a:r>
            <a:r>
              <a:rPr lang="fi-FI" dirty="0" err="1" smtClean="0"/>
              <a:t>magazines</a:t>
            </a:r>
            <a:r>
              <a:rPr lang="fi-FI" dirty="0" smtClean="0"/>
              <a:t>, </a:t>
            </a:r>
          </a:p>
          <a:p>
            <a:r>
              <a:rPr lang="fi-FI" dirty="0" err="1" smtClean="0"/>
              <a:t>Posters</a:t>
            </a:r>
            <a:endParaRPr lang="fi-FI" dirty="0" smtClean="0"/>
          </a:p>
          <a:p>
            <a:r>
              <a:rPr lang="fi-FI" dirty="0" err="1" smtClean="0"/>
              <a:t>Actions</a:t>
            </a:r>
            <a:endParaRPr lang="fi-FI" dirty="0"/>
          </a:p>
          <a:p>
            <a:r>
              <a:rPr lang="fi-FI" dirty="0" err="1" smtClean="0"/>
              <a:t>Workshops</a:t>
            </a:r>
            <a:endParaRPr lang="fi-FI" dirty="0" smtClean="0"/>
          </a:p>
        </p:txBody>
      </p:sp>
    </p:spTree>
    <p:extLst>
      <p:ext uri="{BB962C8B-B14F-4D97-AF65-F5344CB8AC3E}">
        <p14:creationId xmlns:p14="http://schemas.microsoft.com/office/powerpoint/2010/main" val="69998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u="sng" dirty="0" smtClean="0"/>
              <a:t>References</a:t>
            </a:r>
            <a:endParaRPr lang="en-US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i-FI" sz="2000" dirty="0" smtClean="0">
                <a:latin typeface="+mj-lt"/>
              </a:rPr>
              <a:t>Austen Mel (2013) </a:t>
            </a:r>
            <a:r>
              <a:rPr lang="en-US" sz="2000" i="1" dirty="0" smtClean="0">
                <a:hlinkClick r:id="rId2"/>
              </a:rPr>
              <a:t>http</a:t>
            </a:r>
            <a:r>
              <a:rPr lang="en-US" sz="2000" i="1" dirty="0">
                <a:hlinkClick r:id="rId2"/>
              </a:rPr>
              <a:t>://</a:t>
            </a:r>
            <a:r>
              <a:rPr lang="en-US" sz="2000" i="1" dirty="0" smtClean="0">
                <a:hlinkClick r:id="rId2"/>
              </a:rPr>
              <a:t>www.marine-vectors.eu/factsheets/FS-15_baltic_overview.pdf</a:t>
            </a:r>
            <a:r>
              <a:rPr lang="en-US" sz="2000" i="1" dirty="0" smtClean="0"/>
              <a:t>.</a:t>
            </a:r>
            <a:endParaRPr lang="fi-FI" sz="2000" dirty="0" smtClean="0">
              <a:latin typeface="+mj-lt"/>
            </a:endParaRPr>
          </a:p>
          <a:p>
            <a:r>
              <a:rPr lang="fi-FI" sz="2000" dirty="0">
                <a:latin typeface="+mj-lt"/>
              </a:rPr>
              <a:t>http://www.coexistproject.eu/</a:t>
            </a:r>
          </a:p>
          <a:p>
            <a:r>
              <a:rPr lang="fi-FI" sz="2000" dirty="0" err="1" smtClean="0">
                <a:latin typeface="+mj-lt"/>
              </a:rPr>
              <a:t>Rydén</a:t>
            </a:r>
            <a:r>
              <a:rPr lang="fi-FI" sz="2000" dirty="0" smtClean="0">
                <a:latin typeface="+mj-lt"/>
              </a:rPr>
              <a:t> </a:t>
            </a:r>
            <a:r>
              <a:rPr lang="fi-FI" sz="2000" dirty="0">
                <a:latin typeface="+mj-lt"/>
              </a:rPr>
              <a:t>Lars. </a:t>
            </a:r>
            <a:r>
              <a:rPr lang="fi-FI" sz="2000" dirty="0" err="1">
                <a:latin typeface="+mj-lt"/>
              </a:rPr>
              <a:t>Steps</a:t>
            </a:r>
            <a:r>
              <a:rPr lang="fi-FI" sz="2000" dirty="0">
                <a:latin typeface="+mj-lt"/>
              </a:rPr>
              <a:t> to a </a:t>
            </a:r>
            <a:r>
              <a:rPr lang="fi-FI" sz="2000" dirty="0" err="1">
                <a:latin typeface="+mj-lt"/>
              </a:rPr>
              <a:t>sustainable</a:t>
            </a:r>
            <a:r>
              <a:rPr lang="fi-FI" sz="2000" dirty="0">
                <a:latin typeface="+mj-lt"/>
              </a:rPr>
              <a:t> </a:t>
            </a:r>
            <a:r>
              <a:rPr lang="fi-FI" sz="2000" dirty="0" err="1">
                <a:latin typeface="+mj-lt"/>
              </a:rPr>
              <a:t>baltic</a:t>
            </a:r>
            <a:r>
              <a:rPr lang="fi-FI" sz="2000" dirty="0">
                <a:latin typeface="+mj-lt"/>
              </a:rPr>
              <a:t> </a:t>
            </a:r>
            <a:r>
              <a:rPr lang="fi-FI" sz="2000" dirty="0" err="1">
                <a:latin typeface="+mj-lt"/>
              </a:rPr>
              <a:t>Sea</a:t>
            </a:r>
            <a:r>
              <a:rPr lang="fi-FI" sz="2000" dirty="0">
                <a:latin typeface="+mj-lt"/>
              </a:rPr>
              <a:t> </a:t>
            </a:r>
            <a:r>
              <a:rPr lang="fi-FI" sz="2000" dirty="0" err="1">
                <a:latin typeface="+mj-lt"/>
              </a:rPr>
              <a:t>region</a:t>
            </a:r>
            <a:r>
              <a:rPr lang="fi-FI" sz="2000" dirty="0">
                <a:latin typeface="+mj-lt"/>
              </a:rPr>
              <a:t>. </a:t>
            </a:r>
            <a:r>
              <a:rPr lang="sv-SE" altLang="en-US" sz="2000" dirty="0">
                <a:latin typeface="+mj-lt"/>
              </a:rPr>
              <a:t>Baltic University. </a:t>
            </a:r>
            <a:r>
              <a:rPr lang="sv-SE" altLang="en-US" sz="2000" dirty="0" err="1">
                <a:latin typeface="+mj-lt"/>
              </a:rPr>
              <a:t>Programme</a:t>
            </a:r>
            <a:r>
              <a:rPr lang="sv-SE" altLang="en-US" sz="2000" dirty="0">
                <a:latin typeface="+mj-lt"/>
              </a:rPr>
              <a:t> Uppsala University. </a:t>
            </a:r>
            <a:r>
              <a:rPr lang="sv-SE" altLang="en-US" sz="2000" i="1" dirty="0" smtClean="0">
                <a:latin typeface="+mj-lt"/>
              </a:rPr>
              <a:t>www.balticuniv.uu.se</a:t>
            </a:r>
            <a:endParaRPr lang="en-US" sz="2000" dirty="0" smtClean="0">
              <a:latin typeface="+mj-lt"/>
            </a:endParaRPr>
          </a:p>
          <a:p>
            <a:r>
              <a:rPr lang="en-US" sz="2000" dirty="0" err="1" smtClean="0">
                <a:latin typeface="+mj-lt"/>
              </a:rPr>
              <a:t>Sirola</a:t>
            </a:r>
            <a:r>
              <a:rPr lang="en-US" sz="2000" dirty="0" smtClean="0">
                <a:latin typeface="+mj-lt"/>
              </a:rPr>
              <a:t>, M. (2013) Marine </a:t>
            </a:r>
            <a:r>
              <a:rPr lang="en-US" sz="2000" dirty="0">
                <a:latin typeface="+mj-lt"/>
              </a:rPr>
              <a:t>monitoring and science –opportunities with BONUS, the joint Baltic Sea research and development </a:t>
            </a:r>
            <a:r>
              <a:rPr lang="en-US" sz="2000" dirty="0" err="1" smtClean="0">
                <a:latin typeface="+mj-lt"/>
              </a:rPr>
              <a:t>programme</a:t>
            </a:r>
            <a:r>
              <a:rPr lang="en-US" sz="2000" dirty="0">
                <a:latin typeface="+mj-lt"/>
              </a:rPr>
              <a:t> &lt; http://www.bonusportal.org/ </a:t>
            </a:r>
            <a:r>
              <a:rPr lang="en-US" sz="2000" dirty="0" smtClean="0">
                <a:latin typeface="+mj-lt"/>
              </a:rPr>
              <a:t>&gt;.</a:t>
            </a:r>
          </a:p>
          <a:p>
            <a:r>
              <a:rPr lang="en-US" sz="2000" dirty="0">
                <a:latin typeface="+mj-lt"/>
                <a:hlinkClick r:id="rId3"/>
              </a:rPr>
              <a:t>http://</a:t>
            </a:r>
            <a:r>
              <a:rPr lang="en-US" sz="2000" dirty="0" smtClean="0">
                <a:latin typeface="+mj-lt"/>
                <a:hlinkClick r:id="rId3"/>
              </a:rPr>
              <a:t>writing.colostate.edu/guides/guide.cfm?guideid=60</a:t>
            </a:r>
            <a:endParaRPr lang="en-US" sz="2000" dirty="0" smtClean="0">
              <a:latin typeface="+mj-lt"/>
            </a:endParaRPr>
          </a:p>
          <a:p>
            <a:r>
              <a:rPr lang="en-US" sz="2000" dirty="0">
                <a:latin typeface="+mj-lt"/>
                <a:hlinkClick r:id="rId4"/>
              </a:rPr>
              <a:t>http://</a:t>
            </a:r>
            <a:r>
              <a:rPr lang="en-US" sz="2000" dirty="0" smtClean="0">
                <a:latin typeface="+mj-lt"/>
                <a:hlinkClick r:id="rId4"/>
              </a:rPr>
              <a:t>mpas.helcom.fi/apex/r/mpa/files/static/v9Y/Short%20instructions_HELCOM%20MPA%20database.pdf</a:t>
            </a:r>
            <a:endParaRPr lang="en-US" sz="2000" dirty="0" smtClean="0">
              <a:latin typeface="+mj-lt"/>
            </a:endParaRPr>
          </a:p>
          <a:p>
            <a:endParaRPr lang="en-US" sz="2000" dirty="0" smtClean="0">
              <a:latin typeface="+mj-lt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54823" y="6232983"/>
            <a:ext cx="1152244" cy="359695"/>
          </a:xfrm>
          <a:prstGeom prst="rect">
            <a:avLst/>
          </a:prstGeom>
        </p:spPr>
      </p:pic>
      <p:pic>
        <p:nvPicPr>
          <p:cNvPr id="5" name="Θέση εικόνας 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36024" y="6275178"/>
            <a:ext cx="1079500" cy="31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93621" y="5984801"/>
            <a:ext cx="945600" cy="75874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9023" y="5640268"/>
            <a:ext cx="624048" cy="11854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38785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b="1" u="sng" dirty="0" err="1" smtClean="0"/>
              <a:t>Contents</a:t>
            </a:r>
            <a:endParaRPr lang="fi-FI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Course objects</a:t>
            </a:r>
          </a:p>
          <a:p>
            <a:r>
              <a:rPr lang="en-US" dirty="0"/>
              <a:t>Case study </a:t>
            </a:r>
            <a:r>
              <a:rPr lang="en-US" dirty="0" smtClean="0"/>
              <a:t>research</a:t>
            </a:r>
          </a:p>
          <a:p>
            <a:pPr lvl="1"/>
            <a:r>
              <a:rPr lang="en-US" dirty="0" smtClean="0"/>
              <a:t>Data</a:t>
            </a:r>
          </a:p>
          <a:p>
            <a:r>
              <a:rPr lang="fi-FI" dirty="0" err="1" smtClean="0"/>
              <a:t>Toxics</a:t>
            </a:r>
            <a:r>
              <a:rPr lang="fi-FI" dirty="0" smtClean="0"/>
              <a:t> and </a:t>
            </a:r>
            <a:r>
              <a:rPr lang="fi-FI" dirty="0" err="1" smtClean="0"/>
              <a:t>human</a:t>
            </a:r>
            <a:r>
              <a:rPr lang="fi-FI" dirty="0" smtClean="0"/>
              <a:t> </a:t>
            </a:r>
            <a:r>
              <a:rPr lang="fi-FI" dirty="0" err="1" smtClean="0"/>
              <a:t>waste</a:t>
            </a:r>
            <a:r>
              <a:rPr lang="fi-FI" dirty="0" smtClean="0"/>
              <a:t> of </a:t>
            </a:r>
            <a:r>
              <a:rPr lang="fi-FI" dirty="0" err="1" smtClean="0"/>
              <a:t>ships</a:t>
            </a:r>
            <a:endParaRPr lang="fi-FI" dirty="0" smtClean="0"/>
          </a:p>
          <a:p>
            <a:pPr lvl="1"/>
            <a:r>
              <a:rPr lang="en-US" dirty="0" smtClean="0"/>
              <a:t>Example</a:t>
            </a:r>
            <a:endParaRPr lang="en-US" dirty="0"/>
          </a:p>
          <a:p>
            <a:r>
              <a:rPr lang="en-US" dirty="0" smtClean="0"/>
              <a:t>Evaluation</a:t>
            </a:r>
          </a:p>
          <a:p>
            <a:r>
              <a:rPr lang="fi-FI" dirty="0" err="1" smtClean="0"/>
              <a:t>Dissemination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4823" y="6232983"/>
            <a:ext cx="1152244" cy="359695"/>
          </a:xfrm>
          <a:prstGeom prst="rect">
            <a:avLst/>
          </a:prstGeom>
        </p:spPr>
      </p:pic>
      <p:pic>
        <p:nvPicPr>
          <p:cNvPr id="5" name="Θέση εικόνας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36024" y="6275178"/>
            <a:ext cx="1079500" cy="31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93621" y="5984801"/>
            <a:ext cx="945600" cy="75874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9023" y="5640268"/>
            <a:ext cx="624048" cy="11854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89708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u="sng" dirty="0" smtClean="0"/>
              <a:t>Course objects</a:t>
            </a:r>
            <a:endParaRPr lang="en-US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Understands steps of case study research</a:t>
            </a:r>
          </a:p>
          <a:p>
            <a:r>
              <a:rPr lang="en-US" dirty="0" smtClean="0"/>
              <a:t>Put in a practice all topics covered in earlier studies</a:t>
            </a:r>
          </a:p>
          <a:p>
            <a:r>
              <a:rPr lang="en-US" dirty="0" smtClean="0"/>
              <a:t>Analyses and applicate earlier information in case study</a:t>
            </a:r>
          </a:p>
          <a:p>
            <a:r>
              <a:rPr lang="en-US" dirty="0"/>
              <a:t>E</a:t>
            </a:r>
            <a:r>
              <a:rPr lang="en-US" dirty="0" smtClean="0"/>
              <a:t>valuate researches validity </a:t>
            </a:r>
          </a:p>
          <a:p>
            <a:r>
              <a:rPr lang="en-US" dirty="0" smtClean="0"/>
              <a:t>Understanding of importance of dissemination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4823" y="6232983"/>
            <a:ext cx="1152244" cy="359695"/>
          </a:xfrm>
          <a:prstGeom prst="rect">
            <a:avLst/>
          </a:prstGeom>
        </p:spPr>
      </p:pic>
      <p:pic>
        <p:nvPicPr>
          <p:cNvPr id="5" name="Θέση εικόνας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36024" y="6275178"/>
            <a:ext cx="1079500" cy="31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93621" y="5984801"/>
            <a:ext cx="945600" cy="75874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9023" y="5640268"/>
            <a:ext cx="624048" cy="11854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45787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b="1" u="sng" dirty="0" smtClean="0"/>
              <a:t>Case </a:t>
            </a:r>
            <a:r>
              <a:rPr lang="en-US" b="1" u="sng" dirty="0" smtClean="0"/>
              <a:t>study research</a:t>
            </a:r>
            <a:r>
              <a:rPr lang="fi-FI" b="1" u="sng" dirty="0" smtClean="0"/>
              <a:t/>
            </a:r>
            <a:br>
              <a:rPr lang="fi-FI" b="1" u="sng" dirty="0" smtClean="0"/>
            </a:br>
            <a:r>
              <a:rPr lang="en-US" sz="2800" b="1" u="sng" dirty="0" smtClean="0"/>
              <a:t>Overview</a:t>
            </a:r>
            <a:endParaRPr lang="en-US" b="1" u="sng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4823" y="6232983"/>
            <a:ext cx="1152244" cy="359695"/>
          </a:xfrm>
          <a:prstGeom prst="rect">
            <a:avLst/>
          </a:prstGeom>
        </p:spPr>
      </p:pic>
      <p:pic>
        <p:nvPicPr>
          <p:cNvPr id="7" name="Θέση εικόνας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36024" y="6275178"/>
            <a:ext cx="1079500" cy="31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93621" y="5984801"/>
            <a:ext cx="945600" cy="75874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9023" y="5640268"/>
            <a:ext cx="624048" cy="1185430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159176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Empiric</a:t>
            </a:r>
            <a:r>
              <a:rPr lang="fi-FI" dirty="0" smtClean="0"/>
              <a:t> </a:t>
            </a:r>
            <a:r>
              <a:rPr lang="en-US" dirty="0" smtClean="0"/>
              <a:t>research</a:t>
            </a:r>
            <a:r>
              <a:rPr lang="fi-FI" dirty="0" smtClean="0"/>
              <a:t> </a:t>
            </a:r>
            <a:endParaRPr lang="en-US" dirty="0" smtClean="0"/>
          </a:p>
          <a:p>
            <a:r>
              <a:rPr lang="en-US" dirty="0" smtClean="0"/>
              <a:t>Useful tool for investigate trends and specific situations</a:t>
            </a:r>
          </a:p>
          <a:p>
            <a:r>
              <a:rPr lang="fi-FI" dirty="0" smtClean="0"/>
              <a:t>One of </a:t>
            </a:r>
            <a:r>
              <a:rPr lang="en-US" dirty="0" smtClean="0"/>
              <a:t>the most popular strategy to collect qualitative data</a:t>
            </a:r>
          </a:p>
          <a:p>
            <a:pPr lvl="1"/>
            <a:r>
              <a:rPr lang="fi-FI" dirty="0" smtClean="0"/>
              <a:t>Is an in </a:t>
            </a:r>
            <a:r>
              <a:rPr lang="fi-FI" dirty="0" err="1" smtClean="0"/>
              <a:t>depth</a:t>
            </a:r>
            <a:r>
              <a:rPr lang="fi-FI" dirty="0" smtClean="0"/>
              <a:t> </a:t>
            </a:r>
            <a:r>
              <a:rPr lang="fi-FI" dirty="0" err="1" smtClean="0"/>
              <a:t>study</a:t>
            </a:r>
            <a:r>
              <a:rPr lang="fi-FI" dirty="0" smtClean="0"/>
              <a:t> of </a:t>
            </a:r>
            <a:r>
              <a:rPr lang="fi-FI" dirty="0" err="1" smtClean="0"/>
              <a:t>aparticulat</a:t>
            </a:r>
            <a:r>
              <a:rPr lang="fi-FI" dirty="0" smtClean="0"/>
              <a:t> </a:t>
            </a:r>
            <a:r>
              <a:rPr lang="fi-FI" dirty="0" err="1" smtClean="0"/>
              <a:t>situation</a:t>
            </a:r>
            <a:r>
              <a:rPr lang="fi-FI" dirty="0" smtClean="0"/>
              <a:t>, </a:t>
            </a:r>
            <a:r>
              <a:rPr lang="fi-FI" dirty="0" err="1" smtClean="0"/>
              <a:t>very</a:t>
            </a:r>
            <a:r>
              <a:rPr lang="fi-FI" dirty="0" smtClean="0"/>
              <a:t> </a:t>
            </a:r>
            <a:r>
              <a:rPr lang="fi-FI" dirty="0" err="1" smtClean="0"/>
              <a:t>broad</a:t>
            </a:r>
            <a:r>
              <a:rPr lang="fi-FI" dirty="0" smtClean="0"/>
              <a:t> </a:t>
            </a:r>
            <a:r>
              <a:rPr lang="fi-FI" dirty="0" err="1" smtClean="0"/>
              <a:t>field</a:t>
            </a:r>
            <a:r>
              <a:rPr lang="fi-FI" dirty="0" smtClean="0"/>
              <a:t> of </a:t>
            </a:r>
            <a:r>
              <a:rPr lang="fi-FI" dirty="0" err="1" smtClean="0"/>
              <a:t>research</a:t>
            </a:r>
            <a:endParaRPr lang="en-US" dirty="0" smtClean="0"/>
          </a:p>
          <a:p>
            <a:pPr lvl="1"/>
            <a:r>
              <a:rPr lang="en-US" dirty="0" smtClean="0"/>
              <a:t>Especially</a:t>
            </a:r>
            <a:r>
              <a:rPr lang="fi-FI" dirty="0" smtClean="0"/>
              <a:t>: </a:t>
            </a:r>
            <a:r>
              <a:rPr lang="en-US" dirty="0" smtClean="0"/>
              <a:t>Social science, psychology, anthropology and ecology</a:t>
            </a:r>
          </a:p>
          <a:p>
            <a:r>
              <a:rPr lang="en-US" dirty="0"/>
              <a:t>T</a:t>
            </a:r>
            <a:r>
              <a:rPr lang="en-US" dirty="0" smtClean="0"/>
              <a:t>est </a:t>
            </a:r>
            <a:r>
              <a:rPr lang="en-US" dirty="0" smtClean="0"/>
              <a:t>theoretical models in real world</a:t>
            </a:r>
          </a:p>
          <a:p>
            <a:r>
              <a:rPr lang="en-US" dirty="0" smtClean="0"/>
              <a:t>Will give indications, hypothesis creation and allow further elaboration</a:t>
            </a:r>
          </a:p>
          <a:p>
            <a:r>
              <a:rPr lang="en-US" dirty="0" smtClean="0"/>
              <a:t>Realistic</a:t>
            </a:r>
            <a:r>
              <a:rPr lang="fi-FI" dirty="0" smtClean="0"/>
              <a:t> </a:t>
            </a:r>
            <a:r>
              <a:rPr lang="en-US" dirty="0" smtClean="0"/>
              <a:t>responses</a:t>
            </a:r>
            <a:r>
              <a:rPr lang="fi-FI" dirty="0" smtClean="0"/>
              <a:t> (</a:t>
            </a:r>
            <a:r>
              <a:rPr lang="en-US" dirty="0" smtClean="0"/>
              <a:t>real world </a:t>
            </a:r>
            <a:r>
              <a:rPr lang="fi-FI" dirty="0" smtClean="0"/>
              <a:t>vs. </a:t>
            </a:r>
            <a:r>
              <a:rPr lang="en-US" dirty="0" smtClean="0"/>
              <a:t>computer model</a:t>
            </a:r>
            <a:r>
              <a:rPr lang="fi-FI" dirty="0" smtClean="0"/>
              <a:t>)</a:t>
            </a:r>
            <a:endParaRPr lang="en-US" dirty="0" smtClean="0"/>
          </a:p>
          <a:p>
            <a:pPr marL="0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038339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b="1" u="sng" dirty="0" smtClean="0"/>
              <a:t>Case </a:t>
            </a:r>
            <a:r>
              <a:rPr lang="en-US" b="1" u="sng" dirty="0" smtClean="0"/>
              <a:t>study research</a:t>
            </a:r>
            <a:r>
              <a:rPr lang="fi-FI" b="1" u="sng" dirty="0" smtClean="0"/>
              <a:t/>
            </a:r>
            <a:br>
              <a:rPr lang="fi-FI" b="1" u="sng" dirty="0" smtClean="0"/>
            </a:br>
            <a:r>
              <a:rPr lang="en-US" sz="2800" b="1" u="sng" dirty="0" err="1" smtClean="0"/>
              <a:t>Desinging</a:t>
            </a:r>
            <a:endParaRPr lang="en-US" b="1" u="sng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4823" y="6232983"/>
            <a:ext cx="1152244" cy="359695"/>
          </a:xfrm>
          <a:prstGeom prst="rect">
            <a:avLst/>
          </a:prstGeom>
        </p:spPr>
      </p:pic>
      <p:pic>
        <p:nvPicPr>
          <p:cNvPr id="7" name="Θέση εικόνας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36024" y="6275178"/>
            <a:ext cx="1079500" cy="31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93621" y="5984801"/>
            <a:ext cx="945600" cy="75874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9023" y="5640268"/>
            <a:ext cx="624048" cy="1185430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159176"/>
          </a:xfrm>
        </p:spPr>
        <p:txBody>
          <a:bodyPr/>
          <a:lstStyle/>
          <a:p>
            <a:r>
              <a:rPr lang="fi-FI" dirty="0" smtClean="0"/>
              <a:t>Single- case </a:t>
            </a:r>
            <a:r>
              <a:rPr lang="fi-FI" dirty="0" err="1" smtClean="0"/>
              <a:t>or</a:t>
            </a:r>
            <a:r>
              <a:rPr lang="fi-FI" dirty="0" smtClean="0"/>
              <a:t> </a:t>
            </a:r>
            <a:r>
              <a:rPr lang="fi-FI" dirty="0" err="1" smtClean="0"/>
              <a:t>Multiple</a:t>
            </a:r>
            <a:r>
              <a:rPr lang="fi-FI" dirty="0" smtClean="0"/>
              <a:t>- case</a:t>
            </a:r>
          </a:p>
          <a:p>
            <a:r>
              <a:rPr lang="fi-FI" dirty="0" smtClean="0"/>
              <a:t>Focus </a:t>
            </a:r>
            <a:r>
              <a:rPr lang="en-US" dirty="0" smtClean="0"/>
              <a:t>on specific case </a:t>
            </a:r>
          </a:p>
          <a:p>
            <a:r>
              <a:rPr lang="en-US" dirty="0" smtClean="0"/>
              <a:t>Attempt to test a theory</a:t>
            </a:r>
          </a:p>
          <a:p>
            <a:r>
              <a:rPr lang="en-US" dirty="0" smtClean="0"/>
              <a:t> Is the subject </a:t>
            </a:r>
            <a:r>
              <a:rPr lang="en-US" dirty="0"/>
              <a:t>r</a:t>
            </a:r>
            <a:r>
              <a:rPr lang="en-US" dirty="0" smtClean="0"/>
              <a:t>elevance?</a:t>
            </a:r>
          </a:p>
          <a:p>
            <a:r>
              <a:rPr lang="fi-FI" dirty="0" smtClean="0"/>
              <a:t>Plan and </a:t>
            </a:r>
            <a:r>
              <a:rPr lang="en-US" dirty="0" smtClean="0"/>
              <a:t>design: how study is addressed and how collected data is relevant? </a:t>
            </a:r>
          </a:p>
          <a:p>
            <a:r>
              <a:rPr lang="en-US" dirty="0" smtClean="0"/>
              <a:t>Be</a:t>
            </a:r>
            <a:r>
              <a:rPr lang="fi-FI" dirty="0" smtClean="0"/>
              <a:t> </a:t>
            </a:r>
            <a:r>
              <a:rPr lang="fi-FI" dirty="0" err="1" smtClean="0"/>
              <a:t>passive</a:t>
            </a:r>
            <a:r>
              <a:rPr lang="fi-FI" dirty="0" smtClean="0"/>
              <a:t> in </a:t>
            </a:r>
            <a:r>
              <a:rPr lang="fi-FI" dirty="0" err="1" smtClean="0"/>
              <a:t>your</a:t>
            </a:r>
            <a:r>
              <a:rPr lang="fi-FI" dirty="0" smtClean="0"/>
              <a:t> </a:t>
            </a:r>
            <a:r>
              <a:rPr lang="fi-FI" dirty="0" err="1" smtClean="0"/>
              <a:t>research</a:t>
            </a:r>
            <a:r>
              <a:rPr lang="fi-FI" dirty="0" smtClean="0"/>
              <a:t>- </a:t>
            </a:r>
            <a:r>
              <a:rPr lang="fi-FI" dirty="0" err="1" smtClean="0"/>
              <a:t>be</a:t>
            </a:r>
            <a:r>
              <a:rPr lang="fi-FI" dirty="0" smtClean="0"/>
              <a:t> </a:t>
            </a:r>
            <a:r>
              <a:rPr lang="fi-FI" dirty="0" err="1" smtClean="0"/>
              <a:t>observer</a:t>
            </a:r>
            <a:r>
              <a:rPr lang="fi-FI" dirty="0" smtClean="0"/>
              <a:t> </a:t>
            </a:r>
            <a:endParaRPr lang="fi-FI" dirty="0" smtClean="0"/>
          </a:p>
          <a:p>
            <a:r>
              <a:rPr lang="fi-FI" dirty="0" smtClean="0"/>
              <a:t>Case </a:t>
            </a:r>
            <a:r>
              <a:rPr lang="fi-FI" dirty="0" err="1" smtClean="0"/>
              <a:t>must</a:t>
            </a:r>
            <a:r>
              <a:rPr lang="fi-FI" dirty="0" smtClean="0"/>
              <a:t> </a:t>
            </a:r>
            <a:r>
              <a:rPr lang="fi-FI" dirty="0" err="1" smtClean="0"/>
              <a:t>be</a:t>
            </a:r>
            <a:r>
              <a:rPr lang="fi-FI" dirty="0" smtClean="0"/>
              <a:t> </a:t>
            </a:r>
            <a:r>
              <a:rPr lang="fi-FI" dirty="0" err="1" smtClean="0"/>
              <a:t>treated</a:t>
            </a:r>
            <a:r>
              <a:rPr lang="fi-FI" dirty="0" smtClean="0"/>
              <a:t> </a:t>
            </a:r>
            <a:r>
              <a:rPr lang="fi-FI" dirty="0" err="1" smtClean="0"/>
              <a:t>individually</a:t>
            </a: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0141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b="1" u="sng" dirty="0" smtClean="0"/>
              <a:t>Case </a:t>
            </a:r>
            <a:r>
              <a:rPr lang="en-US" b="1" u="sng" dirty="0" smtClean="0"/>
              <a:t>study research</a:t>
            </a:r>
            <a:r>
              <a:rPr lang="fi-FI" b="1" u="sng" dirty="0" smtClean="0"/>
              <a:t/>
            </a:r>
            <a:br>
              <a:rPr lang="fi-FI" b="1" u="sng" dirty="0" smtClean="0"/>
            </a:br>
            <a:r>
              <a:rPr lang="en-US" sz="2800" b="1" u="sng" dirty="0" smtClean="0"/>
              <a:t>Results</a:t>
            </a:r>
            <a:endParaRPr lang="en-US" b="1" u="sng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4823" y="6232983"/>
            <a:ext cx="1152244" cy="359695"/>
          </a:xfrm>
          <a:prstGeom prst="rect">
            <a:avLst/>
          </a:prstGeom>
        </p:spPr>
      </p:pic>
      <p:pic>
        <p:nvPicPr>
          <p:cNvPr id="7" name="Θέση εικόνας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36024" y="6275178"/>
            <a:ext cx="1079500" cy="31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93621" y="5984801"/>
            <a:ext cx="945600" cy="75874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9023" y="5640268"/>
            <a:ext cx="624048" cy="1185430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159176"/>
          </a:xfrm>
        </p:spPr>
        <p:txBody>
          <a:bodyPr/>
          <a:lstStyle/>
          <a:p>
            <a:r>
              <a:rPr lang="fi-FI" dirty="0" smtClean="0"/>
              <a:t>A</a:t>
            </a:r>
            <a:r>
              <a:rPr lang="en-US" dirty="0" err="1" smtClean="0"/>
              <a:t>nalyzing</a:t>
            </a:r>
            <a:r>
              <a:rPr lang="en-US" dirty="0" smtClean="0"/>
              <a:t> </a:t>
            </a:r>
            <a:r>
              <a:rPr lang="en-US" dirty="0" smtClean="0"/>
              <a:t>the results: </a:t>
            </a:r>
            <a:r>
              <a:rPr lang="en-US" dirty="0" smtClean="0"/>
              <a:t>opinion </a:t>
            </a:r>
            <a:r>
              <a:rPr lang="en-US" dirty="0" smtClean="0"/>
              <a:t>based</a:t>
            </a:r>
          </a:p>
          <a:p>
            <a:r>
              <a:rPr lang="en-US" dirty="0"/>
              <a:t>E</a:t>
            </a:r>
            <a:r>
              <a:rPr lang="en-US" dirty="0" smtClean="0"/>
              <a:t>mphasis </a:t>
            </a:r>
            <a:r>
              <a:rPr lang="en-US" dirty="0"/>
              <a:t>is placed on exploration and description.</a:t>
            </a:r>
            <a:endParaRPr lang="en-US" dirty="0" smtClean="0"/>
          </a:p>
          <a:p>
            <a:r>
              <a:rPr lang="fi-FI" dirty="0" err="1" smtClean="0"/>
              <a:t>Judge</a:t>
            </a:r>
            <a:r>
              <a:rPr lang="fi-FI" dirty="0" smtClean="0"/>
              <a:t> </a:t>
            </a:r>
            <a:r>
              <a:rPr lang="fi-FI" dirty="0" err="1" smtClean="0"/>
              <a:t>trends</a:t>
            </a:r>
            <a:r>
              <a:rPr lang="fi-FI" dirty="0" smtClean="0"/>
              <a:t> </a:t>
            </a:r>
            <a:r>
              <a:rPr lang="fi-FI" dirty="0" err="1" smtClean="0"/>
              <a:t>not</a:t>
            </a:r>
            <a:r>
              <a:rPr lang="fi-FI" dirty="0" smtClean="0"/>
              <a:t> </a:t>
            </a:r>
            <a:r>
              <a:rPr lang="fi-FI" dirty="0" err="1" smtClean="0"/>
              <a:t>analyze</a:t>
            </a:r>
            <a:r>
              <a:rPr lang="fi-FI" dirty="0" smtClean="0"/>
              <a:t> </a:t>
            </a:r>
            <a:r>
              <a:rPr lang="fi-FI" dirty="0" err="1" smtClean="0"/>
              <a:t>all</a:t>
            </a:r>
            <a:r>
              <a:rPr lang="fi-FI" dirty="0" smtClean="0"/>
              <a:t> data</a:t>
            </a:r>
          </a:p>
          <a:p>
            <a:r>
              <a:rPr lang="fi-FI" dirty="0" smtClean="0"/>
              <a:t>No </a:t>
            </a:r>
            <a:r>
              <a:rPr lang="en-US" dirty="0" smtClean="0"/>
              <a:t>right or wrong answer in case study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8282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b="1" u="sng" dirty="0" smtClean="0"/>
              <a:t>Data</a:t>
            </a:r>
            <a:endParaRPr lang="en-US" b="1" u="sng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4823" y="6232983"/>
            <a:ext cx="1152244" cy="359695"/>
          </a:xfrm>
          <a:prstGeom prst="rect">
            <a:avLst/>
          </a:prstGeom>
        </p:spPr>
      </p:pic>
      <p:pic>
        <p:nvPicPr>
          <p:cNvPr id="7" name="Θέση εικόνας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36024" y="6275178"/>
            <a:ext cx="1079500" cy="31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93621" y="5984801"/>
            <a:ext cx="945600" cy="75874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9023" y="5640268"/>
            <a:ext cx="624048" cy="1185430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159176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/>
              <a:t>There are six types of data collected in case studies:</a:t>
            </a:r>
          </a:p>
          <a:p>
            <a:r>
              <a:rPr lang="en-US" dirty="0"/>
              <a:t>Documents.</a:t>
            </a:r>
          </a:p>
          <a:p>
            <a:r>
              <a:rPr lang="en-US" dirty="0"/>
              <a:t>Archival records.</a:t>
            </a:r>
          </a:p>
          <a:p>
            <a:r>
              <a:rPr lang="en-US" dirty="0"/>
              <a:t>Interviews.</a:t>
            </a:r>
          </a:p>
          <a:p>
            <a:r>
              <a:rPr lang="en-US" dirty="0"/>
              <a:t>Direct observation.</a:t>
            </a:r>
          </a:p>
          <a:p>
            <a:r>
              <a:rPr lang="en-US" dirty="0"/>
              <a:t>Participant observation.</a:t>
            </a:r>
          </a:p>
          <a:p>
            <a:r>
              <a:rPr lang="en-US" dirty="0"/>
              <a:t>Artifacts.</a:t>
            </a:r>
          </a:p>
          <a:p>
            <a:r>
              <a:rPr lang="en-US" dirty="0" smtClean="0"/>
              <a:t>Evaluation </a:t>
            </a:r>
            <a:r>
              <a:rPr lang="fi-FI" dirty="0" smtClean="0"/>
              <a:t> </a:t>
            </a:r>
          </a:p>
          <a:p>
            <a:pPr marL="0" indent="0">
              <a:buNone/>
            </a:pPr>
            <a:r>
              <a:rPr lang="fi-FI" sz="2200" i="1" dirty="0" smtClean="0"/>
              <a:t>(</a:t>
            </a:r>
            <a:r>
              <a:rPr lang="fi-FI" sz="2200" i="1" dirty="0" err="1" smtClean="0"/>
              <a:t>Colostate</a:t>
            </a:r>
            <a:r>
              <a:rPr lang="fi-FI" sz="2200" i="1" dirty="0" smtClean="0"/>
              <a:t>)</a:t>
            </a:r>
            <a:endParaRPr lang="en-US" sz="2200" i="1" dirty="0"/>
          </a:p>
        </p:txBody>
      </p:sp>
      <p:sp>
        <p:nvSpPr>
          <p:cNvPr id="4" name="TextBox 3"/>
          <p:cNvSpPr txBox="1"/>
          <p:nvPr/>
        </p:nvSpPr>
        <p:spPr>
          <a:xfrm>
            <a:off x="8682790" y="2644105"/>
            <a:ext cx="267101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Good to know:</a:t>
            </a:r>
          </a:p>
          <a:p>
            <a:r>
              <a:rPr lang="en-US" sz="2400" i="1" dirty="0" smtClean="0"/>
              <a:t>Case </a:t>
            </a:r>
            <a:r>
              <a:rPr lang="en-US" sz="2400" i="1" dirty="0"/>
              <a:t>studies are </a:t>
            </a:r>
            <a:r>
              <a:rPr lang="en-US" sz="2400" i="1" dirty="0" smtClean="0"/>
              <a:t>to </a:t>
            </a:r>
            <a:r>
              <a:rPr lang="en-US" sz="2400" i="1" dirty="0"/>
              <a:t>be much more convincing and accurate </a:t>
            </a:r>
            <a:r>
              <a:rPr lang="en-US" sz="2400" i="1" dirty="0" smtClean="0"/>
              <a:t>if they are based on several different sources of information</a:t>
            </a:r>
            <a:endParaRPr lang="fi-FI" sz="2400" i="1" dirty="0" smtClean="0"/>
          </a:p>
        </p:txBody>
      </p:sp>
    </p:spTree>
    <p:extLst>
      <p:ext uri="{BB962C8B-B14F-4D97-AF65-F5344CB8AC3E}">
        <p14:creationId xmlns:p14="http://schemas.microsoft.com/office/powerpoint/2010/main" val="1210634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b="1" u="sng" dirty="0" smtClean="0"/>
              <a:t>Case </a:t>
            </a:r>
            <a:r>
              <a:rPr lang="en-US" b="1" u="sng" dirty="0" smtClean="0"/>
              <a:t>studies in sea regions</a:t>
            </a:r>
            <a:endParaRPr lang="en-US" b="1" u="sng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4823" y="6232983"/>
            <a:ext cx="1152244" cy="359695"/>
          </a:xfrm>
          <a:prstGeom prst="rect">
            <a:avLst/>
          </a:prstGeom>
        </p:spPr>
      </p:pic>
      <p:pic>
        <p:nvPicPr>
          <p:cNvPr id="7" name="Θέση εικόνας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36024" y="6275178"/>
            <a:ext cx="1079500" cy="31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93621" y="5984801"/>
            <a:ext cx="945600" cy="75874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9023" y="5640268"/>
            <a:ext cx="624048" cy="1185430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159176"/>
          </a:xfrm>
        </p:spPr>
        <p:txBody>
          <a:bodyPr>
            <a:normAutofit/>
          </a:bodyPr>
          <a:lstStyle/>
          <a:p>
            <a:r>
              <a:rPr lang="en-US" dirty="0"/>
              <a:t>Mapping the impact of alien species on marine ecosystems: the Mediterranean Sea case </a:t>
            </a:r>
            <a:r>
              <a:rPr lang="en-US" dirty="0" smtClean="0"/>
              <a:t>study </a:t>
            </a:r>
            <a:r>
              <a:rPr lang="en-US" i="1" dirty="0" smtClean="0"/>
              <a:t>(</a:t>
            </a:r>
            <a:r>
              <a:rPr lang="en-US" i="1" dirty="0" err="1" smtClean="0"/>
              <a:t>Katsanevakis</a:t>
            </a:r>
            <a:r>
              <a:rPr lang="en-US" i="1" dirty="0" smtClean="0"/>
              <a:t>, Tempera, Teixeira)</a:t>
            </a:r>
            <a:endParaRPr lang="en-US" i="1" dirty="0" smtClean="0"/>
          </a:p>
          <a:p>
            <a:r>
              <a:rPr lang="en-US" dirty="0" smtClean="0"/>
              <a:t>Coexist-project</a:t>
            </a:r>
            <a:r>
              <a:rPr lang="fi-FI" dirty="0" smtClean="0"/>
              <a:t>:</a:t>
            </a:r>
            <a:endParaRPr lang="en-US" dirty="0" smtClean="0"/>
          </a:p>
          <a:p>
            <a:pPr lvl="1"/>
            <a:r>
              <a:rPr lang="en-US" dirty="0"/>
              <a:t>Case study 1: </a:t>
            </a:r>
            <a:r>
              <a:rPr lang="en-US" dirty="0" err="1"/>
              <a:t>Hardangerfjord</a:t>
            </a:r>
            <a:endParaRPr lang="en-US" dirty="0"/>
          </a:p>
          <a:p>
            <a:pPr lvl="1"/>
            <a:r>
              <a:rPr lang="en-US" dirty="0"/>
              <a:t>Case study 2: Atlantic coast areas</a:t>
            </a:r>
            <a:endParaRPr lang="en-US" dirty="0"/>
          </a:p>
          <a:p>
            <a:pPr lvl="1"/>
            <a:r>
              <a:rPr lang="en-US" dirty="0"/>
              <a:t>Case study 3: </a:t>
            </a:r>
            <a:r>
              <a:rPr lang="en-US" dirty="0" err="1"/>
              <a:t>algarve</a:t>
            </a:r>
            <a:r>
              <a:rPr lang="en-US" dirty="0"/>
              <a:t> coast</a:t>
            </a:r>
            <a:endParaRPr lang="en-US" dirty="0"/>
          </a:p>
          <a:p>
            <a:pPr lvl="1"/>
            <a:r>
              <a:rPr lang="en-US" dirty="0"/>
              <a:t>Case study 4: Adriatic Sea coast</a:t>
            </a:r>
            <a:endParaRPr lang="en-US" dirty="0"/>
          </a:p>
          <a:p>
            <a:pPr lvl="1"/>
            <a:r>
              <a:rPr lang="en-US" dirty="0"/>
              <a:t>Case study 5: Coastal North Sea</a:t>
            </a:r>
            <a:endParaRPr lang="en-US" dirty="0"/>
          </a:p>
          <a:p>
            <a:pPr lvl="1"/>
            <a:r>
              <a:rPr lang="en-US" dirty="0"/>
              <a:t>Case study 6: Baltic Sea</a:t>
            </a:r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098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Seven research </a:t>
            </a:r>
            <a:r>
              <a:rPr lang="en-US" b="1" dirty="0" smtClean="0"/>
              <a:t>themes according to BONUS </a:t>
            </a:r>
            <a:r>
              <a:rPr lang="en-US" dirty="0"/>
              <a:t/>
            </a:r>
            <a:br>
              <a:rPr lang="en-US" dirty="0"/>
            </a:br>
            <a:endParaRPr lang="en-US" b="1" u="sng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4823" y="6232983"/>
            <a:ext cx="1152244" cy="359695"/>
          </a:xfrm>
          <a:prstGeom prst="rect">
            <a:avLst/>
          </a:prstGeom>
        </p:spPr>
      </p:pic>
      <p:pic>
        <p:nvPicPr>
          <p:cNvPr id="7" name="Θέση εικόνας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36024" y="6275178"/>
            <a:ext cx="1079500" cy="31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93621" y="5984801"/>
            <a:ext cx="945600" cy="75874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9023" y="5640268"/>
            <a:ext cx="624048" cy="1185430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324947"/>
            <a:ext cx="10515600" cy="4415453"/>
          </a:xfrm>
        </p:spPr>
        <p:txBody>
          <a:bodyPr>
            <a:normAutofit lnSpcReduction="10000"/>
          </a:bodyPr>
          <a:lstStyle/>
          <a:p>
            <a:r>
              <a:rPr lang="en-US" b="1" dirty="0" smtClean="0"/>
              <a:t>Linking </a:t>
            </a:r>
            <a:r>
              <a:rPr lang="en-US" b="1" dirty="0"/>
              <a:t>science and policy </a:t>
            </a:r>
            <a:endParaRPr lang="en-US" dirty="0"/>
          </a:p>
          <a:p>
            <a:r>
              <a:rPr lang="en-US" b="1" dirty="0" smtClean="0"/>
              <a:t>Understanding </a:t>
            </a:r>
            <a:r>
              <a:rPr lang="en-US" b="1" dirty="0"/>
              <a:t>climate change and geophysical forcing </a:t>
            </a:r>
            <a:endParaRPr lang="en-US" dirty="0"/>
          </a:p>
          <a:p>
            <a:r>
              <a:rPr lang="en-US" b="1" dirty="0" smtClean="0"/>
              <a:t>Combatting </a:t>
            </a:r>
            <a:r>
              <a:rPr lang="en-US" b="1" dirty="0"/>
              <a:t>eutrophication </a:t>
            </a:r>
            <a:endParaRPr lang="en-US" dirty="0"/>
          </a:p>
          <a:p>
            <a:r>
              <a:rPr lang="en-US" b="1" dirty="0" smtClean="0"/>
              <a:t>Achieving </a:t>
            </a:r>
            <a:r>
              <a:rPr lang="en-US" b="1" dirty="0"/>
              <a:t>sustainable fisheries </a:t>
            </a:r>
            <a:endParaRPr lang="en-US" dirty="0"/>
          </a:p>
          <a:p>
            <a:r>
              <a:rPr lang="en-US" b="1" dirty="0" smtClean="0"/>
              <a:t>Protecting </a:t>
            </a:r>
            <a:r>
              <a:rPr lang="en-US" b="1" dirty="0"/>
              <a:t>biodiversity </a:t>
            </a:r>
            <a:endParaRPr lang="en-US" dirty="0"/>
          </a:p>
          <a:p>
            <a:r>
              <a:rPr lang="en-US" b="1" dirty="0" smtClean="0"/>
              <a:t>Preventing </a:t>
            </a:r>
            <a:r>
              <a:rPr lang="en-US" b="1" dirty="0"/>
              <a:t>pollution </a:t>
            </a:r>
            <a:endParaRPr lang="en-US" dirty="0"/>
          </a:p>
          <a:p>
            <a:r>
              <a:rPr lang="en-US" b="1" dirty="0" smtClean="0"/>
              <a:t>Integrating </a:t>
            </a:r>
            <a:r>
              <a:rPr lang="en-US" b="1" dirty="0"/>
              <a:t>ecosystem and society </a:t>
            </a:r>
            <a:endParaRPr lang="en-US" b="1" dirty="0" smtClean="0"/>
          </a:p>
          <a:p>
            <a:pPr marL="0" indent="0">
              <a:buNone/>
            </a:pPr>
            <a:r>
              <a:rPr lang="fi-FI" sz="1800" dirty="0" smtClean="0"/>
              <a:t>(Sirola</a:t>
            </a:r>
            <a:r>
              <a:rPr lang="fi-FI" sz="1800" dirty="0" smtClean="0"/>
              <a:t>)</a:t>
            </a:r>
            <a:endParaRPr lang="en-US" b="1" dirty="0" smtClean="0"/>
          </a:p>
          <a:p>
            <a:pPr marL="0" indent="0">
              <a:buNone/>
            </a:pPr>
            <a:r>
              <a:rPr lang="fi-FI" b="1" i="1" dirty="0" err="1" smtClean="0"/>
              <a:t>All</a:t>
            </a:r>
            <a:r>
              <a:rPr lang="fi-FI" b="1" i="1" dirty="0" smtClean="0"/>
              <a:t> </a:t>
            </a:r>
            <a:r>
              <a:rPr lang="fi-FI" b="1" i="1" dirty="0" err="1" smtClean="0"/>
              <a:t>examples</a:t>
            </a:r>
            <a:r>
              <a:rPr lang="fi-FI" b="1" i="1" dirty="0" smtClean="0"/>
              <a:t> </a:t>
            </a:r>
            <a:r>
              <a:rPr lang="fi-FI" b="1" i="1" dirty="0" err="1" smtClean="0"/>
              <a:t>can</a:t>
            </a:r>
            <a:r>
              <a:rPr lang="fi-FI" b="1" i="1" dirty="0" smtClean="0"/>
              <a:t> </a:t>
            </a:r>
            <a:r>
              <a:rPr lang="fi-FI" b="1" i="1" dirty="0" err="1" smtClean="0"/>
              <a:t>be</a:t>
            </a:r>
            <a:r>
              <a:rPr lang="fi-FI" b="1" i="1" dirty="0" smtClean="0"/>
              <a:t> </a:t>
            </a:r>
            <a:r>
              <a:rPr lang="fi-FI" b="1" i="1" dirty="0" err="1" smtClean="0"/>
              <a:t>done</a:t>
            </a:r>
            <a:r>
              <a:rPr lang="fi-FI" b="1" i="1" dirty="0" smtClean="0"/>
              <a:t> </a:t>
            </a:r>
            <a:r>
              <a:rPr lang="fi-FI" b="1" i="1" dirty="0" err="1" smtClean="0"/>
              <a:t>through</a:t>
            </a:r>
            <a:r>
              <a:rPr lang="fi-FI" b="1" i="1" dirty="0" smtClean="0"/>
              <a:t> case </a:t>
            </a:r>
            <a:r>
              <a:rPr lang="fi-FI" b="1" i="1" dirty="0" err="1" smtClean="0"/>
              <a:t>study</a:t>
            </a:r>
            <a:r>
              <a:rPr lang="fi-FI" b="1" i="1" dirty="0" smtClean="0"/>
              <a:t> </a:t>
            </a:r>
            <a:r>
              <a:rPr lang="fi-FI" b="1" i="1" dirty="0" err="1" smtClean="0"/>
              <a:t>research</a:t>
            </a:r>
            <a:endParaRPr lang="en-US" i="1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0779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2368</TotalTime>
  <Words>774</Words>
  <Application>Microsoft Office PowerPoint</Application>
  <PresentationFormat>Widescreen</PresentationFormat>
  <Paragraphs>104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7" baseType="lpstr">
      <vt:lpstr>Arial</vt:lpstr>
      <vt:lpstr>Calibri</vt:lpstr>
      <vt:lpstr>Calibri Light</vt:lpstr>
      <vt:lpstr>Office Theme</vt:lpstr>
      <vt:lpstr>Toxics and human wastes of the ships- Case study</vt:lpstr>
      <vt:lpstr>Contents</vt:lpstr>
      <vt:lpstr>Course objects</vt:lpstr>
      <vt:lpstr>Case study research Overview</vt:lpstr>
      <vt:lpstr>Case study research Desinging</vt:lpstr>
      <vt:lpstr>Case study research Results</vt:lpstr>
      <vt:lpstr>Data</vt:lpstr>
      <vt:lpstr>Case studies in sea regions</vt:lpstr>
      <vt:lpstr>Seven research themes according to BONUS  </vt:lpstr>
      <vt:lpstr>Toxics and human wastes of the ships- Case study example</vt:lpstr>
      <vt:lpstr>Toxics and human wastes of the ships</vt:lpstr>
      <vt:lpstr>Aspects of dissemination </vt:lpstr>
      <vt:lpstr>References</vt:lpstr>
    </vt:vector>
  </TitlesOfParts>
  <Company>University of Helsinki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Toxics and human wastes of the ships.</dc:title>
  <dc:creator>Kivikko, Noora P</dc:creator>
  <cp:lastModifiedBy>Kivikko, Noora P</cp:lastModifiedBy>
  <cp:revision>34</cp:revision>
  <dcterms:created xsi:type="dcterms:W3CDTF">2015-05-28T12:54:00Z</dcterms:created>
  <dcterms:modified xsi:type="dcterms:W3CDTF">2016-05-17T09:10:17Z</dcterms:modified>
</cp:coreProperties>
</file>