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8" r:id="rId1"/>
    <p:sldMasterId id="2147483720" r:id="rId2"/>
  </p:sldMasterIdLst>
  <p:notesMasterIdLst>
    <p:notesMasterId r:id="rId23"/>
  </p:notesMasterIdLst>
  <p:sldIdLst>
    <p:sldId id="256" r:id="rId3"/>
    <p:sldId id="268" r:id="rId4"/>
    <p:sldId id="269" r:id="rId5"/>
    <p:sldId id="259" r:id="rId6"/>
    <p:sldId id="275" r:id="rId7"/>
    <p:sldId id="276" r:id="rId8"/>
    <p:sldId id="277" r:id="rId9"/>
    <p:sldId id="279" r:id="rId10"/>
    <p:sldId id="278" r:id="rId11"/>
    <p:sldId id="280" r:id="rId12"/>
    <p:sldId id="281" r:id="rId13"/>
    <p:sldId id="273" r:id="rId14"/>
    <p:sldId id="282" r:id="rId15"/>
    <p:sldId id="258" r:id="rId16"/>
    <p:sldId id="283" r:id="rId17"/>
    <p:sldId id="260" r:id="rId18"/>
    <p:sldId id="265" r:id="rId19"/>
    <p:sldId id="270" r:id="rId20"/>
    <p:sldId id="272" r:id="rId21"/>
    <p:sldId id="271" r:id="rId22"/>
  </p:sldIdLst>
  <p:sldSz cx="9144000" cy="6858000" type="screen4x3"/>
  <p:notesSz cx="6858000" cy="9144000"/>
  <p:defaultTextStyle>
    <a:defPPr>
      <a:defRPr lang="el-G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504" y="112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E96CF5EC-3787-4E91-9057-3C4B40187B13}" type="datetimeFigureOut">
              <a:rPr lang="el-GR"/>
              <a:pPr>
                <a:defRPr/>
              </a:pPr>
              <a:t>13/5/2016</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l-GR" noProof="0"/>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noProof="0" smtClean="0"/>
              <a:t>Στυλ υποδείγματος κειμένου</a:t>
            </a:r>
          </a:p>
          <a:p>
            <a:pPr lvl="1"/>
            <a:r>
              <a:rPr lang="el-GR" noProof="0" smtClean="0"/>
              <a:t>Δεύτερου επιπέδου</a:t>
            </a:r>
          </a:p>
          <a:p>
            <a:pPr lvl="2"/>
            <a:r>
              <a:rPr lang="el-GR" noProof="0" smtClean="0"/>
              <a:t>Τρίτου επιπέδου</a:t>
            </a:r>
          </a:p>
          <a:p>
            <a:pPr lvl="3"/>
            <a:r>
              <a:rPr lang="el-GR" noProof="0" smtClean="0"/>
              <a:t>Τέταρτου επιπέδου</a:t>
            </a:r>
          </a:p>
          <a:p>
            <a:pPr lvl="4"/>
            <a:r>
              <a:rPr lang="el-GR" noProof="0" smtClean="0"/>
              <a:t>Πέμπτου επιπέδου</a:t>
            </a:r>
            <a:endParaRPr lang="el-GR" noProof="0"/>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8AC718E8-0629-4DAD-885A-8E6F847D3994}" type="slidenum">
              <a:rPr lang="el-GR"/>
              <a:pPr>
                <a:defRPr/>
              </a:pPr>
              <a:t>‹N›</a:t>
            </a:fld>
            <a:endParaRPr lang="el-GR"/>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Ref idx="1001">
        <a:schemeClr val="bg2"/>
      </p:bgRef>
    </p:bg>
    <p:spTree>
      <p:nvGrpSpPr>
        <p:cNvPr id="1" name=""/>
        <p:cNvGrpSpPr/>
        <p:nvPr/>
      </p:nvGrpSpPr>
      <p:grpSpPr>
        <a:xfrm>
          <a:off x="0" y="0"/>
          <a:ext cx="0" cy="0"/>
          <a:chOff x="0" y="0"/>
          <a:chExt cx="0" cy="0"/>
        </a:xfrm>
      </p:grpSpPr>
      <p:sp>
        <p:nvSpPr>
          <p:cNvPr id="4" name="Ορθογώνιο 6"/>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Ορθογώνιο 9"/>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Ορθογώνιο 10"/>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Τίτλος 7"/>
          <p:cNvSpPr>
            <a:spLocks noGrp="1"/>
          </p:cNvSpPr>
          <p:nvPr>
            <p:ph type="ctrTitle"/>
          </p:nvPr>
        </p:nvSpPr>
        <p:spPr>
          <a:xfrm>
            <a:off x="2362200" y="4038600"/>
            <a:ext cx="6477000" cy="1828800"/>
          </a:xfrm>
        </p:spPr>
        <p:txBody>
          <a:bodyPr anchor="b"/>
          <a:lstStyle>
            <a:lvl1pPr>
              <a:defRPr cap="all" baseline="0"/>
            </a:lvl1pPr>
          </a:lstStyle>
          <a:p>
            <a:r>
              <a:rPr lang="el-GR" smtClean="0"/>
              <a:t>Στυλ κύριου τίτλου</a:t>
            </a:r>
            <a:endParaRPr lang="en-US"/>
          </a:p>
        </p:txBody>
      </p:sp>
      <p:sp>
        <p:nvSpPr>
          <p:cNvPr id="9" name="Υπότιτλος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l-GR" smtClean="0"/>
              <a:t>Στυλ κύριου υπότιτλου</a:t>
            </a:r>
            <a:endParaRPr lang="en-US"/>
          </a:p>
        </p:txBody>
      </p:sp>
      <p:sp>
        <p:nvSpPr>
          <p:cNvPr id="7" name="Θέση ημερομηνίας 27"/>
          <p:cNvSpPr>
            <a:spLocks noGrp="1"/>
          </p:cNvSpPr>
          <p:nvPr>
            <p:ph type="dt" sz="half" idx="10"/>
          </p:nvPr>
        </p:nvSpPr>
        <p:spPr>
          <a:xfrm>
            <a:off x="76200" y="6069013"/>
            <a:ext cx="2057400" cy="685800"/>
          </a:xfrm>
        </p:spPr>
        <p:txBody>
          <a:bodyPr>
            <a:noAutofit/>
          </a:bodyPr>
          <a:lstStyle>
            <a:lvl1pPr algn="ctr">
              <a:defRPr sz="2000" smtClean="0">
                <a:solidFill>
                  <a:srgbClr val="FFFFFF"/>
                </a:solidFill>
              </a:defRPr>
            </a:lvl1pPr>
          </a:lstStyle>
          <a:p>
            <a:pPr>
              <a:defRPr/>
            </a:pPr>
            <a:fld id="{1548466E-FA42-47A7-A80A-C2726B7A54FF}" type="datetime1">
              <a:rPr lang="el-GR"/>
              <a:pPr>
                <a:defRPr/>
              </a:pPr>
              <a:t>13/5/2016</a:t>
            </a:fld>
            <a:endParaRPr lang="el-GR"/>
          </a:p>
        </p:txBody>
      </p:sp>
      <p:sp>
        <p:nvSpPr>
          <p:cNvPr id="10" name="Θέση υποσέλιδου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el-GR"/>
          </a:p>
        </p:txBody>
      </p:sp>
      <p:sp>
        <p:nvSpPr>
          <p:cNvPr id="11" name="Θέση αριθμού διαφάνειας 28"/>
          <p:cNvSpPr>
            <a:spLocks noGrp="1"/>
          </p:cNvSpPr>
          <p:nvPr>
            <p:ph type="sldNum" sz="quarter" idx="12"/>
          </p:nvPr>
        </p:nvSpPr>
        <p:spPr>
          <a:xfrm>
            <a:off x="8001000" y="228600"/>
            <a:ext cx="838200" cy="381000"/>
          </a:xfrm>
        </p:spPr>
        <p:txBody>
          <a:bodyPr/>
          <a:lstStyle>
            <a:lvl1pPr>
              <a:defRPr smtClean="0">
                <a:solidFill>
                  <a:schemeClr val="tx2"/>
                </a:solidFill>
              </a:defRPr>
            </a:lvl1pPr>
          </a:lstStyle>
          <a:p>
            <a:pPr>
              <a:defRPr/>
            </a:pPr>
            <a:fld id="{24518B91-3F17-49E0-9651-0D014ED1F005}" type="slidenum">
              <a:rPr lang="el-GR"/>
              <a:pPr>
                <a:defRPr/>
              </a:pPr>
              <a:t>‹N›</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13"/>
          <p:cNvSpPr>
            <a:spLocks noGrp="1"/>
          </p:cNvSpPr>
          <p:nvPr>
            <p:ph type="dt" sz="half" idx="10"/>
          </p:nvPr>
        </p:nvSpPr>
        <p:spPr/>
        <p:txBody>
          <a:bodyPr/>
          <a:lstStyle>
            <a:lvl1pPr>
              <a:defRPr/>
            </a:lvl1pPr>
          </a:lstStyle>
          <a:p>
            <a:pPr>
              <a:defRPr/>
            </a:pPr>
            <a:fld id="{4ED0F6CB-FD0D-40B8-91E1-0CC8CA12C1B3}" type="datetime1">
              <a:rPr lang="el-GR"/>
              <a:pPr>
                <a:defRPr/>
              </a:pPr>
              <a:t>13/5/2016</a:t>
            </a:fld>
            <a:endParaRPr lang="el-GR"/>
          </a:p>
        </p:txBody>
      </p:sp>
      <p:sp>
        <p:nvSpPr>
          <p:cNvPr id="5" name="Θέση υποσέλιδου 2"/>
          <p:cNvSpPr>
            <a:spLocks noGrp="1"/>
          </p:cNvSpPr>
          <p:nvPr>
            <p:ph type="ftr" sz="quarter" idx="11"/>
          </p:nvPr>
        </p:nvSpPr>
        <p:spPr/>
        <p:txBody>
          <a:bodyPr/>
          <a:lstStyle>
            <a:lvl1pPr>
              <a:defRPr/>
            </a:lvl1pPr>
          </a:lstStyle>
          <a:p>
            <a:pPr>
              <a:defRPr/>
            </a:pPr>
            <a:endParaRPr lang="el-GR"/>
          </a:p>
        </p:txBody>
      </p:sp>
      <p:sp>
        <p:nvSpPr>
          <p:cNvPr id="6" name="Θέση αριθμού διαφάνειας 22"/>
          <p:cNvSpPr>
            <a:spLocks noGrp="1"/>
          </p:cNvSpPr>
          <p:nvPr>
            <p:ph type="sldNum" sz="quarter" idx="12"/>
          </p:nvPr>
        </p:nvSpPr>
        <p:spPr/>
        <p:txBody>
          <a:bodyPr/>
          <a:lstStyle>
            <a:lvl1pPr>
              <a:defRPr/>
            </a:lvl1pPr>
          </a:lstStyle>
          <a:p>
            <a:pPr>
              <a:defRPr/>
            </a:pPr>
            <a:fld id="{06D9FD66-261B-4B07-8807-89F46CDA309D}" type="slidenum">
              <a:rPr lang="el-GR"/>
              <a:pPr>
                <a:defRPr/>
              </a:pPr>
              <a:t>‹N›</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Κατακόρυφος τίτλος και Κείμενο">
    <p:spTree>
      <p:nvGrpSpPr>
        <p:cNvPr id="1" name=""/>
        <p:cNvGrpSpPr/>
        <p:nvPr/>
      </p:nvGrpSpPr>
      <p:grpSpPr>
        <a:xfrm>
          <a:off x="0" y="0"/>
          <a:ext cx="0" cy="0"/>
          <a:chOff x="0" y="0"/>
          <a:chExt cx="0" cy="0"/>
        </a:xfrm>
      </p:grpSpPr>
      <p:sp>
        <p:nvSpPr>
          <p:cNvPr id="4" name="Ορθογώνιο 6"/>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Ορθογώνιο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Ορθογώνιο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Κατακόρυφος τίτλος 1"/>
          <p:cNvSpPr>
            <a:spLocks noGrp="1"/>
          </p:cNvSpPr>
          <p:nvPr>
            <p:ph type="title" orient="vert"/>
          </p:nvPr>
        </p:nvSpPr>
        <p:spPr>
          <a:xfrm>
            <a:off x="6553200" y="609600"/>
            <a:ext cx="2057400" cy="5516563"/>
          </a:xfrm>
        </p:spPr>
        <p:txBody>
          <a:bodyPr vert="eaVert"/>
          <a:lstStyle/>
          <a:p>
            <a:r>
              <a:rPr lang="el-GR" smtClean="0"/>
              <a:t>Στυλ κύριου τίτλου</a:t>
            </a:r>
            <a:endParaRPr lang="en-US"/>
          </a:p>
        </p:txBody>
      </p:sp>
      <p:sp>
        <p:nvSpPr>
          <p:cNvPr id="3" name="Θέση κατακόρυφου κειμένου 2"/>
          <p:cNvSpPr>
            <a:spLocks noGrp="1"/>
          </p:cNvSpPr>
          <p:nvPr>
            <p:ph type="body" orient="vert" idx="1"/>
          </p:nvPr>
        </p:nvSpPr>
        <p:spPr>
          <a:xfrm>
            <a:off x="457200" y="609600"/>
            <a:ext cx="5562600" cy="5516564"/>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7" name="Θέση ημερομηνίας 3"/>
          <p:cNvSpPr>
            <a:spLocks noGrp="1"/>
          </p:cNvSpPr>
          <p:nvPr>
            <p:ph type="dt" sz="half" idx="10"/>
          </p:nvPr>
        </p:nvSpPr>
        <p:spPr>
          <a:xfrm>
            <a:off x="6553200" y="6248400"/>
            <a:ext cx="2209800" cy="365125"/>
          </a:xfrm>
        </p:spPr>
        <p:txBody>
          <a:bodyPr/>
          <a:lstStyle>
            <a:lvl1pPr>
              <a:defRPr/>
            </a:lvl1pPr>
          </a:lstStyle>
          <a:p>
            <a:pPr>
              <a:defRPr/>
            </a:pPr>
            <a:fld id="{574E916A-D735-4144-82B9-1D8F786BBF2C}" type="datetime1">
              <a:rPr lang="el-GR"/>
              <a:pPr>
                <a:defRPr/>
              </a:pPr>
              <a:t>13/5/2016</a:t>
            </a:fld>
            <a:endParaRPr lang="el-GR"/>
          </a:p>
        </p:txBody>
      </p:sp>
      <p:sp>
        <p:nvSpPr>
          <p:cNvPr id="8" name="Θέση υποσέλιδου 4"/>
          <p:cNvSpPr>
            <a:spLocks noGrp="1"/>
          </p:cNvSpPr>
          <p:nvPr>
            <p:ph type="ftr" sz="quarter" idx="11"/>
          </p:nvPr>
        </p:nvSpPr>
        <p:spPr>
          <a:xfrm>
            <a:off x="457200" y="6248400"/>
            <a:ext cx="5573713" cy="365125"/>
          </a:xfrm>
        </p:spPr>
        <p:txBody>
          <a:bodyPr/>
          <a:lstStyle>
            <a:lvl1pPr>
              <a:defRPr/>
            </a:lvl1pPr>
          </a:lstStyle>
          <a:p>
            <a:pPr>
              <a:defRPr/>
            </a:pPr>
            <a:endParaRPr lang="el-GR"/>
          </a:p>
        </p:txBody>
      </p:sp>
      <p:sp>
        <p:nvSpPr>
          <p:cNvPr id="9" name="Θέση αριθμού διαφάνειας 5"/>
          <p:cNvSpPr>
            <a:spLocks noGrp="1"/>
          </p:cNvSpPr>
          <p:nvPr>
            <p:ph type="sldNum" sz="quarter" idx="12"/>
          </p:nvPr>
        </p:nvSpPr>
        <p:spPr>
          <a:xfrm rot="5400000">
            <a:off x="5989638" y="144462"/>
            <a:ext cx="533400" cy="244475"/>
          </a:xfrm>
        </p:spPr>
        <p:txBody>
          <a:bodyPr/>
          <a:lstStyle>
            <a:lvl1pPr>
              <a:defRPr/>
            </a:lvl1pPr>
          </a:lstStyle>
          <a:p>
            <a:pPr>
              <a:defRPr/>
            </a:pPr>
            <a:fld id="{43429BEE-62B1-4A49-BD49-093C3548F07B}" type="slidenum">
              <a:rPr lang="el-GR"/>
              <a:pPr>
                <a:defRPr/>
              </a:pPr>
              <a:t>‹N›</a:t>
            </a:fld>
            <a:endParaRPr lang="el-GR"/>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l-GR"/>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lvl1pPr>
              <a:defRPr/>
            </a:lvl1pPr>
          </a:lstStyle>
          <a:p>
            <a:pPr>
              <a:defRPr/>
            </a:pPr>
            <a:fld id="{7CC03258-FD20-4E69-8939-AF322AB11EAE}" type="datetime1">
              <a:rPr lang="el-GR"/>
              <a:pPr>
                <a:defRPr/>
              </a:pPr>
              <a:t>13/5/2016</a:t>
            </a:fld>
            <a:endParaRPr lang="el-GR"/>
          </a:p>
        </p:txBody>
      </p:sp>
      <p:sp>
        <p:nvSpPr>
          <p:cNvPr id="5" name="Θέση υποσέλιδου 4"/>
          <p:cNvSpPr>
            <a:spLocks noGrp="1"/>
          </p:cNvSpPr>
          <p:nvPr>
            <p:ph type="ftr" sz="quarter" idx="11"/>
          </p:nvPr>
        </p:nvSpPr>
        <p:spPr/>
        <p:txBody>
          <a:bodyPr/>
          <a:lstStyle>
            <a:lvl1pPr>
              <a:defRPr/>
            </a:lvl1pPr>
          </a:lstStyle>
          <a:p>
            <a:pPr>
              <a:defRPr/>
            </a:pPr>
            <a:endParaRPr lang="el-GR"/>
          </a:p>
        </p:txBody>
      </p:sp>
      <p:sp>
        <p:nvSpPr>
          <p:cNvPr id="6" name="Θέση αριθμού διαφάνειας 5"/>
          <p:cNvSpPr>
            <a:spLocks noGrp="1"/>
          </p:cNvSpPr>
          <p:nvPr>
            <p:ph type="sldNum" sz="quarter" idx="12"/>
          </p:nvPr>
        </p:nvSpPr>
        <p:spPr/>
        <p:txBody>
          <a:bodyPr/>
          <a:lstStyle>
            <a:lvl1pPr>
              <a:defRPr/>
            </a:lvl1pPr>
          </a:lstStyle>
          <a:p>
            <a:pPr>
              <a:defRPr/>
            </a:pPr>
            <a:fld id="{EEF1241C-BC5F-4DF4-8A7E-3FFD5EE83A18}" type="slidenum">
              <a:rPr lang="el-GR"/>
              <a:pPr>
                <a:defRPr/>
              </a:pPr>
              <a:t>‹N›</a:t>
            </a:fld>
            <a:endParaRPr lang="el-G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lvl1pPr>
              <a:defRPr/>
            </a:lvl1pPr>
          </a:lstStyle>
          <a:p>
            <a:pPr>
              <a:defRPr/>
            </a:pPr>
            <a:fld id="{0EB3F404-12A8-4115-9B4F-521CADD76D0A}" type="datetime1">
              <a:rPr lang="el-GR"/>
              <a:pPr>
                <a:defRPr/>
              </a:pPr>
              <a:t>13/5/2016</a:t>
            </a:fld>
            <a:endParaRPr lang="el-GR"/>
          </a:p>
        </p:txBody>
      </p:sp>
      <p:sp>
        <p:nvSpPr>
          <p:cNvPr id="5" name="Θέση υποσέλιδου 4"/>
          <p:cNvSpPr>
            <a:spLocks noGrp="1"/>
          </p:cNvSpPr>
          <p:nvPr>
            <p:ph type="ftr" sz="quarter" idx="11"/>
          </p:nvPr>
        </p:nvSpPr>
        <p:spPr/>
        <p:txBody>
          <a:bodyPr/>
          <a:lstStyle>
            <a:lvl1pPr>
              <a:defRPr/>
            </a:lvl1pPr>
          </a:lstStyle>
          <a:p>
            <a:pPr>
              <a:defRPr/>
            </a:pPr>
            <a:endParaRPr lang="el-GR"/>
          </a:p>
        </p:txBody>
      </p:sp>
      <p:sp>
        <p:nvSpPr>
          <p:cNvPr id="6" name="Θέση αριθμού διαφάνειας 5"/>
          <p:cNvSpPr>
            <a:spLocks noGrp="1"/>
          </p:cNvSpPr>
          <p:nvPr>
            <p:ph type="sldNum" sz="quarter" idx="12"/>
          </p:nvPr>
        </p:nvSpPr>
        <p:spPr/>
        <p:txBody>
          <a:bodyPr/>
          <a:lstStyle>
            <a:lvl1pPr>
              <a:defRPr/>
            </a:lvl1pPr>
          </a:lstStyle>
          <a:p>
            <a:pPr>
              <a:defRPr/>
            </a:pPr>
            <a:fld id="{83D9D33F-8D3B-4730-9C27-00377C7986F4}" type="slidenum">
              <a:rPr lang="el-GR"/>
              <a:pPr>
                <a:defRPr/>
              </a:pPr>
              <a:t>‹N›</a:t>
            </a:fld>
            <a:endParaRPr lang="el-G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lvl1pPr>
              <a:defRPr/>
            </a:lvl1pPr>
          </a:lstStyle>
          <a:p>
            <a:pPr>
              <a:defRPr/>
            </a:pPr>
            <a:fld id="{972052CE-C3A4-4699-86F6-2C1DFC89F5D4}" type="datetime1">
              <a:rPr lang="el-GR"/>
              <a:pPr>
                <a:defRPr/>
              </a:pPr>
              <a:t>13/5/2016</a:t>
            </a:fld>
            <a:endParaRPr lang="el-GR"/>
          </a:p>
        </p:txBody>
      </p:sp>
      <p:sp>
        <p:nvSpPr>
          <p:cNvPr id="5" name="Θέση υποσέλιδου 4"/>
          <p:cNvSpPr>
            <a:spLocks noGrp="1"/>
          </p:cNvSpPr>
          <p:nvPr>
            <p:ph type="ftr" sz="quarter" idx="11"/>
          </p:nvPr>
        </p:nvSpPr>
        <p:spPr/>
        <p:txBody>
          <a:bodyPr/>
          <a:lstStyle>
            <a:lvl1pPr>
              <a:defRPr/>
            </a:lvl1pPr>
          </a:lstStyle>
          <a:p>
            <a:pPr>
              <a:defRPr/>
            </a:pPr>
            <a:endParaRPr lang="el-GR"/>
          </a:p>
        </p:txBody>
      </p:sp>
      <p:sp>
        <p:nvSpPr>
          <p:cNvPr id="6" name="Θέση αριθμού διαφάνειας 5"/>
          <p:cNvSpPr>
            <a:spLocks noGrp="1"/>
          </p:cNvSpPr>
          <p:nvPr>
            <p:ph type="sldNum" sz="quarter" idx="12"/>
          </p:nvPr>
        </p:nvSpPr>
        <p:spPr/>
        <p:txBody>
          <a:bodyPr/>
          <a:lstStyle>
            <a:lvl1pPr>
              <a:defRPr/>
            </a:lvl1pPr>
          </a:lstStyle>
          <a:p>
            <a:pPr>
              <a:defRPr/>
            </a:pPr>
            <a:fld id="{0D36420E-2BCF-4A17-9A03-E5BBE11DF3C2}" type="slidenum">
              <a:rPr lang="el-GR"/>
              <a:pPr>
                <a:defRPr/>
              </a:pPr>
              <a:t>‹N›</a:t>
            </a:fld>
            <a:endParaRPr lang="el-G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3"/>
          <p:cNvSpPr>
            <a:spLocks noGrp="1"/>
          </p:cNvSpPr>
          <p:nvPr>
            <p:ph type="dt" sz="half" idx="10"/>
          </p:nvPr>
        </p:nvSpPr>
        <p:spPr/>
        <p:txBody>
          <a:bodyPr/>
          <a:lstStyle>
            <a:lvl1pPr>
              <a:defRPr/>
            </a:lvl1pPr>
          </a:lstStyle>
          <a:p>
            <a:pPr>
              <a:defRPr/>
            </a:pPr>
            <a:fld id="{FC24A992-5122-46A9-AE75-7AC04F46FDBC}" type="datetime1">
              <a:rPr lang="el-GR"/>
              <a:pPr>
                <a:defRPr/>
              </a:pPr>
              <a:t>13/5/2016</a:t>
            </a:fld>
            <a:endParaRPr lang="el-GR"/>
          </a:p>
        </p:txBody>
      </p:sp>
      <p:sp>
        <p:nvSpPr>
          <p:cNvPr id="6" name="Θέση υποσέλιδου 4"/>
          <p:cNvSpPr>
            <a:spLocks noGrp="1"/>
          </p:cNvSpPr>
          <p:nvPr>
            <p:ph type="ftr" sz="quarter" idx="11"/>
          </p:nvPr>
        </p:nvSpPr>
        <p:spPr/>
        <p:txBody>
          <a:bodyPr/>
          <a:lstStyle>
            <a:lvl1pPr>
              <a:defRPr/>
            </a:lvl1pPr>
          </a:lstStyle>
          <a:p>
            <a:pPr>
              <a:defRPr/>
            </a:pPr>
            <a:endParaRPr lang="el-GR"/>
          </a:p>
        </p:txBody>
      </p:sp>
      <p:sp>
        <p:nvSpPr>
          <p:cNvPr id="7" name="Θέση αριθμού διαφάνειας 5"/>
          <p:cNvSpPr>
            <a:spLocks noGrp="1"/>
          </p:cNvSpPr>
          <p:nvPr>
            <p:ph type="sldNum" sz="quarter" idx="12"/>
          </p:nvPr>
        </p:nvSpPr>
        <p:spPr/>
        <p:txBody>
          <a:bodyPr/>
          <a:lstStyle>
            <a:lvl1pPr>
              <a:defRPr/>
            </a:lvl1pPr>
          </a:lstStyle>
          <a:p>
            <a:pPr>
              <a:defRPr/>
            </a:pPr>
            <a:fld id="{5901EEB4-1A8F-4AEC-872F-A2074C0A10A8}" type="slidenum">
              <a:rPr lang="el-GR"/>
              <a:pPr>
                <a:defRPr/>
              </a:pPr>
              <a:t>‹N›</a:t>
            </a:fld>
            <a:endParaRPr lang="el-G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3"/>
          <p:cNvSpPr>
            <a:spLocks noGrp="1"/>
          </p:cNvSpPr>
          <p:nvPr>
            <p:ph type="dt" sz="half" idx="10"/>
          </p:nvPr>
        </p:nvSpPr>
        <p:spPr/>
        <p:txBody>
          <a:bodyPr/>
          <a:lstStyle>
            <a:lvl1pPr>
              <a:defRPr/>
            </a:lvl1pPr>
          </a:lstStyle>
          <a:p>
            <a:pPr>
              <a:defRPr/>
            </a:pPr>
            <a:fld id="{FF96E18E-5151-4312-8158-EFA7F9D6021A}" type="datetime1">
              <a:rPr lang="el-GR"/>
              <a:pPr>
                <a:defRPr/>
              </a:pPr>
              <a:t>13/5/2016</a:t>
            </a:fld>
            <a:endParaRPr lang="el-GR"/>
          </a:p>
        </p:txBody>
      </p:sp>
      <p:sp>
        <p:nvSpPr>
          <p:cNvPr id="8" name="Θέση υποσέλιδου 4"/>
          <p:cNvSpPr>
            <a:spLocks noGrp="1"/>
          </p:cNvSpPr>
          <p:nvPr>
            <p:ph type="ftr" sz="quarter" idx="11"/>
          </p:nvPr>
        </p:nvSpPr>
        <p:spPr/>
        <p:txBody>
          <a:bodyPr/>
          <a:lstStyle>
            <a:lvl1pPr>
              <a:defRPr/>
            </a:lvl1pPr>
          </a:lstStyle>
          <a:p>
            <a:pPr>
              <a:defRPr/>
            </a:pPr>
            <a:endParaRPr lang="el-GR"/>
          </a:p>
        </p:txBody>
      </p:sp>
      <p:sp>
        <p:nvSpPr>
          <p:cNvPr id="9" name="Θέση αριθμού διαφάνειας 5"/>
          <p:cNvSpPr>
            <a:spLocks noGrp="1"/>
          </p:cNvSpPr>
          <p:nvPr>
            <p:ph type="sldNum" sz="quarter" idx="12"/>
          </p:nvPr>
        </p:nvSpPr>
        <p:spPr/>
        <p:txBody>
          <a:bodyPr/>
          <a:lstStyle>
            <a:lvl1pPr>
              <a:defRPr/>
            </a:lvl1pPr>
          </a:lstStyle>
          <a:p>
            <a:pPr>
              <a:defRPr/>
            </a:pPr>
            <a:fld id="{3E47E236-5F38-4B4D-9169-EA1110F5FF10}" type="slidenum">
              <a:rPr lang="el-GR"/>
              <a:pPr>
                <a:defRPr/>
              </a:pPr>
              <a:t>‹N›</a:t>
            </a:fld>
            <a:endParaRPr lang="el-G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3"/>
          <p:cNvSpPr>
            <a:spLocks noGrp="1"/>
          </p:cNvSpPr>
          <p:nvPr>
            <p:ph type="dt" sz="half" idx="10"/>
          </p:nvPr>
        </p:nvSpPr>
        <p:spPr/>
        <p:txBody>
          <a:bodyPr/>
          <a:lstStyle>
            <a:lvl1pPr>
              <a:defRPr/>
            </a:lvl1pPr>
          </a:lstStyle>
          <a:p>
            <a:pPr>
              <a:defRPr/>
            </a:pPr>
            <a:fld id="{49FE584B-A5A2-42CE-8455-8A1FB4CDB43B}" type="datetime1">
              <a:rPr lang="el-GR"/>
              <a:pPr>
                <a:defRPr/>
              </a:pPr>
              <a:t>13/5/2016</a:t>
            </a:fld>
            <a:endParaRPr lang="el-GR"/>
          </a:p>
        </p:txBody>
      </p:sp>
      <p:sp>
        <p:nvSpPr>
          <p:cNvPr id="4" name="Θέση υποσέλιδου 4"/>
          <p:cNvSpPr>
            <a:spLocks noGrp="1"/>
          </p:cNvSpPr>
          <p:nvPr>
            <p:ph type="ftr" sz="quarter" idx="11"/>
          </p:nvPr>
        </p:nvSpPr>
        <p:spPr/>
        <p:txBody>
          <a:bodyPr/>
          <a:lstStyle>
            <a:lvl1pPr>
              <a:defRPr/>
            </a:lvl1pPr>
          </a:lstStyle>
          <a:p>
            <a:pPr>
              <a:defRPr/>
            </a:pPr>
            <a:endParaRPr lang="el-GR"/>
          </a:p>
        </p:txBody>
      </p:sp>
      <p:sp>
        <p:nvSpPr>
          <p:cNvPr id="5" name="Θέση αριθμού διαφάνειας 5"/>
          <p:cNvSpPr>
            <a:spLocks noGrp="1"/>
          </p:cNvSpPr>
          <p:nvPr>
            <p:ph type="sldNum" sz="quarter" idx="12"/>
          </p:nvPr>
        </p:nvSpPr>
        <p:spPr/>
        <p:txBody>
          <a:bodyPr/>
          <a:lstStyle>
            <a:lvl1pPr>
              <a:defRPr/>
            </a:lvl1pPr>
          </a:lstStyle>
          <a:p>
            <a:pPr>
              <a:defRPr/>
            </a:pPr>
            <a:fld id="{7C24E039-086D-4959-B1CA-C1179812D199}" type="slidenum">
              <a:rPr lang="el-GR"/>
              <a:pPr>
                <a:defRPr/>
              </a:pPr>
              <a:t>‹N›</a:t>
            </a:fld>
            <a:endParaRPr lang="el-G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3"/>
          <p:cNvSpPr>
            <a:spLocks noGrp="1"/>
          </p:cNvSpPr>
          <p:nvPr>
            <p:ph type="dt" sz="half" idx="10"/>
          </p:nvPr>
        </p:nvSpPr>
        <p:spPr/>
        <p:txBody>
          <a:bodyPr/>
          <a:lstStyle>
            <a:lvl1pPr>
              <a:defRPr/>
            </a:lvl1pPr>
          </a:lstStyle>
          <a:p>
            <a:pPr>
              <a:defRPr/>
            </a:pPr>
            <a:fld id="{130EACB2-C6BB-4C6E-8CC6-BAB26B5719F9}" type="datetime1">
              <a:rPr lang="el-GR"/>
              <a:pPr>
                <a:defRPr/>
              </a:pPr>
              <a:t>13/5/2016</a:t>
            </a:fld>
            <a:endParaRPr lang="el-GR"/>
          </a:p>
        </p:txBody>
      </p:sp>
      <p:sp>
        <p:nvSpPr>
          <p:cNvPr id="3" name="Θέση υποσέλιδου 4"/>
          <p:cNvSpPr>
            <a:spLocks noGrp="1"/>
          </p:cNvSpPr>
          <p:nvPr>
            <p:ph type="ftr" sz="quarter" idx="11"/>
          </p:nvPr>
        </p:nvSpPr>
        <p:spPr/>
        <p:txBody>
          <a:bodyPr/>
          <a:lstStyle>
            <a:lvl1pPr>
              <a:defRPr/>
            </a:lvl1pPr>
          </a:lstStyle>
          <a:p>
            <a:pPr>
              <a:defRPr/>
            </a:pPr>
            <a:endParaRPr lang="el-GR"/>
          </a:p>
        </p:txBody>
      </p:sp>
      <p:sp>
        <p:nvSpPr>
          <p:cNvPr id="4" name="Θέση αριθμού διαφάνειας 5"/>
          <p:cNvSpPr>
            <a:spLocks noGrp="1"/>
          </p:cNvSpPr>
          <p:nvPr>
            <p:ph type="sldNum" sz="quarter" idx="12"/>
          </p:nvPr>
        </p:nvSpPr>
        <p:spPr/>
        <p:txBody>
          <a:bodyPr/>
          <a:lstStyle>
            <a:lvl1pPr>
              <a:defRPr/>
            </a:lvl1pPr>
          </a:lstStyle>
          <a:p>
            <a:pPr>
              <a:defRPr/>
            </a:pPr>
            <a:fld id="{180434F1-42F0-45EE-9C23-6C46D5B1799E}" type="slidenum">
              <a:rPr lang="el-GR"/>
              <a:pPr>
                <a:defRPr/>
              </a:pPr>
              <a:t>‹N›</a:t>
            </a:fld>
            <a:endParaRPr lang="el-G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3"/>
          <p:cNvSpPr>
            <a:spLocks noGrp="1"/>
          </p:cNvSpPr>
          <p:nvPr>
            <p:ph type="dt" sz="half" idx="10"/>
          </p:nvPr>
        </p:nvSpPr>
        <p:spPr/>
        <p:txBody>
          <a:bodyPr/>
          <a:lstStyle>
            <a:lvl1pPr>
              <a:defRPr/>
            </a:lvl1pPr>
          </a:lstStyle>
          <a:p>
            <a:pPr>
              <a:defRPr/>
            </a:pPr>
            <a:fld id="{39C7C735-6755-4E15-95A0-B2ADBBFCF060}" type="datetime1">
              <a:rPr lang="el-GR"/>
              <a:pPr>
                <a:defRPr/>
              </a:pPr>
              <a:t>13/5/2016</a:t>
            </a:fld>
            <a:endParaRPr lang="el-GR"/>
          </a:p>
        </p:txBody>
      </p:sp>
      <p:sp>
        <p:nvSpPr>
          <p:cNvPr id="6" name="Θέση υποσέλιδου 4"/>
          <p:cNvSpPr>
            <a:spLocks noGrp="1"/>
          </p:cNvSpPr>
          <p:nvPr>
            <p:ph type="ftr" sz="quarter" idx="11"/>
          </p:nvPr>
        </p:nvSpPr>
        <p:spPr/>
        <p:txBody>
          <a:bodyPr/>
          <a:lstStyle>
            <a:lvl1pPr>
              <a:defRPr/>
            </a:lvl1pPr>
          </a:lstStyle>
          <a:p>
            <a:pPr>
              <a:defRPr/>
            </a:pPr>
            <a:endParaRPr lang="el-GR"/>
          </a:p>
        </p:txBody>
      </p:sp>
      <p:sp>
        <p:nvSpPr>
          <p:cNvPr id="7" name="Θέση αριθμού διαφάνειας 5"/>
          <p:cNvSpPr>
            <a:spLocks noGrp="1"/>
          </p:cNvSpPr>
          <p:nvPr>
            <p:ph type="sldNum" sz="quarter" idx="12"/>
          </p:nvPr>
        </p:nvSpPr>
        <p:spPr/>
        <p:txBody>
          <a:bodyPr/>
          <a:lstStyle>
            <a:lvl1pPr>
              <a:defRPr/>
            </a:lvl1pPr>
          </a:lstStyle>
          <a:p>
            <a:pPr>
              <a:defRPr/>
            </a:pPr>
            <a:fld id="{F5CCF486-0DED-43E2-B98C-18C715B937CA}" type="slidenum">
              <a:rPr lang="el-GR"/>
              <a:pPr>
                <a:defRPr/>
              </a:pPr>
              <a:t>‹N›</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pic>
        <p:nvPicPr>
          <p:cNvPr id="4" name="Εικόνα 2"/>
          <p:cNvPicPr>
            <a:picLocks noChangeAspect="1"/>
          </p:cNvPicPr>
          <p:nvPr userDrawn="1"/>
        </p:nvPicPr>
        <p:blipFill>
          <a:blip r:embed="rId2"/>
          <a:srcRect/>
          <a:stretch>
            <a:fillRect/>
          </a:stretch>
        </p:blipFill>
        <p:spPr bwMode="auto">
          <a:xfrm>
            <a:off x="620713" y="6337300"/>
            <a:ext cx="1260475" cy="360363"/>
          </a:xfrm>
          <a:prstGeom prst="rect">
            <a:avLst/>
          </a:prstGeom>
          <a:noFill/>
          <a:ln w="9525">
            <a:noFill/>
            <a:miter lim="800000"/>
            <a:headEnd/>
            <a:tailEnd/>
          </a:ln>
        </p:spPr>
      </p:pic>
      <p:pic>
        <p:nvPicPr>
          <p:cNvPr id="5" name="Εικόνα 6"/>
          <p:cNvPicPr>
            <a:picLocks noChangeAspect="1"/>
          </p:cNvPicPr>
          <p:nvPr userDrawn="1"/>
        </p:nvPicPr>
        <p:blipFill>
          <a:blip r:embed="rId3"/>
          <a:srcRect/>
          <a:stretch>
            <a:fillRect/>
          </a:stretch>
        </p:blipFill>
        <p:spPr bwMode="auto">
          <a:xfrm>
            <a:off x="4643438" y="6392863"/>
            <a:ext cx="1081087" cy="317500"/>
          </a:xfrm>
          <a:prstGeom prst="rect">
            <a:avLst/>
          </a:prstGeom>
          <a:noFill/>
          <a:ln w="9525">
            <a:noFill/>
            <a:miter lim="800000"/>
            <a:headEnd/>
            <a:tailEnd/>
          </a:ln>
        </p:spPr>
      </p:pic>
      <p:sp>
        <p:nvSpPr>
          <p:cNvPr id="2" name="Τίτλος 1"/>
          <p:cNvSpPr>
            <a:spLocks noGrp="1"/>
          </p:cNvSpPr>
          <p:nvPr>
            <p:ph type="title"/>
          </p:nvPr>
        </p:nvSpPr>
        <p:spPr>
          <a:xfrm>
            <a:off x="612648" y="260648"/>
            <a:ext cx="8153400" cy="958552"/>
          </a:xfrm>
        </p:spPr>
        <p:txBody>
          <a:bodyPr/>
          <a:lstStyle/>
          <a:p>
            <a:r>
              <a:rPr lang="el-GR" dirty="0" smtClean="0"/>
              <a:t>Στυλ κύριου τίτλου</a:t>
            </a:r>
            <a:endParaRPr lang="en-US" dirty="0"/>
          </a:p>
        </p:txBody>
      </p:sp>
      <p:sp>
        <p:nvSpPr>
          <p:cNvPr id="8" name="Θέση περιεχομένου 7"/>
          <p:cNvSpPr>
            <a:spLocks noGrp="1"/>
          </p:cNvSpPr>
          <p:nvPr>
            <p:ph sz="quarter" idx="1"/>
          </p:nvPr>
        </p:nvSpPr>
        <p:spPr>
          <a:xfrm>
            <a:off x="612648" y="1600200"/>
            <a:ext cx="8153400" cy="4495800"/>
          </a:xfrm>
        </p:spPr>
        <p:txBody>
          <a:bodyPr/>
          <a:lstStyle>
            <a:lvl1pPr marL="0" indent="0">
              <a:buNone/>
              <a:defRPr/>
            </a:lvl1pPr>
          </a:lstStyle>
          <a:p>
            <a:pPr lvl="0"/>
            <a:endParaRPr lang="el-GR" dirty="0" smtClean="0"/>
          </a:p>
        </p:txBody>
      </p:sp>
      <p:sp>
        <p:nvSpPr>
          <p:cNvPr id="6" name="Θέση ημερομηνίας 3"/>
          <p:cNvSpPr>
            <a:spLocks noGrp="1"/>
          </p:cNvSpPr>
          <p:nvPr>
            <p:ph type="dt" sz="half" idx="10"/>
          </p:nvPr>
        </p:nvSpPr>
        <p:spPr/>
        <p:txBody>
          <a:bodyPr/>
          <a:lstStyle>
            <a:lvl1pPr>
              <a:defRPr/>
            </a:lvl1pPr>
          </a:lstStyle>
          <a:p>
            <a:pPr>
              <a:defRPr/>
            </a:pPr>
            <a:fld id="{AA617248-86E6-4163-8C57-7B5BE437670A}" type="datetime1">
              <a:rPr lang="el-GR"/>
              <a:pPr>
                <a:defRPr/>
              </a:pPr>
              <a:t>13/5/2016</a:t>
            </a:fld>
            <a:endParaRPr lang="el-GR"/>
          </a:p>
        </p:txBody>
      </p:sp>
      <p:sp>
        <p:nvSpPr>
          <p:cNvPr id="7" name="Θέση αριθμού διαφάνειας 5"/>
          <p:cNvSpPr>
            <a:spLocks noGrp="1"/>
          </p:cNvSpPr>
          <p:nvPr>
            <p:ph type="sldNum" sz="quarter" idx="11"/>
          </p:nvPr>
        </p:nvSpPr>
        <p:spPr/>
        <p:txBody>
          <a:bodyPr/>
          <a:lstStyle>
            <a:lvl1pPr>
              <a:defRPr smtClean="0">
                <a:solidFill>
                  <a:srgbClr val="FFFFFF"/>
                </a:solidFill>
              </a:defRPr>
            </a:lvl1pPr>
          </a:lstStyle>
          <a:p>
            <a:pPr>
              <a:defRPr/>
            </a:pPr>
            <a:fld id="{87B341DC-D5F6-4C4D-9971-3FCDD75F4AB3}" type="slidenum">
              <a:rPr lang="el-GR"/>
              <a:pPr>
                <a:defRPr/>
              </a:pPr>
              <a:t>‹N›</a:t>
            </a:fld>
            <a:endParaRPr lang="el-G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l-GR" noProof="0"/>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3"/>
          <p:cNvSpPr>
            <a:spLocks noGrp="1"/>
          </p:cNvSpPr>
          <p:nvPr>
            <p:ph type="dt" sz="half" idx="10"/>
          </p:nvPr>
        </p:nvSpPr>
        <p:spPr/>
        <p:txBody>
          <a:bodyPr/>
          <a:lstStyle>
            <a:lvl1pPr>
              <a:defRPr/>
            </a:lvl1pPr>
          </a:lstStyle>
          <a:p>
            <a:pPr>
              <a:defRPr/>
            </a:pPr>
            <a:fld id="{8C3A13DB-B981-4626-8399-B098B7390AB8}" type="datetime1">
              <a:rPr lang="el-GR"/>
              <a:pPr>
                <a:defRPr/>
              </a:pPr>
              <a:t>13/5/2016</a:t>
            </a:fld>
            <a:endParaRPr lang="el-GR"/>
          </a:p>
        </p:txBody>
      </p:sp>
      <p:sp>
        <p:nvSpPr>
          <p:cNvPr id="6" name="Θέση υποσέλιδου 4"/>
          <p:cNvSpPr>
            <a:spLocks noGrp="1"/>
          </p:cNvSpPr>
          <p:nvPr>
            <p:ph type="ftr" sz="quarter" idx="11"/>
          </p:nvPr>
        </p:nvSpPr>
        <p:spPr/>
        <p:txBody>
          <a:bodyPr/>
          <a:lstStyle>
            <a:lvl1pPr>
              <a:defRPr/>
            </a:lvl1pPr>
          </a:lstStyle>
          <a:p>
            <a:pPr>
              <a:defRPr/>
            </a:pPr>
            <a:endParaRPr lang="el-GR"/>
          </a:p>
        </p:txBody>
      </p:sp>
      <p:sp>
        <p:nvSpPr>
          <p:cNvPr id="7" name="Θέση αριθμού διαφάνειας 5"/>
          <p:cNvSpPr>
            <a:spLocks noGrp="1"/>
          </p:cNvSpPr>
          <p:nvPr>
            <p:ph type="sldNum" sz="quarter" idx="12"/>
          </p:nvPr>
        </p:nvSpPr>
        <p:spPr/>
        <p:txBody>
          <a:bodyPr/>
          <a:lstStyle>
            <a:lvl1pPr>
              <a:defRPr/>
            </a:lvl1pPr>
          </a:lstStyle>
          <a:p>
            <a:pPr>
              <a:defRPr/>
            </a:pPr>
            <a:fld id="{08EF52F2-E588-44AE-A320-51E659A6E4D3}" type="slidenum">
              <a:rPr lang="el-GR"/>
              <a:pPr>
                <a:defRPr/>
              </a:pPr>
              <a:t>‹N›</a:t>
            </a:fld>
            <a:endParaRPr lang="el-G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lvl1pPr>
              <a:defRPr/>
            </a:lvl1pPr>
          </a:lstStyle>
          <a:p>
            <a:pPr>
              <a:defRPr/>
            </a:pPr>
            <a:fld id="{4DF2FFE7-36A3-4E66-89C6-EDBA06B2F72D}" type="datetime1">
              <a:rPr lang="el-GR"/>
              <a:pPr>
                <a:defRPr/>
              </a:pPr>
              <a:t>13/5/2016</a:t>
            </a:fld>
            <a:endParaRPr lang="el-GR"/>
          </a:p>
        </p:txBody>
      </p:sp>
      <p:sp>
        <p:nvSpPr>
          <p:cNvPr id="5" name="Θέση υποσέλιδου 4"/>
          <p:cNvSpPr>
            <a:spLocks noGrp="1"/>
          </p:cNvSpPr>
          <p:nvPr>
            <p:ph type="ftr" sz="quarter" idx="11"/>
          </p:nvPr>
        </p:nvSpPr>
        <p:spPr/>
        <p:txBody>
          <a:bodyPr/>
          <a:lstStyle>
            <a:lvl1pPr>
              <a:defRPr/>
            </a:lvl1pPr>
          </a:lstStyle>
          <a:p>
            <a:pPr>
              <a:defRPr/>
            </a:pPr>
            <a:endParaRPr lang="el-GR"/>
          </a:p>
        </p:txBody>
      </p:sp>
      <p:sp>
        <p:nvSpPr>
          <p:cNvPr id="6" name="Θέση αριθμού διαφάνειας 5"/>
          <p:cNvSpPr>
            <a:spLocks noGrp="1"/>
          </p:cNvSpPr>
          <p:nvPr>
            <p:ph type="sldNum" sz="quarter" idx="12"/>
          </p:nvPr>
        </p:nvSpPr>
        <p:spPr/>
        <p:txBody>
          <a:bodyPr/>
          <a:lstStyle>
            <a:lvl1pPr>
              <a:defRPr/>
            </a:lvl1pPr>
          </a:lstStyle>
          <a:p>
            <a:pPr>
              <a:defRPr/>
            </a:pPr>
            <a:fld id="{EE60A167-00B5-485A-AD18-D44B59C2274D}" type="slidenum">
              <a:rPr lang="el-GR"/>
              <a:pPr>
                <a:defRPr/>
              </a:pPr>
              <a:t>‹N›</a:t>
            </a:fld>
            <a:endParaRPr lang="el-G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lvl1pPr>
              <a:defRPr/>
            </a:lvl1pPr>
          </a:lstStyle>
          <a:p>
            <a:pPr>
              <a:defRPr/>
            </a:pPr>
            <a:fld id="{9BF0AB25-F438-47DE-BCA0-28592E495CD6}" type="datetime1">
              <a:rPr lang="el-GR"/>
              <a:pPr>
                <a:defRPr/>
              </a:pPr>
              <a:t>13/5/2016</a:t>
            </a:fld>
            <a:endParaRPr lang="el-GR"/>
          </a:p>
        </p:txBody>
      </p:sp>
      <p:sp>
        <p:nvSpPr>
          <p:cNvPr id="5" name="Θέση υποσέλιδου 4"/>
          <p:cNvSpPr>
            <a:spLocks noGrp="1"/>
          </p:cNvSpPr>
          <p:nvPr>
            <p:ph type="ftr" sz="quarter" idx="11"/>
          </p:nvPr>
        </p:nvSpPr>
        <p:spPr/>
        <p:txBody>
          <a:bodyPr/>
          <a:lstStyle>
            <a:lvl1pPr>
              <a:defRPr/>
            </a:lvl1pPr>
          </a:lstStyle>
          <a:p>
            <a:pPr>
              <a:defRPr/>
            </a:pPr>
            <a:endParaRPr lang="el-GR"/>
          </a:p>
        </p:txBody>
      </p:sp>
      <p:sp>
        <p:nvSpPr>
          <p:cNvPr id="6" name="Θέση αριθμού διαφάνειας 5"/>
          <p:cNvSpPr>
            <a:spLocks noGrp="1"/>
          </p:cNvSpPr>
          <p:nvPr>
            <p:ph type="sldNum" sz="quarter" idx="12"/>
          </p:nvPr>
        </p:nvSpPr>
        <p:spPr/>
        <p:txBody>
          <a:bodyPr/>
          <a:lstStyle>
            <a:lvl1pPr>
              <a:defRPr/>
            </a:lvl1pPr>
          </a:lstStyle>
          <a:p>
            <a:pPr>
              <a:defRPr/>
            </a:pPr>
            <a:fld id="{C420E18D-763D-4BDC-AB06-7775C56EC893}" type="slidenum">
              <a:rPr lang="el-GR"/>
              <a:pPr>
                <a:defRPr/>
              </a:pPr>
              <a:t>‹N›</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3">
        <a:schemeClr val="bg1"/>
      </p:bgRef>
    </p:bg>
    <p:spTree>
      <p:nvGrpSpPr>
        <p:cNvPr id="1" name=""/>
        <p:cNvGrpSpPr/>
        <p:nvPr/>
      </p:nvGrpSpPr>
      <p:grpSpPr>
        <a:xfrm>
          <a:off x="0" y="0"/>
          <a:ext cx="0" cy="0"/>
          <a:chOff x="0" y="0"/>
          <a:chExt cx="0" cy="0"/>
        </a:xfrm>
      </p:grpSpPr>
      <p:sp>
        <p:nvSpPr>
          <p:cNvPr id="4" name="Ορθογώνιο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Ορθογώνιο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Ορθογώνιο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7" name="Εικόνα 3"/>
          <p:cNvPicPr>
            <a:picLocks noChangeAspect="1"/>
          </p:cNvPicPr>
          <p:nvPr userDrawn="1"/>
        </p:nvPicPr>
        <p:blipFill>
          <a:blip r:embed="rId2"/>
          <a:srcRect/>
          <a:stretch>
            <a:fillRect/>
          </a:stretch>
        </p:blipFill>
        <p:spPr bwMode="auto">
          <a:xfrm>
            <a:off x="1371600" y="260350"/>
            <a:ext cx="1260475" cy="360363"/>
          </a:xfrm>
          <a:prstGeom prst="rect">
            <a:avLst/>
          </a:prstGeom>
          <a:noFill/>
          <a:ln w="9525">
            <a:noFill/>
            <a:miter lim="800000"/>
            <a:headEnd/>
            <a:tailEnd/>
          </a:ln>
        </p:spPr>
      </p:pic>
      <p:pic>
        <p:nvPicPr>
          <p:cNvPr id="8" name="Εικόνα 4"/>
          <p:cNvPicPr>
            <a:picLocks noChangeAspect="1"/>
          </p:cNvPicPr>
          <p:nvPr userDrawn="1"/>
        </p:nvPicPr>
        <p:blipFill>
          <a:blip r:embed="rId3"/>
          <a:srcRect/>
          <a:stretch>
            <a:fillRect/>
          </a:stretch>
        </p:blipFill>
        <p:spPr bwMode="auto">
          <a:xfrm>
            <a:off x="7740650" y="260350"/>
            <a:ext cx="1079500" cy="317500"/>
          </a:xfrm>
          <a:prstGeom prst="rect">
            <a:avLst/>
          </a:prstGeom>
          <a:noFill/>
          <a:ln w="9525">
            <a:noFill/>
            <a:miter lim="800000"/>
            <a:headEnd/>
            <a:tailEnd/>
          </a:ln>
        </p:spPr>
      </p:pic>
      <p:sp>
        <p:nvSpPr>
          <p:cNvPr id="3" name="Θέση κειμένου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l-GR" smtClean="0"/>
              <a:t>Στυλ υποδείγματος κειμένου</a:t>
            </a:r>
          </a:p>
        </p:txBody>
      </p:sp>
      <p:sp>
        <p:nvSpPr>
          <p:cNvPr id="2" name="Τίτλος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l-GR" smtClean="0"/>
              <a:t>Στυλ κύριου τίτλου</a:t>
            </a:r>
            <a:endParaRPr lang="en-US"/>
          </a:p>
        </p:txBody>
      </p:sp>
      <p:sp>
        <p:nvSpPr>
          <p:cNvPr id="9" name="Θέση ημερομηνίας 11"/>
          <p:cNvSpPr>
            <a:spLocks noGrp="1"/>
          </p:cNvSpPr>
          <p:nvPr>
            <p:ph type="dt" sz="half" idx="10"/>
          </p:nvPr>
        </p:nvSpPr>
        <p:spPr/>
        <p:txBody>
          <a:bodyPr/>
          <a:lstStyle>
            <a:lvl1pPr>
              <a:defRPr/>
            </a:lvl1pPr>
          </a:lstStyle>
          <a:p>
            <a:pPr>
              <a:defRPr/>
            </a:pPr>
            <a:fld id="{63C80C7D-C497-403D-BA27-3F92ED72ADEE}" type="datetime1">
              <a:rPr lang="el-GR"/>
              <a:pPr>
                <a:defRPr/>
              </a:pPr>
              <a:t>13/5/2016</a:t>
            </a:fld>
            <a:endParaRPr lang="el-GR"/>
          </a:p>
        </p:txBody>
      </p:sp>
      <p:sp>
        <p:nvSpPr>
          <p:cNvPr id="10" name="Θέση αριθμού διαφάνειας 12"/>
          <p:cNvSpPr>
            <a:spLocks noGrp="1"/>
          </p:cNvSpPr>
          <p:nvPr>
            <p:ph type="sldNum" sz="quarter" idx="11"/>
          </p:nvPr>
        </p:nvSpPr>
        <p:spPr>
          <a:xfrm>
            <a:off x="0" y="1752600"/>
            <a:ext cx="1295400" cy="701675"/>
          </a:xfrm>
        </p:spPr>
        <p:txBody>
          <a:bodyPr>
            <a:noAutofit/>
          </a:bodyPr>
          <a:lstStyle>
            <a:lvl1pPr>
              <a:defRPr sz="2400" smtClean="0">
                <a:solidFill>
                  <a:srgbClr val="FFFFFF"/>
                </a:solidFill>
              </a:defRPr>
            </a:lvl1pPr>
          </a:lstStyle>
          <a:p>
            <a:pPr>
              <a:defRPr/>
            </a:pPr>
            <a:fld id="{E944553C-6321-4396-9F2B-A6330AED0F6D}" type="slidenum">
              <a:rPr lang="el-GR"/>
              <a:pPr>
                <a:defRPr/>
              </a:pPr>
              <a:t>‹N›</a:t>
            </a:fld>
            <a:endParaRPr lang="el-GR"/>
          </a:p>
        </p:txBody>
      </p:sp>
      <p:sp>
        <p:nvSpPr>
          <p:cNvPr id="11" name="Θέση υποσέλιδου 13"/>
          <p:cNvSpPr>
            <a:spLocks noGrp="1"/>
          </p:cNvSpPr>
          <p:nvPr>
            <p:ph type="ftr" sz="quarter" idx="12"/>
          </p:nvPr>
        </p:nvSpPr>
        <p:spPr/>
        <p:txBody>
          <a:bodyPr/>
          <a:lstStyle>
            <a:lvl1pPr>
              <a:defRPr/>
            </a:lvl1pPr>
          </a:lstStyle>
          <a:p>
            <a:pPr>
              <a:defRPr/>
            </a:pPr>
            <a:endParaRPr lang="el-G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9" name="Θέση περιεχομένου 8"/>
          <p:cNvSpPr>
            <a:spLocks noGrp="1"/>
          </p:cNvSpPr>
          <p:nvPr>
            <p:ph sz="quarter" idx="1"/>
          </p:nvPr>
        </p:nvSpPr>
        <p:spPr>
          <a:xfrm>
            <a:off x="609600" y="1589567"/>
            <a:ext cx="3886200" cy="4572000"/>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11" name="Θέση περιεχομένου 10"/>
          <p:cNvSpPr>
            <a:spLocks noGrp="1"/>
          </p:cNvSpPr>
          <p:nvPr>
            <p:ph sz="quarter" idx="2"/>
          </p:nvPr>
        </p:nvSpPr>
        <p:spPr>
          <a:xfrm>
            <a:off x="4844901" y="1589567"/>
            <a:ext cx="3886200" cy="4572000"/>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Θέση ημερομηνίας 7"/>
          <p:cNvSpPr>
            <a:spLocks noGrp="1"/>
          </p:cNvSpPr>
          <p:nvPr>
            <p:ph type="dt" sz="half" idx="10"/>
          </p:nvPr>
        </p:nvSpPr>
        <p:spPr/>
        <p:txBody>
          <a:bodyPr rtlCol="0"/>
          <a:lstStyle>
            <a:lvl1pPr>
              <a:defRPr/>
            </a:lvl1pPr>
          </a:lstStyle>
          <a:p>
            <a:pPr>
              <a:defRPr/>
            </a:pPr>
            <a:fld id="{55B27228-0FA3-464B-9C65-67F5E9236D0B}" type="datetime1">
              <a:rPr lang="el-GR"/>
              <a:pPr>
                <a:defRPr/>
              </a:pPr>
              <a:t>13/5/2016</a:t>
            </a:fld>
            <a:endParaRPr lang="el-GR"/>
          </a:p>
        </p:txBody>
      </p:sp>
      <p:sp>
        <p:nvSpPr>
          <p:cNvPr id="6" name="Θέση αριθμού διαφάνειας 9"/>
          <p:cNvSpPr>
            <a:spLocks noGrp="1"/>
          </p:cNvSpPr>
          <p:nvPr>
            <p:ph type="sldNum" sz="quarter" idx="11"/>
          </p:nvPr>
        </p:nvSpPr>
        <p:spPr/>
        <p:txBody>
          <a:bodyPr rtlCol="0"/>
          <a:lstStyle>
            <a:lvl1pPr>
              <a:defRPr/>
            </a:lvl1pPr>
          </a:lstStyle>
          <a:p>
            <a:pPr>
              <a:defRPr/>
            </a:pPr>
            <a:fld id="{959D53D7-D7C9-41E2-9B01-6542BAEAFA35}" type="slidenum">
              <a:rPr lang="el-GR"/>
              <a:pPr>
                <a:defRPr/>
              </a:pPr>
              <a:t>‹N›</a:t>
            </a:fld>
            <a:endParaRPr lang="el-GR"/>
          </a:p>
        </p:txBody>
      </p:sp>
      <p:sp>
        <p:nvSpPr>
          <p:cNvPr id="7" name="Θέση υποσέλιδου 11"/>
          <p:cNvSpPr>
            <a:spLocks noGrp="1"/>
          </p:cNvSpPr>
          <p:nvPr>
            <p:ph type="ftr" sz="quarter" idx="12"/>
          </p:nvPr>
        </p:nvSpPr>
        <p:spPr/>
        <p:txBody>
          <a:bodyPr rtlCol="0"/>
          <a:lstStyle>
            <a:lvl1pPr>
              <a:defRPr/>
            </a:lvl1pPr>
          </a:lstStyle>
          <a:p>
            <a:pPr>
              <a:defRPr/>
            </a:pPr>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533400" y="273050"/>
            <a:ext cx="8153400" cy="869950"/>
          </a:xfrm>
        </p:spPr>
        <p:txBody>
          <a:bodyPr/>
          <a:lstStyle>
            <a:lvl1pPr>
              <a:defRPr/>
            </a:lvl1pPr>
          </a:lstStyle>
          <a:p>
            <a:r>
              <a:rPr lang="el-GR" smtClean="0"/>
              <a:t>Στυλ κύριου τίτλου</a:t>
            </a:r>
            <a:endParaRPr lang="en-US"/>
          </a:p>
        </p:txBody>
      </p:sp>
      <p:sp>
        <p:nvSpPr>
          <p:cNvPr id="11" name="Θέση περιεχομένου 10"/>
          <p:cNvSpPr>
            <a:spLocks noGrp="1"/>
          </p:cNvSpPr>
          <p:nvPr>
            <p:ph sz="quarter" idx="2"/>
          </p:nvPr>
        </p:nvSpPr>
        <p:spPr>
          <a:xfrm>
            <a:off x="609600" y="2438400"/>
            <a:ext cx="3886200" cy="3581400"/>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13" name="Θέση περιεχομένου 12"/>
          <p:cNvSpPr>
            <a:spLocks noGrp="1"/>
          </p:cNvSpPr>
          <p:nvPr>
            <p:ph sz="quarter" idx="4"/>
          </p:nvPr>
        </p:nvSpPr>
        <p:spPr>
          <a:xfrm>
            <a:off x="4800600" y="2438400"/>
            <a:ext cx="3886200" cy="3581400"/>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16" name="Θέση κειμένου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l-GR" smtClean="0"/>
              <a:t>Στυλ υποδείγματος κειμένου</a:t>
            </a:r>
          </a:p>
        </p:txBody>
      </p:sp>
      <p:sp>
        <p:nvSpPr>
          <p:cNvPr id="15" name="Θέση κειμένου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l-GR" smtClean="0"/>
              <a:t>Στυλ υποδείγματος κειμένου</a:t>
            </a:r>
          </a:p>
        </p:txBody>
      </p:sp>
      <p:sp>
        <p:nvSpPr>
          <p:cNvPr id="7" name="Θέση ημερομηνίας 9"/>
          <p:cNvSpPr>
            <a:spLocks noGrp="1"/>
          </p:cNvSpPr>
          <p:nvPr>
            <p:ph type="dt" sz="half" idx="10"/>
          </p:nvPr>
        </p:nvSpPr>
        <p:spPr/>
        <p:txBody>
          <a:bodyPr rtlCol="0"/>
          <a:lstStyle>
            <a:lvl1pPr>
              <a:defRPr/>
            </a:lvl1pPr>
          </a:lstStyle>
          <a:p>
            <a:pPr>
              <a:defRPr/>
            </a:pPr>
            <a:fld id="{2F5203B1-97F9-46DA-8EA3-A214EDEAC671}" type="datetime1">
              <a:rPr lang="el-GR"/>
              <a:pPr>
                <a:defRPr/>
              </a:pPr>
              <a:t>13/5/2016</a:t>
            </a:fld>
            <a:endParaRPr lang="el-GR"/>
          </a:p>
        </p:txBody>
      </p:sp>
      <p:sp>
        <p:nvSpPr>
          <p:cNvPr id="8" name="Θέση αριθμού διαφάνειας 11"/>
          <p:cNvSpPr>
            <a:spLocks noGrp="1"/>
          </p:cNvSpPr>
          <p:nvPr>
            <p:ph type="sldNum" sz="quarter" idx="11"/>
          </p:nvPr>
        </p:nvSpPr>
        <p:spPr/>
        <p:txBody>
          <a:bodyPr rtlCol="0"/>
          <a:lstStyle>
            <a:lvl1pPr>
              <a:defRPr/>
            </a:lvl1pPr>
          </a:lstStyle>
          <a:p>
            <a:pPr>
              <a:defRPr/>
            </a:pPr>
            <a:fld id="{BBC32045-9B3A-4823-9023-9E01D4D8121C}" type="slidenum">
              <a:rPr lang="el-GR"/>
              <a:pPr>
                <a:defRPr/>
              </a:pPr>
              <a:t>‹N›</a:t>
            </a:fld>
            <a:endParaRPr lang="el-GR"/>
          </a:p>
        </p:txBody>
      </p:sp>
      <p:sp>
        <p:nvSpPr>
          <p:cNvPr id="9" name="Θέση υποσέλιδου 13"/>
          <p:cNvSpPr>
            <a:spLocks noGrp="1"/>
          </p:cNvSpPr>
          <p:nvPr>
            <p:ph type="ftr" sz="quarter" idx="12"/>
          </p:nvPr>
        </p:nvSpPr>
        <p:spPr/>
        <p:txBody>
          <a:bodyPr rtlCol="0"/>
          <a:lstStyle>
            <a:lvl1pPr>
              <a:defRPr/>
            </a:lvl1pPr>
          </a:lstStyle>
          <a:p>
            <a:pPr>
              <a:defRPr/>
            </a:pPr>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ημερομηνίας 13"/>
          <p:cNvSpPr>
            <a:spLocks noGrp="1"/>
          </p:cNvSpPr>
          <p:nvPr>
            <p:ph type="dt" sz="half" idx="10"/>
          </p:nvPr>
        </p:nvSpPr>
        <p:spPr/>
        <p:txBody>
          <a:bodyPr/>
          <a:lstStyle>
            <a:lvl1pPr>
              <a:defRPr/>
            </a:lvl1pPr>
          </a:lstStyle>
          <a:p>
            <a:pPr>
              <a:defRPr/>
            </a:pPr>
            <a:fld id="{30EFCFAE-F798-4A0D-BE44-C0B1FE3352BD}" type="datetime1">
              <a:rPr lang="el-GR"/>
              <a:pPr>
                <a:defRPr/>
              </a:pPr>
              <a:t>13/5/2016</a:t>
            </a:fld>
            <a:endParaRPr lang="el-GR"/>
          </a:p>
        </p:txBody>
      </p:sp>
      <p:sp>
        <p:nvSpPr>
          <p:cNvPr id="4" name="Θέση υποσέλιδου 2"/>
          <p:cNvSpPr>
            <a:spLocks noGrp="1"/>
          </p:cNvSpPr>
          <p:nvPr>
            <p:ph type="ftr" sz="quarter" idx="11"/>
          </p:nvPr>
        </p:nvSpPr>
        <p:spPr/>
        <p:txBody>
          <a:bodyPr/>
          <a:lstStyle>
            <a:lvl1pPr>
              <a:defRPr/>
            </a:lvl1pPr>
          </a:lstStyle>
          <a:p>
            <a:pPr>
              <a:defRPr/>
            </a:pPr>
            <a:endParaRPr lang="el-GR"/>
          </a:p>
        </p:txBody>
      </p:sp>
      <p:sp>
        <p:nvSpPr>
          <p:cNvPr id="5" name="Θέση αριθμού διαφάνειας 22"/>
          <p:cNvSpPr>
            <a:spLocks noGrp="1"/>
          </p:cNvSpPr>
          <p:nvPr>
            <p:ph type="sldNum" sz="quarter" idx="12"/>
          </p:nvPr>
        </p:nvSpPr>
        <p:spPr/>
        <p:txBody>
          <a:bodyPr/>
          <a:lstStyle>
            <a:lvl1pPr>
              <a:defRPr/>
            </a:lvl1pPr>
          </a:lstStyle>
          <a:p>
            <a:pPr>
              <a:defRPr/>
            </a:pPr>
            <a:fld id="{83B9E885-98EE-45F4-AB66-128EF8D7CCE6}" type="slidenum">
              <a:rPr lang="el-GR"/>
              <a:pPr>
                <a:defRPr/>
              </a:pPr>
              <a:t>‹N›</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lvl1pPr>
              <a:defRPr/>
            </a:lvl1pPr>
          </a:lstStyle>
          <a:p>
            <a:pPr>
              <a:defRPr/>
            </a:pPr>
            <a:fld id="{CAF5B732-0BF0-4BFA-8FB3-1ADADD288C11}" type="datetime1">
              <a:rPr lang="el-GR"/>
              <a:pPr>
                <a:defRPr/>
              </a:pPr>
              <a:t>13/5/2016</a:t>
            </a:fld>
            <a:endParaRPr lang="el-GR"/>
          </a:p>
        </p:txBody>
      </p:sp>
      <p:sp>
        <p:nvSpPr>
          <p:cNvPr id="3" name="Θέση υποσέλιδου 2"/>
          <p:cNvSpPr>
            <a:spLocks noGrp="1"/>
          </p:cNvSpPr>
          <p:nvPr>
            <p:ph type="ftr" sz="quarter" idx="11"/>
          </p:nvPr>
        </p:nvSpPr>
        <p:spPr/>
        <p:txBody>
          <a:bodyPr/>
          <a:lstStyle>
            <a:lvl1pPr>
              <a:defRPr/>
            </a:lvl1pPr>
          </a:lstStyle>
          <a:p>
            <a:pPr>
              <a:defRPr/>
            </a:pPr>
            <a:endParaRPr lang="el-GR"/>
          </a:p>
        </p:txBody>
      </p:sp>
      <p:sp>
        <p:nvSpPr>
          <p:cNvPr id="4" name="Θέση αριθμού διαφάνειας 3"/>
          <p:cNvSpPr>
            <a:spLocks noGrp="1"/>
          </p:cNvSpPr>
          <p:nvPr>
            <p:ph type="sldNum" sz="quarter" idx="12"/>
          </p:nvPr>
        </p:nvSpPr>
        <p:spPr>
          <a:xfrm>
            <a:off x="0" y="6248400"/>
            <a:ext cx="533400" cy="381000"/>
          </a:xfrm>
        </p:spPr>
        <p:txBody>
          <a:bodyPr/>
          <a:lstStyle>
            <a:lvl1pPr>
              <a:defRPr smtClean="0">
                <a:solidFill>
                  <a:schemeClr val="tx2"/>
                </a:solidFill>
              </a:defRPr>
            </a:lvl1pPr>
          </a:lstStyle>
          <a:p>
            <a:pPr>
              <a:defRPr/>
            </a:pPr>
            <a:fld id="{58571E04-971C-4CB4-84AE-B2780DB66451}" type="slidenum">
              <a:rPr lang="el-GR"/>
              <a:pPr>
                <a:defRPr/>
              </a:pPr>
              <a:t>‹N›</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609600" y="273050"/>
            <a:ext cx="8077200" cy="869950"/>
          </a:xfrm>
        </p:spPr>
        <p:txBody>
          <a:bodyPr/>
          <a:lstStyle>
            <a:lvl1pPr algn="l">
              <a:buNone/>
              <a:defRPr sz="4400" b="0"/>
            </a:lvl1pPr>
          </a:lstStyle>
          <a:p>
            <a:r>
              <a:rPr lang="el-GR" smtClean="0"/>
              <a:t>Στυλ κύριου τίτλου</a:t>
            </a:r>
            <a:endParaRPr lang="en-US"/>
          </a:p>
        </p:txBody>
      </p:sp>
      <p:sp>
        <p:nvSpPr>
          <p:cNvPr id="3" name="Θέση κειμένου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l-GR" smtClean="0"/>
              <a:t>Στυλ υποδείγματος κειμένου</a:t>
            </a:r>
          </a:p>
        </p:txBody>
      </p:sp>
      <p:sp>
        <p:nvSpPr>
          <p:cNvPr id="9" name="Θέση περιεχομένου 8"/>
          <p:cNvSpPr>
            <a:spLocks noGrp="1"/>
          </p:cNvSpPr>
          <p:nvPr>
            <p:ph sz="quarter" idx="1"/>
          </p:nvPr>
        </p:nvSpPr>
        <p:spPr>
          <a:xfrm>
            <a:off x="2362200" y="1752600"/>
            <a:ext cx="6400800" cy="4419600"/>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Θέση ημερομηνίας 13"/>
          <p:cNvSpPr>
            <a:spLocks noGrp="1"/>
          </p:cNvSpPr>
          <p:nvPr>
            <p:ph type="dt" sz="half" idx="10"/>
          </p:nvPr>
        </p:nvSpPr>
        <p:spPr/>
        <p:txBody>
          <a:bodyPr/>
          <a:lstStyle>
            <a:lvl1pPr>
              <a:defRPr/>
            </a:lvl1pPr>
          </a:lstStyle>
          <a:p>
            <a:pPr>
              <a:defRPr/>
            </a:pPr>
            <a:fld id="{7FB61F8C-2369-43DC-9C6D-8E2B29948971}" type="datetime1">
              <a:rPr lang="el-GR"/>
              <a:pPr>
                <a:defRPr/>
              </a:pPr>
              <a:t>13/5/2016</a:t>
            </a:fld>
            <a:endParaRPr lang="el-GR"/>
          </a:p>
        </p:txBody>
      </p:sp>
      <p:sp>
        <p:nvSpPr>
          <p:cNvPr id="6" name="Θέση υποσέλιδου 2"/>
          <p:cNvSpPr>
            <a:spLocks noGrp="1"/>
          </p:cNvSpPr>
          <p:nvPr>
            <p:ph type="ftr" sz="quarter" idx="11"/>
          </p:nvPr>
        </p:nvSpPr>
        <p:spPr/>
        <p:txBody>
          <a:bodyPr/>
          <a:lstStyle>
            <a:lvl1pPr>
              <a:defRPr/>
            </a:lvl1pPr>
          </a:lstStyle>
          <a:p>
            <a:pPr>
              <a:defRPr/>
            </a:pPr>
            <a:endParaRPr lang="el-GR"/>
          </a:p>
        </p:txBody>
      </p:sp>
      <p:sp>
        <p:nvSpPr>
          <p:cNvPr id="7" name="Θέση αριθμού διαφάνειας 22"/>
          <p:cNvSpPr>
            <a:spLocks noGrp="1"/>
          </p:cNvSpPr>
          <p:nvPr>
            <p:ph type="sldNum" sz="quarter" idx="12"/>
          </p:nvPr>
        </p:nvSpPr>
        <p:spPr/>
        <p:txBody>
          <a:bodyPr/>
          <a:lstStyle>
            <a:lvl1pPr>
              <a:defRPr/>
            </a:lvl1pPr>
          </a:lstStyle>
          <a:p>
            <a:pPr>
              <a:defRPr/>
            </a:pPr>
            <a:fld id="{4FB971C8-B243-4385-8E0A-E4098139DC97}" type="slidenum">
              <a:rPr lang="el-GR"/>
              <a:pPr>
                <a:defRPr/>
              </a:pPr>
              <a:t>‹N›</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bg>
      <p:bgRef idx="1003">
        <a:schemeClr val="bg2"/>
      </p:bgRef>
    </p:bg>
    <p:spTree>
      <p:nvGrpSpPr>
        <p:cNvPr id="1" name=""/>
        <p:cNvGrpSpPr/>
        <p:nvPr/>
      </p:nvGrpSpPr>
      <p:grpSpPr>
        <a:xfrm>
          <a:off x="0" y="0"/>
          <a:ext cx="0" cy="0"/>
          <a:chOff x="0" y="0"/>
          <a:chExt cx="0" cy="0"/>
        </a:xfrm>
      </p:grpSpPr>
      <p:sp>
        <p:nvSpPr>
          <p:cNvPr id="5" name="Ορθογώνιο 7"/>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Ορθογώνιο 8"/>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Ορθογώνιο 9"/>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Ορθογώνιο 10"/>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Θέση κειμένου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l-GR" smtClean="0"/>
              <a:t>Στυλ υποδείγματος κειμένου</a:t>
            </a:r>
          </a:p>
        </p:txBody>
      </p:sp>
      <p:sp>
        <p:nvSpPr>
          <p:cNvPr id="2" name="Τίτλος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l-GR" smtClean="0"/>
              <a:t>Στυλ κύριου τίτλου</a:t>
            </a:r>
            <a:endParaRPr lang="en-US"/>
          </a:p>
        </p:txBody>
      </p:sp>
      <p:sp>
        <p:nvSpPr>
          <p:cNvPr id="3" name="Θέση εικόνας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l-GR" noProof="0" smtClean="0"/>
              <a:t>Κάντε κλικ στο εικονίδιο για να προσθέσετε μια εικόνα</a:t>
            </a:r>
            <a:endParaRPr lang="en-US" noProof="0" dirty="0"/>
          </a:p>
        </p:txBody>
      </p:sp>
      <p:sp>
        <p:nvSpPr>
          <p:cNvPr id="9" name="Θέση ημερομηνίας 11"/>
          <p:cNvSpPr>
            <a:spLocks noGrp="1"/>
          </p:cNvSpPr>
          <p:nvPr>
            <p:ph type="dt" sz="half" idx="10"/>
          </p:nvPr>
        </p:nvSpPr>
        <p:spPr>
          <a:xfrm>
            <a:off x="6248400" y="6248400"/>
            <a:ext cx="2667000" cy="365125"/>
          </a:xfrm>
        </p:spPr>
        <p:txBody>
          <a:bodyPr rtlCol="0"/>
          <a:lstStyle>
            <a:lvl1pPr>
              <a:defRPr/>
            </a:lvl1pPr>
          </a:lstStyle>
          <a:p>
            <a:pPr>
              <a:defRPr/>
            </a:pPr>
            <a:fld id="{FF198A74-DDC4-43B2-A443-F9E4ADB02BE9}" type="datetime1">
              <a:rPr lang="el-GR"/>
              <a:pPr>
                <a:defRPr/>
              </a:pPr>
              <a:t>13/5/2016</a:t>
            </a:fld>
            <a:endParaRPr lang="el-GR"/>
          </a:p>
        </p:txBody>
      </p:sp>
      <p:sp>
        <p:nvSpPr>
          <p:cNvPr id="10" name="Θέση αριθμού διαφάνειας 12"/>
          <p:cNvSpPr>
            <a:spLocks noGrp="1"/>
          </p:cNvSpPr>
          <p:nvPr>
            <p:ph type="sldNum" sz="quarter" idx="11"/>
          </p:nvPr>
        </p:nvSpPr>
        <p:spPr>
          <a:xfrm>
            <a:off x="0" y="4667250"/>
            <a:ext cx="1447800" cy="663575"/>
          </a:xfrm>
        </p:spPr>
        <p:txBody>
          <a:bodyPr rtlCol="0"/>
          <a:lstStyle>
            <a:lvl1pPr>
              <a:defRPr sz="2800" smtClean="0"/>
            </a:lvl1pPr>
          </a:lstStyle>
          <a:p>
            <a:pPr>
              <a:defRPr/>
            </a:pPr>
            <a:fld id="{1F6C86F3-289C-4D8A-82CB-3744B7EBDC45}" type="slidenum">
              <a:rPr lang="el-GR"/>
              <a:pPr>
                <a:defRPr/>
              </a:pPr>
              <a:t>‹N›</a:t>
            </a:fld>
            <a:endParaRPr lang="el-GR"/>
          </a:p>
        </p:txBody>
      </p:sp>
      <p:sp>
        <p:nvSpPr>
          <p:cNvPr id="11" name="Θέση υποσέλιδου 13"/>
          <p:cNvSpPr>
            <a:spLocks noGrp="1"/>
          </p:cNvSpPr>
          <p:nvPr>
            <p:ph type="ftr" sz="quarter" idx="12"/>
          </p:nvPr>
        </p:nvSpPr>
        <p:spPr>
          <a:xfrm>
            <a:off x="1600200" y="6248400"/>
            <a:ext cx="4572000" cy="365125"/>
          </a:xfrm>
        </p:spPr>
        <p:txBody>
          <a:bodyPr rtlCol="0"/>
          <a:lstStyle>
            <a:lvl1pPr>
              <a:defRPr/>
            </a:lvl1pPr>
          </a:lstStyle>
          <a:p>
            <a:pPr>
              <a:defRPr/>
            </a:pPr>
            <a:endParaRPr lang="el-GR"/>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Θέση τίτλου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l-GR" smtClean="0"/>
              <a:t>Στυλ κύριου τίτλου</a:t>
            </a:r>
            <a:endParaRPr lang="en-US" smtClean="0"/>
          </a:p>
        </p:txBody>
      </p:sp>
      <p:sp>
        <p:nvSpPr>
          <p:cNvPr id="1027" name="Θέση κειμένου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smtClean="0"/>
          </a:p>
        </p:txBody>
      </p:sp>
      <p:sp>
        <p:nvSpPr>
          <p:cNvPr id="14" name="Θέση ημερομηνίας 13"/>
          <p:cNvSpPr>
            <a:spLocks noGrp="1"/>
          </p:cNvSpPr>
          <p:nvPr>
            <p:ph type="dt" sz="half" idx="2"/>
          </p:nvPr>
        </p:nvSpPr>
        <p:spPr>
          <a:xfrm>
            <a:off x="6096000" y="6248400"/>
            <a:ext cx="2667000" cy="365125"/>
          </a:xfrm>
          <a:prstGeom prst="rect">
            <a:avLst/>
          </a:prstGeom>
        </p:spPr>
        <p:txBody>
          <a:bodyPr vert="horz" anchor="ctr" anchorCtr="0"/>
          <a:lstStyle>
            <a:lvl1pPr algn="l" eaLnBrk="1" fontAlgn="auto" latinLnBrk="0" hangingPunct="1">
              <a:spcBef>
                <a:spcPts val="0"/>
              </a:spcBef>
              <a:spcAft>
                <a:spcPts val="0"/>
              </a:spcAft>
              <a:defRPr kumimoji="0" sz="1400" smtClean="0">
                <a:solidFill>
                  <a:schemeClr val="tx2"/>
                </a:solidFill>
                <a:latin typeface="+mn-lt"/>
                <a:cs typeface="+mn-cs"/>
              </a:defRPr>
            </a:lvl1pPr>
          </a:lstStyle>
          <a:p>
            <a:pPr>
              <a:defRPr/>
            </a:pPr>
            <a:fld id="{0DF5563F-72DC-420A-8567-1A9C04D1BC3D}" type="datetime1">
              <a:rPr lang="el-GR"/>
              <a:pPr>
                <a:defRPr/>
              </a:pPr>
              <a:t>13/5/2016</a:t>
            </a:fld>
            <a:endParaRPr lang="el-GR"/>
          </a:p>
        </p:txBody>
      </p:sp>
      <p:sp>
        <p:nvSpPr>
          <p:cNvPr id="3" name="Θέση υποσέλιδου 2"/>
          <p:cNvSpPr>
            <a:spLocks noGrp="1"/>
          </p:cNvSpPr>
          <p:nvPr>
            <p:ph type="ftr" sz="quarter" idx="3"/>
          </p:nvPr>
        </p:nvSpPr>
        <p:spPr>
          <a:xfrm>
            <a:off x="609600" y="6248400"/>
            <a:ext cx="5421313" cy="365125"/>
          </a:xfrm>
          <a:prstGeom prst="rect">
            <a:avLst/>
          </a:prstGeom>
        </p:spPr>
        <p:txBody>
          <a:bodyPr vert="horz" anchor="ctr"/>
          <a:lstStyle>
            <a:lvl1pPr algn="r" eaLnBrk="1" fontAlgn="auto" latinLnBrk="0" hangingPunct="1">
              <a:spcBef>
                <a:spcPts val="0"/>
              </a:spcBef>
              <a:spcAft>
                <a:spcPts val="0"/>
              </a:spcAft>
              <a:defRPr kumimoji="0" sz="1400">
                <a:solidFill>
                  <a:schemeClr val="tx2"/>
                </a:solidFill>
                <a:latin typeface="+mn-lt"/>
                <a:cs typeface="+mn-cs"/>
              </a:defRPr>
            </a:lvl1pPr>
          </a:lstStyle>
          <a:p>
            <a:pPr>
              <a:defRPr/>
            </a:pPr>
            <a:endParaRPr lang="el-GR"/>
          </a:p>
        </p:txBody>
      </p:sp>
      <p:sp>
        <p:nvSpPr>
          <p:cNvPr id="7" name="Ορθογώνιο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Ορθογώνιο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Ορθογώνιο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Θέση αριθμού διαφάνειας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fontAlgn="auto" latinLnBrk="0" hangingPunct="1">
              <a:spcBef>
                <a:spcPts val="0"/>
              </a:spcBef>
              <a:spcAft>
                <a:spcPts val="0"/>
              </a:spcAft>
              <a:defRPr kumimoji="0" sz="1400" b="1" smtClean="0">
                <a:solidFill>
                  <a:srgbClr val="FFFFFF"/>
                </a:solidFill>
                <a:latin typeface="+mn-lt"/>
                <a:cs typeface="+mn-cs"/>
              </a:defRPr>
            </a:lvl1pPr>
          </a:lstStyle>
          <a:p>
            <a:pPr>
              <a:defRPr/>
            </a:pPr>
            <a:fld id="{031693A0-D8C8-4C35-B96B-2EA14D4048C6}" type="slidenum">
              <a:rPr lang="el-GR"/>
              <a:pPr>
                <a:defRPr/>
              </a:pPr>
              <a:t>‹N›</a:t>
            </a:fld>
            <a:endParaRPr lang="el-GR"/>
          </a:p>
        </p:txBody>
      </p:sp>
    </p:spTree>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29" r:id="rId6"/>
    <p:sldLayoutId id="2147483748" r:id="rId7"/>
    <p:sldLayoutId id="2147483730" r:id="rId8"/>
    <p:sldLayoutId id="2147483749" r:id="rId9"/>
    <p:sldLayoutId id="2147483731" r:id="rId10"/>
    <p:sldLayoutId id="2147483750" r:id="rId11"/>
  </p:sldLayoutIdLst>
  <p:hf hdr="0" ftr="0"/>
  <p:txStyles>
    <p:titleStyle>
      <a:lvl1pPr algn="l" rtl="0" fontAlgn="base">
        <a:spcBef>
          <a:spcPct val="0"/>
        </a:spcBef>
        <a:spcAft>
          <a:spcPct val="0"/>
        </a:spcAft>
        <a:defRPr sz="4400" kern="1200">
          <a:solidFill>
            <a:schemeClr val="tx2"/>
          </a:solidFill>
          <a:latin typeface="+mj-lt"/>
          <a:ea typeface="+mj-ea"/>
          <a:cs typeface="+mj-cs"/>
        </a:defRPr>
      </a:lvl1pPr>
      <a:lvl2pPr algn="l" rtl="0" fontAlgn="base">
        <a:spcBef>
          <a:spcPct val="0"/>
        </a:spcBef>
        <a:spcAft>
          <a:spcPct val="0"/>
        </a:spcAft>
        <a:defRPr sz="4400">
          <a:solidFill>
            <a:schemeClr val="tx2"/>
          </a:solidFill>
          <a:latin typeface="Calibri" pitchFamily="34" charset="0"/>
        </a:defRPr>
      </a:lvl2pPr>
      <a:lvl3pPr algn="l" rtl="0" fontAlgn="base">
        <a:spcBef>
          <a:spcPct val="0"/>
        </a:spcBef>
        <a:spcAft>
          <a:spcPct val="0"/>
        </a:spcAft>
        <a:defRPr sz="4400">
          <a:solidFill>
            <a:schemeClr val="tx2"/>
          </a:solidFill>
          <a:latin typeface="Calibri" pitchFamily="34" charset="0"/>
        </a:defRPr>
      </a:lvl3pPr>
      <a:lvl4pPr algn="l" rtl="0" fontAlgn="base">
        <a:spcBef>
          <a:spcPct val="0"/>
        </a:spcBef>
        <a:spcAft>
          <a:spcPct val="0"/>
        </a:spcAft>
        <a:defRPr sz="4400">
          <a:solidFill>
            <a:schemeClr val="tx2"/>
          </a:solidFill>
          <a:latin typeface="Calibri" pitchFamily="34" charset="0"/>
        </a:defRPr>
      </a:lvl4pPr>
      <a:lvl5pPr algn="l" rtl="0" fontAlgn="base">
        <a:spcBef>
          <a:spcPct val="0"/>
        </a:spcBef>
        <a:spcAft>
          <a:spcPct val="0"/>
        </a:spcAft>
        <a:defRPr sz="4400">
          <a:solidFill>
            <a:schemeClr val="tx2"/>
          </a:solidFill>
          <a:latin typeface="Calibri" pitchFamily="34" charset="0"/>
        </a:defRPr>
      </a:lvl5pPr>
      <a:lvl6pPr marL="457200" algn="l" rtl="0" fontAlgn="base">
        <a:spcBef>
          <a:spcPct val="0"/>
        </a:spcBef>
        <a:spcAft>
          <a:spcPct val="0"/>
        </a:spcAft>
        <a:defRPr sz="4400">
          <a:solidFill>
            <a:schemeClr val="tx2"/>
          </a:solidFill>
          <a:latin typeface="Calibri" pitchFamily="34" charset="0"/>
        </a:defRPr>
      </a:lvl6pPr>
      <a:lvl7pPr marL="914400" algn="l" rtl="0" fontAlgn="base">
        <a:spcBef>
          <a:spcPct val="0"/>
        </a:spcBef>
        <a:spcAft>
          <a:spcPct val="0"/>
        </a:spcAft>
        <a:defRPr sz="4400">
          <a:solidFill>
            <a:schemeClr val="tx2"/>
          </a:solidFill>
          <a:latin typeface="Calibri" pitchFamily="34" charset="0"/>
        </a:defRPr>
      </a:lvl7pPr>
      <a:lvl8pPr marL="1371600" algn="l" rtl="0" fontAlgn="base">
        <a:spcBef>
          <a:spcPct val="0"/>
        </a:spcBef>
        <a:spcAft>
          <a:spcPct val="0"/>
        </a:spcAft>
        <a:defRPr sz="4400">
          <a:solidFill>
            <a:schemeClr val="tx2"/>
          </a:solidFill>
          <a:latin typeface="Calibri" pitchFamily="34" charset="0"/>
        </a:defRPr>
      </a:lvl8pPr>
      <a:lvl9pPr marL="1828800" algn="l" rtl="0" fontAlgn="base">
        <a:spcBef>
          <a:spcPct val="0"/>
        </a:spcBef>
        <a:spcAft>
          <a:spcPct val="0"/>
        </a:spcAft>
        <a:defRPr sz="4400">
          <a:solidFill>
            <a:schemeClr val="tx2"/>
          </a:solidFill>
          <a:latin typeface="Calibri" pitchFamily="34" charset="0"/>
        </a:defRPr>
      </a:lvl9pPr>
    </p:titleStyle>
    <p:bodyStyle>
      <a:lvl1pPr marL="319088" indent="-319088" algn="l" rtl="0" fontAlgn="base">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fontAlgn="base">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fontAlgn="base">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fontAlgn="base">
        <a:spcBef>
          <a:spcPts val="400"/>
        </a:spcBef>
        <a:spcAft>
          <a:spcPct val="0"/>
        </a:spcAft>
        <a:buClr>
          <a:srgbClr val="FF6700"/>
        </a:buClr>
        <a:buSzPct val="75000"/>
        <a:buFont typeface="Wingdings" pitchFamily="2" charset="2"/>
        <a:buChar char=""/>
        <a:defRPr sz="2000" kern="1200">
          <a:solidFill>
            <a:schemeClr val="tx1"/>
          </a:solidFill>
          <a:latin typeface="+mn-lt"/>
          <a:ea typeface="+mn-ea"/>
          <a:cs typeface="+mn-cs"/>
        </a:defRPr>
      </a:lvl4pPr>
      <a:lvl5pPr marL="1828800" indent="-228600" algn="l" rtl="0" fontAlgn="base">
        <a:spcBef>
          <a:spcPts val="400"/>
        </a:spcBef>
        <a:spcAft>
          <a:spcPct val="0"/>
        </a:spcAft>
        <a:buClr>
          <a:srgbClr val="909465"/>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314" name="Θέση τίτλου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l-GR" smtClean="0"/>
              <a:t>Στυλ κύριου τίτλου</a:t>
            </a:r>
          </a:p>
        </p:txBody>
      </p:sp>
      <p:sp>
        <p:nvSpPr>
          <p:cNvPr id="13315" name="Θέση κειμένου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14182B84-854F-476A-94E8-BD2B408E31E4}" type="datetime1">
              <a:rPr lang="el-GR"/>
              <a:pPr>
                <a:defRPr/>
              </a:pPr>
              <a:t>13/5/2016</a:t>
            </a:fld>
            <a:endParaRPr lang="el-GR"/>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l-GR"/>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482B7D0C-81D7-4A08-8561-4DF5F7B2554B}" type="slidenum">
              <a:rPr lang="el-GR"/>
              <a:pPr>
                <a:defRPr/>
              </a:pPr>
              <a:t>‹N›</a:t>
            </a:fld>
            <a:endParaRPr lang="el-GR"/>
          </a:p>
        </p:txBody>
      </p:sp>
    </p:spTree>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iming>
    <p:tnLst>
      <p:par>
        <p:cTn id="1" dur="indefinite" restart="never" nodeType="tmRoot"/>
      </p:par>
    </p:tnLst>
  </p:timing>
  <p:hf hdr="0" ftr="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www.uoi.gr/en/" TargetMode="External"/><Relationship Id="rId2" Type="http://schemas.openxmlformats.org/officeDocument/2006/relationships/hyperlink" Target="http://www.unina.it/home" TargetMode="Externa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14.xml"/><Relationship Id="rId1" Type="http://schemas.openxmlformats.org/officeDocument/2006/relationships/slideLayout" Target="../slideLayouts/slideLayout4.xml"/><Relationship Id="rId4" Type="http://schemas.openxmlformats.org/officeDocument/2006/relationships/slide" Target="slide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4787900" y="908050"/>
            <a:ext cx="4105275" cy="3879850"/>
          </a:xfrm>
          <a:ln w="38100"/>
        </p:spPr>
        <p:txBody>
          <a:bodyPr>
            <a:normAutofit/>
          </a:bodyPr>
          <a:lstStyle/>
          <a:p>
            <a:pPr algn="ctr" fontAlgn="auto">
              <a:spcAft>
                <a:spcPts val="0"/>
              </a:spcAft>
              <a:defRPr/>
            </a:pPr>
            <a:r>
              <a:rPr lang="en-US" sz="3600" dirty="0" smtClean="0"/>
              <a:t>Participatory </a:t>
            </a:r>
            <a:r>
              <a:rPr lang="en-US" sz="3600" dirty="0"/>
              <a:t>methods in sustainable management of natural resources</a:t>
            </a:r>
            <a:endParaRPr lang="el-GR" sz="3600" dirty="0"/>
          </a:p>
        </p:txBody>
      </p:sp>
      <p:sp>
        <p:nvSpPr>
          <p:cNvPr id="26626" name="Υπότιτλος 2"/>
          <p:cNvSpPr>
            <a:spLocks noGrp="1"/>
          </p:cNvSpPr>
          <p:nvPr>
            <p:ph type="subTitle" idx="1"/>
          </p:nvPr>
        </p:nvSpPr>
        <p:spPr>
          <a:xfrm>
            <a:off x="2362200" y="6049963"/>
            <a:ext cx="6705600" cy="685800"/>
          </a:xfrm>
        </p:spPr>
        <p:txBody>
          <a:bodyPr/>
          <a:lstStyle/>
          <a:p>
            <a:pPr algn="ctr"/>
            <a:r>
              <a:rPr lang="en-US" smtClean="0"/>
              <a:t>		</a:t>
            </a:r>
            <a:endParaRPr lang="el-GR" smtClean="0"/>
          </a:p>
        </p:txBody>
      </p:sp>
      <p:pic>
        <p:nvPicPr>
          <p:cNvPr id="4" name="Εικόνα 3"/>
          <p:cNvPicPr>
            <a:picLocks noChangeAspect="1"/>
          </p:cNvPicPr>
          <p:nvPr/>
        </p:nvPicPr>
        <p:blipFill>
          <a:blip r:embed="rId2" cstate="print">
            <a:extLst>
              <a:ext uri="{BEBA8EAE-BF5A-486C-A8C5-ECC9F3942E4B}"/>
              <a:ext uri="{28A0092B-C50C-407E-A947-70E740481C1C}"/>
            </a:extLst>
          </a:blip>
          <a:stretch>
            <a:fillRect/>
          </a:stretch>
        </p:blipFill>
        <p:spPr>
          <a:xfrm>
            <a:off x="395536" y="908720"/>
            <a:ext cx="4194970" cy="4693121"/>
          </a:xfrm>
          <a:prstGeom prst="rect">
            <a:avLst/>
          </a:prstGeom>
          <a:effectLst>
            <a:glow rad="228600">
              <a:schemeClr val="accent2">
                <a:satMod val="175000"/>
                <a:alpha val="40000"/>
              </a:schemeClr>
            </a:glow>
            <a:softEdge rad="127000"/>
          </a:effectLst>
        </p:spPr>
      </p:pic>
      <p:sp>
        <p:nvSpPr>
          <p:cNvPr id="26628" name="TextBox 5"/>
          <p:cNvSpPr txBox="1">
            <a:spLocks noChangeArrowheads="1"/>
          </p:cNvSpPr>
          <p:nvPr/>
        </p:nvSpPr>
        <p:spPr bwMode="auto">
          <a:xfrm>
            <a:off x="5572125" y="4957763"/>
            <a:ext cx="2592388" cy="461962"/>
          </a:xfrm>
          <a:prstGeom prst="rect">
            <a:avLst/>
          </a:prstGeom>
          <a:noFill/>
          <a:ln w="9525">
            <a:noFill/>
            <a:miter lim="800000"/>
            <a:headEnd/>
            <a:tailEnd/>
          </a:ln>
        </p:spPr>
        <p:txBody>
          <a:bodyPr>
            <a:spAutoFit/>
          </a:bodyPr>
          <a:lstStyle/>
          <a:p>
            <a:pPr algn="ctr"/>
            <a:r>
              <a:rPr lang="en-US" sz="2400" b="1">
                <a:latin typeface="Tw Cen MT"/>
              </a:rPr>
              <a:t>Module 4</a:t>
            </a:r>
            <a:endParaRPr lang="el-GR" sz="2400" b="1">
              <a:latin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Θέση κειμένου 1"/>
          <p:cNvSpPr>
            <a:spLocks noGrp="1"/>
          </p:cNvSpPr>
          <p:nvPr>
            <p:ph type="body" idx="1"/>
          </p:nvPr>
        </p:nvSpPr>
        <p:spPr>
          <a:xfrm>
            <a:off x="323850" y="2743200"/>
            <a:ext cx="8569325" cy="3781425"/>
          </a:xfrm>
        </p:spPr>
        <p:txBody>
          <a:bodyPr/>
          <a:lstStyle/>
          <a:p>
            <a:r>
              <a:rPr lang="en-GB" sz="2000" smtClean="0"/>
              <a:t>Basic concepts of WM</a:t>
            </a:r>
          </a:p>
          <a:p>
            <a:r>
              <a:rPr lang="en-US" sz="2000" smtClean="0">
                <a:solidFill>
                  <a:schemeClr val="tx1"/>
                </a:solidFill>
              </a:rPr>
              <a:t>Another important concept in modern WM is the one of </a:t>
            </a:r>
            <a:r>
              <a:rPr lang="en-US" sz="2000" b="1" smtClean="0">
                <a:solidFill>
                  <a:schemeClr val="tx1"/>
                </a:solidFill>
              </a:rPr>
              <a:t>Resource Recovery</a:t>
            </a:r>
            <a:r>
              <a:rPr lang="en-US" sz="2000" smtClean="0">
                <a:solidFill>
                  <a:schemeClr val="tx1"/>
                </a:solidFill>
              </a:rPr>
              <a:t>, which includes all the actions aimed at the reuse of already disposed materials, such as recycling, composting and energy generation.</a:t>
            </a:r>
          </a:p>
          <a:p>
            <a:r>
              <a:rPr lang="en-US" sz="2000" smtClean="0">
                <a:solidFill>
                  <a:schemeClr val="tx1"/>
                </a:solidFill>
              </a:rPr>
              <a:t>All these actions aim at reducing the consumption of virgin resources and the amount and provide profitable alternatives to landfill disposal.</a:t>
            </a:r>
          </a:p>
          <a:p>
            <a:r>
              <a:rPr lang="en-US" sz="2000" smtClean="0">
                <a:solidFill>
                  <a:schemeClr val="tx1"/>
                </a:solidFill>
              </a:rPr>
              <a:t>This concept is at the basis of all modern solid waste management in urban areas and is strictly connected to the need of separating waste in order to make it more easily reused.</a:t>
            </a:r>
            <a:endParaRPr lang="en-GB" sz="2000" smtClean="0">
              <a:solidFill>
                <a:schemeClr val="tx1"/>
              </a:solidFill>
            </a:endParaRPr>
          </a:p>
        </p:txBody>
      </p:sp>
      <p:sp>
        <p:nvSpPr>
          <p:cNvPr id="35842" name="Τίτλος 2"/>
          <p:cNvSpPr>
            <a:spLocks noGrp="1"/>
          </p:cNvSpPr>
          <p:nvPr>
            <p:ph type="title"/>
          </p:nvPr>
        </p:nvSpPr>
        <p:spPr/>
        <p:txBody>
          <a:bodyPr/>
          <a:lstStyle/>
          <a:p>
            <a:pPr algn="ctr"/>
            <a:r>
              <a:rPr lang="en-US" smtClean="0"/>
              <a:t>WHAT THE MODULE IS ABOUT</a:t>
            </a:r>
            <a:endParaRPr lang="el-GR" smtClean="0"/>
          </a:p>
        </p:txBody>
      </p:sp>
      <p:sp>
        <p:nvSpPr>
          <p:cNvPr id="35843"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7</a:t>
            </a:r>
            <a:endParaRPr lang="el-GR">
              <a:cs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4294967295"/>
          </p:nvPr>
        </p:nvSpPr>
        <p:spPr>
          <a:xfrm>
            <a:off x="323850" y="2743200"/>
            <a:ext cx="8569325" cy="3781425"/>
          </a:xfrm>
        </p:spPr>
        <p:txBody>
          <a:bodyPr>
            <a:normAutofit/>
          </a:bodyPr>
          <a:lstStyle/>
          <a:p>
            <a:pPr marL="0" indent="0">
              <a:lnSpc>
                <a:spcPct val="90000"/>
              </a:lnSpc>
              <a:buFont typeface="Wingdings" pitchFamily="2" charset="2"/>
              <a:buNone/>
            </a:pPr>
            <a:r>
              <a:rPr lang="en-US" sz="2000" smtClean="0">
                <a:solidFill>
                  <a:schemeClr val="tx2"/>
                </a:solidFill>
                <a:latin typeface="Arial" charset="0"/>
                <a:cs typeface="Arial" charset="0"/>
              </a:rPr>
              <a:t>A focus on urban solid waste management</a:t>
            </a:r>
            <a:r>
              <a:rPr lang="en-US" sz="1700" smtClean="0">
                <a:solidFill>
                  <a:schemeClr val="tx2"/>
                </a:solidFill>
              </a:rPr>
              <a:t> </a:t>
            </a:r>
          </a:p>
          <a:p>
            <a:pPr marL="0" indent="0">
              <a:lnSpc>
                <a:spcPct val="90000"/>
              </a:lnSpc>
              <a:buFont typeface="Wingdings" pitchFamily="2" charset="2"/>
              <a:buNone/>
            </a:pPr>
            <a:endParaRPr lang="en-US" sz="1700" smtClean="0">
              <a:solidFill>
                <a:schemeClr val="tx2"/>
              </a:solidFill>
            </a:endParaRPr>
          </a:p>
          <a:p>
            <a:pPr marL="0" indent="0">
              <a:lnSpc>
                <a:spcPct val="90000"/>
              </a:lnSpc>
              <a:buFont typeface="Wingdings" pitchFamily="2" charset="2"/>
              <a:buNone/>
            </a:pPr>
            <a:r>
              <a:rPr lang="en-US" sz="2000" smtClean="0">
                <a:solidFill>
                  <a:schemeClr val="tx2"/>
                </a:solidFill>
                <a:latin typeface="Arial" charset="0"/>
                <a:cs typeface="Arial" charset="0"/>
              </a:rPr>
              <a:t>In order to explore the meaning and the relevance of the basic concepts of WM that have been introduced, this module focuses on a waste emergency case study which as attracted the attention of the worldwide for two main reasons:</a:t>
            </a:r>
          </a:p>
          <a:p>
            <a:pPr marL="0" indent="0">
              <a:lnSpc>
                <a:spcPct val="90000"/>
              </a:lnSpc>
              <a:buFont typeface="Wingdings" pitchFamily="2" charset="2"/>
              <a:buNone/>
            </a:pPr>
            <a:endParaRPr lang="en-US" sz="2000" smtClean="0">
              <a:solidFill>
                <a:schemeClr val="tx2"/>
              </a:solidFill>
              <a:latin typeface="Arial" charset="0"/>
              <a:cs typeface="Arial" charset="0"/>
            </a:endParaRPr>
          </a:p>
          <a:p>
            <a:pPr marL="0" indent="0">
              <a:lnSpc>
                <a:spcPct val="90000"/>
              </a:lnSpc>
              <a:buFont typeface="Wingdings" pitchFamily="2" charset="2"/>
              <a:buNone/>
            </a:pPr>
            <a:r>
              <a:rPr lang="en-US" sz="2000" smtClean="0">
                <a:solidFill>
                  <a:schemeClr val="tx2"/>
                </a:solidFill>
                <a:latin typeface="Arial" charset="0"/>
                <a:cs typeface="Arial" charset="0"/>
              </a:rPr>
              <a:t>It happened in a western developed country (Italy)</a:t>
            </a:r>
          </a:p>
          <a:p>
            <a:pPr marL="0" indent="0">
              <a:lnSpc>
                <a:spcPct val="90000"/>
              </a:lnSpc>
              <a:buFont typeface="Wingdings" pitchFamily="2" charset="2"/>
              <a:buNone/>
            </a:pPr>
            <a:endParaRPr lang="en-US" sz="2000" smtClean="0">
              <a:solidFill>
                <a:schemeClr val="tx2"/>
              </a:solidFill>
              <a:latin typeface="Arial" charset="0"/>
              <a:cs typeface="Arial" charset="0"/>
            </a:endParaRPr>
          </a:p>
          <a:p>
            <a:pPr marL="0" indent="0">
              <a:lnSpc>
                <a:spcPct val="90000"/>
              </a:lnSpc>
              <a:buFont typeface="Wingdings" pitchFamily="2" charset="2"/>
              <a:buNone/>
            </a:pPr>
            <a:r>
              <a:rPr lang="en-US" sz="2000" smtClean="0">
                <a:solidFill>
                  <a:schemeClr val="tx2"/>
                </a:solidFill>
                <a:latin typeface="Arial" charset="0"/>
                <a:cs typeface="Arial" charset="0"/>
              </a:rPr>
              <a:t>One of the effects of the crisis was the stoppage (for long periods) of urban waste collection, which resulted in huge amounts of rubbish invading the streets of the city of Naples</a:t>
            </a:r>
          </a:p>
        </p:txBody>
      </p:sp>
      <p:sp>
        <p:nvSpPr>
          <p:cNvPr id="54275" name="Τίτλος 2"/>
          <p:cNvSpPr>
            <a:spLocks noGrp="1"/>
          </p:cNvSpPr>
          <p:nvPr>
            <p:ph type="title" idx="4294967295"/>
          </p:nvPr>
        </p:nvSpPr>
        <p:spPr>
          <a:xfrm>
            <a:off x="1371600" y="1600200"/>
            <a:ext cx="7620000" cy="990600"/>
          </a:xfrm>
        </p:spPr>
        <p:txBody>
          <a:bodyPr/>
          <a:lstStyle/>
          <a:p>
            <a:pPr algn="ctr"/>
            <a:r>
              <a:rPr lang="en-US" smtClean="0">
                <a:solidFill>
                  <a:srgbClr val="FFFFFF"/>
                </a:solidFill>
              </a:rPr>
              <a:t>WHAT THE MODULE IS ABOUT</a:t>
            </a:r>
            <a:endParaRPr lang="el-GR" smtClean="0">
              <a:solidFill>
                <a:srgbClr val="FFFFFF"/>
              </a:solidFill>
            </a:endParaRPr>
          </a:p>
        </p:txBody>
      </p:sp>
      <p:sp>
        <p:nvSpPr>
          <p:cNvPr id="54276" name="Θέση αριθμού διαφάνειας 4"/>
          <p:cNvSpPr txBox="1">
            <a:spLocks noGrp="1"/>
          </p:cNvSpPr>
          <p:nvPr/>
        </p:nvSpPr>
        <p:spPr bwMode="auto">
          <a:xfrm>
            <a:off x="0" y="1752600"/>
            <a:ext cx="1295400" cy="701675"/>
          </a:xfrm>
          <a:prstGeom prst="rect">
            <a:avLst/>
          </a:prstGeom>
          <a:noFill/>
          <a:ln w="9525">
            <a:noFill/>
            <a:miter lim="800000"/>
            <a:headEnd/>
            <a:tailEnd/>
          </a:ln>
        </p:spPr>
        <p:txBody>
          <a:bodyPr anchor="ctr"/>
          <a:lstStyle/>
          <a:p>
            <a:pPr algn="ctr"/>
            <a:r>
              <a:rPr lang="it-IT" sz="2400" b="1">
                <a:solidFill>
                  <a:srgbClr val="FFFFFF"/>
                </a:solidFill>
                <a:latin typeface="Tw Cen MT"/>
              </a:rPr>
              <a:t>8</a:t>
            </a:r>
            <a:endParaRPr lang="el-GR" sz="2400" b="1">
              <a:solidFill>
                <a:srgbClr val="FFFFFF"/>
              </a:solidFill>
              <a:latin typeface="Calibri"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1"/>
          </p:nvPr>
        </p:nvSpPr>
        <p:spPr>
          <a:xfrm>
            <a:off x="323850" y="2743200"/>
            <a:ext cx="8569325" cy="3781425"/>
          </a:xfrm>
        </p:spPr>
        <p:txBody>
          <a:bodyPr>
            <a:normAutofit/>
          </a:bodyPr>
          <a:lstStyle/>
          <a:p>
            <a:pPr>
              <a:lnSpc>
                <a:spcPct val="80000"/>
              </a:lnSpc>
            </a:pPr>
            <a:r>
              <a:rPr lang="en-US" sz="1800" smtClean="0">
                <a:latin typeface="Arial" charset="0"/>
                <a:cs typeface="Arial" charset="0"/>
              </a:rPr>
              <a:t>The waste emergency in Campania Region, Italy</a:t>
            </a:r>
          </a:p>
          <a:p>
            <a:pPr>
              <a:lnSpc>
                <a:spcPct val="80000"/>
              </a:lnSpc>
            </a:pPr>
            <a:endParaRPr lang="en-US" sz="1800" smtClean="0">
              <a:latin typeface="Arial" charset="0"/>
              <a:cs typeface="Arial" charset="0"/>
            </a:endParaRPr>
          </a:p>
          <a:p>
            <a:pPr>
              <a:lnSpc>
                <a:spcPct val="80000"/>
              </a:lnSpc>
            </a:pPr>
            <a:r>
              <a:rPr lang="en-US" sz="1800" smtClean="0">
                <a:latin typeface="Arial" charset="0"/>
                <a:cs typeface="Arial" charset="0"/>
              </a:rPr>
              <a:t>From 1994 to early 2008, the Italian government declared the State of Emergency in Campania region due to the saturation of regional waste treatment facilities. The accumulation of waste, illegal and legal, urban and industrial, contaminated soil, water and the air.</a:t>
            </a:r>
          </a:p>
          <a:p>
            <a:pPr>
              <a:lnSpc>
                <a:spcPct val="80000"/>
              </a:lnSpc>
            </a:pPr>
            <a:endParaRPr lang="en-US" sz="1800" smtClean="0">
              <a:latin typeface="Arial" charset="0"/>
              <a:cs typeface="Arial" charset="0"/>
            </a:endParaRPr>
          </a:p>
          <a:p>
            <a:pPr>
              <a:lnSpc>
                <a:spcPct val="80000"/>
              </a:lnSpc>
            </a:pPr>
            <a:r>
              <a:rPr lang="en-US" sz="1800" smtClean="0">
                <a:latin typeface="Arial" charset="0"/>
                <a:cs typeface="Arial" charset="0"/>
              </a:rPr>
              <a:t>Since the government had to use military force to make citizens accept in their territory the creation of incinerators or landfills, the crisis increased public unrest and exacerbated the conflict.</a:t>
            </a:r>
          </a:p>
          <a:p>
            <a:pPr>
              <a:lnSpc>
                <a:spcPct val="80000"/>
              </a:lnSpc>
            </a:pPr>
            <a:endParaRPr lang="en-US" sz="1800" smtClean="0">
              <a:latin typeface="Arial" charset="0"/>
              <a:cs typeface="Arial" charset="0"/>
            </a:endParaRPr>
          </a:p>
          <a:p>
            <a:pPr>
              <a:lnSpc>
                <a:spcPct val="80000"/>
              </a:lnSpc>
            </a:pPr>
            <a:r>
              <a:rPr lang="en-US" sz="1800" smtClean="0">
                <a:latin typeface="Arial" charset="0"/>
                <a:cs typeface="Arial" charset="0"/>
              </a:rPr>
              <a:t>The emergency also made clear the involvement of criminal organizations in the waste management industry.</a:t>
            </a:r>
            <a:endParaRPr lang="it-IT" sz="1800" smtClean="0">
              <a:latin typeface="Arial" charset="0"/>
              <a:cs typeface="Arial" charset="0"/>
            </a:endParaRPr>
          </a:p>
        </p:txBody>
      </p:sp>
      <p:sp>
        <p:nvSpPr>
          <p:cNvPr id="37890" name="Τίτλος 2"/>
          <p:cNvSpPr>
            <a:spLocks noGrp="1"/>
          </p:cNvSpPr>
          <p:nvPr>
            <p:ph type="title"/>
          </p:nvPr>
        </p:nvSpPr>
        <p:spPr/>
        <p:txBody>
          <a:bodyPr/>
          <a:lstStyle/>
          <a:p>
            <a:pPr algn="ctr"/>
            <a:r>
              <a:rPr lang="en-US" smtClean="0"/>
              <a:t>WHAT THE MODULE IS ABOUT</a:t>
            </a:r>
            <a:endParaRPr lang="el-GR" smtClean="0"/>
          </a:p>
        </p:txBody>
      </p:sp>
      <p:sp>
        <p:nvSpPr>
          <p:cNvPr id="37891"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9</a:t>
            </a:r>
            <a:endParaRPr lang="el-GR">
              <a:cs typeface="Arial"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4294967295"/>
          </p:nvPr>
        </p:nvSpPr>
        <p:spPr>
          <a:xfrm>
            <a:off x="323850" y="2743200"/>
            <a:ext cx="8569325" cy="3781425"/>
          </a:xfrm>
        </p:spPr>
        <p:txBody>
          <a:bodyPr>
            <a:normAutofit/>
          </a:bodyPr>
          <a:lstStyle/>
          <a:p>
            <a:pPr marL="0" indent="0">
              <a:lnSpc>
                <a:spcPct val="80000"/>
              </a:lnSpc>
              <a:buFont typeface="Wingdings" pitchFamily="2" charset="2"/>
              <a:buNone/>
            </a:pPr>
            <a:r>
              <a:rPr lang="en-US" sz="1800" smtClean="0">
                <a:solidFill>
                  <a:schemeClr val="tx2"/>
                </a:solidFill>
                <a:latin typeface="Arial" charset="0"/>
                <a:cs typeface="Arial" charset="0"/>
              </a:rPr>
              <a:t>The waste emergency in Campania Region, Italy</a:t>
            </a:r>
          </a:p>
          <a:p>
            <a:pPr marL="0" indent="0">
              <a:lnSpc>
                <a:spcPct val="80000"/>
              </a:lnSpc>
              <a:buFont typeface="Wingdings" pitchFamily="2" charset="2"/>
              <a:buNone/>
            </a:pPr>
            <a:endParaRPr lang="it-IT" sz="1800" smtClean="0">
              <a:solidFill>
                <a:schemeClr val="tx2"/>
              </a:solidFill>
              <a:latin typeface="Arial" charset="0"/>
              <a:cs typeface="Arial" charset="0"/>
            </a:endParaRPr>
          </a:p>
          <a:p>
            <a:pPr marL="0" indent="0">
              <a:lnSpc>
                <a:spcPct val="80000"/>
              </a:lnSpc>
              <a:buFont typeface="Wingdings" pitchFamily="2" charset="2"/>
              <a:buNone/>
            </a:pPr>
            <a:r>
              <a:rPr lang="en-US" sz="1800" smtClean="0">
                <a:solidFill>
                  <a:schemeClr val="tx2"/>
                </a:solidFill>
                <a:latin typeface="Arial" charset="0"/>
                <a:cs typeface="Arial" charset="0"/>
              </a:rPr>
              <a:t>An indirect effect of the waste emergence is the rising of a new widespread awareness in Campania region inhabitants about social impacts and environmental damages that can derive from a wrong use of natural resources or an incorrect management of waste.</a:t>
            </a:r>
          </a:p>
          <a:p>
            <a:pPr marL="0" indent="0">
              <a:lnSpc>
                <a:spcPct val="80000"/>
              </a:lnSpc>
              <a:buFont typeface="Wingdings" pitchFamily="2" charset="2"/>
              <a:buNone/>
            </a:pPr>
            <a:endParaRPr lang="en-US" sz="1800" smtClean="0">
              <a:solidFill>
                <a:schemeClr val="tx2"/>
              </a:solidFill>
              <a:latin typeface="Arial" charset="0"/>
              <a:cs typeface="Arial" charset="0"/>
            </a:endParaRPr>
          </a:p>
          <a:p>
            <a:pPr marL="0" indent="0">
              <a:lnSpc>
                <a:spcPct val="80000"/>
              </a:lnSpc>
              <a:buFont typeface="Wingdings" pitchFamily="2" charset="2"/>
              <a:buNone/>
            </a:pPr>
            <a:r>
              <a:rPr lang="en-US" sz="1800" smtClean="0">
                <a:solidFill>
                  <a:schemeClr val="tx2"/>
                </a:solidFill>
                <a:latin typeface="Arial" charset="0"/>
                <a:cs typeface="Arial" charset="0"/>
              </a:rPr>
              <a:t>From 2008 different kind of experiences (social movements, cooperatives, associations, etc.) emerged with the aim of promoting and practicing a sustainable management of natural resources and solid urban waste.</a:t>
            </a:r>
            <a:endParaRPr lang="it-IT" sz="1800" smtClean="0">
              <a:solidFill>
                <a:schemeClr val="tx2"/>
              </a:solidFill>
              <a:latin typeface="Arial" charset="0"/>
              <a:cs typeface="Arial" charset="0"/>
            </a:endParaRPr>
          </a:p>
        </p:txBody>
      </p:sp>
      <p:sp>
        <p:nvSpPr>
          <p:cNvPr id="55299" name="Τίτλος 2"/>
          <p:cNvSpPr>
            <a:spLocks noGrp="1"/>
          </p:cNvSpPr>
          <p:nvPr>
            <p:ph type="title" idx="4294967295"/>
          </p:nvPr>
        </p:nvSpPr>
        <p:spPr>
          <a:xfrm>
            <a:off x="1371600" y="1600200"/>
            <a:ext cx="7620000" cy="990600"/>
          </a:xfrm>
        </p:spPr>
        <p:txBody>
          <a:bodyPr/>
          <a:lstStyle/>
          <a:p>
            <a:pPr algn="ctr"/>
            <a:r>
              <a:rPr lang="en-US" smtClean="0">
                <a:solidFill>
                  <a:srgbClr val="FFFFFF"/>
                </a:solidFill>
              </a:rPr>
              <a:t>WHAT THE MODULE IS ABOUT</a:t>
            </a:r>
            <a:endParaRPr lang="el-GR" smtClean="0">
              <a:solidFill>
                <a:srgbClr val="FFFFFF"/>
              </a:solidFill>
            </a:endParaRPr>
          </a:p>
        </p:txBody>
      </p:sp>
      <p:sp>
        <p:nvSpPr>
          <p:cNvPr id="55300" name="Θέση αριθμού διαφάνειας 4"/>
          <p:cNvSpPr txBox="1">
            <a:spLocks noGrp="1"/>
          </p:cNvSpPr>
          <p:nvPr/>
        </p:nvSpPr>
        <p:spPr bwMode="auto">
          <a:xfrm>
            <a:off x="0" y="1752600"/>
            <a:ext cx="1295400" cy="701675"/>
          </a:xfrm>
          <a:prstGeom prst="rect">
            <a:avLst/>
          </a:prstGeom>
          <a:noFill/>
          <a:ln w="9525">
            <a:noFill/>
            <a:miter lim="800000"/>
            <a:headEnd/>
            <a:tailEnd/>
          </a:ln>
        </p:spPr>
        <p:txBody>
          <a:bodyPr anchor="ctr"/>
          <a:lstStyle/>
          <a:p>
            <a:pPr algn="ctr"/>
            <a:r>
              <a:rPr lang="it-IT" sz="2400" b="1">
                <a:solidFill>
                  <a:srgbClr val="FFFFFF"/>
                </a:solidFill>
                <a:latin typeface="Tw Cen MT"/>
              </a:rPr>
              <a:t>10</a:t>
            </a:r>
            <a:endParaRPr lang="el-GR" sz="2400" b="1">
              <a:solidFill>
                <a:srgbClr val="FFFFFF"/>
              </a:solidFill>
              <a:latin typeface="Calibri"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1"/>
          </p:nvPr>
        </p:nvSpPr>
        <p:spPr>
          <a:xfrm>
            <a:off x="323850" y="2708275"/>
            <a:ext cx="8170863" cy="3529013"/>
          </a:xfrm>
        </p:spPr>
        <p:txBody>
          <a:bodyPr>
            <a:normAutofit/>
          </a:bodyPr>
          <a:lstStyle/>
          <a:p>
            <a:r>
              <a:rPr lang="en-US" sz="1800" smtClean="0">
                <a:latin typeface="Arial" charset="0"/>
                <a:cs typeface="Arial" charset="0"/>
              </a:rPr>
              <a:t>The waste emergency in Campania Region, Italy</a:t>
            </a:r>
          </a:p>
          <a:p>
            <a:pPr algn="just"/>
            <a:endParaRPr lang="en-US" sz="1300" smtClean="0">
              <a:latin typeface="Arial" charset="0"/>
              <a:cs typeface="Arial" charset="0"/>
            </a:endParaRPr>
          </a:p>
          <a:p>
            <a:pPr algn="just"/>
            <a:r>
              <a:rPr lang="en-US" sz="1300" smtClean="0">
                <a:latin typeface="Arial" charset="0"/>
                <a:cs typeface="Arial" charset="0"/>
              </a:rPr>
              <a:t>There is growing evidence, including a World Health Organisation study of the region, that the accumulation of waste, illegal and legal, urban and industrial, has contaminated soil, water, and the air with a range of toxic pollutants including dioxins. A high correlation between incidences of cancer, respiratory illnesses, and genetic malformations and the presence of industrial and toxic waste landfills was also found. The Government has been unable to resolve this crisis, adopting measures that have only increased public unrest, exacerbating the conflict. Local communities continue to organise and protest, risking arrest in order to be heard by a Government that has so far excluded them from decisionmaking processes. Meanwhile the management of waste has worsened: from the failure to separate dry from wet waste and the resultant inability to produce compost (necessary for the regeneration of contaminated land) to the continued production of the inaccurately named “ecoballs” that have continued to accumulate due to delays in the construction of incinerators. These delays have necessitated the creation of new stocking areas, the re-opening of old landfills and the creation of new ones. Although Illegal waste management is currently one of the most urgent environmental issues in Italy, public opinion and the media remain silent on the matter.</a:t>
            </a:r>
          </a:p>
          <a:p>
            <a:pPr algn="just"/>
            <a:r>
              <a:rPr lang="it-IT" sz="1300" smtClean="0">
                <a:latin typeface="Arial" charset="0"/>
                <a:cs typeface="Arial" charset="0"/>
              </a:rPr>
              <a:t>Source: </a:t>
            </a:r>
            <a:r>
              <a:rPr lang="el-GR" sz="1300" smtClean="0">
                <a:latin typeface="Arial" charset="0"/>
                <a:cs typeface="Arial" charset="0"/>
              </a:rPr>
              <a:t>G</a:t>
            </a:r>
            <a:r>
              <a:rPr lang="it-IT" sz="1300" smtClean="0">
                <a:latin typeface="Arial" charset="0"/>
                <a:cs typeface="Arial" charset="0"/>
              </a:rPr>
              <a:t>reyl, L., Vegni, S., Natalicchio, M., Cure, S. and Ferretti, J., </a:t>
            </a:r>
            <a:r>
              <a:rPr lang="it-IT" sz="1300" i="1" smtClean="0">
                <a:latin typeface="Arial" charset="0"/>
                <a:cs typeface="Arial" charset="0"/>
              </a:rPr>
              <a:t>The waste crisis in Campania region</a:t>
            </a:r>
            <a:r>
              <a:rPr lang="it-IT" sz="1300" smtClean="0">
                <a:latin typeface="Arial" charset="0"/>
                <a:cs typeface="Arial" charset="0"/>
              </a:rPr>
              <a:t>, 2012</a:t>
            </a:r>
          </a:p>
          <a:p>
            <a:pPr algn="just"/>
            <a:endParaRPr lang="en-US" sz="1300" smtClean="0">
              <a:latin typeface="Arial" charset="0"/>
              <a:cs typeface="Arial" charset="0"/>
            </a:endParaRPr>
          </a:p>
          <a:p>
            <a:pPr algn="just"/>
            <a:endParaRPr lang="en-US" sz="1500" smtClean="0"/>
          </a:p>
        </p:txBody>
      </p:sp>
      <p:sp>
        <p:nvSpPr>
          <p:cNvPr id="38914" name="Τίτλος 2"/>
          <p:cNvSpPr>
            <a:spLocks noGrp="1"/>
          </p:cNvSpPr>
          <p:nvPr>
            <p:ph type="title"/>
          </p:nvPr>
        </p:nvSpPr>
        <p:spPr/>
        <p:txBody>
          <a:bodyPr/>
          <a:lstStyle/>
          <a:p>
            <a:pPr algn="ctr"/>
            <a:r>
              <a:rPr lang="en-US" smtClean="0"/>
              <a:t>CASE STUDY 1</a:t>
            </a:r>
            <a:endParaRPr lang="el-GR" smtClean="0"/>
          </a:p>
        </p:txBody>
      </p:sp>
      <p:sp>
        <p:nvSpPr>
          <p:cNvPr id="38915"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11</a:t>
            </a:r>
            <a:endParaRPr lang="el-GR">
              <a:cs typeface="Arial"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4294967295"/>
          </p:nvPr>
        </p:nvSpPr>
        <p:spPr>
          <a:xfrm>
            <a:off x="323850" y="2708275"/>
            <a:ext cx="8170863" cy="3529013"/>
          </a:xfrm>
        </p:spPr>
        <p:txBody>
          <a:bodyPr>
            <a:normAutofit/>
          </a:bodyPr>
          <a:lstStyle/>
          <a:p>
            <a:pPr marL="0" indent="0">
              <a:buFont typeface="Wingdings" pitchFamily="2" charset="2"/>
              <a:buNone/>
            </a:pPr>
            <a:r>
              <a:rPr lang="en-US" sz="1800" smtClean="0">
                <a:solidFill>
                  <a:schemeClr val="tx2"/>
                </a:solidFill>
                <a:latin typeface="Arial" charset="0"/>
                <a:cs typeface="Arial" charset="0"/>
              </a:rPr>
              <a:t>The case of the “Land of Fires” in Campania Region, Italy</a:t>
            </a:r>
          </a:p>
          <a:p>
            <a:pPr marL="0" indent="0" algn="just">
              <a:buFont typeface="Wingdings" pitchFamily="2" charset="2"/>
              <a:buNone/>
            </a:pPr>
            <a:endParaRPr lang="en-US" sz="1800" smtClean="0">
              <a:solidFill>
                <a:schemeClr val="tx2"/>
              </a:solidFill>
              <a:latin typeface="Arial" charset="0"/>
              <a:cs typeface="Arial" charset="0"/>
            </a:endParaRPr>
          </a:p>
          <a:p>
            <a:pPr marL="0" indent="0" algn="just">
              <a:lnSpc>
                <a:spcPct val="80000"/>
              </a:lnSpc>
              <a:spcBef>
                <a:spcPct val="0"/>
              </a:spcBef>
              <a:buFont typeface="Wingdings" pitchFamily="2" charset="2"/>
              <a:buNone/>
            </a:pPr>
            <a:r>
              <a:rPr lang="en-US" sz="1300" smtClean="0">
                <a:solidFill>
                  <a:schemeClr val="tx2"/>
                </a:solidFill>
                <a:latin typeface="Arial" charset="0"/>
                <a:cs typeface="Arial" charset="0"/>
              </a:rPr>
              <a:t>The “Land of Fires” indicates an area in Campania, in the south of Italy were, systematically, since the end of the ‘80s, toxic wastes have been dumped by organized crime. Although in the public opinion the mafia clans are the most important subjects involved in the illegal waste trafficking, a significant role is also played in this field by many businessmen and firms. Corruption is a crucial element that connects all these actors in the waste sector, characterized by the grant of public licenses and authorizations. Moreover, this sector needs large economic investments and has to face a huge bureaucratic machine, which makes the ground even more fertile for corruption. All these conditions hamper the competition and facilitate the creation and the development of oligopolistic forces, where the strength of mafia intimidation turns out to be particularly effective. The weak (or the absolute lack of) enforcement power at both national and regional levels has been used to explain this widespread illegal situation, but responsibilities actually lie at various governance levels, spanning from inefficient bureaucracy to political patronage and criminal malfeasance. Moreover, the lack of adequate (and effectively enforced) waste management policies has created institutional and regulatory uncertainty which fosters the illegal market of waste.</a:t>
            </a:r>
          </a:p>
          <a:p>
            <a:pPr marL="0" indent="0" algn="just">
              <a:lnSpc>
                <a:spcPct val="80000"/>
              </a:lnSpc>
              <a:spcBef>
                <a:spcPct val="0"/>
              </a:spcBef>
              <a:buFont typeface="Wingdings" pitchFamily="2" charset="2"/>
              <a:buNone/>
            </a:pPr>
            <a:endParaRPr lang="en-US" sz="1300" smtClean="0">
              <a:solidFill>
                <a:schemeClr val="tx2"/>
              </a:solidFill>
              <a:latin typeface="Arial" charset="0"/>
              <a:cs typeface="Arial" charset="0"/>
            </a:endParaRPr>
          </a:p>
          <a:p>
            <a:pPr marL="0" indent="0" algn="just">
              <a:lnSpc>
                <a:spcPct val="80000"/>
              </a:lnSpc>
              <a:spcBef>
                <a:spcPct val="0"/>
              </a:spcBef>
              <a:buFont typeface="Wingdings" pitchFamily="2" charset="2"/>
              <a:buNone/>
            </a:pPr>
            <a:endParaRPr lang="en-US" sz="1300" b="1" i="1" smtClean="0">
              <a:solidFill>
                <a:schemeClr val="tx2"/>
              </a:solidFill>
              <a:latin typeface="Arial" charset="0"/>
              <a:cs typeface="Arial" charset="0"/>
            </a:endParaRPr>
          </a:p>
          <a:p>
            <a:pPr marL="0" indent="0" algn="just">
              <a:lnSpc>
                <a:spcPct val="80000"/>
              </a:lnSpc>
              <a:spcBef>
                <a:spcPct val="0"/>
              </a:spcBef>
              <a:buFont typeface="Wingdings" pitchFamily="2" charset="2"/>
              <a:buNone/>
            </a:pPr>
            <a:r>
              <a:rPr lang="it-IT" sz="1300" smtClean="0">
                <a:solidFill>
                  <a:schemeClr val="tx2"/>
                </a:solidFill>
                <a:latin typeface="Arial" charset="0"/>
                <a:cs typeface="Arial" charset="0"/>
              </a:rPr>
              <a:t>Source: D’Alisa, G., P.M. Falcone, A.R. Germani, C. Imbriani, P. Morone, F. Reganati, </a:t>
            </a:r>
            <a:r>
              <a:rPr lang="en-US" sz="1300" i="1" smtClean="0">
                <a:solidFill>
                  <a:schemeClr val="tx2"/>
                </a:solidFill>
                <a:latin typeface="Arial" charset="0"/>
                <a:cs typeface="Arial" charset="0"/>
              </a:rPr>
              <a:t>Victims in the “Land of Fires”: A case study on the consequences of buried and burnt waste in Campania, Italy, </a:t>
            </a:r>
            <a:r>
              <a:rPr lang="en-US" sz="1300" smtClean="0">
                <a:solidFill>
                  <a:schemeClr val="tx2"/>
                </a:solidFill>
                <a:latin typeface="Arial" charset="0"/>
                <a:cs typeface="Arial" charset="0"/>
              </a:rPr>
              <a:t>2015</a:t>
            </a:r>
          </a:p>
          <a:p>
            <a:pPr marL="0" indent="0" algn="just">
              <a:lnSpc>
                <a:spcPct val="80000"/>
              </a:lnSpc>
              <a:spcBef>
                <a:spcPct val="0"/>
              </a:spcBef>
              <a:buFont typeface="Wingdings" pitchFamily="2" charset="2"/>
              <a:buNone/>
            </a:pPr>
            <a:endParaRPr lang="en-US" sz="1300" smtClean="0">
              <a:solidFill>
                <a:schemeClr val="tx2"/>
              </a:solidFill>
              <a:latin typeface="Arial" charset="0"/>
              <a:cs typeface="Arial" charset="0"/>
            </a:endParaRPr>
          </a:p>
          <a:p>
            <a:pPr marL="0" indent="0" algn="just">
              <a:lnSpc>
                <a:spcPct val="80000"/>
              </a:lnSpc>
              <a:spcBef>
                <a:spcPct val="0"/>
              </a:spcBef>
              <a:buFont typeface="Wingdings" pitchFamily="2" charset="2"/>
              <a:buNone/>
            </a:pPr>
            <a:endParaRPr lang="en-US" sz="1400" smtClean="0">
              <a:solidFill>
                <a:schemeClr val="tx2"/>
              </a:solidFill>
              <a:latin typeface="Arial" charset="0"/>
              <a:cs typeface="Arial" charset="0"/>
            </a:endParaRPr>
          </a:p>
          <a:p>
            <a:pPr marL="0" indent="0" algn="just">
              <a:buFont typeface="Wingdings" pitchFamily="2" charset="2"/>
              <a:buNone/>
            </a:pPr>
            <a:endParaRPr lang="en-US" sz="1500" smtClean="0">
              <a:solidFill>
                <a:schemeClr val="tx2"/>
              </a:solidFill>
            </a:endParaRPr>
          </a:p>
        </p:txBody>
      </p:sp>
      <p:sp>
        <p:nvSpPr>
          <p:cNvPr id="56323" name="Τίτλος 2"/>
          <p:cNvSpPr>
            <a:spLocks noGrp="1"/>
          </p:cNvSpPr>
          <p:nvPr>
            <p:ph type="title" idx="4294967295"/>
          </p:nvPr>
        </p:nvSpPr>
        <p:spPr>
          <a:xfrm>
            <a:off x="1371600" y="1600200"/>
            <a:ext cx="7620000" cy="990600"/>
          </a:xfrm>
        </p:spPr>
        <p:txBody>
          <a:bodyPr/>
          <a:lstStyle/>
          <a:p>
            <a:pPr algn="ctr"/>
            <a:r>
              <a:rPr lang="en-US" smtClean="0">
                <a:solidFill>
                  <a:srgbClr val="FFFFFF"/>
                </a:solidFill>
              </a:rPr>
              <a:t>CASE STUDY 2</a:t>
            </a:r>
            <a:endParaRPr lang="el-GR" smtClean="0">
              <a:solidFill>
                <a:srgbClr val="FFFFFF"/>
              </a:solidFill>
            </a:endParaRPr>
          </a:p>
        </p:txBody>
      </p:sp>
      <p:sp>
        <p:nvSpPr>
          <p:cNvPr id="56324" name="Θέση αριθμού διαφάνειας 4"/>
          <p:cNvSpPr txBox="1">
            <a:spLocks noGrp="1"/>
          </p:cNvSpPr>
          <p:nvPr/>
        </p:nvSpPr>
        <p:spPr bwMode="auto">
          <a:xfrm>
            <a:off x="0" y="1752600"/>
            <a:ext cx="1295400" cy="701675"/>
          </a:xfrm>
          <a:prstGeom prst="rect">
            <a:avLst/>
          </a:prstGeom>
          <a:noFill/>
          <a:ln w="9525">
            <a:noFill/>
            <a:miter lim="800000"/>
            <a:headEnd/>
            <a:tailEnd/>
          </a:ln>
        </p:spPr>
        <p:txBody>
          <a:bodyPr anchor="ctr"/>
          <a:lstStyle/>
          <a:p>
            <a:pPr algn="ctr"/>
            <a:r>
              <a:rPr lang="it-IT" sz="2400" b="1">
                <a:solidFill>
                  <a:srgbClr val="FFFFFF"/>
                </a:solidFill>
                <a:latin typeface="Tw Cen MT"/>
              </a:rPr>
              <a:t>12</a:t>
            </a:r>
            <a:endParaRPr lang="el-GR" sz="2400" b="1">
              <a:solidFill>
                <a:srgbClr val="FFFFFF"/>
              </a:solidFill>
              <a:latin typeface="Calibri"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1"/>
          </p:nvPr>
        </p:nvSpPr>
        <p:spPr>
          <a:xfrm>
            <a:off x="1371600" y="3141663"/>
            <a:ext cx="7123113" cy="2519362"/>
          </a:xfrm>
        </p:spPr>
        <p:txBody>
          <a:bodyPr>
            <a:normAutofit fontScale="92500" lnSpcReduction="10000"/>
          </a:bodyPr>
          <a:lstStyle/>
          <a:p>
            <a:pPr marL="342900" indent="-342900" fontAlgn="auto">
              <a:spcAft>
                <a:spcPts val="0"/>
              </a:spcAft>
              <a:buFont typeface="Wingdings" pitchFamily="2" charset="2"/>
              <a:buChar char="Ø"/>
              <a:defRPr/>
            </a:pPr>
            <a:r>
              <a:rPr lang="en-US" sz="2400" dirty="0"/>
              <a:t>Analysis (Issues), </a:t>
            </a:r>
            <a:endParaRPr lang="en-US" sz="2400" dirty="0" smtClean="0"/>
          </a:p>
          <a:p>
            <a:pPr marL="342900" indent="-342900" fontAlgn="auto">
              <a:spcAft>
                <a:spcPts val="0"/>
              </a:spcAft>
              <a:buFont typeface="Wingdings" pitchFamily="2" charset="2"/>
              <a:buChar char="Ø"/>
              <a:defRPr/>
            </a:pPr>
            <a:r>
              <a:rPr lang="en-US" sz="2400" dirty="0" smtClean="0"/>
              <a:t>Debate</a:t>
            </a:r>
            <a:r>
              <a:rPr lang="en-US" sz="2400" dirty="0"/>
              <a:t>, </a:t>
            </a:r>
            <a:endParaRPr lang="en-US" sz="2400" dirty="0" smtClean="0"/>
          </a:p>
          <a:p>
            <a:pPr marL="342900" indent="-342900" fontAlgn="auto">
              <a:spcAft>
                <a:spcPts val="0"/>
              </a:spcAft>
              <a:buFont typeface="Wingdings" pitchFamily="2" charset="2"/>
              <a:buChar char="Ø"/>
              <a:defRPr/>
            </a:pPr>
            <a:r>
              <a:rPr lang="en-US" sz="2400" dirty="0" smtClean="0"/>
              <a:t>Dilemma/Decision</a:t>
            </a:r>
            <a:r>
              <a:rPr lang="en-US" sz="2400" dirty="0"/>
              <a:t>, </a:t>
            </a:r>
            <a:endParaRPr lang="en-US" sz="2400" dirty="0" smtClean="0"/>
          </a:p>
          <a:p>
            <a:pPr marL="342900" indent="-342900" fontAlgn="auto">
              <a:spcAft>
                <a:spcPts val="0"/>
              </a:spcAft>
              <a:buFont typeface="Wingdings" pitchFamily="2" charset="2"/>
              <a:buChar char="Ø"/>
              <a:defRPr/>
            </a:pPr>
            <a:r>
              <a:rPr lang="en-US" sz="2400" dirty="0" smtClean="0"/>
              <a:t>Discussion</a:t>
            </a:r>
            <a:r>
              <a:rPr lang="en-US" sz="2400" dirty="0"/>
              <a:t>, </a:t>
            </a:r>
            <a:endParaRPr lang="en-US" sz="2400" dirty="0" smtClean="0"/>
          </a:p>
          <a:p>
            <a:pPr marL="342900" indent="-342900" fontAlgn="auto">
              <a:spcAft>
                <a:spcPts val="0"/>
              </a:spcAft>
              <a:buFont typeface="Wingdings" pitchFamily="2" charset="2"/>
              <a:buChar char="Ø"/>
              <a:defRPr/>
            </a:pPr>
            <a:r>
              <a:rPr lang="en-US" sz="2400" dirty="0" smtClean="0"/>
              <a:t>Role-Play</a:t>
            </a:r>
          </a:p>
          <a:p>
            <a:pPr marL="342900" indent="-342900" fontAlgn="auto">
              <a:spcAft>
                <a:spcPts val="0"/>
              </a:spcAft>
              <a:buFont typeface="Wingdings" pitchFamily="2" charset="2"/>
              <a:buChar char="Ø"/>
              <a:defRPr/>
            </a:pPr>
            <a:r>
              <a:rPr lang="en-US" sz="2400" dirty="0" smtClean="0"/>
              <a:t>Fieldwork</a:t>
            </a:r>
            <a:endParaRPr lang="el-GR" sz="2400" dirty="0"/>
          </a:p>
        </p:txBody>
      </p:sp>
      <p:sp>
        <p:nvSpPr>
          <p:cNvPr id="40962" name="Τίτλος 2"/>
          <p:cNvSpPr>
            <a:spLocks noGrp="1"/>
          </p:cNvSpPr>
          <p:nvPr>
            <p:ph type="title"/>
          </p:nvPr>
        </p:nvSpPr>
        <p:spPr/>
        <p:txBody>
          <a:bodyPr/>
          <a:lstStyle/>
          <a:p>
            <a:pPr algn="ctr"/>
            <a:r>
              <a:rPr lang="en-US" smtClean="0"/>
              <a:t>TYPE/METHODS</a:t>
            </a:r>
            <a:endParaRPr lang="el-GR" smtClean="0"/>
          </a:p>
        </p:txBody>
      </p:sp>
      <p:sp>
        <p:nvSpPr>
          <p:cNvPr id="40963"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13</a:t>
            </a:r>
            <a:endParaRPr lang="el-GR">
              <a:cs typeface="Arial"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Θέση κειμένου 1"/>
          <p:cNvSpPr>
            <a:spLocks noGrp="1"/>
          </p:cNvSpPr>
          <p:nvPr>
            <p:ph type="body" idx="1"/>
          </p:nvPr>
        </p:nvSpPr>
        <p:spPr>
          <a:xfrm>
            <a:off x="179388" y="2852738"/>
            <a:ext cx="8856662" cy="4005262"/>
          </a:xfrm>
        </p:spPr>
        <p:txBody>
          <a:bodyPr/>
          <a:lstStyle/>
          <a:p>
            <a:r>
              <a:rPr lang="en-US" sz="2000" b="1" smtClean="0"/>
              <a:t>Read and think! </a:t>
            </a:r>
            <a:r>
              <a:rPr lang="en-US" sz="2000" smtClean="0"/>
              <a:t>Analyze the case study trying to answer the following questions:</a:t>
            </a:r>
          </a:p>
          <a:p>
            <a:pPr>
              <a:buFont typeface="Courier New" pitchFamily="49" charset="0"/>
              <a:buChar char="o"/>
            </a:pPr>
            <a:r>
              <a:rPr lang="en-US" sz="2000" smtClean="0"/>
              <a:t> What's the context, key characters, and setting(s)?</a:t>
            </a:r>
          </a:p>
          <a:p>
            <a:pPr>
              <a:buFont typeface="Courier New" pitchFamily="49" charset="0"/>
              <a:buChar char="o"/>
            </a:pPr>
            <a:r>
              <a:rPr lang="en-US" sz="2000" smtClean="0"/>
              <a:t> How does this case relate to course content?</a:t>
            </a:r>
          </a:p>
          <a:p>
            <a:pPr>
              <a:buFont typeface="Courier New" pitchFamily="49" charset="0"/>
              <a:buChar char="o"/>
            </a:pPr>
            <a:r>
              <a:rPr lang="en-US" sz="2000" smtClean="0"/>
              <a:t> What are the primary issues and the different perspectives?</a:t>
            </a:r>
          </a:p>
          <a:p>
            <a:pPr>
              <a:buFont typeface="Courier New" pitchFamily="49" charset="0"/>
              <a:buChar char="o"/>
            </a:pPr>
            <a:r>
              <a:rPr lang="en-US" sz="2000" smtClean="0"/>
              <a:t> What are possible solutions, alternative approaches, and consequences of various paths?</a:t>
            </a:r>
          </a:p>
          <a:p>
            <a:pPr>
              <a:buFont typeface="Courier New" pitchFamily="49" charset="0"/>
              <a:buChar char="o"/>
            </a:pPr>
            <a:r>
              <a:rPr lang="en-US" sz="2000" smtClean="0"/>
              <a:t> What are the pros and cons for each approach or solution? </a:t>
            </a:r>
          </a:p>
          <a:p>
            <a:pPr>
              <a:buFont typeface="Courier New" pitchFamily="49" charset="0"/>
              <a:buChar char="o"/>
            </a:pPr>
            <a:r>
              <a:rPr lang="en-US" sz="2000" smtClean="0"/>
              <a:t> How does this case generalize to the "real world"?</a:t>
            </a:r>
            <a:endParaRPr lang="it-IT" sz="2000" smtClean="0"/>
          </a:p>
          <a:p>
            <a:endParaRPr lang="el-GR" sz="1800" smtClean="0"/>
          </a:p>
        </p:txBody>
      </p:sp>
      <p:sp>
        <p:nvSpPr>
          <p:cNvPr id="41986" name="Τίτλος 2"/>
          <p:cNvSpPr>
            <a:spLocks noGrp="1"/>
          </p:cNvSpPr>
          <p:nvPr>
            <p:ph type="title"/>
          </p:nvPr>
        </p:nvSpPr>
        <p:spPr/>
        <p:txBody>
          <a:bodyPr/>
          <a:lstStyle/>
          <a:p>
            <a:pPr algn="ctr"/>
            <a:r>
              <a:rPr lang="en-US" smtClean="0"/>
              <a:t>YOUR TASK - 1</a:t>
            </a:r>
            <a:endParaRPr lang="el-GR" smtClean="0"/>
          </a:p>
        </p:txBody>
      </p:sp>
      <p:sp>
        <p:nvSpPr>
          <p:cNvPr id="41987"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14</a:t>
            </a:r>
            <a:endParaRPr lang="el-GR">
              <a:cs typeface="Arial"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Θέση κειμένου 1"/>
          <p:cNvSpPr>
            <a:spLocks noGrp="1"/>
          </p:cNvSpPr>
          <p:nvPr>
            <p:ph type="body" idx="1"/>
          </p:nvPr>
        </p:nvSpPr>
        <p:spPr>
          <a:xfrm>
            <a:off x="250825" y="2852738"/>
            <a:ext cx="8785225" cy="4005262"/>
          </a:xfrm>
        </p:spPr>
        <p:txBody>
          <a:bodyPr/>
          <a:lstStyle/>
          <a:p>
            <a:r>
              <a:rPr lang="en-US" sz="2000" b="1" smtClean="0"/>
              <a:t>Start working in groups! </a:t>
            </a:r>
            <a:r>
              <a:rPr lang="en-US" sz="2000" smtClean="0"/>
              <a:t> Break up the case in many parts and try to stress the actors’ different points of view or the multilevel impact (economic, social, cultural) of the considered problematic:</a:t>
            </a:r>
            <a:endParaRPr lang="it-IT" sz="2000" smtClean="0"/>
          </a:p>
          <a:p>
            <a:pPr>
              <a:buFont typeface="Arial" charset="0"/>
              <a:buChar char="•"/>
            </a:pPr>
            <a:r>
              <a:rPr lang="en-US" sz="2000" smtClean="0"/>
              <a:t> Seek multiple options and solutions</a:t>
            </a:r>
            <a:endParaRPr lang="it-IT" sz="2000" smtClean="0"/>
          </a:p>
          <a:p>
            <a:pPr>
              <a:buFont typeface="Arial" charset="0"/>
              <a:buChar char="•"/>
            </a:pPr>
            <a:r>
              <a:rPr lang="en-US" sz="2000" smtClean="0"/>
              <a:t> Keep an open mind</a:t>
            </a:r>
            <a:endParaRPr lang="it-IT" sz="2000" smtClean="0"/>
          </a:p>
          <a:p>
            <a:pPr>
              <a:buFont typeface="Arial" charset="0"/>
              <a:buChar char="•"/>
            </a:pPr>
            <a:r>
              <a:rPr lang="en-US" sz="2000" smtClean="0"/>
              <a:t> Look at multiple perspectives</a:t>
            </a:r>
            <a:endParaRPr lang="it-IT" sz="2000" smtClean="0"/>
          </a:p>
          <a:p>
            <a:pPr>
              <a:buFont typeface="Arial" charset="0"/>
              <a:buChar char="•"/>
            </a:pPr>
            <a:r>
              <a:rPr lang="en-US" sz="2000" smtClean="0"/>
              <a:t> View the spectrum of options from one extreme to another</a:t>
            </a:r>
            <a:endParaRPr lang="it-IT" sz="2000" smtClean="0"/>
          </a:p>
          <a:p>
            <a:pPr>
              <a:buFont typeface="Arial" charset="0"/>
              <a:buChar char="•"/>
            </a:pPr>
            <a:r>
              <a:rPr lang="en-US" sz="2000" smtClean="0"/>
              <a:t> Look for holes in assumptions and generalizations</a:t>
            </a:r>
            <a:endParaRPr lang="it-IT" sz="2000" smtClean="0"/>
          </a:p>
          <a:p>
            <a:pPr>
              <a:buFont typeface="Arial" charset="0"/>
              <a:buChar char="•"/>
            </a:pPr>
            <a:r>
              <a:rPr lang="en-US" sz="2000" smtClean="0"/>
              <a:t> Evaluate evidence</a:t>
            </a:r>
            <a:endParaRPr lang="it-IT" sz="2000" smtClean="0"/>
          </a:p>
          <a:p>
            <a:pPr>
              <a:buFont typeface="Arial" charset="0"/>
              <a:buChar char="•"/>
            </a:pPr>
            <a:r>
              <a:rPr lang="en-US" sz="2000" smtClean="0"/>
              <a:t> Make informed decisions</a:t>
            </a:r>
            <a:endParaRPr lang="it-IT" sz="2000" smtClean="0"/>
          </a:p>
          <a:p>
            <a:endParaRPr lang="el-GR" sz="2000" smtClean="0"/>
          </a:p>
        </p:txBody>
      </p:sp>
      <p:sp>
        <p:nvSpPr>
          <p:cNvPr id="43010" name="Τίτλος 2"/>
          <p:cNvSpPr>
            <a:spLocks noGrp="1"/>
          </p:cNvSpPr>
          <p:nvPr>
            <p:ph type="title"/>
          </p:nvPr>
        </p:nvSpPr>
        <p:spPr/>
        <p:txBody>
          <a:bodyPr/>
          <a:lstStyle/>
          <a:p>
            <a:pPr algn="ctr"/>
            <a:r>
              <a:rPr lang="en-US" smtClean="0"/>
              <a:t>YOUR TASK - 2</a:t>
            </a:r>
            <a:endParaRPr lang="el-GR" smtClean="0"/>
          </a:p>
        </p:txBody>
      </p:sp>
      <p:sp>
        <p:nvSpPr>
          <p:cNvPr id="43011"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15</a:t>
            </a:r>
            <a:endParaRPr lang="el-GR">
              <a:cs typeface="Arial"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Θέση κειμένου 1"/>
          <p:cNvSpPr>
            <a:spLocks noGrp="1"/>
          </p:cNvSpPr>
          <p:nvPr>
            <p:ph type="body" idx="1"/>
          </p:nvPr>
        </p:nvSpPr>
        <p:spPr>
          <a:xfrm>
            <a:off x="323850" y="2852738"/>
            <a:ext cx="8712200" cy="4005262"/>
          </a:xfrm>
        </p:spPr>
        <p:txBody>
          <a:bodyPr/>
          <a:lstStyle/>
          <a:p>
            <a:r>
              <a:rPr lang="en-US" sz="2000" b="1" smtClean="0"/>
              <a:t>Make a field experience! </a:t>
            </a:r>
            <a:r>
              <a:rPr lang="en-US" sz="2000" smtClean="0"/>
              <a:t> Make a field experience of good practices in recycling and sustainable management of natural resources in your region. Visit organizations and associations and compare sustainable projects of waste management really implemented in Campania region after the waste emergency:</a:t>
            </a:r>
          </a:p>
          <a:p>
            <a:pPr>
              <a:buFont typeface="Arial" charset="0"/>
              <a:buChar char="•"/>
            </a:pPr>
            <a:r>
              <a:rPr lang="en-US" sz="2000" smtClean="0"/>
              <a:t> Experience settings that reflects course content.</a:t>
            </a:r>
          </a:p>
          <a:p>
            <a:pPr>
              <a:buFont typeface="Arial" charset="0"/>
              <a:buChar char="•"/>
            </a:pPr>
            <a:r>
              <a:rPr lang="en-US" sz="2000" smtClean="0"/>
              <a:t> Make observations of social interactions and activities.</a:t>
            </a:r>
          </a:p>
          <a:p>
            <a:pPr>
              <a:buFont typeface="Arial" charset="0"/>
              <a:buChar char="•"/>
            </a:pPr>
            <a:r>
              <a:rPr lang="en-US" sz="2000" smtClean="0"/>
              <a:t> Gather data for problem solving or discussions.</a:t>
            </a:r>
          </a:p>
          <a:p>
            <a:pPr>
              <a:buFont typeface="Arial" charset="0"/>
              <a:buChar char="•"/>
            </a:pPr>
            <a:r>
              <a:rPr lang="en-US" sz="2000" smtClean="0"/>
              <a:t> Consider using different tools to record experiences and observations (Digital still camera, Sketches or drawings, Notes, Video camera)</a:t>
            </a:r>
            <a:endParaRPr lang="it-IT" sz="2000" smtClean="0"/>
          </a:p>
          <a:p>
            <a:endParaRPr lang="el-GR" sz="2000" smtClean="0"/>
          </a:p>
        </p:txBody>
      </p:sp>
      <p:sp>
        <p:nvSpPr>
          <p:cNvPr id="44034" name="Τίτλος 2"/>
          <p:cNvSpPr>
            <a:spLocks noGrp="1"/>
          </p:cNvSpPr>
          <p:nvPr>
            <p:ph type="title"/>
          </p:nvPr>
        </p:nvSpPr>
        <p:spPr/>
        <p:txBody>
          <a:bodyPr/>
          <a:lstStyle/>
          <a:p>
            <a:pPr algn="ctr"/>
            <a:r>
              <a:rPr lang="en-US" smtClean="0"/>
              <a:t>YOUR TASK - 3</a:t>
            </a:r>
            <a:endParaRPr lang="el-GR" smtClean="0"/>
          </a:p>
        </p:txBody>
      </p:sp>
      <p:sp>
        <p:nvSpPr>
          <p:cNvPr id="44035"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16</a:t>
            </a:r>
            <a:endParaRPr lang="el-GR">
              <a:cs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Τίτλος 1"/>
          <p:cNvSpPr>
            <a:spLocks noGrp="1"/>
          </p:cNvSpPr>
          <p:nvPr>
            <p:ph type="title"/>
          </p:nvPr>
        </p:nvSpPr>
        <p:spPr>
          <a:xfrm>
            <a:off x="611188" y="260350"/>
            <a:ext cx="7921625" cy="1152525"/>
          </a:xfrm>
        </p:spPr>
        <p:txBody>
          <a:bodyPr/>
          <a:lstStyle/>
          <a:p>
            <a:pPr algn="ctr"/>
            <a:r>
              <a:rPr lang="en-US" sz="2800" b="1" smtClean="0">
                <a:solidFill>
                  <a:srgbClr val="000000"/>
                </a:solidFill>
              </a:rPr>
              <a:t>Participatory methods in sustainable management of natural resources</a:t>
            </a:r>
            <a:endParaRPr lang="el-GR" sz="2800" b="1" smtClean="0"/>
          </a:p>
        </p:txBody>
      </p:sp>
      <p:sp>
        <p:nvSpPr>
          <p:cNvPr id="27650" name="Θέση κειμένου 2"/>
          <p:cNvSpPr>
            <a:spLocks noGrp="1"/>
          </p:cNvSpPr>
          <p:nvPr>
            <p:ph type="body" idx="1"/>
          </p:nvPr>
        </p:nvSpPr>
        <p:spPr>
          <a:xfrm>
            <a:off x="827088" y="2781300"/>
            <a:ext cx="3460750" cy="935038"/>
          </a:xfrm>
          <a:ln>
            <a:solidFill>
              <a:schemeClr val="tx1"/>
            </a:solidFill>
          </a:ln>
        </p:spPr>
        <p:txBody>
          <a:bodyPr/>
          <a:lstStyle/>
          <a:p>
            <a:pPr algn="ctr"/>
            <a:r>
              <a:rPr lang="en-US" sz="1800" smtClean="0">
                <a:latin typeface="Calibri" pitchFamily="34" charset="0"/>
              </a:rPr>
              <a:t>University of Naples (UNINA) </a:t>
            </a:r>
            <a:r>
              <a:rPr lang="en-US" sz="1800" smtClean="0">
                <a:latin typeface="Calibri" pitchFamily="34" charset="0"/>
                <a:hlinkClick r:id="rId2"/>
              </a:rPr>
              <a:t>http://www.unina.it/home</a:t>
            </a:r>
            <a:r>
              <a:rPr lang="en-US" sz="1800" smtClean="0">
                <a:latin typeface="Calibri" pitchFamily="34" charset="0"/>
              </a:rPr>
              <a:t>  </a:t>
            </a:r>
          </a:p>
        </p:txBody>
      </p:sp>
      <p:sp>
        <p:nvSpPr>
          <p:cNvPr id="4" name="Θέση περιεχομένου 3"/>
          <p:cNvSpPr>
            <a:spLocks noGrp="1"/>
          </p:cNvSpPr>
          <p:nvPr>
            <p:ph sz="half" idx="2"/>
          </p:nvPr>
        </p:nvSpPr>
        <p:spPr>
          <a:xfrm>
            <a:off x="827088" y="3933825"/>
            <a:ext cx="3465512" cy="1812925"/>
          </a:xfrm>
          <a:ln>
            <a:solidFill>
              <a:schemeClr val="tx1"/>
            </a:solidFill>
          </a:ln>
        </p:spPr>
        <p:txBody>
          <a:bodyPr>
            <a:normAutofit fontScale="92500" lnSpcReduction="20000"/>
          </a:bodyPr>
          <a:lstStyle/>
          <a:p>
            <a:pPr marL="320040" indent="-320040" fontAlgn="auto">
              <a:spcAft>
                <a:spcPts val="0"/>
              </a:spcAft>
              <a:buFont typeface="Arial" pitchFamily="34" charset="0"/>
              <a:buChar char="•"/>
              <a:defRPr/>
            </a:pPr>
            <a:r>
              <a:rPr lang="en-US" sz="2000" dirty="0">
                <a:latin typeface="Calibri" pitchFamily="34" charset="0"/>
              </a:rPr>
              <a:t>Emilio </a:t>
            </a:r>
            <a:r>
              <a:rPr lang="en-US" sz="2000" dirty="0" err="1">
                <a:latin typeface="Calibri" pitchFamily="34" charset="0"/>
              </a:rPr>
              <a:t>Balzano</a:t>
            </a:r>
            <a:r>
              <a:rPr lang="en-US" sz="2000" dirty="0">
                <a:latin typeface="Calibri" pitchFamily="34" charset="0"/>
              </a:rPr>
              <a:t>, Aggregate Professor</a:t>
            </a:r>
          </a:p>
          <a:p>
            <a:pPr marL="320040" indent="-320040" fontAlgn="auto">
              <a:spcAft>
                <a:spcPts val="0"/>
              </a:spcAft>
              <a:buFont typeface="Arial" pitchFamily="34" charset="0"/>
              <a:buChar char="•"/>
              <a:defRPr/>
            </a:pPr>
            <a:r>
              <a:rPr lang="en-US" sz="2000" dirty="0" err="1">
                <a:latin typeface="Calibri" pitchFamily="34" charset="0"/>
              </a:rPr>
              <a:t>Caterina</a:t>
            </a:r>
            <a:r>
              <a:rPr lang="en-US" sz="2000" dirty="0">
                <a:latin typeface="Calibri" pitchFamily="34" charset="0"/>
              </a:rPr>
              <a:t> </a:t>
            </a:r>
            <a:r>
              <a:rPr lang="en-US" sz="2000" dirty="0" err="1" smtClean="0">
                <a:latin typeface="Calibri" pitchFamily="34" charset="0"/>
              </a:rPr>
              <a:t>Miele</a:t>
            </a:r>
            <a:r>
              <a:rPr lang="en-US" sz="2000" dirty="0" smtClean="0">
                <a:latin typeface="Calibri" pitchFamily="34" charset="0"/>
              </a:rPr>
              <a:t>, Post-Doctoral Fellow </a:t>
            </a:r>
            <a:endParaRPr lang="en-US" sz="2000" dirty="0">
              <a:latin typeface="Calibri" pitchFamily="34" charset="0"/>
            </a:endParaRPr>
          </a:p>
          <a:p>
            <a:pPr marL="320040" indent="-320040" fontAlgn="auto">
              <a:spcAft>
                <a:spcPts val="0"/>
              </a:spcAft>
              <a:buFont typeface="Arial" pitchFamily="34" charset="0"/>
              <a:buChar char="•"/>
              <a:defRPr/>
            </a:pPr>
            <a:r>
              <a:rPr lang="en-US" sz="2000" dirty="0" smtClean="0">
                <a:latin typeface="Calibri" pitchFamily="34" charset="0"/>
              </a:rPr>
              <a:t>Marco </a:t>
            </a:r>
            <a:r>
              <a:rPr lang="en-US" sz="2000" dirty="0" err="1">
                <a:latin typeface="Calibri" pitchFamily="34" charset="0"/>
              </a:rPr>
              <a:t>Serpico</a:t>
            </a:r>
            <a:r>
              <a:rPr lang="en-US" sz="2000" dirty="0">
                <a:latin typeface="Calibri" pitchFamily="34" charset="0"/>
              </a:rPr>
              <a:t>, </a:t>
            </a:r>
            <a:r>
              <a:rPr lang="en-US" sz="2000" dirty="0" smtClean="0">
                <a:latin typeface="Calibri" pitchFamily="34" charset="0"/>
              </a:rPr>
              <a:t>Research Associate</a:t>
            </a:r>
            <a:endParaRPr lang="en-US" sz="2000" dirty="0">
              <a:latin typeface="Calibri" pitchFamily="34" charset="0"/>
            </a:endParaRPr>
          </a:p>
          <a:p>
            <a:pPr marL="320040" indent="-320040" fontAlgn="auto">
              <a:spcAft>
                <a:spcPts val="0"/>
              </a:spcAft>
              <a:buFont typeface="Wingdings"/>
              <a:buChar char=""/>
              <a:defRPr/>
            </a:pPr>
            <a:endParaRPr lang="el-GR" dirty="0"/>
          </a:p>
        </p:txBody>
      </p:sp>
      <p:sp>
        <p:nvSpPr>
          <p:cNvPr id="5" name="Θέση κειμένου 4"/>
          <p:cNvSpPr>
            <a:spLocks noGrp="1"/>
          </p:cNvSpPr>
          <p:nvPr>
            <p:ph type="body" sz="quarter" idx="3"/>
          </p:nvPr>
        </p:nvSpPr>
        <p:spPr>
          <a:xfrm>
            <a:off x="4716463" y="2781300"/>
            <a:ext cx="3527425" cy="935038"/>
          </a:xfrm>
          <a:ln>
            <a:solidFill>
              <a:schemeClr val="tx1"/>
            </a:solidFill>
          </a:ln>
        </p:spPr>
        <p:txBody>
          <a:bodyPr>
            <a:normAutofit/>
          </a:bodyPr>
          <a:lstStyle/>
          <a:p>
            <a:pPr algn="ctr" fontAlgn="auto">
              <a:spcAft>
                <a:spcPts val="0"/>
              </a:spcAft>
              <a:defRPr/>
            </a:pPr>
            <a:r>
              <a:rPr lang="en-US" sz="1800" dirty="0" smtClean="0">
                <a:latin typeface="Calibri" pitchFamily="34" charset="0"/>
              </a:rPr>
              <a:t>University of </a:t>
            </a:r>
            <a:r>
              <a:rPr lang="en-US" sz="1800" dirty="0" err="1" smtClean="0">
                <a:latin typeface="Calibri" pitchFamily="34" charset="0"/>
              </a:rPr>
              <a:t>ioannina</a:t>
            </a:r>
            <a:r>
              <a:rPr lang="en-US" sz="1800" dirty="0" smtClean="0">
                <a:latin typeface="Calibri" pitchFamily="34" charset="0"/>
              </a:rPr>
              <a:t> (UOI) </a:t>
            </a:r>
            <a:r>
              <a:rPr lang="en-US" sz="1800" dirty="0" smtClean="0">
                <a:latin typeface="Calibri" pitchFamily="34" charset="0"/>
                <a:hlinkClick r:id="rId3"/>
              </a:rPr>
              <a:t>http://www.uoi.gr/en/</a:t>
            </a:r>
            <a:r>
              <a:rPr lang="en-US" sz="1800" dirty="0" smtClean="0">
                <a:latin typeface="Calibri" pitchFamily="34" charset="0"/>
              </a:rPr>
              <a:t> </a:t>
            </a:r>
            <a:endParaRPr lang="el-GR" sz="1800" dirty="0"/>
          </a:p>
        </p:txBody>
      </p:sp>
      <p:sp>
        <p:nvSpPr>
          <p:cNvPr id="6" name="Θέση περιεχομένου 5"/>
          <p:cNvSpPr>
            <a:spLocks noGrp="1"/>
          </p:cNvSpPr>
          <p:nvPr>
            <p:ph sz="quarter" idx="4"/>
          </p:nvPr>
        </p:nvSpPr>
        <p:spPr>
          <a:xfrm>
            <a:off x="4716463" y="3933825"/>
            <a:ext cx="3471862" cy="1798638"/>
          </a:xfrm>
          <a:ln>
            <a:solidFill>
              <a:schemeClr val="tx1"/>
            </a:solidFill>
          </a:ln>
        </p:spPr>
        <p:txBody>
          <a:bodyPr>
            <a:normAutofit/>
          </a:bodyPr>
          <a:lstStyle/>
          <a:p>
            <a:pPr marL="320040" indent="-320040" fontAlgn="auto">
              <a:spcAft>
                <a:spcPts val="0"/>
              </a:spcAft>
              <a:buFont typeface="Arial" pitchFamily="34" charset="0"/>
              <a:buChar char="•"/>
              <a:defRPr/>
            </a:pPr>
            <a:r>
              <a:rPr lang="en-US" sz="2000" dirty="0" err="1" smtClean="0">
                <a:latin typeface="Calibri" pitchFamily="34" charset="0"/>
              </a:rPr>
              <a:t>Katerina</a:t>
            </a:r>
            <a:r>
              <a:rPr lang="en-US" sz="2000" dirty="0" smtClean="0">
                <a:latin typeface="Calibri" pitchFamily="34" charset="0"/>
              </a:rPr>
              <a:t> </a:t>
            </a:r>
            <a:r>
              <a:rPr lang="en-US" sz="2000" dirty="0" err="1" smtClean="0">
                <a:latin typeface="Calibri" pitchFamily="34" charset="0"/>
              </a:rPr>
              <a:t>Plakitsi</a:t>
            </a:r>
            <a:r>
              <a:rPr lang="en-US" sz="2000" dirty="0" smtClean="0">
                <a:latin typeface="Calibri" pitchFamily="34" charset="0"/>
              </a:rPr>
              <a:t>, </a:t>
            </a:r>
            <a:r>
              <a:rPr lang="en-US" sz="2000" dirty="0" err="1" smtClean="0">
                <a:latin typeface="Calibri" pitchFamily="34" charset="0"/>
              </a:rPr>
              <a:t>Assocciate</a:t>
            </a:r>
            <a:r>
              <a:rPr lang="en-US" sz="2000" dirty="0" smtClean="0">
                <a:latin typeface="Calibri" pitchFamily="34" charset="0"/>
              </a:rPr>
              <a:t> Professor </a:t>
            </a:r>
          </a:p>
          <a:p>
            <a:pPr marL="320040" indent="-320040" fontAlgn="auto">
              <a:spcAft>
                <a:spcPts val="0"/>
              </a:spcAft>
              <a:buFont typeface="Arial" pitchFamily="34" charset="0"/>
              <a:buChar char="•"/>
              <a:defRPr/>
            </a:pPr>
            <a:r>
              <a:rPr lang="en-US" sz="2000" dirty="0" err="1" smtClean="0">
                <a:latin typeface="Calibri" pitchFamily="34" charset="0"/>
              </a:rPr>
              <a:t>Athina</a:t>
            </a:r>
            <a:r>
              <a:rPr lang="en-US" sz="2000" dirty="0" smtClean="0">
                <a:latin typeface="Calibri" pitchFamily="34" charset="0"/>
              </a:rPr>
              <a:t> Christina </a:t>
            </a:r>
            <a:r>
              <a:rPr lang="en-US" sz="2000" dirty="0" err="1" smtClean="0">
                <a:latin typeface="Calibri" pitchFamily="34" charset="0"/>
              </a:rPr>
              <a:t>Kornelaki</a:t>
            </a:r>
            <a:r>
              <a:rPr lang="en-US" sz="2000" dirty="0" smtClean="0">
                <a:latin typeface="Calibri" pitchFamily="34" charset="0"/>
              </a:rPr>
              <a:t>, PhD student</a:t>
            </a:r>
          </a:p>
          <a:p>
            <a:pPr marL="0" indent="0" fontAlgn="auto">
              <a:spcAft>
                <a:spcPts val="0"/>
              </a:spcAft>
              <a:buFont typeface="Wingdings"/>
              <a:buChar char=""/>
              <a:defRPr/>
            </a:pPr>
            <a:endParaRPr lang="el-GR" sz="2000" dirty="0"/>
          </a:p>
        </p:txBody>
      </p:sp>
      <p:sp>
        <p:nvSpPr>
          <p:cNvPr id="27654" name="Θέση αριθμού διαφάνειας 7"/>
          <p:cNvSpPr>
            <a:spLocks noGrp="1"/>
          </p:cNvSpPr>
          <p:nvPr>
            <p:ph type="sldNum" sz="quarter" idx="11"/>
          </p:nvPr>
        </p:nvSpPr>
        <p:spPr bwMode="auto">
          <a:xfrm>
            <a:off x="8401050" y="6170613"/>
            <a:ext cx="503238" cy="503237"/>
          </a:xfrm>
          <a:prstGeom prst="ellipse">
            <a:avLst/>
          </a:prstGeom>
          <a:noFill/>
          <a:ln>
            <a:round/>
            <a:headEnd/>
            <a:tailEnd/>
          </a:ln>
        </p:spPr>
        <p:txBody>
          <a:bodyPr wrap="square" lIns="91440" tIns="45720" rIns="91440" bIns="45720" numCol="1" compatLnSpc="1">
            <a:prstTxWarp prst="textNoShape">
              <a:avLst/>
            </a:prstTxWarp>
          </a:bodyPr>
          <a:lstStyle/>
          <a:p>
            <a:pPr fontAlgn="base">
              <a:spcBef>
                <a:spcPct val="0"/>
              </a:spcBef>
              <a:spcAft>
                <a:spcPct val="0"/>
              </a:spcAft>
            </a:pPr>
            <a:fld id="{F4F69CE7-5D34-470D-AB78-79D75DC002BF}" type="slidenum">
              <a:rPr lang="el-GR">
                <a:cs typeface="Arial" charset="0"/>
              </a:rPr>
              <a:pPr fontAlgn="base">
                <a:spcBef>
                  <a:spcPct val="0"/>
                </a:spcBef>
                <a:spcAft>
                  <a:spcPct val="0"/>
                </a:spcAft>
              </a:pPr>
              <a:t>2</a:t>
            </a:fld>
            <a:endParaRPr lang="el-GR">
              <a:cs typeface="Arial" charset="0"/>
            </a:endParaRPr>
          </a:p>
        </p:txBody>
      </p:sp>
      <p:sp>
        <p:nvSpPr>
          <p:cNvPr id="27655" name="TextBox 8"/>
          <p:cNvSpPr txBox="1">
            <a:spLocks noChangeArrowheads="1"/>
          </p:cNvSpPr>
          <p:nvPr/>
        </p:nvSpPr>
        <p:spPr bwMode="auto">
          <a:xfrm flipH="1">
            <a:off x="1393825" y="1997075"/>
            <a:ext cx="6296025" cy="461963"/>
          </a:xfrm>
          <a:prstGeom prst="rect">
            <a:avLst/>
          </a:prstGeom>
          <a:noFill/>
          <a:ln w="9525">
            <a:noFill/>
            <a:miter lim="800000"/>
            <a:headEnd/>
            <a:tailEnd/>
          </a:ln>
        </p:spPr>
        <p:txBody>
          <a:bodyPr>
            <a:spAutoFit/>
          </a:bodyPr>
          <a:lstStyle/>
          <a:p>
            <a:pPr algn="ctr"/>
            <a:r>
              <a:rPr lang="en-US" sz="2400" b="1">
                <a:latin typeface="Calibri" pitchFamily="34" charset="0"/>
              </a:rPr>
              <a:t>Participating Organizations:</a:t>
            </a:r>
            <a:endParaRPr lang="el-GR" sz="2400" b="1">
              <a:latin typeface="Calibri" pitchFamily="34" charset="0"/>
            </a:endParaRPr>
          </a:p>
        </p:txBody>
      </p:sp>
      <p:sp>
        <p:nvSpPr>
          <p:cNvPr id="27656" name="TextBox 9"/>
          <p:cNvSpPr txBox="1">
            <a:spLocks noChangeArrowheads="1"/>
          </p:cNvSpPr>
          <p:nvPr/>
        </p:nvSpPr>
        <p:spPr bwMode="auto">
          <a:xfrm>
            <a:off x="3462338" y="1196975"/>
            <a:ext cx="2160587" cy="400050"/>
          </a:xfrm>
          <a:prstGeom prst="rect">
            <a:avLst/>
          </a:prstGeom>
          <a:noFill/>
          <a:ln w="9525">
            <a:noFill/>
            <a:miter lim="800000"/>
            <a:headEnd/>
            <a:tailEnd/>
          </a:ln>
        </p:spPr>
        <p:txBody>
          <a:bodyPr>
            <a:spAutoFit/>
          </a:bodyPr>
          <a:lstStyle/>
          <a:p>
            <a:pPr algn="ctr"/>
            <a:r>
              <a:rPr lang="en-US" sz="2000" b="1">
                <a:latin typeface="Tw Cen MT"/>
              </a:rPr>
              <a:t>Module 4</a:t>
            </a:r>
            <a:endParaRPr lang="el-GR" sz="2000" b="1">
              <a:latin typeface="Calibri"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Θέση κειμένου 1"/>
          <p:cNvSpPr>
            <a:spLocks noGrp="1"/>
          </p:cNvSpPr>
          <p:nvPr>
            <p:ph type="body" idx="1"/>
          </p:nvPr>
        </p:nvSpPr>
        <p:spPr>
          <a:xfrm>
            <a:off x="323850" y="2924175"/>
            <a:ext cx="8712200" cy="3933825"/>
          </a:xfrm>
        </p:spPr>
        <p:txBody>
          <a:bodyPr/>
          <a:lstStyle/>
          <a:p>
            <a:r>
              <a:rPr lang="en-US" sz="2000" b="1" smtClean="0"/>
              <a:t>Figure out alternative paths!</a:t>
            </a:r>
            <a:r>
              <a:rPr lang="en-US" sz="2000" smtClean="0"/>
              <a:t>  Try to elaborate innovative environmental-sensitive solutions and to identify the consequences of its application to the case study:</a:t>
            </a:r>
          </a:p>
          <a:p>
            <a:pPr>
              <a:buFont typeface="Arial" charset="0"/>
              <a:buChar char="•"/>
            </a:pPr>
            <a:r>
              <a:rPr lang="en-US" sz="2000" smtClean="0"/>
              <a:t> Present a specific situation or set of facts</a:t>
            </a:r>
          </a:p>
          <a:p>
            <a:pPr>
              <a:buFont typeface="Arial" charset="0"/>
              <a:buChar char="•"/>
            </a:pPr>
            <a:r>
              <a:rPr lang="en-US" sz="2000" smtClean="0"/>
              <a:t> Use websites, online reports and documents</a:t>
            </a:r>
          </a:p>
          <a:p>
            <a:pPr>
              <a:buFont typeface="Arial" charset="0"/>
              <a:buChar char="•"/>
            </a:pPr>
            <a:r>
              <a:rPr lang="en-US" sz="2000" smtClean="0"/>
              <a:t> Ask "what if" questions</a:t>
            </a:r>
          </a:p>
          <a:p>
            <a:pPr>
              <a:buFont typeface="Arial" charset="0"/>
              <a:buChar char="•"/>
            </a:pPr>
            <a:r>
              <a:rPr lang="en-US" sz="2000" smtClean="0"/>
              <a:t> What would you do? Take a stand. Use evidence to justify the position</a:t>
            </a:r>
          </a:p>
          <a:p>
            <a:pPr>
              <a:buFont typeface="Arial" charset="0"/>
              <a:buChar char="•"/>
            </a:pPr>
            <a:r>
              <a:rPr lang="en-US" sz="2000" smtClean="0"/>
              <a:t> Discuss your final considerations with your class</a:t>
            </a:r>
          </a:p>
          <a:p>
            <a:endParaRPr lang="en-US" sz="2000" smtClean="0"/>
          </a:p>
          <a:p>
            <a:endParaRPr lang="el-GR" sz="2000" smtClean="0"/>
          </a:p>
        </p:txBody>
      </p:sp>
      <p:sp>
        <p:nvSpPr>
          <p:cNvPr id="45058" name="Τίτλος 2"/>
          <p:cNvSpPr>
            <a:spLocks noGrp="1"/>
          </p:cNvSpPr>
          <p:nvPr>
            <p:ph type="title"/>
          </p:nvPr>
        </p:nvSpPr>
        <p:spPr/>
        <p:txBody>
          <a:bodyPr/>
          <a:lstStyle/>
          <a:p>
            <a:pPr algn="ctr"/>
            <a:r>
              <a:rPr lang="en-US" smtClean="0"/>
              <a:t>YOUR TASK - 4</a:t>
            </a:r>
            <a:endParaRPr lang="el-GR" smtClean="0"/>
          </a:p>
        </p:txBody>
      </p:sp>
      <p:sp>
        <p:nvSpPr>
          <p:cNvPr id="45059"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17</a:t>
            </a:r>
            <a:endParaRPr lang="el-GR">
              <a:cs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0"/>
            <a:ext cx="9144000" cy="1219200"/>
          </a:xfrm>
        </p:spPr>
        <p:txBody>
          <a:bodyPr>
            <a:noAutofit/>
          </a:bodyPr>
          <a:lstStyle/>
          <a:p>
            <a:pPr algn="ctr" fontAlgn="auto">
              <a:spcAft>
                <a:spcPts val="0"/>
              </a:spcAft>
              <a:defRPr/>
            </a:pPr>
            <a:r>
              <a:rPr lang="en-US" sz="3000" b="1" cap="small" dirty="0" smtClean="0">
                <a:hlinkClick r:id="rId2" action="ppaction://hlinksldjump"/>
              </a:rPr>
              <a:t>Waste Emergency and Good Practices in Southern Italy. </a:t>
            </a:r>
            <a:r>
              <a:rPr lang="en-US" sz="3000" b="1" dirty="0" smtClean="0">
                <a:hlinkClick r:id="rId2" action="ppaction://hlinksldjump"/>
              </a:rPr>
              <a:t/>
            </a:r>
            <a:br>
              <a:rPr lang="en-US" sz="3000" b="1" dirty="0" smtClean="0">
                <a:hlinkClick r:id="rId2" action="ppaction://hlinksldjump"/>
              </a:rPr>
            </a:br>
            <a:r>
              <a:rPr lang="en-US" sz="3000" dirty="0" smtClean="0">
                <a:hlinkClick r:id="rId2" action="ppaction://hlinksldjump"/>
              </a:rPr>
              <a:t>Case Study and Field Study</a:t>
            </a:r>
            <a:endParaRPr lang="el-GR" sz="3000" dirty="0">
              <a:hlinkClick r:id="rId2" action="ppaction://hlinksldjump"/>
            </a:endParaRPr>
          </a:p>
        </p:txBody>
      </p:sp>
      <p:sp>
        <p:nvSpPr>
          <p:cNvPr id="3" name="Θέση περιεχομένου 2"/>
          <p:cNvSpPr>
            <a:spLocks noGrp="1"/>
          </p:cNvSpPr>
          <p:nvPr>
            <p:ph sz="quarter" idx="1"/>
          </p:nvPr>
        </p:nvSpPr>
        <p:spPr>
          <a:xfrm>
            <a:off x="1187450" y="1989138"/>
            <a:ext cx="6553200" cy="3884612"/>
          </a:xfrm>
        </p:spPr>
        <p:txBody>
          <a:bodyPr>
            <a:normAutofit fontScale="70000" lnSpcReduction="20000"/>
          </a:bodyPr>
          <a:lstStyle/>
          <a:p>
            <a:pPr marL="320040" indent="-320040" fontAlgn="auto">
              <a:spcAft>
                <a:spcPts val="0"/>
              </a:spcAft>
              <a:buFont typeface="Wingdings"/>
              <a:buNone/>
              <a:defRPr/>
            </a:pPr>
            <a:r>
              <a:rPr lang="en-US" sz="2800" dirty="0" smtClean="0">
                <a:hlinkClick r:id="rId2" action="ppaction://hlinksldjump"/>
              </a:rPr>
              <a:t>TABLE OF CONTENTS</a:t>
            </a:r>
          </a:p>
          <a:p>
            <a:pPr marL="320040" indent="-320040" fontAlgn="auto">
              <a:spcAft>
                <a:spcPts val="0"/>
              </a:spcAft>
              <a:buFont typeface="Wingdings"/>
              <a:buNone/>
              <a:defRPr/>
            </a:pPr>
            <a:endParaRPr lang="en-US" sz="2800" dirty="0" smtClean="0">
              <a:hlinkClick r:id="rId2" action="ppaction://hlinksldjump"/>
            </a:endParaRPr>
          </a:p>
          <a:p>
            <a:pPr marL="320040" indent="-320040" fontAlgn="auto">
              <a:spcAft>
                <a:spcPts val="0"/>
              </a:spcAft>
              <a:buFont typeface="Wingdings"/>
              <a:buChar char=""/>
              <a:defRPr/>
            </a:pPr>
            <a:r>
              <a:rPr lang="en-US" sz="2800" dirty="0" smtClean="0">
                <a:hlinkClick r:id="rId3" action="ppaction://hlinksldjump"/>
              </a:rPr>
              <a:t>Objectives</a:t>
            </a:r>
            <a:endParaRPr lang="en-US" sz="2800" dirty="0" smtClean="0"/>
          </a:p>
          <a:p>
            <a:pPr marL="320040" indent="-320040" fontAlgn="auto">
              <a:spcAft>
                <a:spcPts val="0"/>
              </a:spcAft>
              <a:buFont typeface="Wingdings"/>
              <a:buChar char=""/>
              <a:defRPr/>
            </a:pPr>
            <a:r>
              <a:rPr lang="en-US" sz="2800" dirty="0" smtClean="0">
                <a:hlinkClick r:id="rId4" action="ppaction://hlinksldjump"/>
              </a:rPr>
              <a:t>What the module is about</a:t>
            </a:r>
            <a:endParaRPr lang="en-US" sz="2800" dirty="0" smtClean="0"/>
          </a:p>
          <a:p>
            <a:pPr marL="320040" indent="-320040" fontAlgn="auto">
              <a:spcAft>
                <a:spcPts val="0"/>
              </a:spcAft>
              <a:buFont typeface="Wingdings"/>
              <a:buChar char=""/>
              <a:defRPr/>
            </a:pPr>
            <a:r>
              <a:rPr lang="en-US" sz="2800" dirty="0" smtClean="0">
                <a:hlinkClick r:id="rId2" action="ppaction://hlinksldjump"/>
              </a:rPr>
              <a:t>T</a:t>
            </a:r>
            <a:r>
              <a:rPr lang="en-US" sz="2800" dirty="0" smtClean="0">
                <a:hlinkClick r:id="rId4" action="ppaction://hlinksldjump"/>
              </a:rPr>
              <a:t>ype/methods</a:t>
            </a:r>
          </a:p>
          <a:p>
            <a:pPr marL="320040" indent="-320040" fontAlgn="auto">
              <a:spcAft>
                <a:spcPts val="0"/>
              </a:spcAft>
              <a:buFont typeface="Wingdings"/>
              <a:buChar char=""/>
              <a:defRPr/>
            </a:pPr>
            <a:r>
              <a:rPr lang="en-US" dirty="0" smtClean="0">
                <a:hlinkClick r:id="rId2" action="ppaction://hlinksldjump"/>
              </a:rPr>
              <a:t>Case study n. 1</a:t>
            </a:r>
          </a:p>
          <a:p>
            <a:pPr marL="320040" indent="-320040" fontAlgn="auto">
              <a:spcAft>
                <a:spcPts val="0"/>
              </a:spcAft>
              <a:buFont typeface="Wingdings"/>
              <a:buChar char=""/>
              <a:defRPr/>
            </a:pPr>
            <a:r>
              <a:rPr lang="en-US" dirty="0" smtClean="0">
                <a:hlinkClick r:id="rId2" action="ppaction://hlinksldjump"/>
              </a:rPr>
              <a:t>Case study n. 2</a:t>
            </a:r>
            <a:endParaRPr lang="en-US" dirty="0">
              <a:hlinkClick r:id="rId2" action="ppaction://hlinksldjump"/>
            </a:endParaRPr>
          </a:p>
          <a:p>
            <a:pPr marL="320040" indent="-320040" fontAlgn="auto">
              <a:spcAft>
                <a:spcPts val="0"/>
              </a:spcAft>
              <a:buFont typeface="Wingdings"/>
              <a:buChar char=""/>
              <a:defRPr/>
            </a:pPr>
            <a:r>
              <a:rPr lang="en-US" sz="2800" dirty="0" smtClean="0">
                <a:hlinkClick r:id="rId2" action="ppaction://hlinksldjump"/>
              </a:rPr>
              <a:t>Your Task 1: Read and think</a:t>
            </a:r>
          </a:p>
          <a:p>
            <a:pPr marL="320040" indent="-320040" fontAlgn="auto">
              <a:spcAft>
                <a:spcPts val="0"/>
              </a:spcAft>
              <a:buFont typeface="Wingdings"/>
              <a:buChar char=""/>
              <a:defRPr/>
            </a:pPr>
            <a:r>
              <a:rPr lang="en-US" sz="2800" dirty="0" smtClean="0">
                <a:hlinkClick r:id="rId2" action="ppaction://hlinksldjump"/>
              </a:rPr>
              <a:t>Your Task 2: Start working in groups</a:t>
            </a:r>
          </a:p>
          <a:p>
            <a:pPr marL="320040" indent="-320040" fontAlgn="auto">
              <a:spcAft>
                <a:spcPts val="0"/>
              </a:spcAft>
              <a:buFont typeface="Wingdings"/>
              <a:buChar char=""/>
              <a:defRPr/>
            </a:pPr>
            <a:r>
              <a:rPr lang="en-US" sz="2800" dirty="0" smtClean="0">
                <a:hlinkClick r:id="rId2" action="ppaction://hlinksldjump"/>
              </a:rPr>
              <a:t>Your task 3: Make a field experience</a:t>
            </a:r>
          </a:p>
          <a:p>
            <a:pPr marL="320040" indent="-320040" fontAlgn="auto">
              <a:spcAft>
                <a:spcPts val="0"/>
              </a:spcAft>
              <a:buFont typeface="Wingdings"/>
              <a:buChar char=""/>
              <a:defRPr/>
            </a:pPr>
            <a:r>
              <a:rPr lang="en-US" sz="2800" dirty="0" smtClean="0">
                <a:hlinkClick r:id="rId2" action="ppaction://hlinksldjump"/>
              </a:rPr>
              <a:t>Your task 4: Figure out alternative paths</a:t>
            </a:r>
          </a:p>
          <a:p>
            <a:pPr marL="320040" indent="-320040" fontAlgn="auto">
              <a:spcAft>
                <a:spcPts val="0"/>
              </a:spcAft>
              <a:buFont typeface="Wingdings"/>
              <a:buChar char=""/>
              <a:defRPr/>
            </a:pPr>
            <a:endParaRPr lang="en-US" sz="2800" dirty="0">
              <a:hlinkClick r:id="rId2" action="ppaction://hlinksldjump"/>
            </a:endParaRPr>
          </a:p>
        </p:txBody>
      </p:sp>
      <p:sp>
        <p:nvSpPr>
          <p:cNvPr id="6" name="Θέση αριθμού διαφάνειας 5"/>
          <p:cNvSpPr>
            <a:spLocks noGrp="1"/>
          </p:cNvSpPr>
          <p:nvPr>
            <p:ph type="sldNum" sz="quarter" idx="11"/>
          </p:nvPr>
        </p:nvSpPr>
        <p:spPr/>
        <p:txBody>
          <a:bodyPr>
            <a:normAutofit fontScale="85000" lnSpcReduction="20000"/>
          </a:bodyPr>
          <a:lstStyle/>
          <a:p>
            <a:pPr>
              <a:defRPr/>
            </a:pPr>
            <a:fld id="{D1B59535-41AA-4340-836C-37D8C7405C01}" type="slidenum">
              <a:rPr lang="el-GR"/>
              <a:pPr>
                <a:defRPr/>
              </a:pPr>
              <a:t>3</a:t>
            </a:fld>
            <a:endParaRPr lang="el-G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1"/>
          </p:nvPr>
        </p:nvSpPr>
        <p:spPr>
          <a:xfrm>
            <a:off x="1403350" y="2924175"/>
            <a:ext cx="7416800" cy="2520950"/>
          </a:xfrm>
        </p:spPr>
        <p:txBody>
          <a:bodyPr>
            <a:normAutofit lnSpcReduction="10000"/>
          </a:bodyPr>
          <a:lstStyle/>
          <a:p>
            <a:pPr fontAlgn="auto">
              <a:spcAft>
                <a:spcPts val="0"/>
              </a:spcAft>
              <a:buFont typeface="Wingdings" pitchFamily="2" charset="2"/>
              <a:buChar char="q"/>
              <a:defRPr/>
            </a:pPr>
            <a:r>
              <a:rPr lang="en-US" sz="2000" dirty="0" smtClean="0"/>
              <a:t> Exploring the basic concepts of modern waste management policies</a:t>
            </a:r>
          </a:p>
          <a:p>
            <a:pPr fontAlgn="auto">
              <a:spcAft>
                <a:spcPts val="0"/>
              </a:spcAft>
              <a:buFont typeface="Wingdings" pitchFamily="2" charset="2"/>
              <a:buChar char="q"/>
              <a:defRPr/>
            </a:pPr>
            <a:r>
              <a:rPr lang="en-US" sz="2000" dirty="0"/>
              <a:t> </a:t>
            </a:r>
            <a:r>
              <a:rPr lang="en-US" sz="2000" dirty="0" smtClean="0"/>
              <a:t>Comparing solutions proposed and implemented in an emblematic waste management emergency</a:t>
            </a:r>
          </a:p>
          <a:p>
            <a:pPr fontAlgn="auto">
              <a:spcAft>
                <a:spcPts val="0"/>
              </a:spcAft>
              <a:buFont typeface="Wingdings" pitchFamily="2" charset="2"/>
              <a:buChar char="q"/>
              <a:defRPr/>
            </a:pPr>
            <a:r>
              <a:rPr lang="en-US" sz="2000" dirty="0" smtClean="0"/>
              <a:t> Identifying their environmental, economic, social and cultural consequences</a:t>
            </a:r>
          </a:p>
          <a:p>
            <a:pPr fontAlgn="auto">
              <a:spcAft>
                <a:spcPts val="0"/>
              </a:spcAft>
              <a:buFont typeface="Wingdings" pitchFamily="2" charset="2"/>
              <a:buChar char="q"/>
              <a:defRPr/>
            </a:pPr>
            <a:r>
              <a:rPr lang="en-US" sz="2000" dirty="0" smtClean="0"/>
              <a:t> Focusing on different points of view (policymakers / inhabitants)</a:t>
            </a:r>
          </a:p>
          <a:p>
            <a:pPr fontAlgn="auto">
              <a:spcAft>
                <a:spcPts val="0"/>
              </a:spcAft>
              <a:buFont typeface="Wingdings" pitchFamily="2" charset="2"/>
              <a:buChar char="q"/>
              <a:defRPr/>
            </a:pPr>
            <a:r>
              <a:rPr lang="it-IT" sz="2000" dirty="0" smtClean="0"/>
              <a:t> </a:t>
            </a:r>
            <a:r>
              <a:rPr lang="it-IT" sz="2000" dirty="0" err="1" smtClean="0"/>
              <a:t>Field</a:t>
            </a:r>
            <a:r>
              <a:rPr lang="it-IT" sz="2000" dirty="0" smtClean="0"/>
              <a:t> </a:t>
            </a:r>
            <a:r>
              <a:rPr lang="it-IT" sz="2000" dirty="0" err="1" smtClean="0"/>
              <a:t>experience</a:t>
            </a:r>
            <a:r>
              <a:rPr lang="it-IT" sz="2000" dirty="0" smtClean="0"/>
              <a:t> </a:t>
            </a:r>
            <a:r>
              <a:rPr lang="it-IT" sz="2000" dirty="0" err="1" smtClean="0"/>
              <a:t>of</a:t>
            </a:r>
            <a:r>
              <a:rPr lang="it-IT" sz="2000" dirty="0" smtClean="0"/>
              <a:t> </a:t>
            </a:r>
            <a:r>
              <a:rPr lang="it-IT" sz="2000" dirty="0" err="1" smtClean="0"/>
              <a:t>sustainable</a:t>
            </a:r>
            <a:r>
              <a:rPr lang="it-IT" sz="2000" dirty="0" smtClean="0"/>
              <a:t> </a:t>
            </a:r>
            <a:r>
              <a:rPr lang="it-IT" sz="2000" dirty="0" err="1" smtClean="0"/>
              <a:t>practices</a:t>
            </a:r>
            <a:r>
              <a:rPr lang="it-IT" sz="2000" dirty="0" smtClean="0"/>
              <a:t> in </a:t>
            </a:r>
            <a:r>
              <a:rPr lang="it-IT" sz="2000" dirty="0" err="1" smtClean="0"/>
              <a:t>waste</a:t>
            </a:r>
            <a:r>
              <a:rPr lang="it-IT" sz="2000" dirty="0" smtClean="0"/>
              <a:t> management</a:t>
            </a:r>
            <a:r>
              <a:rPr lang="en-US" sz="2000" dirty="0" smtClean="0"/>
              <a:t>.</a:t>
            </a:r>
            <a:endParaRPr lang="it-IT" sz="2000" dirty="0" smtClean="0"/>
          </a:p>
          <a:p>
            <a:pPr fontAlgn="auto">
              <a:spcAft>
                <a:spcPts val="0"/>
              </a:spcAft>
              <a:buFont typeface="Wingdings"/>
              <a:buNone/>
              <a:defRPr/>
            </a:pPr>
            <a:endParaRPr lang="it-IT" sz="2000" dirty="0" smtClean="0"/>
          </a:p>
        </p:txBody>
      </p:sp>
      <p:sp>
        <p:nvSpPr>
          <p:cNvPr id="29698" name="Τίτλος 2"/>
          <p:cNvSpPr>
            <a:spLocks noGrp="1"/>
          </p:cNvSpPr>
          <p:nvPr>
            <p:ph type="title"/>
          </p:nvPr>
        </p:nvSpPr>
        <p:spPr/>
        <p:txBody>
          <a:bodyPr/>
          <a:lstStyle/>
          <a:p>
            <a:pPr algn="ctr"/>
            <a:r>
              <a:rPr lang="en-US" smtClean="0"/>
              <a:t>OBJECTIVES</a:t>
            </a:r>
            <a:endParaRPr lang="el-GR" smtClean="0"/>
          </a:p>
        </p:txBody>
      </p:sp>
      <p:sp>
        <p:nvSpPr>
          <p:cNvPr id="29699"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1</a:t>
            </a:r>
            <a:endParaRPr lang="el-GR">
              <a:cs typeface="Arial"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1"/>
          </p:nvPr>
        </p:nvSpPr>
        <p:spPr>
          <a:xfrm>
            <a:off x="323850" y="2743200"/>
            <a:ext cx="8569325" cy="3781425"/>
          </a:xfrm>
        </p:spPr>
        <p:txBody>
          <a:bodyPr>
            <a:normAutofit fontScale="92500" lnSpcReduction="10000"/>
          </a:bodyPr>
          <a:lstStyle/>
          <a:p>
            <a:pPr fontAlgn="auto">
              <a:spcAft>
                <a:spcPts val="0"/>
              </a:spcAft>
              <a:buFont typeface="Wingdings"/>
              <a:buNone/>
              <a:defRPr/>
            </a:pPr>
            <a:r>
              <a:rPr lang="en-GB" sz="2000" dirty="0" smtClean="0"/>
              <a:t>What do we mean by Waste Management (WM)?</a:t>
            </a:r>
          </a:p>
          <a:p>
            <a:pPr fontAlgn="auto">
              <a:spcAft>
                <a:spcPts val="0"/>
              </a:spcAft>
              <a:buFont typeface="Wingdings"/>
              <a:buNone/>
              <a:defRPr/>
            </a:pPr>
            <a:r>
              <a:rPr lang="en-GB" sz="2000" dirty="0" smtClean="0"/>
              <a:t>The terms WM refer to all the cycle of actions required to manage the waste produced through residential and industrial activities in order to reduce its impact on the environment and public health.</a:t>
            </a:r>
          </a:p>
          <a:p>
            <a:pPr fontAlgn="auto">
              <a:spcAft>
                <a:spcPts val="0"/>
              </a:spcAft>
              <a:buFont typeface="Wingdings"/>
              <a:buNone/>
              <a:defRPr/>
            </a:pPr>
            <a:r>
              <a:rPr lang="en-GB" sz="2000" dirty="0" smtClean="0"/>
              <a:t>Historically WM has always been managed by humanity at very local level and has been strongly based on reuse of materials.</a:t>
            </a:r>
          </a:p>
          <a:p>
            <a:pPr fontAlgn="auto">
              <a:spcAft>
                <a:spcPts val="0"/>
              </a:spcAft>
              <a:buFont typeface="Wingdings"/>
              <a:buNone/>
              <a:defRPr/>
            </a:pPr>
            <a:r>
              <a:rPr lang="en-GB" sz="2000" dirty="0" smtClean="0"/>
              <a:t>The modern era of WM starts in the nineteenth century with the industrial revolution and the consequent exponential growth in the production of urban, agricultural and industrial waste.</a:t>
            </a:r>
          </a:p>
          <a:p>
            <a:pPr fontAlgn="auto">
              <a:spcAft>
                <a:spcPts val="0"/>
              </a:spcAft>
              <a:buFont typeface="Wingdings"/>
              <a:buNone/>
              <a:defRPr/>
            </a:pPr>
            <a:r>
              <a:rPr lang="en-GB" sz="2000" dirty="0" smtClean="0"/>
              <a:t>Nowadays WM is a rather complex issue that includes the collection, transport, treatment, recycling and disposal of waste and needs to be monitored and regulated at the local, regional, national and international levels.</a:t>
            </a:r>
          </a:p>
          <a:p>
            <a:pPr fontAlgn="auto">
              <a:spcAft>
                <a:spcPts val="0"/>
              </a:spcAft>
              <a:buFont typeface="Wingdings"/>
              <a:buNone/>
              <a:defRPr/>
            </a:pPr>
            <a:endParaRPr lang="en-GB" sz="2000" dirty="0" smtClean="0"/>
          </a:p>
        </p:txBody>
      </p:sp>
      <p:sp>
        <p:nvSpPr>
          <p:cNvPr id="30722" name="Τίτλος 2"/>
          <p:cNvSpPr>
            <a:spLocks noGrp="1"/>
          </p:cNvSpPr>
          <p:nvPr>
            <p:ph type="title"/>
          </p:nvPr>
        </p:nvSpPr>
        <p:spPr/>
        <p:txBody>
          <a:bodyPr/>
          <a:lstStyle/>
          <a:p>
            <a:pPr algn="ctr"/>
            <a:r>
              <a:rPr lang="en-US" smtClean="0"/>
              <a:t>WHAT THE MODULE IS ABOUT</a:t>
            </a:r>
            <a:endParaRPr lang="el-GR" smtClean="0"/>
          </a:p>
        </p:txBody>
      </p:sp>
      <p:sp>
        <p:nvSpPr>
          <p:cNvPr id="30723"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2</a:t>
            </a:r>
            <a:endParaRPr lang="el-GR">
              <a:cs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Θέση κειμένου 1"/>
          <p:cNvSpPr>
            <a:spLocks noGrp="1"/>
          </p:cNvSpPr>
          <p:nvPr>
            <p:ph type="body" idx="1"/>
          </p:nvPr>
        </p:nvSpPr>
        <p:spPr>
          <a:xfrm>
            <a:off x="323850" y="2743200"/>
            <a:ext cx="8569325" cy="3781425"/>
          </a:xfrm>
        </p:spPr>
        <p:txBody>
          <a:bodyPr/>
          <a:lstStyle/>
          <a:p>
            <a:r>
              <a:rPr lang="en-GB" sz="2000" smtClean="0"/>
              <a:t>Basic concepts of WM</a:t>
            </a:r>
          </a:p>
          <a:p>
            <a:r>
              <a:rPr lang="en-GB" sz="2000" smtClean="0"/>
              <a:t>Among the basic concepts of modern WM the most important is surely that of  </a:t>
            </a:r>
            <a:r>
              <a:rPr lang="en-GB" sz="2000" b="1" smtClean="0"/>
              <a:t>waste hierarchy</a:t>
            </a:r>
            <a:r>
              <a:rPr lang="en-GB" sz="2000" smtClean="0"/>
              <a:t>, which may be explained through its three main keywords</a:t>
            </a:r>
          </a:p>
          <a:p>
            <a:r>
              <a:rPr lang="en-GB" sz="2000" smtClean="0"/>
              <a:t>Reduce, Reuse, Recycle</a:t>
            </a:r>
          </a:p>
          <a:p>
            <a:r>
              <a:rPr lang="en-GB" sz="2000" smtClean="0"/>
              <a:t>That are often referred to as the “3 Rs”</a:t>
            </a:r>
          </a:p>
          <a:p>
            <a:r>
              <a:rPr lang="en-GB" sz="2000" smtClean="0"/>
              <a:t>The waste hierarchy concept is usually represented through pyramidal diagrams that reflect the hierarchal relationships among the different actions that can be undertaken in order to set up WM cycles: apart from the 3 Rs, which are intended to be more virtuous and environment- and health-friendly actions, these include Recovery, Treatment and, as a last resource, Disposal. </a:t>
            </a:r>
          </a:p>
          <a:p>
            <a:endParaRPr lang="en-GB" sz="2000" smtClean="0"/>
          </a:p>
        </p:txBody>
      </p:sp>
      <p:sp>
        <p:nvSpPr>
          <p:cNvPr id="31746" name="Τίτλος 2"/>
          <p:cNvSpPr>
            <a:spLocks noGrp="1"/>
          </p:cNvSpPr>
          <p:nvPr>
            <p:ph type="title"/>
          </p:nvPr>
        </p:nvSpPr>
        <p:spPr/>
        <p:txBody>
          <a:bodyPr/>
          <a:lstStyle/>
          <a:p>
            <a:pPr algn="ctr"/>
            <a:r>
              <a:rPr lang="en-US" smtClean="0"/>
              <a:t>WHAT THE MODULE IS ABOUT</a:t>
            </a:r>
            <a:endParaRPr lang="el-GR" smtClean="0"/>
          </a:p>
        </p:txBody>
      </p:sp>
      <p:sp>
        <p:nvSpPr>
          <p:cNvPr id="31747" name="Θέση αριθμού διαφάνειας 4"/>
          <p:cNvSpPr>
            <a:spLocks noGrp="1"/>
          </p:cNvSpPr>
          <p:nvPr>
            <p:ph type="sldNum" sz="quarter" idx="11"/>
          </p:nvPr>
        </p:nvSpPr>
        <p:spPr bwMode="auto">
          <a:xfrm>
            <a:off x="0" y="1773238"/>
            <a:ext cx="1295400" cy="701675"/>
          </a:xfrm>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3</a:t>
            </a:r>
            <a:endParaRPr lang="el-GR">
              <a:cs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Θέση κειμένου 1"/>
          <p:cNvSpPr>
            <a:spLocks noGrp="1"/>
          </p:cNvSpPr>
          <p:nvPr>
            <p:ph type="body" idx="1"/>
          </p:nvPr>
        </p:nvSpPr>
        <p:spPr>
          <a:xfrm>
            <a:off x="323850" y="2743200"/>
            <a:ext cx="8569325" cy="469900"/>
          </a:xfrm>
        </p:spPr>
        <p:txBody>
          <a:bodyPr/>
          <a:lstStyle/>
          <a:p>
            <a:r>
              <a:rPr lang="en-GB" sz="2000" smtClean="0"/>
              <a:t>The waste hierarchy pyramid</a:t>
            </a:r>
          </a:p>
          <a:p>
            <a:endParaRPr lang="en-GB" sz="2000" smtClean="0"/>
          </a:p>
        </p:txBody>
      </p:sp>
      <p:sp>
        <p:nvSpPr>
          <p:cNvPr id="32770" name="Τίτλος 2"/>
          <p:cNvSpPr>
            <a:spLocks noGrp="1"/>
          </p:cNvSpPr>
          <p:nvPr>
            <p:ph type="title"/>
          </p:nvPr>
        </p:nvSpPr>
        <p:spPr/>
        <p:txBody>
          <a:bodyPr/>
          <a:lstStyle/>
          <a:p>
            <a:pPr algn="ctr"/>
            <a:r>
              <a:rPr lang="en-US" smtClean="0"/>
              <a:t>WHAT THE MODULE IS ABOUT</a:t>
            </a:r>
            <a:endParaRPr lang="el-GR" smtClean="0"/>
          </a:p>
        </p:txBody>
      </p:sp>
      <p:sp>
        <p:nvSpPr>
          <p:cNvPr id="32771"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4</a:t>
            </a:r>
            <a:endParaRPr lang="el-GR">
              <a:cs typeface="Arial" charset="0"/>
            </a:endParaRPr>
          </a:p>
        </p:txBody>
      </p:sp>
      <p:pic>
        <p:nvPicPr>
          <p:cNvPr id="32772" name="Immagine 3"/>
          <p:cNvPicPr>
            <a:picLocks noChangeAspect="1"/>
          </p:cNvPicPr>
          <p:nvPr/>
        </p:nvPicPr>
        <p:blipFill>
          <a:blip r:embed="rId2"/>
          <a:srcRect/>
          <a:stretch>
            <a:fillRect/>
          </a:stretch>
        </p:blipFill>
        <p:spPr bwMode="auto">
          <a:xfrm>
            <a:off x="468313" y="3141663"/>
            <a:ext cx="3348037" cy="3600450"/>
          </a:xfrm>
          <a:prstGeom prst="rect">
            <a:avLst/>
          </a:prstGeom>
          <a:noFill/>
          <a:ln w="9525">
            <a:noFill/>
            <a:miter lim="800000"/>
            <a:headEnd/>
            <a:tailEnd/>
          </a:ln>
        </p:spPr>
      </p:pic>
      <p:sp>
        <p:nvSpPr>
          <p:cNvPr id="6" name="Θέση κειμένου 1"/>
          <p:cNvSpPr txBox="1">
            <a:spLocks/>
          </p:cNvSpPr>
          <p:nvPr/>
        </p:nvSpPr>
        <p:spPr>
          <a:xfrm>
            <a:off x="4356100" y="6021388"/>
            <a:ext cx="3708400" cy="469900"/>
          </a:xfrm>
          <a:prstGeom prst="rect">
            <a:avLst/>
          </a:prstGeom>
        </p:spPr>
        <p:txBody>
          <a:bodyPr>
            <a:normAutofit fontScale="92500" lnSpcReduction="10000"/>
          </a:bodyPr>
          <a:lstStyle>
            <a:lvl1pPr marL="0" indent="0" algn="l" rtl="0" eaLnBrk="1" latinLnBrk="0" hangingPunct="1">
              <a:spcBef>
                <a:spcPts val="700"/>
              </a:spcBef>
              <a:buClr>
                <a:schemeClr val="accent2"/>
              </a:buClr>
              <a:buSzPct val="60000"/>
              <a:buFont typeface="Wingdings"/>
              <a:buNone/>
              <a:defRPr kumimoji="0" sz="2800" kern="1200">
                <a:solidFill>
                  <a:schemeClr val="tx2"/>
                </a:solidFill>
                <a:latin typeface="+mn-lt"/>
                <a:ea typeface="+mn-ea"/>
                <a:cs typeface="+mn-cs"/>
              </a:defRPr>
            </a:lvl1pPr>
            <a:lvl2pPr marL="640080" indent="-274320" algn="l" rtl="0" eaLnBrk="1" latinLnBrk="0" hangingPunct="1">
              <a:spcBef>
                <a:spcPts val="550"/>
              </a:spcBef>
              <a:buClr>
                <a:schemeClr val="accent1"/>
              </a:buClr>
              <a:buSzPct val="70000"/>
              <a:buFont typeface="Wingdings 2"/>
              <a:buNone/>
              <a:defRPr kumimoji="0" sz="1800" kern="1200">
                <a:solidFill>
                  <a:schemeClr val="tx1">
                    <a:tint val="75000"/>
                  </a:schemeClr>
                </a:solidFill>
                <a:latin typeface="+mn-lt"/>
                <a:ea typeface="+mn-ea"/>
                <a:cs typeface="+mn-cs"/>
              </a:defRPr>
            </a:lvl2pPr>
            <a:lvl3pPr marL="914400" indent="-228600" algn="l" rtl="0" eaLnBrk="1" latinLnBrk="0" hangingPunct="1">
              <a:spcBef>
                <a:spcPts val="500"/>
              </a:spcBef>
              <a:buClr>
                <a:schemeClr val="accent2"/>
              </a:buClr>
              <a:buSzPct val="75000"/>
              <a:buFont typeface="Wingdings"/>
              <a:buNone/>
              <a:defRPr kumimoji="0" sz="1600" kern="1200">
                <a:solidFill>
                  <a:schemeClr val="tx1">
                    <a:tint val="75000"/>
                  </a:schemeClr>
                </a:solidFill>
                <a:latin typeface="+mn-lt"/>
                <a:ea typeface="+mn-ea"/>
                <a:cs typeface="+mn-cs"/>
              </a:defRPr>
            </a:lvl3pPr>
            <a:lvl4pPr marL="1371600" indent="-228600" algn="l" rtl="0" eaLnBrk="1" latinLnBrk="0" hangingPunct="1">
              <a:spcBef>
                <a:spcPts val="400"/>
              </a:spcBef>
              <a:buClr>
                <a:schemeClr val="accent3"/>
              </a:buClr>
              <a:buSzPct val="75000"/>
              <a:buFont typeface="Wingdings"/>
              <a:buNone/>
              <a:defRPr kumimoji="0" sz="1400" kern="1200">
                <a:solidFill>
                  <a:schemeClr val="tx1">
                    <a:tint val="75000"/>
                  </a:schemeClr>
                </a:solidFill>
                <a:latin typeface="+mn-lt"/>
                <a:ea typeface="+mn-ea"/>
                <a:cs typeface="+mn-cs"/>
              </a:defRPr>
            </a:lvl4pPr>
            <a:lvl5pPr marL="1828800" indent="-228600" algn="l" rtl="0" eaLnBrk="1" latinLnBrk="0" hangingPunct="1">
              <a:spcBef>
                <a:spcPts val="400"/>
              </a:spcBef>
              <a:buClr>
                <a:schemeClr val="accent4"/>
              </a:buClr>
              <a:buSzPct val="65000"/>
              <a:buFont typeface="Wingdings"/>
              <a:buNone/>
              <a:defRPr kumimoji="0" sz="1400" kern="1200">
                <a:solidFill>
                  <a:schemeClr val="tx1">
                    <a:tint val="75000"/>
                  </a:schemeClr>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fontAlgn="auto">
              <a:spcAft>
                <a:spcPts val="0"/>
              </a:spcAft>
              <a:defRPr/>
            </a:pPr>
            <a:r>
              <a:rPr lang="en-GB" sz="1400" dirty="0"/>
              <a:t>Source: https://</a:t>
            </a:r>
            <a:r>
              <a:rPr lang="en-GB" sz="1400" dirty="0" smtClean="0"/>
              <a:t>greenerneighbourhoods.net/resources/waste</a:t>
            </a:r>
          </a:p>
          <a:p>
            <a:pPr fontAlgn="auto">
              <a:spcAft>
                <a:spcPts val="0"/>
              </a:spcAft>
              <a:defRPr/>
            </a:pPr>
            <a:endParaRPr lang="en-GB" sz="14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1"/>
          </p:nvPr>
        </p:nvSpPr>
        <p:spPr>
          <a:xfrm>
            <a:off x="323850" y="2743200"/>
            <a:ext cx="8569325" cy="3781425"/>
          </a:xfrm>
        </p:spPr>
        <p:txBody>
          <a:bodyPr>
            <a:normAutofit lnSpcReduction="10000"/>
          </a:bodyPr>
          <a:lstStyle/>
          <a:p>
            <a:pPr fontAlgn="auto">
              <a:spcAft>
                <a:spcPts val="0"/>
              </a:spcAft>
              <a:buFont typeface="Wingdings"/>
              <a:buNone/>
              <a:defRPr/>
            </a:pPr>
            <a:r>
              <a:rPr lang="en-GB" sz="2000" dirty="0" smtClean="0"/>
              <a:t>Basic concepts of WM</a:t>
            </a:r>
          </a:p>
          <a:p>
            <a:pPr fontAlgn="auto">
              <a:spcAft>
                <a:spcPts val="0"/>
              </a:spcAft>
              <a:buFont typeface="Wingdings"/>
              <a:buNone/>
              <a:defRPr/>
            </a:pPr>
            <a:r>
              <a:rPr lang="en-GB" sz="2000" dirty="0" smtClean="0"/>
              <a:t>Strongly connected to the waste hierarchy concept is the one of </a:t>
            </a:r>
            <a:r>
              <a:rPr lang="en-GB" sz="2000" b="1" dirty="0" smtClean="0"/>
              <a:t>Life-cycle of a product</a:t>
            </a:r>
            <a:r>
              <a:rPr lang="en-GB" sz="2000" dirty="0" smtClean="0"/>
              <a:t>, which refers to all the action that can be undertaken (and possibly regulated) in order to make the production, packaging and distribution of any kind of product more adequate to a “3Rs-oriented” WM cycle.</a:t>
            </a:r>
          </a:p>
          <a:p>
            <a:pPr fontAlgn="auto">
              <a:spcAft>
                <a:spcPts val="0"/>
              </a:spcAft>
              <a:buFont typeface="Wingdings"/>
              <a:buNone/>
              <a:defRPr/>
            </a:pPr>
            <a:r>
              <a:rPr lang="en-GB" sz="2000" dirty="0" smtClean="0"/>
              <a:t>Policies (and legislations) that are based on the principle are becoming more and more widespread, especially in western countries.</a:t>
            </a:r>
          </a:p>
          <a:p>
            <a:pPr fontAlgn="auto">
              <a:spcAft>
                <a:spcPts val="0"/>
              </a:spcAft>
              <a:buFont typeface="Wingdings"/>
              <a:buNone/>
              <a:defRPr/>
            </a:pPr>
            <a:r>
              <a:rPr lang="en-GB" sz="2000" dirty="0" smtClean="0"/>
              <a:t>One very interesting issue connected to the idea of life-cycle, which is producing huge debate and controversy (and, in some countries, also the planning of devoted a very strict legislation), is that of </a:t>
            </a:r>
            <a:r>
              <a:rPr lang="en-GB" sz="2000" b="1" dirty="0" smtClean="0"/>
              <a:t>planned obsolescence </a:t>
            </a:r>
            <a:r>
              <a:rPr lang="en-GB" sz="2000" dirty="0" smtClean="0"/>
              <a:t>(</a:t>
            </a:r>
            <a:r>
              <a:rPr lang="en-US" sz="2000" dirty="0" smtClean="0"/>
              <a:t>the planning </a:t>
            </a:r>
            <a:r>
              <a:rPr lang="en-US" sz="2000" dirty="0"/>
              <a:t>or designing </a:t>
            </a:r>
            <a:r>
              <a:rPr lang="en-US" sz="2000" dirty="0" smtClean="0"/>
              <a:t>of a</a:t>
            </a:r>
            <a:r>
              <a:rPr lang="en-US" sz="2000" dirty="0"/>
              <a:t> </a:t>
            </a:r>
            <a:r>
              <a:rPr lang="en-US" sz="2000" dirty="0" smtClean="0"/>
              <a:t>product which intrinsically includes </a:t>
            </a:r>
            <a:r>
              <a:rPr lang="en-US" sz="2000" dirty="0"/>
              <a:t>an artificially limited </a:t>
            </a:r>
            <a:r>
              <a:rPr lang="en-US" sz="2000" dirty="0" smtClean="0"/>
              <a:t>lifespan or duration of usability)</a:t>
            </a:r>
            <a:r>
              <a:rPr lang="en-GB" sz="2000" dirty="0"/>
              <a:t>.</a:t>
            </a:r>
            <a:endParaRPr lang="en-GB" sz="2000" dirty="0" smtClean="0"/>
          </a:p>
        </p:txBody>
      </p:sp>
      <p:sp>
        <p:nvSpPr>
          <p:cNvPr id="33794" name="Τίτλος 2"/>
          <p:cNvSpPr>
            <a:spLocks noGrp="1"/>
          </p:cNvSpPr>
          <p:nvPr>
            <p:ph type="title"/>
          </p:nvPr>
        </p:nvSpPr>
        <p:spPr/>
        <p:txBody>
          <a:bodyPr/>
          <a:lstStyle/>
          <a:p>
            <a:pPr algn="ctr"/>
            <a:r>
              <a:rPr lang="en-US" smtClean="0"/>
              <a:t>WHAT THE MODULE IS ABOUT</a:t>
            </a:r>
            <a:endParaRPr lang="el-GR" smtClean="0"/>
          </a:p>
        </p:txBody>
      </p:sp>
      <p:sp>
        <p:nvSpPr>
          <p:cNvPr id="33795"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5</a:t>
            </a:r>
            <a:endParaRPr lang="el-GR">
              <a:cs typeface="Arial"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Θέση κειμένου 1"/>
          <p:cNvSpPr>
            <a:spLocks noGrp="1"/>
          </p:cNvSpPr>
          <p:nvPr>
            <p:ph type="body" idx="1"/>
          </p:nvPr>
        </p:nvSpPr>
        <p:spPr>
          <a:xfrm>
            <a:off x="323850" y="2743200"/>
            <a:ext cx="8569325" cy="3781425"/>
          </a:xfrm>
        </p:spPr>
        <p:txBody>
          <a:bodyPr/>
          <a:lstStyle/>
          <a:p>
            <a:r>
              <a:rPr lang="en-GB" sz="2000" smtClean="0"/>
              <a:t>Basic concepts of WM</a:t>
            </a:r>
          </a:p>
          <a:p>
            <a:r>
              <a:rPr lang="en-GB" sz="2000" smtClean="0"/>
              <a:t>From a legal point of view, the most important principle of WM is the so-called </a:t>
            </a:r>
            <a:r>
              <a:rPr lang="en-GB" sz="2000" b="1" smtClean="0"/>
              <a:t>polluter pays</a:t>
            </a:r>
            <a:r>
              <a:rPr lang="en-GB" sz="2000" smtClean="0"/>
              <a:t> principle, which is at the basis of environmental legislation worldwide.</a:t>
            </a:r>
          </a:p>
          <a:p>
            <a:r>
              <a:rPr lang="en-GB" sz="2000" smtClean="0"/>
              <a:t>The idea behind this principle is that any kind of damage caused by pollutants on the environment is full responsibility of the person(s) or body who produced the pollutants.</a:t>
            </a:r>
          </a:p>
          <a:p>
            <a:r>
              <a:rPr lang="en-GB" sz="2000" smtClean="0"/>
              <a:t>The principle is also connected to specific environmental laws that impose to polluters to cover all the expenses needed to recover a polluted area and, during the last years, to the so-called “eco-taxes” that are aimed at penalising companies that does not fully respect protocols for environment preservation.</a:t>
            </a:r>
          </a:p>
        </p:txBody>
      </p:sp>
      <p:sp>
        <p:nvSpPr>
          <p:cNvPr id="34818" name="Τίτλος 2"/>
          <p:cNvSpPr>
            <a:spLocks noGrp="1"/>
          </p:cNvSpPr>
          <p:nvPr>
            <p:ph type="title"/>
          </p:nvPr>
        </p:nvSpPr>
        <p:spPr/>
        <p:txBody>
          <a:bodyPr/>
          <a:lstStyle/>
          <a:p>
            <a:pPr algn="ctr"/>
            <a:r>
              <a:rPr lang="en-US" smtClean="0"/>
              <a:t>WHAT THE MODULE IS ABOUT</a:t>
            </a:r>
            <a:endParaRPr lang="el-GR" smtClean="0"/>
          </a:p>
        </p:txBody>
      </p:sp>
      <p:sp>
        <p:nvSpPr>
          <p:cNvPr id="34819"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6</a:t>
            </a:r>
            <a:endParaRPr lang="el-GR">
              <a:cs typeface="Arial"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Διάμεσος">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Διάμεσος">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Διάμεσος">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Προσαρμοσμένη σχεδίασ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themeOverride>
</file>

<file path=docProps/app.xml><?xml version="1.0" encoding="utf-8"?>
<Properties xmlns="http://schemas.openxmlformats.org/officeDocument/2006/extended-properties" xmlns:vt="http://schemas.openxmlformats.org/officeDocument/2006/docPropsVTypes">
  <Template>Median</Template>
  <TotalTime>1009</TotalTime>
  <Words>1814</Words>
  <Application>Microsoft Office PowerPoint</Application>
  <PresentationFormat>Presentazione su schermo (4:3)</PresentationFormat>
  <Paragraphs>152</Paragraphs>
  <Slides>20</Slides>
  <Notes>0</Notes>
  <HiddenSlides>0</HiddenSlides>
  <MMClips>0</MMClips>
  <ScaleCrop>false</ScaleCrop>
  <HeadingPairs>
    <vt:vector size="6" baseType="variant">
      <vt:variant>
        <vt:lpstr>Caratteri utilizzati</vt:lpstr>
      </vt:variant>
      <vt:variant>
        <vt:i4>6</vt:i4>
      </vt:variant>
      <vt:variant>
        <vt:lpstr>Modello struttura</vt:lpstr>
      </vt:variant>
      <vt:variant>
        <vt:i4>10</vt:i4>
      </vt:variant>
      <vt:variant>
        <vt:lpstr>Titoli diapositive</vt:lpstr>
      </vt:variant>
      <vt:variant>
        <vt:i4>20</vt:i4>
      </vt:variant>
    </vt:vector>
  </HeadingPairs>
  <TitlesOfParts>
    <vt:vector size="36" baseType="lpstr">
      <vt:lpstr>Calibri</vt:lpstr>
      <vt:lpstr>Arial</vt:lpstr>
      <vt:lpstr>Wingdings</vt:lpstr>
      <vt:lpstr>Wingdings 2</vt:lpstr>
      <vt:lpstr>Tw Cen MT</vt:lpstr>
      <vt:lpstr>Courier New</vt:lpstr>
      <vt:lpstr>Διάμεσος</vt:lpstr>
      <vt:lpstr>Προσαρμοσμένη σχεδίαση</vt:lpstr>
      <vt:lpstr>Διάμεσος</vt:lpstr>
      <vt:lpstr>Διάμεσος</vt:lpstr>
      <vt:lpstr>Διάμεσος</vt:lpstr>
      <vt:lpstr>Διάμεσος</vt:lpstr>
      <vt:lpstr>Διάμεσος</vt:lpstr>
      <vt:lpstr>Διάμεσος</vt:lpstr>
      <vt:lpstr>Διάμεσος</vt:lpstr>
      <vt:lpstr>Διάμεσος</vt:lpstr>
      <vt:lpstr>PARTICIPATORY METHODS IN SUSTAINABLE MANAGEMENT OF NATURAL RESOURCES</vt:lpstr>
      <vt:lpstr>Participatory methods in sustainable management of natural resources</vt:lpstr>
      <vt:lpstr>WASTE EMERGENCY AND GOOD PRACTICES IN SOUTHERN ITALY.  Case Study and Field Study</vt:lpstr>
      <vt:lpstr>OBJECTIVES</vt:lpstr>
      <vt:lpstr>WHAT THE MODULE IS ABOUT</vt:lpstr>
      <vt:lpstr>WHAT THE MODULE IS ABOUT</vt:lpstr>
      <vt:lpstr>WHAT THE MODULE IS ABOUT</vt:lpstr>
      <vt:lpstr>WHAT THE MODULE IS ABOUT</vt:lpstr>
      <vt:lpstr>WHAT THE MODULE IS ABOUT</vt:lpstr>
      <vt:lpstr>WHAT THE MODULE IS ABOUT</vt:lpstr>
      <vt:lpstr>WHAT THE MODULE IS ABOUT</vt:lpstr>
      <vt:lpstr>WHAT THE MODULE IS ABOUT</vt:lpstr>
      <vt:lpstr>WHAT THE MODULE IS ABOUT</vt:lpstr>
      <vt:lpstr>CASE STUDY 1</vt:lpstr>
      <vt:lpstr>CASE STUDY 2</vt:lpstr>
      <vt:lpstr>TYPE/METHODS</vt:lpstr>
      <vt:lpstr>YOUR TASK - 1</vt:lpstr>
      <vt:lpstr>YOUR TASK - 2</vt:lpstr>
      <vt:lpstr>YOUR TASK - 3</vt:lpstr>
      <vt:lpstr>YOUR TASK - 4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Participating methods in sustainable management of natural resources</dc:title>
  <dc:creator>Athina</dc:creator>
  <cp:lastModifiedBy>marco</cp:lastModifiedBy>
  <cp:revision>61</cp:revision>
  <dcterms:created xsi:type="dcterms:W3CDTF">2015-05-29T10:44:33Z</dcterms:created>
  <dcterms:modified xsi:type="dcterms:W3CDTF">2016-05-13T12:16:35Z</dcterms:modified>
</cp:coreProperties>
</file>