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72" r:id="rId2"/>
    <p:sldId id="492" r:id="rId3"/>
    <p:sldId id="467" r:id="rId4"/>
    <p:sldId id="474" r:id="rId5"/>
    <p:sldId id="469" r:id="rId6"/>
    <p:sldId id="472" r:id="rId7"/>
    <p:sldId id="475" r:id="rId8"/>
    <p:sldId id="477" r:id="rId9"/>
    <p:sldId id="479" r:id="rId10"/>
    <p:sldId id="476" r:id="rId11"/>
    <p:sldId id="460" r:id="rId12"/>
    <p:sldId id="452" r:id="rId1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1pPr>
    <a:lvl2pPr marL="4572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2pPr>
    <a:lvl3pPr marL="9144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3pPr>
    <a:lvl4pPr marL="13716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4pPr>
    <a:lvl5pPr marL="18288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99CC"/>
    <a:srgbClr val="FF6699"/>
    <a:srgbClr val="993366"/>
    <a:srgbClr val="008000"/>
    <a:srgbClr val="996600"/>
    <a:srgbClr val="FF0066"/>
    <a:srgbClr val="000066"/>
    <a:srgbClr val="0033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03" autoAdjust="0"/>
    <p:restoredTop sz="94342" autoAdjust="0"/>
  </p:normalViewPr>
  <p:slideViewPr>
    <p:cSldViewPr snapToGrid="0">
      <p:cViewPr varScale="1">
        <p:scale>
          <a:sx n="63" d="100"/>
          <a:sy n="63" d="100"/>
        </p:scale>
        <p:origin x="-116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-2508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FBB910F5-59C0-4596-A203-39C879F43506}" type="datetime1">
              <a:rPr lang="en-US"/>
              <a:pPr>
                <a:defRPr/>
              </a:pPr>
              <a:t>5/10/2016</a:t>
            </a:fld>
            <a:endParaRPr lang="el-G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r>
              <a:rPr lang="el-GR"/>
              <a:t>9ο ΠΕΣΧΜ: Η Συμβολή της Χημικής Μηχανικής στην Αειφόρο Ανάπτυξη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AE53357A-67FC-4270-8BDA-067EF194E0C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pPr>
              <a:defRPr/>
            </a:pPr>
            <a:fld id="{A4A11E4C-A8ED-4B91-BA17-D27C6A647462}" type="datetime1">
              <a:rPr lang="en-US"/>
              <a:pPr>
                <a:defRPr/>
              </a:pPr>
              <a:t>5/10/2016</a:t>
            </a:fld>
            <a:endParaRPr lang="en-US" altLang="zh-CN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pPr>
              <a:defRPr/>
            </a:pPr>
            <a:r>
              <a:rPr lang="en-US" altLang="zh-CN"/>
              <a:t>9ο ΠΕΣΧΜ: Η </a:t>
            </a:r>
            <a:r>
              <a:rPr lang="en-US" altLang="zh-CN" err="1"/>
              <a:t>Συμβολή</a:t>
            </a:r>
            <a:r>
              <a:rPr lang="en-US" altLang="zh-CN"/>
              <a:t> </a:t>
            </a:r>
            <a:r>
              <a:rPr lang="en-US" altLang="zh-CN" err="1"/>
              <a:t>της</a:t>
            </a:r>
            <a:r>
              <a:rPr lang="en-US" altLang="zh-CN"/>
              <a:t> </a:t>
            </a:r>
            <a:r>
              <a:rPr lang="en-US" altLang="zh-CN" err="1"/>
              <a:t>Χημικής</a:t>
            </a:r>
            <a:r>
              <a:rPr lang="en-US" altLang="zh-CN"/>
              <a:t> </a:t>
            </a:r>
            <a:r>
              <a:rPr lang="en-US" altLang="zh-CN" err="1"/>
              <a:t>Μηχανικής</a:t>
            </a:r>
            <a:r>
              <a:rPr lang="en-US" altLang="zh-CN"/>
              <a:t> </a:t>
            </a:r>
            <a:r>
              <a:rPr lang="en-US" altLang="zh-CN" err="1"/>
              <a:t>στην</a:t>
            </a:r>
            <a:r>
              <a:rPr lang="en-US" altLang="zh-CN"/>
              <a:t> </a:t>
            </a:r>
            <a:r>
              <a:rPr lang="en-US" altLang="zh-CN" err="1"/>
              <a:t>Αειφόρο</a:t>
            </a:r>
            <a:r>
              <a:rPr lang="en-US" altLang="zh-CN"/>
              <a:t> </a:t>
            </a:r>
            <a:r>
              <a:rPr lang="en-US" altLang="zh-CN" err="1"/>
              <a:t>Ανάπτυξη</a:t>
            </a:r>
            <a:endParaRPr lang="en-US" altLang="zh-CN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pPr>
              <a:defRPr/>
            </a:pPr>
            <a:fld id="{608A7537-9678-4B00-B4C2-DA4AFD08B26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altLang="zh-CN" smtClean="0"/>
              <a:t>9ο ΠΕΣΧΜ: Η Συμβολή της Χημικής Μηχανικής στην Αειφόρο Ανάπτυξη</a:t>
            </a: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l-GR" altLang="el-G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websbook_227943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  <a:prstGeom prst="rect">
            <a:avLst/>
          </a:prstGeom>
        </p:spPr>
        <p:txBody>
          <a:bodyPr/>
          <a:lstStyle>
            <a:lvl1pPr algn="l">
              <a:buClr>
                <a:srgbClr val="FFFFFF"/>
              </a:buCl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 sz="3500" baseline="0"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703513" y="274638"/>
            <a:ext cx="6316662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693988" y="1600200"/>
            <a:ext cx="6326187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39750" y="1341438"/>
            <a:ext cx="3956050" cy="4784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3956050" cy="4784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03513" y="274638"/>
            <a:ext cx="6316662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altLang="zh-CN" noProof="0" dirty="0" smtClean="0"/>
              <a:t>Click icon to add picture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43213" y="404813"/>
            <a:ext cx="5832475" cy="692150"/>
          </a:xfrm>
          <a:prstGeom prst="rect">
            <a:avLst/>
          </a:prstGeo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1298575"/>
            <a:ext cx="8207375" cy="48275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40513" y="260350"/>
            <a:ext cx="2057400" cy="5865813"/>
          </a:xfrm>
          <a:prstGeom prst="rect">
            <a:avLst/>
          </a:prstGeo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260350"/>
            <a:ext cx="6019800" cy="58658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3" descr="websbook_227943411.jp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62" r:id="rId12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0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8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16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n"/>
        <a:defRPr sz="1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nstitutebe.com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nocean.com/en/smart-home-and-home-automation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84213" y="782638"/>
            <a:ext cx="7772400" cy="13033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anchor="ctr"/>
          <a:lstStyle/>
          <a:p>
            <a:pPr algn="ctr">
              <a:defRPr/>
            </a:pPr>
            <a:r>
              <a:rPr lang="en-GB" sz="2800" b="1" cap="small" dirty="0">
                <a:solidFill>
                  <a:schemeClr val="bg2">
                    <a:lumMod val="50000"/>
                  </a:schemeClr>
                </a:solidFill>
              </a:rPr>
              <a:t>ÉPOQUE: Environmental POrtfolio for Quality in University Education</a:t>
            </a:r>
            <a:endParaRPr lang="el-GR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5362" name="Text Box 15"/>
          <p:cNvSpPr txBox="1">
            <a:spLocks noChangeArrowheads="1"/>
          </p:cNvSpPr>
          <p:nvPr/>
        </p:nvSpPr>
        <p:spPr bwMode="auto">
          <a:xfrm>
            <a:off x="3870325" y="17192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 altLang="el-GR" i="0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758825" y="2080009"/>
            <a:ext cx="7924800" cy="4089679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anchor="ctr"/>
          <a:lstStyle/>
          <a:p>
            <a:pPr algn="ctr">
              <a:defRPr/>
            </a:pPr>
            <a:r>
              <a:rPr lang="en-US" sz="2800" b="1" i="0" u="sng" cap="small" dirty="0" smtClean="0">
                <a:solidFill>
                  <a:schemeClr val="bg2">
                    <a:lumMod val="50000"/>
                  </a:schemeClr>
                </a:solidFill>
              </a:rPr>
              <a:t>COURSE III</a:t>
            </a:r>
          </a:p>
          <a:p>
            <a:pPr algn="ctr">
              <a:defRPr/>
            </a:pPr>
            <a:r>
              <a:rPr lang="en-US" sz="2400" b="1" i="0" cap="small" dirty="0" smtClean="0">
                <a:solidFill>
                  <a:schemeClr val="bg2">
                    <a:lumMod val="50000"/>
                  </a:schemeClr>
                </a:solidFill>
              </a:rPr>
              <a:t>Entrepreneurship – Intelligent energy</a:t>
            </a:r>
            <a:endParaRPr lang="en-GB" sz="2400" b="1" i="0" cap="small" dirty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endParaRPr lang="en-GB" sz="2800" b="1" u="sng" cap="small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endParaRPr lang="en-GB" sz="2800" b="1" u="sng" cap="small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en-GB" sz="2800" b="1" i="0" u="sng" cap="small" dirty="0" smtClean="0">
                <a:solidFill>
                  <a:schemeClr val="bg2">
                    <a:lumMod val="50000"/>
                  </a:schemeClr>
                </a:solidFill>
              </a:rPr>
              <a:t>MODULE </a:t>
            </a:r>
            <a:r>
              <a:rPr lang="en-GB" sz="2800" b="1" i="0" u="sng" cap="small" dirty="0" smtClean="0">
                <a:solidFill>
                  <a:schemeClr val="bg2">
                    <a:lumMod val="50000"/>
                  </a:schemeClr>
                </a:solidFill>
              </a:rPr>
              <a:t>3</a:t>
            </a:r>
            <a:endParaRPr lang="en-GB" sz="2800" b="1" i="0" u="sng" cap="small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en-GB" sz="2400" b="1" i="0" cap="small" dirty="0" smtClean="0">
                <a:solidFill>
                  <a:schemeClr val="bg2">
                    <a:lumMod val="50000"/>
                  </a:schemeClr>
                </a:solidFill>
              </a:rPr>
              <a:t>Green entrepreneurship application sectors</a:t>
            </a:r>
            <a:endParaRPr lang="en-GB" sz="2400" b="1" i="0" cap="small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APPLICATIONS</a:t>
            </a:r>
          </a:p>
        </p:txBody>
      </p:sp>
      <p:pic>
        <p:nvPicPr>
          <p:cNvPr id="6147" name="Picture 3" descr="C:\Users\panagiotakopoulos\Desktop\ZX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24933"/>
            <a:ext cx="9144000" cy="5466302"/>
          </a:xfrm>
          <a:prstGeom prst="rect">
            <a:avLst/>
          </a:prstGeom>
          <a:noFill/>
        </p:spPr>
      </p:pic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10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#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12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120576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BIBLIOGRAPHY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70822" y="967159"/>
            <a:ext cx="8792308" cy="9621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en-US" sz="1600" dirty="0" smtClean="0"/>
              <a:t>Frost </a:t>
            </a:r>
            <a:r>
              <a:rPr lang="en-US" sz="1600" dirty="0" smtClean="0"/>
              <a:t>and Sullivan (2011). The Key to Cost-Effective and Sustainable Buildings: Intelligent Energy. </a:t>
            </a:r>
          </a:p>
          <a:p>
            <a:pPr marL="0" indent="0">
              <a:buNone/>
            </a:pPr>
            <a:r>
              <a:rPr lang="en-US" sz="1600" dirty="0" smtClean="0"/>
              <a:t>European Commission (2010). ‘EU energy and Transport in Figures - Statistical Pocket Book 2010‘.</a:t>
            </a:r>
          </a:p>
          <a:p>
            <a:pPr marL="0" indent="0">
              <a:buNone/>
            </a:pPr>
            <a:r>
              <a:rPr lang="en-US" sz="1600" dirty="0" smtClean="0"/>
              <a:t>Institute for building efficiency (</a:t>
            </a:r>
            <a:r>
              <a:rPr lang="en-US" sz="1600" dirty="0" smtClean="0">
                <a:hlinkClick r:id="rId2"/>
              </a:rPr>
              <a:t>http://www.institutebe.com/</a:t>
            </a:r>
            <a:r>
              <a:rPr lang="en-US" sz="1600" dirty="0" smtClean="0"/>
              <a:t>)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11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#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12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IMAGE SOURCES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0" y="693336"/>
            <a:ext cx="9144000" cy="151730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200" dirty="0" smtClean="0"/>
              <a:t>ht</a:t>
            </a:r>
            <a:r>
              <a:rPr lang="en-US" sz="1600" dirty="0" smtClean="0"/>
              <a:t>tp</a:t>
            </a:r>
            <a:r>
              <a:rPr lang="en-US" sz="1600" dirty="0" smtClean="0"/>
              <a:t>://www.eereports.com/</a:t>
            </a:r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600" dirty="0" smtClean="0"/>
              <a:t>http://barkell.co.uk/web/hvac-controls/building-management-systems.htm</a:t>
            </a:r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600" dirty="0" smtClean="0"/>
              <a:t>http://www.nanowerk.com/news2/green/newsid=37546.php</a:t>
            </a:r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1600" dirty="0" smtClean="0">
                <a:hlinkClick r:id="rId2"/>
              </a:rPr>
              <a:t>https://www.enocean.com/en/smart-home-and-home-automation/</a:t>
            </a:r>
            <a:endParaRPr lang="en-US" sz="1600" dirty="0" smtClean="0"/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endParaRPr lang="en-US" sz="1500" dirty="0" smtClean="0"/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endParaRPr lang="en-US" sz="15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5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5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5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smtClean="0">
                <a:solidFill>
                  <a:srgbClr val="000066"/>
                </a:solidFill>
              </a:rPr>
              <a:t>12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#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12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60774" y="1590172"/>
            <a:ext cx="8812404" cy="358474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3000"/>
              </a:spcAft>
              <a:buNone/>
            </a:pPr>
            <a:endParaRPr lang="en-US" sz="36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spcBef>
                <a:spcPts val="0"/>
              </a:spcBef>
              <a:spcAft>
                <a:spcPts val="3000"/>
              </a:spcAft>
              <a:buNone/>
            </a:pPr>
            <a:r>
              <a:rPr lang="en-US" sz="3600" b="1" u="sng" dirty="0" smtClean="0">
                <a:solidFill>
                  <a:schemeClr val="bg2">
                    <a:lumMod val="50000"/>
                  </a:schemeClr>
                </a:solidFill>
              </a:rPr>
              <a:t>TOPIC </a:t>
            </a:r>
            <a:r>
              <a:rPr lang="en-US" sz="3600" b="1" u="sng" dirty="0" smtClean="0">
                <a:solidFill>
                  <a:schemeClr val="bg2">
                    <a:lumMod val="50000"/>
                  </a:schemeClr>
                </a:solidFill>
              </a:rPr>
              <a:t>8</a:t>
            </a:r>
            <a:endParaRPr lang="en-US" sz="3600" b="1" u="sng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spcBef>
                <a:spcPts val="0"/>
              </a:spcBef>
              <a:spcAft>
                <a:spcPts val="4800"/>
              </a:spcAft>
              <a:buNone/>
            </a:pPr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Smart energy </a:t>
            </a:r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in buildings</a:t>
            </a:r>
            <a:endParaRPr lang="en-US" sz="36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 #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12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ENERGY AND BUILDINGS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087709"/>
            <a:ext cx="3165231" cy="526285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Buildings consume more than 40% of the world’s total energy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Heating, cooling and lightning are responsible for about 25% of the world’s CO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emissions</a:t>
            </a:r>
          </a:p>
        </p:txBody>
      </p:sp>
      <p:pic>
        <p:nvPicPr>
          <p:cNvPr id="1026" name="Picture 2" descr="C:\Users\panagiotakopoulos\Desktop\BUILDING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1115368"/>
            <a:ext cx="5791200" cy="4903596"/>
          </a:xfrm>
          <a:prstGeom prst="rect">
            <a:avLst/>
          </a:prstGeom>
          <a:noFill/>
        </p:spPr>
      </p:pic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3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#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12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NEED FOR ENERGY-EFFICIENT BUILDINGS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087709"/>
            <a:ext cx="8792308" cy="510207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About 50% of the energy used is wasted due to inefficient lightning, HVAC and power infrastructures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Energy demand is growing and the fastest growing energy demand sector is commercial buildings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Green energy integration to achieve sustainability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Studies suggest that massive energy savings can be achieved through ICT implementation:</a:t>
            </a:r>
          </a:p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sz="2000" dirty="0" smtClean="0"/>
              <a:t>Up to 75</a:t>
            </a:r>
            <a:r>
              <a:rPr lang="en-US" sz="2300" dirty="0" smtClean="0"/>
              <a:t>% for lightning – 5% of total building energy consumption</a:t>
            </a:r>
          </a:p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sz="2300" dirty="0" smtClean="0"/>
              <a:t>Up to 10% for heating, cooling – 7% of total building consumption</a:t>
            </a:r>
          </a:p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sz="2300" dirty="0" smtClean="0"/>
              <a:t>Up to 30% in public </a:t>
            </a:r>
            <a:r>
              <a:rPr lang="en-US" sz="2000" dirty="0" smtClean="0"/>
              <a:t>buildings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4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#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12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SMART BUILDINGS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916888"/>
            <a:ext cx="8812405" cy="17459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i="1" dirty="0" smtClean="0"/>
              <a:t>“Smart buildings focus on minimizing energy usage and impacts in environment, while maximizing comfort, health, and safety.</a:t>
            </a:r>
          </a:p>
          <a:p>
            <a:pPr marL="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i="1" dirty="0" smtClean="0"/>
              <a:t>They leverage technology to provide enhanced performance and are connected and responsive to the smart grid”</a:t>
            </a:r>
            <a:endParaRPr lang="en-US" sz="2800" i="1" dirty="0" smtClean="0"/>
          </a:p>
        </p:txBody>
      </p:sp>
      <p:pic>
        <p:nvPicPr>
          <p:cNvPr id="3075" name="Picture 3" descr="C:\Users\panagiotakopoulos\Desktop\S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59477"/>
            <a:ext cx="4451420" cy="36099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3076" name="Picture 4" descr="C:\Users\panagiotakopoulos\Desktop\SB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733152"/>
            <a:ext cx="4572000" cy="3667648"/>
          </a:xfrm>
          <a:prstGeom prst="rect">
            <a:avLst/>
          </a:prstGeom>
          <a:noFill/>
        </p:spPr>
      </p:pic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5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#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12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anagiotakopoulos\Desktop\220547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491234"/>
          </a:xfrm>
          <a:prstGeom prst="rect">
            <a:avLst/>
          </a:prstGeom>
          <a:noFill/>
        </p:spPr>
      </p:pic>
      <p:sp>
        <p:nvSpPr>
          <p:cNvPr id="3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6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#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12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150726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ICTS FOR SMART BUILDINGS</a:t>
            </a:r>
          </a:p>
        </p:txBody>
      </p:sp>
      <p:pic>
        <p:nvPicPr>
          <p:cNvPr id="5122" name="Picture 2" descr="C:\Users\panagiotakopoulos\Desktop\TechsBuil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3675"/>
            <a:ext cx="9144000" cy="5767753"/>
          </a:xfrm>
          <a:prstGeom prst="rect">
            <a:avLst/>
          </a:prstGeom>
          <a:noFill/>
        </p:spPr>
      </p:pic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7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#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12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BUILDING ENERGY MANAGEMENT SYSTEMS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087710"/>
            <a:ext cx="8812405" cy="159314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Integrated systems of software, hardware and services that control energy use through information and communication technology</a:t>
            </a:r>
          </a:p>
        </p:txBody>
      </p:sp>
      <p:pic>
        <p:nvPicPr>
          <p:cNvPr id="4099" name="Picture 3" descr="C:\Users\panagiotakopoulos\Desktop\BM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74673" y="2763982"/>
            <a:ext cx="3969327" cy="3335482"/>
          </a:xfrm>
          <a:prstGeom prst="rect">
            <a:avLst/>
          </a:prstGeom>
          <a:noFill/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227687" y="2638694"/>
            <a:ext cx="4946985" cy="360624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Monitoring, automating, and controlling building systems such as heating, ventilation, air conditioning, thermostats, and lighting 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Increase building energy efficiency and improve daily living comfort </a:t>
            </a:r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8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#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12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CONVENTIONAL VS INTELLIGENT BUILDINGS</a:t>
            </a:r>
          </a:p>
        </p:txBody>
      </p:sp>
      <p:pic>
        <p:nvPicPr>
          <p:cNvPr id="7170" name="Picture 2" descr="C:\Users\panagiotakopoulos\Desktop\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35464"/>
            <a:ext cx="9144000" cy="5104562"/>
          </a:xfrm>
          <a:prstGeom prst="rect">
            <a:avLst/>
          </a:prstGeom>
          <a:noFill/>
        </p:spPr>
      </p:pic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9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#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12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61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6699"/>
      </a:accent1>
      <a:accent2>
        <a:srgbClr val="45ACDF"/>
      </a:accent2>
      <a:accent3>
        <a:srgbClr val="FFFFFF"/>
      </a:accent3>
      <a:accent4>
        <a:srgbClr val="000000"/>
      </a:accent4>
      <a:accent5>
        <a:srgbClr val="ADB8CA"/>
      </a:accent5>
      <a:accent6>
        <a:srgbClr val="3E9BCA"/>
      </a:accent6>
      <a:hlink>
        <a:srgbClr val="0099CC"/>
      </a:hlink>
      <a:folHlink>
        <a:srgbClr val="66CCFF"/>
      </a:folHlink>
    </a:clrScheme>
    <a:fontScheme name="NordriDesign_免费商务模板系列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NordriDesign_免费商务模板系列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66CC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AAB8E2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2D96FF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ADC9FF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5093DC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B3C8EB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61</Template>
  <TotalTime>24899</TotalTime>
  <Words>345</Words>
  <Application>Microsoft Office PowerPoint</Application>
  <PresentationFormat>Προβολή στην οθόνη (4:3)</PresentationFormat>
  <Paragraphs>59</Paragraphs>
  <Slides>12</Slides>
  <Notes>1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12</vt:i4>
      </vt:variant>
    </vt:vector>
  </HeadingPairs>
  <TitlesOfParts>
    <vt:vector size="13" baseType="lpstr">
      <vt:lpstr>61</vt:lpstr>
      <vt:lpstr>Διαφάνεια 1</vt:lpstr>
      <vt:lpstr>Διαφάνεια 2</vt:lpstr>
      <vt:lpstr>ENERGY AND BUILDINGS</vt:lpstr>
      <vt:lpstr>NEED FOR ENERGY-EFFICIENT BUILDINGS</vt:lpstr>
      <vt:lpstr>SMART BUILDINGS</vt:lpstr>
      <vt:lpstr>Διαφάνεια 6</vt:lpstr>
      <vt:lpstr>ICTS FOR SMART BUILDINGS</vt:lpstr>
      <vt:lpstr>BUILDING ENERGY MANAGEMENT SYSTEMS</vt:lpstr>
      <vt:lpstr>CONVENTIONAL VS INTELLIGENT BUILDINGS</vt:lpstr>
      <vt:lpstr>APPLICATIONS</vt:lpstr>
      <vt:lpstr>BIBLIOGRAPHY</vt:lpstr>
      <vt:lpstr>IMAGE SOURCES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symeon</dc:creator>
  <cp:keywords>ppt幻灯设计/ppt模板设计</cp:keywords>
  <dc:description>nordridesign.com</dc:description>
  <cp:lastModifiedBy>panagiotakopoulos</cp:lastModifiedBy>
  <cp:revision>1607</cp:revision>
  <dcterms:created xsi:type="dcterms:W3CDTF">2013-05-11T20:59:03Z</dcterms:created>
  <dcterms:modified xsi:type="dcterms:W3CDTF">2016-05-10T08:29:38Z</dcterms:modified>
</cp:coreProperties>
</file>