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72" r:id="rId2"/>
    <p:sldId id="485" r:id="rId3"/>
    <p:sldId id="376" r:id="rId4"/>
    <p:sldId id="378" r:id="rId5"/>
    <p:sldId id="381" r:id="rId6"/>
    <p:sldId id="388" r:id="rId7"/>
    <p:sldId id="389" r:id="rId8"/>
    <p:sldId id="406" r:id="rId9"/>
    <p:sldId id="382" r:id="rId10"/>
    <p:sldId id="390" r:id="rId11"/>
    <p:sldId id="383" r:id="rId12"/>
    <p:sldId id="391" r:id="rId13"/>
    <p:sldId id="437" r:id="rId14"/>
    <p:sldId id="483" r:id="rId15"/>
    <p:sldId id="436" r:id="rId16"/>
    <p:sldId id="397" r:id="rId17"/>
    <p:sldId id="404" r:id="rId18"/>
    <p:sldId id="392" r:id="rId19"/>
    <p:sldId id="431" r:id="rId20"/>
    <p:sldId id="400" r:id="rId21"/>
    <p:sldId id="432" r:id="rId22"/>
    <p:sldId id="398" r:id="rId23"/>
    <p:sldId id="405" r:id="rId24"/>
    <p:sldId id="399" r:id="rId25"/>
    <p:sldId id="407" r:id="rId26"/>
    <p:sldId id="408" r:id="rId27"/>
    <p:sldId id="435" r:id="rId28"/>
    <p:sldId id="385" r:id="rId29"/>
    <p:sldId id="452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63" d="100"/>
          <a:sy n="63" d="100"/>
        </p:scale>
        <p:origin x="-11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3/23/2016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3/23/2016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COURSE III</a:t>
            </a: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Entrepreneurship – Intelligent energy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MODULE 1</a:t>
            </a:r>
          </a:p>
          <a:p>
            <a:pPr algn="ctr">
              <a:defRPr/>
            </a:pP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Intelligent energy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GRID’S OBJECTIVES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22263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 smtClean="0"/>
              <a:t>Overcome the limits on the development of distributed generation and storage</a:t>
            </a:r>
          </a:p>
          <a:p>
            <a:r>
              <a:rPr lang="en-GB" sz="2800" dirty="0" smtClean="0"/>
              <a:t>Increase efficiency of the electricity grid and reduce electricity grid wastage</a:t>
            </a:r>
            <a:endParaRPr lang="en-US" sz="2800" dirty="0" smtClean="0"/>
          </a:p>
          <a:p>
            <a:r>
              <a:rPr lang="en-US" sz="2800" dirty="0" smtClean="0"/>
              <a:t>Ensure interoperability, robustness and security of supply </a:t>
            </a:r>
            <a:r>
              <a:rPr lang="en-GB" sz="2800" dirty="0" smtClean="0"/>
              <a:t>even under the instance of emergency issues including self-healing abilities</a:t>
            </a:r>
            <a:endParaRPr lang="en-US" sz="2800" dirty="0" smtClean="0"/>
          </a:p>
          <a:p>
            <a:r>
              <a:rPr lang="en-US" sz="2800" dirty="0" smtClean="0"/>
              <a:t>Provide accessibility for all the users to a liberalized market</a:t>
            </a:r>
          </a:p>
          <a:p>
            <a:r>
              <a:rPr lang="en-US" sz="2800" dirty="0" smtClean="0"/>
              <a:t>Reduce the impact of environmental consequences of electricity production and delivery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 CONCEPTUAL MODEL</a:t>
            </a:r>
          </a:p>
        </p:txBody>
      </p:sp>
      <p:pic>
        <p:nvPicPr>
          <p:cNvPr id="1027" name="Picture 3" descr="C:\Users\panagiotakopoulos\Desktop\SG conceptual mod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8538"/>
            <a:ext cx="9143999" cy="5352019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11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 DOMAINS &amp; ACTORS</a:t>
            </a:r>
          </a:p>
        </p:txBody>
      </p:sp>
      <p:graphicFrame>
        <p:nvGraphicFramePr>
          <p:cNvPr id="4" name="3 - Πίνακας"/>
          <p:cNvGraphicFramePr>
            <a:graphicFrameLocks noGrp="1"/>
          </p:cNvGraphicFramePr>
          <p:nvPr/>
        </p:nvGraphicFramePr>
        <p:xfrm>
          <a:off x="0" y="1235948"/>
          <a:ext cx="9144000" cy="5071954"/>
        </p:xfrm>
        <a:graphic>
          <a:graphicData uri="http://schemas.openxmlformats.org/drawingml/2006/table">
            <a:tbl>
              <a:tblPr/>
              <a:tblGrid>
                <a:gridCol w="1734579"/>
                <a:gridCol w="7409421"/>
              </a:tblGrid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Domain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Actors in the Domain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05342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Customers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end users of electricity. May also store, and manage the use of energy. Traditionally, three customer types are discussed, each with its own domain: residential, commercial, and industrial.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Markets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operators and participants in electricity markets.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Service Providers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organizations providing services to electrical customers and utilities.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71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Operations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managers of the movement of electricity.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Bulk Generation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generators of electricity in bulk quantities. May also store energy for later distribution.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Transmission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carriers of bulk electricity over long distances. May also store and generate electricity. 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7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Distribution</a:t>
                      </a:r>
                      <a:endParaRPr lang="el-GR" sz="200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 pitchFamily="34" charset="0"/>
                          <a:ea typeface="Malgun Gothic"/>
                        </a:rPr>
                        <a:t>The distributors of electricity to and from customers. May also store and generate electricity. </a:t>
                      </a:r>
                      <a:endParaRPr lang="el-GR" sz="2000" dirty="0">
                        <a:latin typeface="Calibri" pitchFamily="34" charset="0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12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GRID’S KEY SUCCESS FACTORS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22263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smtClean="0"/>
              <a:t>Reliable</a:t>
            </a:r>
            <a:r>
              <a:rPr lang="en-US" sz="2800" dirty="0" smtClean="0"/>
              <a:t> – provides power dependably, warns for and withstands failures, takes timely corrective actions</a:t>
            </a:r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2800" u="sng" dirty="0" smtClean="0"/>
              <a:t>Secure</a:t>
            </a:r>
            <a:r>
              <a:rPr lang="en-GB" sz="2800" dirty="0" smtClean="0"/>
              <a:t> – resists to physical and cyber attacks and it is less vulnerable to natural disasters</a:t>
            </a:r>
            <a:endParaRPr lang="en-US" sz="2800" dirty="0" smtClean="0"/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smtClean="0"/>
              <a:t>Economic</a:t>
            </a:r>
            <a:r>
              <a:rPr lang="en-US" sz="2800" dirty="0" smtClean="0"/>
              <a:t> – fair prices and adequate supply</a:t>
            </a:r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smtClean="0"/>
              <a:t>Efficient</a:t>
            </a:r>
            <a:r>
              <a:rPr lang="en-US" sz="2800" dirty="0" smtClean="0"/>
              <a:t> – cost control, reduced transmission and distribution losses, more efficient power production</a:t>
            </a:r>
          </a:p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u="sng" dirty="0" smtClean="0"/>
              <a:t>Environmentally friendly</a:t>
            </a:r>
            <a:r>
              <a:rPr lang="en-US" sz="2800" dirty="0" smtClean="0"/>
              <a:t> – reduces environmental impacts in every part of the energy system</a:t>
            </a:r>
          </a:p>
          <a:p>
            <a:pPr marL="1588" indent="-1588">
              <a:buNone/>
            </a:pPr>
            <a:r>
              <a:rPr lang="en-US" sz="2800" u="sng" dirty="0" smtClean="0"/>
              <a:t>Safe</a:t>
            </a:r>
            <a:r>
              <a:rPr lang="en-US" sz="2800" dirty="0" smtClean="0"/>
              <a:t> – does no harm to the public or to grid workers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13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INTELLIGENT ENERGY CHAIN</a:t>
            </a:r>
          </a:p>
        </p:txBody>
      </p:sp>
      <p:pic>
        <p:nvPicPr>
          <p:cNvPr id="2050" name="Picture 2" descr="C:\Users\panagiotakopoulos\Desktop\pictures\S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4"/>
            <a:ext cx="9144000" cy="528543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14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GRID’S DEFINING TRAITS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499152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lvl="0" indent="-514350">
              <a:spcBef>
                <a:spcPts val="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US" sz="2800" dirty="0" smtClean="0"/>
              <a:t>Operates resiliently to disturbances, physical attacks and natural disasters</a:t>
            </a:r>
          </a:p>
          <a:p>
            <a:pPr marL="514350" lvl="0" indent="-514350">
              <a:spcBef>
                <a:spcPts val="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US" sz="2800" dirty="0" smtClean="0"/>
              <a:t>Enabling active consumer participation in demand response</a:t>
            </a:r>
            <a:endParaRPr lang="el-GR" sz="2800" dirty="0" smtClean="0"/>
          </a:p>
          <a:p>
            <a:pPr marL="514350" lvl="0" indent="-514350">
              <a:spcBef>
                <a:spcPts val="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US" sz="2800" dirty="0" smtClean="0"/>
              <a:t>Providing power quality for the 21st century needs</a:t>
            </a:r>
            <a:endParaRPr lang="el-GR" sz="2800" dirty="0" smtClean="0"/>
          </a:p>
          <a:p>
            <a:pPr marL="514350" lvl="0" indent="-514350">
              <a:spcBef>
                <a:spcPts val="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US" sz="2800" dirty="0" smtClean="0"/>
              <a:t>Accommodating all generation and storage options </a:t>
            </a:r>
            <a:endParaRPr lang="el-GR" sz="2800" dirty="0" smtClean="0"/>
          </a:p>
          <a:p>
            <a:pPr marL="514350" lvl="0" indent="-514350">
              <a:spcBef>
                <a:spcPts val="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US" sz="2800" dirty="0" smtClean="0"/>
              <a:t>Enabling new products, services, and markets </a:t>
            </a:r>
            <a:endParaRPr lang="el-GR" sz="2800" dirty="0" smtClean="0"/>
          </a:p>
          <a:p>
            <a:pPr marL="514350" lvl="0" indent="-514350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 smtClean="0"/>
              <a:t>Optimizing assets and operating efficiently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15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SELF-HEALING GRID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007347"/>
            <a:ext cx="9144000" cy="543364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 smtClean="0"/>
              <a:t>A self-healing grid is expected to respond to threats, material failures, and other destabilizing influences by preventing or containing the spread of disturbances through:</a:t>
            </a:r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Constantly monitoring its components and tunes itself to run at an optimum state</a:t>
            </a:r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Probabilistic risk assessments based on real-time measurements to identify potential components to fail</a:t>
            </a:r>
          </a:p>
          <a:p>
            <a:pPr marL="893763" lvl="1" indent="-531813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Real-time contingency analyses to determine overall grid health</a:t>
            </a:r>
          </a:p>
          <a:p>
            <a:pPr marL="893763" lvl="1" indent="-531813"/>
            <a:r>
              <a:rPr lang="en-US" dirty="0" smtClean="0"/>
              <a:t>Communications with local and remote devices to identify grid conditions and take control actions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16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ISOLATING PROBLEMS</a:t>
            </a:r>
          </a:p>
        </p:txBody>
      </p:sp>
      <p:pic>
        <p:nvPicPr>
          <p:cNvPr id="1027" name="Picture 3" descr="C:\Users\panagiotakopoulos\Desktop\SmartGr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4497"/>
            <a:ext cx="9144000" cy="546630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17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GRID RESILIENCY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5"/>
            <a:ext cx="8792308" cy="505181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Reduced system vulnerability to physical or cyber attack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Identification of threats and vulnerabilities – Enhanced critical threat information with closer ties between system operators and government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Protecting the network – Implementation of security technologies, such as authorization, authentication, encryption and intrusion detection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Inclusion of security risk in system planning – Anticipating the effects of a coordinated terrorist attack in system-wide planning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18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ACTIVE CONSUMER PARTICIPATION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5"/>
            <a:ext cx="8792308" cy="505181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Consumers choose when, where, and how much electricity they consume, generate, and store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The new term “energy </a:t>
            </a:r>
            <a:r>
              <a:rPr lang="en-US" sz="2800" dirty="0" err="1" smtClean="0"/>
              <a:t>prosumer</a:t>
            </a:r>
            <a:r>
              <a:rPr lang="en-US" sz="2800" dirty="0" smtClean="0"/>
              <a:t>” is an energy market participant who both produces and consumes energy.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System elements that inform the customer about the cost and value of their consumption in real time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Improved control over home energy bills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Incorporate their Plug-in Hybrid Electric Vehicles (PHEV) and Electric Vehicles (EV) into the home, office, etc.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19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TOPIC </a:t>
            </a: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lang="en-US" sz="3600" b="1" u="sng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The smart grid concept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HIGH QUALITY POWER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947061"/>
            <a:ext cx="8792308" cy="527286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Technologies and devices on the distribution grid  to manage the delivered voltage and power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Voltage personalizes optimization for each consumer—supply based on actual consumer voltages 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Limiting/buffering voltage sags and surges on the grid 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Modern switching and advanced maintenance that help service providers prevent momentary power fluctuations from reaching users of digital devices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Voltage imbalances reported by networked meters to service providers for immediate repair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20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HIGH QUALITY POWER</a:t>
            </a:r>
          </a:p>
        </p:txBody>
      </p:sp>
      <p:pic>
        <p:nvPicPr>
          <p:cNvPr id="53250" name="Picture 2" descr="C:\Users\panagiotakopoulos\Desktop\Power_Quality_Graph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4835"/>
            <a:ext cx="9144000" cy="5215096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21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MULTIPLE GENERATION &amp; STORAGE OPTIONS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07348"/>
            <a:ext cx="8792308" cy="532312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Enables "plug-and-play" interconnection to multiple and Distributed Energy Resources (DER)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Improved interconnection standards to enable a wide variety of generation and storage options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Easier and more profitable for commercial users to install their own generation and storage facilities.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Large environmentally-friendly central plants will be readily integrated into the transmission system and fossil fuel usage will be reduced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Decentralized model that includes a balance of large, centralized generating plants as well as DER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22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DECENTRALIZED POWER GRID</a:t>
            </a:r>
          </a:p>
        </p:txBody>
      </p:sp>
      <p:pic>
        <p:nvPicPr>
          <p:cNvPr id="2050" name="Picture 2" descr="C:\Users\panagiotakopoulos\Desktop\centralized v decentralized power grid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19499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23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ENABLES MARKETS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977205"/>
            <a:ext cx="9003323" cy="5453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 smtClean="0"/>
              <a:t>Modern grid will enable more market participation through: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/>
              <a:t>increased generation paths</a:t>
            </a:r>
          </a:p>
          <a:p>
            <a:pPr marL="712788" lvl="1" indent="-35083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/>
              <a:t>more efficient aggregated demand response initiatives</a:t>
            </a:r>
          </a:p>
          <a:p>
            <a:pPr marL="712788" lvl="1" indent="-350838"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/>
              <a:t>placement of energy storage and resources within a more reliable distribution system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Brokers, integrators, aggregators and enabled consumers will interact in real time with the electricity market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By reducing congestion, the modern grid expands markets; it brings together more buyers and sellers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New electricity markets will emerge by the introduction of new commercial goods and services (e.g. clean energy)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24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OVERVIEW OF THE MARKETS DOMAIN</a:t>
            </a:r>
          </a:p>
        </p:txBody>
      </p:sp>
      <p:pic>
        <p:nvPicPr>
          <p:cNvPr id="4098" name="Picture 2" descr="C:\Users\panagiotakopoulos\Desktop\marke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399"/>
            <a:ext cx="9144000" cy="5446208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25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OPTIMIZING ASSENTS AND OPERATING EFFICIENTLY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977205"/>
            <a:ext cx="9003323" cy="53532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Assets will be managed to deliver only what is needed and only when it is needed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Integration of near real-time data with advanced algorithms to improve decision-making and optimize both the capacity and the quality of electrical services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With near real-time data, condition-based maintenance will dramatically improve equipment failure rates and reduce their maintenance costs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dirty="0" smtClean="0"/>
              <a:t>Advanced Outages Management Systems (OMS) will significantly reduce the time to detect, locate, and diagnose outages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26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 BENEFITS</a:t>
            </a:r>
          </a:p>
        </p:txBody>
      </p:sp>
      <p:graphicFrame>
        <p:nvGraphicFramePr>
          <p:cNvPr id="5" name="4 - Πίνακας"/>
          <p:cNvGraphicFramePr>
            <a:graphicFrameLocks noGrp="1"/>
          </p:cNvGraphicFramePr>
          <p:nvPr/>
        </p:nvGraphicFramePr>
        <p:xfrm>
          <a:off x="130628" y="844066"/>
          <a:ext cx="8892792" cy="5559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267"/>
                <a:gridCol w="6551525"/>
              </a:tblGrid>
              <a:tr h="452177"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Defining</a:t>
                      </a:r>
                      <a:r>
                        <a:rPr lang="en-US" sz="2200" baseline="0" dirty="0" smtClean="0"/>
                        <a:t> trait</a:t>
                      </a:r>
                      <a:endParaRPr lang="el-GR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/>
                        <a:t>Benefit</a:t>
                      </a:r>
                      <a:endParaRPr lang="el-GR" sz="2200" dirty="0"/>
                    </a:p>
                  </a:txBody>
                  <a:tcPr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Self-healing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Enhances cost savings, reliability and the profitable marketing of surplus power. 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Active consumer participation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Consumers use more wisely, helping utilities produce more efficiently resulting in a wide range of environmental benefits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Resists attack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grid deters or withstands physical or cyber attack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High quality power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Avoids productivity losses of downtime, especially in digital device environments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Multiple generation &amp; storage options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Diverse resources with “plug-and-play” connections multiply the options for electrical generation and storage including new opportunities for more efficient, cleaner power production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Enables</a:t>
                      </a:r>
                      <a:r>
                        <a:rPr lang="en-US" baseline="0" dirty="0" smtClean="0"/>
                        <a:t> markets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grid’s open-access market reveals waste and inefficiency and helps drive them out of the system while offering new consumer choices such as green power products.</a:t>
                      </a:r>
                      <a:endParaRPr lang="el-GR" dirty="0"/>
                    </a:p>
                  </a:txBody>
                  <a:tcPr anchor="ctr"/>
                </a:tc>
              </a:tr>
              <a:tr h="655655">
                <a:tc>
                  <a:txBody>
                    <a:bodyPr/>
                    <a:lstStyle/>
                    <a:p>
                      <a:r>
                        <a:rPr lang="en-US" dirty="0" smtClean="0"/>
                        <a:t>Optimizes assets &amp; operates efficiently</a:t>
                      </a:r>
                      <a:endParaRPr lang="el-G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Desired functionality at minimum cost guides operations and the use of assets</a:t>
                      </a:r>
                      <a:endParaRPr lang="el-G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27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120576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BIBLIOGRAPHY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665708"/>
            <a:ext cx="8792308" cy="601142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European </a:t>
            </a:r>
            <a:r>
              <a:rPr lang="en-US" sz="1600" dirty="0" err="1" smtClean="0"/>
              <a:t>SmartGrids</a:t>
            </a:r>
            <a:r>
              <a:rPr lang="en-US" sz="1600" dirty="0" smtClean="0"/>
              <a:t> Technology Platform (2006). Vision and Strategy for Europe’s Electricity Networks of the Future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err="1" smtClean="0"/>
              <a:t>Faranghi</a:t>
            </a:r>
            <a:r>
              <a:rPr lang="en-US" sz="1600" dirty="0" smtClean="0"/>
              <a:t>, H. (2010). The Path of the Smart Grid, IEEE power and energy magazine,  8(1), 18-28</a:t>
            </a:r>
            <a:endParaRPr lang="el-GR" sz="16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National Institute of Standards and Technology.  NIST Framework and Roadmap for Smart Grid Interoperability Standards Release 1.0 (Draft), 2009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National Energy Technology Laboratory (2010), Understanding the Benefits of Smart Grids, Pittsburgh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/>
              <a:t>U.S. Department of Energy (2010). The Smart Grid: An Introduction, Washington, DC.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28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41160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IMAGE SOURCES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467059"/>
            <a:ext cx="9144000" cy="48935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http://www.nature.com/news/2008/080730/images/454570a-6.jpg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http://www.whatissmartgrid.org/smart-grid-101/fact-sheets/smart-grid-and-power-quality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http://indiasmartgrid.org/en/technology/Pages/Distributed-Generation.aspx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en-US" sz="1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29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EXISTING ELECTRICITY/POWER GRID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057602"/>
            <a:ext cx="9144000" cy="229854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It is a network delivering electricity from suppliers to consumers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dirty="0" smtClean="0"/>
              <a:t>Electricity providers running </a:t>
            </a:r>
            <a:r>
              <a:rPr lang="en-US" sz="2400" b="1" dirty="0" smtClean="0"/>
              <a:t>power</a:t>
            </a:r>
            <a:r>
              <a:rPr lang="en-US" sz="2400" dirty="0" smtClean="0"/>
              <a:t> generating </a:t>
            </a:r>
            <a:r>
              <a:rPr lang="en-US" sz="2400" b="1" dirty="0" smtClean="0"/>
              <a:t>stations </a:t>
            </a:r>
            <a:r>
              <a:rPr lang="en-US" sz="2400" b="1" dirty="0" smtClean="0">
                <a:solidFill>
                  <a:srgbClr val="0070C0"/>
                </a:solidFill>
              </a:rPr>
              <a:t>(1)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b="1" dirty="0" smtClean="0"/>
              <a:t>Sub-stations </a:t>
            </a:r>
            <a:r>
              <a:rPr lang="en-US" sz="2400" dirty="0" smtClean="0"/>
              <a:t>transforming voltage upwards and downwards </a:t>
            </a:r>
            <a:r>
              <a:rPr lang="en-US" sz="2400" b="1" dirty="0" smtClean="0">
                <a:solidFill>
                  <a:srgbClr val="0070C0"/>
                </a:solidFill>
              </a:rPr>
              <a:t>(2, 4) 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b="1" dirty="0" smtClean="0"/>
              <a:t>Transmission lines</a:t>
            </a:r>
            <a:r>
              <a:rPr lang="en-US" sz="2400" dirty="0" smtClean="0"/>
              <a:t> to carry high voltage electrical power </a:t>
            </a:r>
            <a:r>
              <a:rPr lang="en-US" sz="2400" b="1" dirty="0" smtClean="0">
                <a:solidFill>
                  <a:srgbClr val="0070C0"/>
                </a:solidFill>
              </a:rPr>
              <a:t>(3)</a:t>
            </a:r>
          </a:p>
          <a:p>
            <a:pPr marL="622300" lvl="1" indent="-26035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400" b="1" dirty="0" smtClean="0"/>
              <a:t>Distribution lines</a:t>
            </a:r>
            <a:r>
              <a:rPr lang="en-US" sz="2400" dirty="0" smtClean="0"/>
              <a:t> to connect consumers with the electricity grid </a:t>
            </a:r>
            <a:r>
              <a:rPr lang="en-US" sz="2400" b="1" dirty="0" smtClean="0">
                <a:solidFill>
                  <a:srgbClr val="0070C0"/>
                </a:solidFill>
              </a:rPr>
              <a:t>(5)</a:t>
            </a:r>
          </a:p>
        </p:txBody>
      </p:sp>
      <p:pic>
        <p:nvPicPr>
          <p:cNvPr id="4100" name="Picture 4" descr="C:\Users\panagiotakopoulos\Desktop\pictures\gr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2651"/>
            <a:ext cx="9144000" cy="2997811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CURRENT GRID’S LIMITATION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168116"/>
            <a:ext cx="8792308" cy="526282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Ageing infrastructure without recent evolvements – slow response times due to mechanical parts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Energy efficiency, environmental issues and consumers’ needs are not central in its design</a:t>
            </a:r>
            <a:endParaRPr lang="el-GR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Very limited visibility and flexibility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Lack of situation-awareness and automated analyses of operational conditions</a:t>
            </a:r>
            <a:endParaRPr lang="el-GR" sz="2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One-way communication between supply and demand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Inefficient power supply security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Inability to store generated energy</a:t>
            </a:r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DRIVERS FOR AN “INTELLIGENT” APPROACH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077684"/>
            <a:ext cx="8792308" cy="501161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Electricity demands will rise heavily (heat pumps, electric vehicles) and current grid has almost reached its limit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Flexible architectures to integrate new energy sources and technologies for energy storage and balancing demand with supply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Renewable energy sources (especially wind) are fluctuating and require enhanced management and control capabilities of the energy system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Need to provide energy storage capabilities, improve the security of supply and to lower carbon emissions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70822" y="1067637"/>
            <a:ext cx="8792308" cy="217798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i="1" dirty="0" smtClean="0"/>
              <a:t>“A smart grid is an electricity network that can intelligently integrate the actions of all users connected to it - generators, consumers and those that do both – in order to efficiently deliver sustainable, economic and secure electricity supplies.” </a:t>
            </a:r>
            <a:endParaRPr lang="el-GR" sz="2800" i="1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  <a:p>
            <a:pPr algn="just">
              <a:spcBef>
                <a:spcPts val="0"/>
              </a:spcBef>
              <a:spcAft>
                <a:spcPts val="1200"/>
              </a:spcAft>
              <a:buNone/>
            </a:pPr>
            <a:endParaRPr lang="en-US" sz="2800" dirty="0" smtClean="0"/>
          </a:p>
        </p:txBody>
      </p:sp>
      <p:pic>
        <p:nvPicPr>
          <p:cNvPr id="3074" name="Picture 2" descr="C:\Users\panagiotakopoulos\Desktop\S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66198"/>
            <a:ext cx="9144000" cy="2974312"/>
          </a:xfrm>
          <a:prstGeom prst="rect">
            <a:avLst/>
          </a:prstGeom>
          <a:noFill/>
        </p:spPr>
      </p:pic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DEFINING SMART GRID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200967" y="1218356"/>
            <a:ext cx="8792308" cy="483074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2800" dirty="0" smtClean="0"/>
              <a:t>A smart grid is an </a:t>
            </a:r>
            <a:r>
              <a:rPr lang="en-US" sz="2800" u="sng" dirty="0" smtClean="0"/>
              <a:t>electricity network</a:t>
            </a:r>
            <a:r>
              <a:rPr lang="en-US" sz="2800" dirty="0" smtClean="0"/>
              <a:t> that uses </a:t>
            </a:r>
            <a:r>
              <a:rPr lang="en-US" sz="2800" u="sng" dirty="0" smtClean="0"/>
              <a:t>digital</a:t>
            </a:r>
            <a:r>
              <a:rPr lang="en-US" sz="2800" dirty="0" smtClean="0"/>
              <a:t> and other advanced </a:t>
            </a:r>
            <a:r>
              <a:rPr lang="en-US" sz="2800" u="sng" dirty="0" smtClean="0"/>
              <a:t>technologies</a:t>
            </a:r>
            <a:r>
              <a:rPr lang="en-US" sz="2800" dirty="0" smtClean="0"/>
              <a:t> to monitor and manage the transport of electricity from all generation sources to meet the varying electricity demands of end-users.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 smtClean="0"/>
              <a:t>Smart grids co-ordinate the needs and capabilities of all generators, grid operators, end-users and electricity market stakeholders to operate all parts of the system as efficiently as possible, minimizing costs and environmental impacts while maximizing system reliability, resilience and stability.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SMART GRID ARCHITECTURE</a:t>
            </a:r>
          </a:p>
        </p:txBody>
      </p:sp>
      <p:pic>
        <p:nvPicPr>
          <p:cNvPr id="3074" name="Picture 2" descr="C:\Users\panagiotakopoulos\Desktop\SmartGri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4351"/>
            <a:ext cx="9144000" cy="5345723"/>
          </a:xfrm>
          <a:prstGeom prst="rect">
            <a:avLst/>
          </a:prstGeom>
          <a:noFill/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INTELLIGENT VS CONVENTIONAL GRID</a:t>
            </a:r>
          </a:p>
        </p:txBody>
      </p:sp>
      <p:graphicFrame>
        <p:nvGraphicFramePr>
          <p:cNvPr id="5" name="4 - Πίνακας"/>
          <p:cNvGraphicFramePr>
            <a:graphicFrameLocks noGrp="1"/>
          </p:cNvGraphicFramePr>
          <p:nvPr/>
        </p:nvGraphicFramePr>
        <p:xfrm>
          <a:off x="472270" y="1115372"/>
          <a:ext cx="8360230" cy="5207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115"/>
                <a:gridCol w="4180115"/>
              </a:tblGrid>
              <a:tr h="49443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itchFamily="34" charset="0"/>
                        </a:rPr>
                        <a:t>Existing grid </a:t>
                      </a:r>
                      <a:endParaRPr lang="el-GR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 pitchFamily="34" charset="0"/>
                        </a:rPr>
                        <a:t>Intelligent grid</a:t>
                      </a:r>
                      <a:endParaRPr lang="el-GR" sz="2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Electromechanical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Digital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One-way communication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Two-way communication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Calibri" pitchFamily="34" charset="0"/>
                        </a:rPr>
                        <a:t>Centralised</a:t>
                      </a:r>
                      <a:r>
                        <a:rPr lang="en-US" sz="2000" dirty="0" smtClean="0">
                          <a:latin typeface="Calibri" pitchFamily="34" charset="0"/>
                        </a:rPr>
                        <a:t> generation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Distributed generation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Hierarchical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Network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Few sensors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Sensors throughout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Blind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Self-monitoring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Manual restoration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Self-healing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Failures and black-outs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Adaptive and islanding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Manual check/test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Remote check/test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Limited control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itchFamily="34" charset="0"/>
                        </a:rPr>
                        <a:t>Pervasive control</a:t>
                      </a:r>
                      <a:endParaRPr lang="el-GR" sz="200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28506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Few customer choices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Many customer choices</a:t>
                      </a:r>
                      <a:endParaRPr lang="el-GR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# 29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44</TotalTime>
  <Words>1639</Words>
  <Application>Microsoft Office PowerPoint</Application>
  <PresentationFormat>Προβολή στην οθόνη (4:3)</PresentationFormat>
  <Paragraphs>204</Paragraphs>
  <Slides>29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29</vt:i4>
      </vt:variant>
    </vt:vector>
  </HeadingPairs>
  <TitlesOfParts>
    <vt:vector size="30" baseType="lpstr">
      <vt:lpstr>61</vt:lpstr>
      <vt:lpstr>Διαφάνεια 1</vt:lpstr>
      <vt:lpstr>Διαφάνεια 2</vt:lpstr>
      <vt:lpstr>EXISTING ELECTRICITY/POWER GRID</vt:lpstr>
      <vt:lpstr>CURRENT GRID’S LIMITATION</vt:lpstr>
      <vt:lpstr>DRIVERS FOR AN “INTELLIGENT” APPROACH</vt:lpstr>
      <vt:lpstr>SMART GRID</vt:lpstr>
      <vt:lpstr>DEFINING SMART GRID</vt:lpstr>
      <vt:lpstr>SMART GRID ARCHITECTURE</vt:lpstr>
      <vt:lpstr>INTELLIGENT VS CONVENTIONAL GRID</vt:lpstr>
      <vt:lpstr>SMART GRID’S OBJECTIVES</vt:lpstr>
      <vt:lpstr>SMART GRID CONCEPTUAL MODEL</vt:lpstr>
      <vt:lpstr>SMART GRID DOMAINS &amp; ACTORS</vt:lpstr>
      <vt:lpstr>SMART GRID’S KEY SUCCESS FACTORS</vt:lpstr>
      <vt:lpstr>INTELLIGENT ENERGY CHAIN</vt:lpstr>
      <vt:lpstr>SMART GRID’S DEFINING TRAITS</vt:lpstr>
      <vt:lpstr>SELF-HEALING GRID</vt:lpstr>
      <vt:lpstr>ISOLATING PROBLEMS</vt:lpstr>
      <vt:lpstr>GRID RESILIENCY</vt:lpstr>
      <vt:lpstr>ACTIVE CONSUMER PARTICIPATION</vt:lpstr>
      <vt:lpstr>HIGH QUALITY POWER</vt:lpstr>
      <vt:lpstr>HIGH QUALITY POWER</vt:lpstr>
      <vt:lpstr>MULTIPLE GENERATION &amp; STORAGE OPTIONS</vt:lpstr>
      <vt:lpstr>DECENTRALIZED POWER GRID</vt:lpstr>
      <vt:lpstr>ENABLES MARKETS</vt:lpstr>
      <vt:lpstr>OVERVIEW OF THE MARKETS DOMAIN</vt:lpstr>
      <vt:lpstr>OPTIMIZING ASSENTS AND OPERATING EFFICIENTLY</vt:lpstr>
      <vt:lpstr>SMART GRID BENEFITS</vt:lpstr>
      <vt:lpstr>BIBLIOGRAPHY</vt:lpstr>
      <vt:lpstr>IMAGE SOURCES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1620</cp:revision>
  <dcterms:created xsi:type="dcterms:W3CDTF">2013-05-11T20:59:03Z</dcterms:created>
  <dcterms:modified xsi:type="dcterms:W3CDTF">2016-03-23T13:08:21Z</dcterms:modified>
</cp:coreProperties>
</file>