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2" r:id="rId2"/>
    <p:sldId id="333" r:id="rId3"/>
    <p:sldId id="409" r:id="rId4"/>
    <p:sldId id="374" r:id="rId5"/>
    <p:sldId id="380" r:id="rId6"/>
    <p:sldId id="451" r:id="rId7"/>
    <p:sldId id="370" r:id="rId8"/>
    <p:sldId id="373" r:id="rId9"/>
    <p:sldId id="369" r:id="rId10"/>
    <p:sldId id="371" r:id="rId11"/>
    <p:sldId id="372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CC"/>
    <a:srgbClr val="FF6699"/>
    <a:srgbClr val="993366"/>
    <a:srgbClr val="008000"/>
    <a:srgbClr val="996600"/>
    <a:srgbClr val="FF0066"/>
    <a:srgbClr val="000066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03" autoAdjust="0"/>
    <p:restoredTop sz="94342" autoAdjust="0"/>
  </p:normalViewPr>
  <p:slideViewPr>
    <p:cSldViewPr snapToGrid="0">
      <p:cViewPr varScale="1">
        <p:scale>
          <a:sx n="63" d="100"/>
          <a:sy n="63" d="100"/>
        </p:scale>
        <p:origin x="-11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FBB910F5-59C0-4596-A203-39C879F43506}" type="datetime1">
              <a:rPr lang="en-US"/>
              <a:pPr>
                <a:defRPr/>
              </a:pPr>
              <a:t>3/8/2016</a:t>
            </a:fld>
            <a:endParaRPr lang="el-G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r>
              <a:rPr lang="el-GR"/>
              <a:t>9ο ΠΕΣΧΜ: Η Συμβολή της Χημικής Μηχανικής στην Αειφόρο Ανάπτυξη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E53357A-67FC-4270-8BDA-067EF194E0C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2126015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A4A11E4C-A8ED-4B91-BA17-D27C6A647462}" type="datetime1">
              <a:rPr lang="en-US"/>
              <a:pPr>
                <a:defRPr/>
              </a:pPr>
              <a:t>3/8/2016</a:t>
            </a:fld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>
              <a:defRPr/>
            </a:pPr>
            <a:r>
              <a:rPr lang="en-US" altLang="zh-CN"/>
              <a:t>9ο ΠΕΣΧΜ: Η </a:t>
            </a:r>
            <a:r>
              <a:rPr lang="en-US" altLang="zh-CN" err="1"/>
              <a:t>Συμβολή</a:t>
            </a:r>
            <a:r>
              <a:rPr lang="en-US" altLang="zh-CN"/>
              <a:t> </a:t>
            </a:r>
            <a:r>
              <a:rPr lang="en-US" altLang="zh-CN" err="1"/>
              <a:t>της</a:t>
            </a:r>
            <a:r>
              <a:rPr lang="en-US" altLang="zh-CN"/>
              <a:t> </a:t>
            </a:r>
            <a:r>
              <a:rPr lang="en-US" altLang="zh-CN" err="1"/>
              <a:t>Χημικής</a:t>
            </a:r>
            <a:r>
              <a:rPr lang="en-US" altLang="zh-CN"/>
              <a:t> </a:t>
            </a:r>
            <a:r>
              <a:rPr lang="en-US" altLang="zh-CN" err="1"/>
              <a:t>Μηχανικής</a:t>
            </a:r>
            <a:r>
              <a:rPr lang="en-US" altLang="zh-CN"/>
              <a:t> </a:t>
            </a:r>
            <a:r>
              <a:rPr lang="en-US" altLang="zh-CN" err="1"/>
              <a:t>στην</a:t>
            </a:r>
            <a:r>
              <a:rPr lang="en-US" altLang="zh-CN"/>
              <a:t> </a:t>
            </a:r>
            <a:r>
              <a:rPr lang="en-US" altLang="zh-CN" err="1"/>
              <a:t>Αειφόρο</a:t>
            </a:r>
            <a:r>
              <a:rPr lang="en-US" altLang="zh-CN"/>
              <a:t> </a:t>
            </a:r>
            <a:r>
              <a:rPr lang="en-US" altLang="zh-CN" err="1"/>
              <a:t>Ανάπτυξη</a:t>
            </a:r>
            <a:endParaRPr lang="en-US" altLang="zh-CN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pPr>
              <a:defRPr/>
            </a:pPr>
            <a:fld id="{608A7537-9678-4B00-B4C2-DA4AFD08B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487043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zh-CN" smtClean="0"/>
              <a:t>9ο ΠΕΣΧΜ: Η Συμβολή της Χημικής Μηχανικής στην Αειφόρο Ανάπτυξη</a:t>
            </a: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alt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ebsbook_227943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  <a:prstGeom prst="rect">
            <a:avLst/>
          </a:prstGeom>
        </p:spPr>
        <p:txBody>
          <a:bodyPr/>
          <a:lstStyle>
            <a:lvl1pPr algn="l">
              <a:buClr>
                <a:srgbClr val="FFFFFF"/>
              </a:buCl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 sz="3500" baseline="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93988" y="1600200"/>
            <a:ext cx="6326187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956050" cy="4784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6316662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dirty="0" smtClean="0"/>
              <a:t>Click icon to add picture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3213" y="404813"/>
            <a:ext cx="5832475" cy="692150"/>
          </a:xfrm>
          <a:prstGeom prst="rect">
            <a:avLst/>
          </a:prstGeo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1298575"/>
            <a:ext cx="8207375" cy="48275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65813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658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3" descr="websbook_227943411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n"/>
        <a:defRPr sz="14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Arial Unicode MS" pitchFamily="34" charset="-128"/>
          <a:cs typeface="Arial Unicode MS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782638"/>
            <a:ext cx="7772400" cy="13033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GB" sz="2800" b="1" cap="small" dirty="0">
                <a:solidFill>
                  <a:schemeClr val="bg2">
                    <a:lumMod val="50000"/>
                  </a:schemeClr>
                </a:solidFill>
              </a:rPr>
              <a:t>ÉPOQUE: Environmental POrtfolio for Quality in University Education</a:t>
            </a:r>
            <a:endParaRPr lang="el-GR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870325" y="17192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altLang="el-GR" i="0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58825" y="2080009"/>
            <a:ext cx="7924800" cy="4089679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>
              <a:defRPr/>
            </a:pPr>
            <a:r>
              <a:rPr lang="en-US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COURSE III</a:t>
            </a:r>
          </a:p>
          <a:p>
            <a:pPr algn="ctr">
              <a:defRPr/>
            </a:pPr>
            <a:r>
              <a:rPr lang="en-US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Entrepreneurship – 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endParaRPr lang="en-GB" sz="2800" b="1" u="sng" cap="small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en-GB" sz="2800" b="1" i="0" u="sng" cap="small" dirty="0" smtClean="0">
                <a:solidFill>
                  <a:schemeClr val="bg2">
                    <a:lumMod val="50000"/>
                  </a:schemeClr>
                </a:solidFill>
              </a:rPr>
              <a:t>MODULE 1</a:t>
            </a:r>
          </a:p>
          <a:p>
            <a:pPr algn="ctr">
              <a:defRPr/>
            </a:pPr>
            <a:r>
              <a:rPr lang="en-GB" sz="2400" b="1" i="0" cap="small" dirty="0" smtClean="0">
                <a:solidFill>
                  <a:schemeClr val="bg2">
                    <a:lumMod val="50000"/>
                  </a:schemeClr>
                </a:solidFill>
              </a:rPr>
              <a:t>Intelligent energy</a:t>
            </a:r>
            <a:endParaRPr lang="en-GB" sz="2400" b="1" i="0" cap="smal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CHALLENGES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00155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Evolvement to meet agreed environmental and geopolitical goals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Sustainable and more efficient production, distribution, and consumption of energy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Smooth integration of renewable energy sources addressing the introduced intermittency and fluctuation 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Effective and affordable solutions for managing energy consumption and costs</a:t>
            </a:r>
          </a:p>
          <a:p>
            <a:pPr algn="just">
              <a:spcBef>
                <a:spcPts val="0"/>
              </a:spcBef>
              <a:spcAft>
                <a:spcPts val="1800"/>
              </a:spcAft>
            </a:pPr>
            <a:r>
              <a:rPr lang="en-US" sz="2800" b="1" dirty="0" smtClean="0"/>
              <a:t>Emergence of the intelligent energy concept</a:t>
            </a:r>
            <a:r>
              <a:rPr lang="en-US" sz="2800" dirty="0" smtClean="0"/>
              <a:t> 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10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INTELLIGENT ENERGY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0" y="1218370"/>
            <a:ext cx="9144000" cy="143439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588" indent="-1588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 smtClean="0"/>
              <a:t>Integration of digital intelligence by implementing appropriate </a:t>
            </a:r>
            <a:r>
              <a:rPr lang="en-US" sz="2800" smtClean="0"/>
              <a:t>ICTs throughout </a:t>
            </a:r>
            <a:r>
              <a:rPr lang="en-US" sz="2800" dirty="0" smtClean="0"/>
              <a:t>the production, transmission, distribution and management processes of the energy system</a:t>
            </a:r>
          </a:p>
          <a:p>
            <a:pPr algn="just"/>
            <a:endParaRPr lang="en-US" sz="2800" dirty="0" smtClean="0"/>
          </a:p>
          <a:p>
            <a:pPr algn="just"/>
            <a:endParaRPr lang="en-US" sz="2800" dirty="0" smtClean="0"/>
          </a:p>
          <a:p>
            <a:pPr algn="just">
              <a:buNone/>
            </a:pPr>
            <a:endParaRPr lang="en-US" sz="2800" dirty="0" smtClean="0"/>
          </a:p>
          <a:p>
            <a:pPr algn="just"/>
            <a:endParaRPr lang="en-US" sz="2800" dirty="0" smtClean="0"/>
          </a:p>
        </p:txBody>
      </p:sp>
      <p:pic>
        <p:nvPicPr>
          <p:cNvPr id="3075" name="Picture 3" descr="C:\Users\panagiotakopoulos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60012"/>
            <a:ext cx="9144000" cy="3997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60774" y="1590172"/>
            <a:ext cx="8812404" cy="358474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spcBef>
                <a:spcPts val="0"/>
              </a:spcBef>
              <a:spcAft>
                <a:spcPts val="3000"/>
              </a:spcAft>
              <a:buNone/>
            </a:pPr>
            <a:r>
              <a:rPr lang="en-US" sz="3600" b="1" u="sng" dirty="0" smtClean="0">
                <a:solidFill>
                  <a:schemeClr val="bg2">
                    <a:lumMod val="50000"/>
                  </a:schemeClr>
                </a:solidFill>
              </a:rPr>
              <a:t>TOPIC 1</a:t>
            </a:r>
          </a:p>
          <a:p>
            <a:pPr algn="ctr">
              <a:spcBef>
                <a:spcPts val="0"/>
              </a:spcBef>
              <a:spcAft>
                <a:spcPts val="4800"/>
              </a:spcAft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Introduction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to Intelligent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Energy</a:t>
            </a:r>
            <a:endParaRPr lang="en-US" sz="36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2 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TODAY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Industry, transport and buildings (residential and commercial) are the main energy sectors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Energy needs are currently met mainly from fossil fuels accounting for about 82% of the world’s primary energy use in 2011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Gradual but rather slow integration of renewable energy - fossil fuel consumption’s increase rate remains bigger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Energy consumption is constantly growing due to industrialization and increasing wealth of growing markets and the growing population trend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3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SOURCES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latin typeface="Arial" charset="0"/>
                <a:cs typeface="Arial" charset="0"/>
              </a:rPr>
              <a:t>Fossil</a:t>
            </a: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smtClean="0">
                <a:latin typeface="Arial" charset="0"/>
                <a:cs typeface="Arial" charset="0"/>
              </a:rPr>
              <a:t>Coal</a:t>
            </a:r>
          </a:p>
          <a:p>
            <a:pPr marL="893763" lvl="1" indent="-436563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smtClean="0">
                <a:latin typeface="Arial" charset="0"/>
                <a:cs typeface="Arial" charset="0"/>
              </a:rPr>
              <a:t>Petroleum</a:t>
            </a:r>
          </a:p>
          <a:p>
            <a:pPr marL="893763" lvl="1" indent="-436563" eaLnBrk="1" hangingPunct="1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  <a:tabLst>
                <a:tab pos="893763" algn="l"/>
              </a:tabLst>
            </a:pPr>
            <a:r>
              <a:rPr lang="en-US" dirty="0" smtClean="0">
                <a:latin typeface="Arial" charset="0"/>
                <a:cs typeface="Arial" charset="0"/>
              </a:rPr>
              <a:t>Natural gas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800" b="1" dirty="0" smtClean="0">
                <a:latin typeface="Arial" charset="0"/>
                <a:cs typeface="Arial" charset="0"/>
              </a:rPr>
              <a:t>Nuclear</a:t>
            </a: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800" b="1" dirty="0" smtClean="0">
                <a:latin typeface="Arial" charset="0"/>
                <a:cs typeface="Arial" charset="0"/>
              </a:rPr>
              <a:t>Renewable</a:t>
            </a: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  <a:cs typeface="Arial" charset="0"/>
              </a:rPr>
              <a:t>Hydropower</a:t>
            </a: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  <a:cs typeface="Arial" charset="0"/>
              </a:rPr>
              <a:t>Wind</a:t>
            </a: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  <a:cs typeface="Arial" charset="0"/>
              </a:rPr>
              <a:t>Solar</a:t>
            </a:r>
          </a:p>
          <a:p>
            <a:pPr marL="893763" lvl="1" indent="-441325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  <a:cs typeface="Arial" charset="0"/>
              </a:rPr>
              <a:t>Geothermal</a:t>
            </a:r>
            <a:endParaRPr lang="en-US" dirty="0" smtClean="0"/>
          </a:p>
        </p:txBody>
      </p:sp>
      <p:pic>
        <p:nvPicPr>
          <p:cNvPr id="2050" name="Picture 2" descr="C:\Users\panagiotakopoulos\Desktop\oil-pumpj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2944" y="1175657"/>
            <a:ext cx="5080000" cy="1567541"/>
          </a:xfrm>
          <a:prstGeom prst="rect">
            <a:avLst/>
          </a:prstGeom>
          <a:noFill/>
        </p:spPr>
      </p:pic>
      <p:pic>
        <p:nvPicPr>
          <p:cNvPr id="2051" name="Picture 3" descr="C:\Users\panagiotakopoulos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077" y="2863778"/>
            <a:ext cx="5097915" cy="1647773"/>
          </a:xfrm>
          <a:prstGeom prst="rect">
            <a:avLst/>
          </a:prstGeom>
          <a:noFill/>
        </p:spPr>
      </p:pic>
      <p:pic>
        <p:nvPicPr>
          <p:cNvPr id="2052" name="Picture 4" descr="C:\Users\panagiotakopoulos\Desktop\windsola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0200" y="4648199"/>
            <a:ext cx="5072743" cy="1541585"/>
          </a:xfrm>
          <a:prstGeom prst="rect">
            <a:avLst/>
          </a:prstGeom>
          <a:noFill/>
        </p:spPr>
      </p:pic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4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RENEWABLE ENERGY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3193891" y="2866985"/>
            <a:ext cx="2947136" cy="16011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dirty="0" smtClean="0"/>
              <a:t>It is constantly and naturally replenished as opposed to conventional fuels</a:t>
            </a:r>
          </a:p>
        </p:txBody>
      </p:sp>
      <p:pic>
        <p:nvPicPr>
          <p:cNvPr id="5122" name="Picture 2" descr="C:\Users\panagiotakopoulos\Desktop\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3136" y="1028700"/>
            <a:ext cx="2784763" cy="1714500"/>
          </a:xfrm>
          <a:prstGeom prst="rect">
            <a:avLst/>
          </a:prstGeom>
          <a:noFill/>
        </p:spPr>
      </p:pic>
      <p:pic>
        <p:nvPicPr>
          <p:cNvPr id="5126" name="Picture 6" descr="C:\Users\panagiotakopoulos\Desktop\geothe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639" y="2763196"/>
            <a:ext cx="2784764" cy="1838948"/>
          </a:xfrm>
          <a:prstGeom prst="rect">
            <a:avLst/>
          </a:prstGeom>
          <a:noFill/>
        </p:spPr>
      </p:pic>
      <p:pic>
        <p:nvPicPr>
          <p:cNvPr id="5127" name="Picture 7" descr="C:\Users\panagiotakopoulos\Desktop\hyd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2745" y="4473187"/>
            <a:ext cx="2784763" cy="1760674"/>
          </a:xfrm>
          <a:prstGeom prst="rect">
            <a:avLst/>
          </a:prstGeom>
          <a:noFill/>
        </p:spPr>
      </p:pic>
      <p:pic>
        <p:nvPicPr>
          <p:cNvPr id="5128" name="Picture 8" descr="C:\Users\panagiotakopoulos\Desktop\sola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2509" y="2736975"/>
            <a:ext cx="2860964" cy="1835025"/>
          </a:xfrm>
          <a:prstGeom prst="rect">
            <a:avLst/>
          </a:prstGeom>
          <a:noFill/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04332" y="1059873"/>
            <a:ext cx="2764895" cy="18807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Can be found almost everywhere – fossil fuels are found in very small areas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51418" y="1086941"/>
            <a:ext cx="2815937" cy="158352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Environment friendly tackling climate change and global warming concerns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250828" y="4687184"/>
            <a:ext cx="2947136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eaLnBrk="0" hangingPunct="0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Wind, solar, biomass, hydro,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geothermal energy the </a:t>
            </a:r>
            <a:r>
              <a:rPr lang="en-US" sz="2400" i="0" kern="0" dirty="0" smtClean="0"/>
              <a:t>main renewable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sources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196864" y="4657685"/>
            <a:ext cx="2947136" cy="160110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400" i="0" kern="0" dirty="0" smtClean="0"/>
              <a:t>The terms “clear energy” and “green energy” are used  alternatively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5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ENERGY VALUE CHAIN</a:t>
            </a:r>
          </a:p>
        </p:txBody>
      </p:sp>
      <p:pic>
        <p:nvPicPr>
          <p:cNvPr id="13314" name="Picture 2" descr="C:\Users\panagiotakopoulos\Desktop\value ch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7429"/>
            <a:ext cx="9144000" cy="1775872"/>
          </a:xfrm>
          <a:prstGeom prst="rect">
            <a:avLst/>
          </a:prstGeom>
          <a:noFill/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 bwMode="auto">
          <a:xfrm>
            <a:off x="190919" y="2848719"/>
            <a:ext cx="8812404" cy="359227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Generation</a:t>
            </a:r>
            <a:r>
              <a:rPr lang="en-US" sz="2400" dirty="0" smtClean="0"/>
              <a:t> is conversion of primary energy sources to electricity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Transmission</a:t>
            </a:r>
            <a:r>
              <a:rPr lang="en-US" sz="2400" dirty="0" smtClean="0"/>
              <a:t> is the first step in the transportation of energy, encompassing high voltage transmission lines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Distribution</a:t>
            </a:r>
            <a:r>
              <a:rPr lang="en-US" sz="2400" dirty="0" smtClean="0"/>
              <a:t> refers to power delivery to the point of consumption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Retail</a:t>
            </a:r>
            <a:r>
              <a:rPr lang="en-US" sz="2400" dirty="0" smtClean="0"/>
              <a:t> and value-added services refer to the commercialization of electricity to final customers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400" b="1" dirty="0" smtClean="0"/>
              <a:t>Consumption</a:t>
            </a:r>
            <a:r>
              <a:rPr lang="en-US" sz="2400" dirty="0" smtClean="0"/>
              <a:t> covers all electricity-using activities that take place on the customer’s account or premises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6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WORLD ENERGY PROJECTIONS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409281"/>
            <a:ext cx="8812404" cy="4599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World energy consumption will grow by 56% between 2010 and 2040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Renewable energy and nuclear power will each increase 2.5% per year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Fossil fuels will continue to supply nearly 80% of world energy use through 2040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</a:pPr>
            <a:r>
              <a:rPr lang="en-US" sz="2800" dirty="0" smtClean="0"/>
              <a:t>Carbon dioxide emissions will have in 2040 a 46% increase from 2010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7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CONSUMPTION PROJECTIONS  </a:t>
            </a:r>
          </a:p>
        </p:txBody>
      </p:sp>
      <p:pic>
        <p:nvPicPr>
          <p:cNvPr id="1026" name="Picture 2" descr="C:\Users\panagiotakopoulos\Desktop\worldenerg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5742"/>
            <a:ext cx="9144000" cy="4863401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401923" y="860248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 smtClean="0"/>
              <a:t>Source: U.S. Energy Information Administration, International Energy Outlook 2013</a:t>
            </a:r>
            <a:endParaRPr lang="el-GR" i="0" dirty="0" smtClean="0"/>
          </a:p>
        </p:txBody>
      </p:sp>
      <p:sp>
        <p:nvSpPr>
          <p:cNvPr id="7" name="6 - Ορθογώνιο"/>
          <p:cNvSpPr/>
          <p:nvPr/>
        </p:nvSpPr>
        <p:spPr>
          <a:xfrm>
            <a:off x="-28471" y="6046872"/>
            <a:ext cx="8430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 smtClean="0"/>
              <a:t>OECD: Organization for Economic Cooperation and Development</a:t>
            </a:r>
            <a:endParaRPr lang="el-GR" i="0" dirty="0" smtClean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8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0" y="291392"/>
            <a:ext cx="9144000" cy="53256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</a:rPr>
              <a:t>PROBLEMS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 bwMode="auto">
          <a:xfrm>
            <a:off x="150726" y="1107840"/>
            <a:ext cx="8812404" cy="515228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Costs rise and demands grow faster than supply putting pressure on global fossil fuel mining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Fossil fuels still represent the cheapest energy means 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High environmental degradation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Existing energy systems (buildings, electric grids, legal issues) are not flexible in integrating renewable sources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en-US" sz="2800" dirty="0" smtClean="0"/>
              <a:t>Lack of common ground in energy policy hindering cohesive energy planning</a:t>
            </a:r>
          </a:p>
          <a:p>
            <a:pPr algn="just"/>
            <a:r>
              <a:rPr lang="en-US" sz="2800" dirty="0" smtClean="0"/>
              <a:t>Several factors (economic, political, etc.) prevent the fast and wide deployment of renewable energy sources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747279" y="6554135"/>
            <a:ext cx="1397151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altLang="el-GR" sz="1400" b="1" dirty="0" smtClean="0">
                <a:solidFill>
                  <a:srgbClr val="000066"/>
                </a:solidFill>
              </a:rPr>
              <a:t>9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# </a:t>
            </a:r>
            <a:r>
              <a:rPr lang="en-US" altLang="el-GR" sz="1400" b="1" dirty="0" smtClean="0">
                <a:solidFill>
                  <a:srgbClr val="000066"/>
                </a:solidFill>
              </a:rPr>
              <a:t>11</a:t>
            </a:r>
            <a:endParaRPr lang="el-GR" altLang="el-GR" sz="1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1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6699"/>
      </a:accent1>
      <a:accent2>
        <a:srgbClr val="45ACDF"/>
      </a:accent2>
      <a:accent3>
        <a:srgbClr val="FFFFFF"/>
      </a:accent3>
      <a:accent4>
        <a:srgbClr val="000000"/>
      </a:accent4>
      <a:accent5>
        <a:srgbClr val="ADB8CA"/>
      </a:accent5>
      <a:accent6>
        <a:srgbClr val="3E9BCA"/>
      </a:accent6>
      <a:hlink>
        <a:srgbClr val="0099CC"/>
      </a:hlink>
      <a:folHlink>
        <a:srgbClr val="66CCFF"/>
      </a:folHlink>
    </a:clrScheme>
    <a:fontScheme name="NordriDesign_免费商务模板系列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NordriDesign_免费商务模板系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_免费商务模板系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_免费商务模板系列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ridesign.com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66C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2D96FF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ADC9FF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ridesign.com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093DC"/>
        </a:accent1>
        <a:accent2>
          <a:srgbClr val="336699"/>
        </a:accent2>
        <a:accent3>
          <a:srgbClr val="FFFFFF"/>
        </a:accent3>
        <a:accent4>
          <a:srgbClr val="000000"/>
        </a:accent4>
        <a:accent5>
          <a:srgbClr val="B3C8EB"/>
        </a:accent5>
        <a:accent6>
          <a:srgbClr val="2D5C8A"/>
        </a:accent6>
        <a:hlink>
          <a:srgbClr val="00458A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61</Template>
  <TotalTime>8</TotalTime>
  <Words>505</Words>
  <Application>Microsoft Office PowerPoint</Application>
  <PresentationFormat>Προβολή στην οθόνη (4:3)</PresentationFormat>
  <Paragraphs>73</Paragraphs>
  <Slides>11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61</vt:lpstr>
      <vt:lpstr>Διαφάνεια 1</vt:lpstr>
      <vt:lpstr>Διαφάνεια 2</vt:lpstr>
      <vt:lpstr>ENERGY TODAY</vt:lpstr>
      <vt:lpstr>ENERGY SOURCES</vt:lpstr>
      <vt:lpstr>RENEWABLE ENERGY</vt:lpstr>
      <vt:lpstr>ENERGY VALUE CHAIN</vt:lpstr>
      <vt:lpstr>WORLD ENERGY PROJECTIONS</vt:lpstr>
      <vt:lpstr>CONSUMPTION PROJECTIONS  </vt:lpstr>
      <vt:lpstr>PROBLEMS</vt:lpstr>
      <vt:lpstr>CHALLENGES</vt:lpstr>
      <vt:lpstr>INTELLIGENT ENERGY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symeon</dc:creator>
  <cp:keywords>ppt幻灯设计/ppt模板设计</cp:keywords>
  <dc:description>nordridesign.com</dc:description>
  <cp:lastModifiedBy>panagiotakopoulos</cp:lastModifiedBy>
  <cp:revision>1617</cp:revision>
  <dcterms:created xsi:type="dcterms:W3CDTF">2013-05-11T20:59:03Z</dcterms:created>
  <dcterms:modified xsi:type="dcterms:W3CDTF">2016-03-08T09:32:16Z</dcterms:modified>
</cp:coreProperties>
</file>