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2" r:id="rId2"/>
    <p:sldId id="492" r:id="rId3"/>
    <p:sldId id="453" r:id="rId4"/>
    <p:sldId id="456" r:id="rId5"/>
    <p:sldId id="459" r:id="rId6"/>
    <p:sldId id="455" r:id="rId7"/>
    <p:sldId id="461" r:id="rId8"/>
    <p:sldId id="462" r:id="rId9"/>
    <p:sldId id="463" r:id="rId10"/>
    <p:sldId id="464" r:id="rId11"/>
    <p:sldId id="465" r:id="rId12"/>
    <p:sldId id="466" r:id="rId13"/>
    <p:sldId id="468" r:id="rId14"/>
    <p:sldId id="385" r:id="rId15"/>
    <p:sldId id="45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5/10/2016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5/10/2016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larmarstal.d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nsformproject.e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3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Green entrepreneurship application sectors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SYSTEM ARCHITECTURE</a:t>
            </a:r>
          </a:p>
        </p:txBody>
      </p:sp>
      <p:pic>
        <p:nvPicPr>
          <p:cNvPr id="3074" name="Picture 2" descr="C:\Users\panagiotakopoulos\Desktop\dhc_schematic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SUBSYSTEMS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smtClean="0"/>
              <a:t>Energy production</a:t>
            </a:r>
            <a:r>
              <a:rPr lang="en-US" sz="2800" dirty="0" smtClean="0"/>
              <a:t>: heat plants or cogeneration plants (Combined Heat and Power - </a:t>
            </a:r>
            <a:r>
              <a:rPr lang="en-US" sz="2800" b="1" dirty="0" smtClean="0"/>
              <a:t>CHP</a:t>
            </a:r>
            <a:r>
              <a:rPr lang="en-US" sz="2800" dirty="0" smtClean="0"/>
              <a:t>).</a:t>
            </a:r>
          </a:p>
          <a:p>
            <a:pPr marL="893763" lvl="1" indent="-436563" algn="just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dirty="0" smtClean="0"/>
              <a:t>In CHP  electricity and useful heat are simultaneously produced by capturing waste heat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u="sng" dirty="0" smtClean="0"/>
              <a:t>Transportation and distribution piping network</a:t>
            </a:r>
            <a:r>
              <a:rPr lang="en-US" sz="2800" dirty="0" smtClean="0"/>
              <a:t>: Heat from thermal plants is transferred to consumers through a heat carrying fluid in supply pipes that returns to the source through return pipes after delivering the energy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u="sng" dirty="0" smtClean="0"/>
              <a:t>Consumers</a:t>
            </a:r>
            <a:r>
              <a:rPr lang="en-US" sz="2800" dirty="0" smtClean="0"/>
              <a:t>: domestic buildings, commercial buildings, industrial facilities, offices, and hospitals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DHC BENEFITS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087709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District energy allows for a transition away from fossil fuel use and can result in a 30–50% reduction in primary energy consumption – reduction in GHG emissions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Reductions in indoor and outdoor air pollution and the associated health impacts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Greatly improves the operational efficiency of new or existing buildings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Allow exploitation of local and renewable energy resources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Higher fuel efficiency and more effective heat transfer capacity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DHC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6" y="931844"/>
            <a:ext cx="5794929" cy="261145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Intelligent management of the supply side with appropriate control mechanisms of integrated:</a:t>
            </a:r>
          </a:p>
          <a:p>
            <a:pPr marL="893763" lvl="1" indent="-436563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Thermal storage</a:t>
            </a:r>
          </a:p>
          <a:p>
            <a:pPr marL="893763" lvl="1" indent="-436563"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en-US" dirty="0" smtClean="0"/>
              <a:t>Absorption refrigerators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334" y="3522338"/>
            <a:ext cx="5794929" cy="2928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Balance of available heating/cooling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with current demand considering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Availability of stored energy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Waste heat from industry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i="0" kern="0" dirty="0" smtClean="0"/>
              <a:t>Heat from CHP plants</a:t>
            </a:r>
          </a:p>
          <a:p>
            <a:pPr marL="893763" marR="0" lvl="1" indent="-43656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Solar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heat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23" name="Picture 3" descr="C:\Users\panagiotakopoulos\Desktop\DH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8914" y="953897"/>
            <a:ext cx="3135086" cy="2563026"/>
          </a:xfrm>
          <a:prstGeom prst="rect">
            <a:avLst/>
          </a:prstGeom>
          <a:noFill/>
        </p:spPr>
      </p:pic>
      <p:pic>
        <p:nvPicPr>
          <p:cNvPr id="5124" name="Picture 4" descr="C:\Users\panagiotakopoulos\Desktop\DH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8672" y="3748035"/>
            <a:ext cx="3185327" cy="2665012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BIBLIOGRAPHY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buNone/>
            </a:pPr>
            <a:r>
              <a:rPr lang="en-US" sz="1600" dirty="0" smtClean="0"/>
              <a:t>World Health Organization (2012). Urban population growth. Available at http://www.who.int/gho/urban_health/situation_trends/urban_population_growth_text/en/. Last accessed 20 April 2015.</a:t>
            </a:r>
          </a:p>
          <a:p>
            <a:pPr marL="0" indent="0">
              <a:buNone/>
            </a:pPr>
            <a:r>
              <a:rPr lang="en-US" sz="1600" dirty="0" smtClean="0"/>
              <a:t>http://www.energyplan.eu/smartenergysystems/</a:t>
            </a:r>
          </a:p>
          <a:p>
            <a:pPr marL="0" indent="0">
              <a:buNone/>
            </a:pPr>
            <a:r>
              <a:rPr lang="en-US" sz="1600" dirty="0" err="1" smtClean="0"/>
              <a:t>Dincer</a:t>
            </a:r>
            <a:r>
              <a:rPr lang="en-US" sz="1600" dirty="0" smtClean="0"/>
              <a:t>, I. and Rosen, M. A. (2007). </a:t>
            </a:r>
            <a:r>
              <a:rPr lang="en-US" sz="1600" dirty="0" err="1" smtClean="0"/>
              <a:t>Exergy</a:t>
            </a:r>
            <a:r>
              <a:rPr lang="en-US" sz="1600" dirty="0" smtClean="0"/>
              <a:t>: energy, environment and sustainable development, Elsevier, Oxford, UK</a:t>
            </a:r>
          </a:p>
          <a:p>
            <a:pPr marL="0" indent="0">
              <a:buNone/>
            </a:pPr>
            <a:r>
              <a:rPr lang="en-US" sz="1600" dirty="0" smtClean="0"/>
              <a:t>Rosen, M.A., Le, M.N., and </a:t>
            </a:r>
            <a:r>
              <a:rPr lang="en-US" sz="1600" dirty="0" err="1" smtClean="0"/>
              <a:t>Dincer</a:t>
            </a:r>
            <a:r>
              <a:rPr lang="en-US" sz="1600" dirty="0" smtClean="0"/>
              <a:t>, I. (2005). Efficiency analysis of a cogeneration and district energy system. </a:t>
            </a:r>
            <a:r>
              <a:rPr lang="en-US" sz="1600" dirty="0" err="1" smtClean="0"/>
              <a:t>Appl</a:t>
            </a:r>
            <a:r>
              <a:rPr lang="en-US" sz="1600" dirty="0" smtClean="0"/>
              <a:t> Thermal Eng, 25, 147–159</a:t>
            </a:r>
          </a:p>
          <a:p>
            <a:pPr marL="0" indent="0">
              <a:buNone/>
            </a:pPr>
            <a:r>
              <a:rPr lang="en-US" sz="1600" dirty="0" err="1" smtClean="0"/>
              <a:t>Gustafsson</a:t>
            </a:r>
            <a:r>
              <a:rPr lang="en-US" sz="1600" dirty="0" smtClean="0"/>
              <a:t>, J., </a:t>
            </a:r>
            <a:r>
              <a:rPr lang="en-US" sz="1600" dirty="0" err="1" smtClean="0"/>
              <a:t>Delsing</a:t>
            </a:r>
            <a:r>
              <a:rPr lang="en-US" sz="1600" dirty="0" smtClean="0"/>
              <a:t>, J. , and Deventer, J. (2010). Improved district heating substation efficiency with a new control strategy </a:t>
            </a:r>
            <a:r>
              <a:rPr lang="en-US" sz="1600" dirty="0" err="1" smtClean="0"/>
              <a:t>Appl</a:t>
            </a:r>
            <a:r>
              <a:rPr lang="en-US" sz="1600" dirty="0" smtClean="0"/>
              <a:t> Energy, 87, 1996–2004</a:t>
            </a:r>
          </a:p>
          <a:p>
            <a:pPr marL="1588" indent="-1588" algn="just">
              <a:buNone/>
            </a:pPr>
            <a:endParaRPr lang="en-US" sz="1600" dirty="0" smtClean="0"/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IMAGE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4824"/>
            <a:ext cx="9144000" cy="19895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buNone/>
            </a:pPr>
            <a:r>
              <a:rPr lang="en-US" sz="1600" dirty="0" smtClean="0"/>
              <a:t>http://www.ibm.com/smarterplanet/us/en/smarter_cities/overview/</a:t>
            </a:r>
          </a:p>
          <a:p>
            <a:pPr marL="0" indent="0" algn="just">
              <a:buNone/>
            </a:pPr>
            <a:r>
              <a:rPr lang="en-US" sz="1600" dirty="0" smtClean="0"/>
              <a:t>http://www.smart-cities.eu/</a:t>
            </a:r>
          </a:p>
          <a:p>
            <a:pPr marL="0" indent="0" algn="just">
              <a:buNone/>
            </a:pPr>
            <a:r>
              <a:rPr lang="en-US" sz="1600" dirty="0" smtClean="0"/>
              <a:t>http://www.tvilight.com/</a:t>
            </a:r>
          </a:p>
          <a:p>
            <a:pPr marL="0" indent="0" algn="just">
              <a:buNone/>
            </a:pPr>
            <a:r>
              <a:rPr lang="en-US" sz="1600" dirty="0" smtClean="0"/>
              <a:t>http://emsengineering.com/district_heating__cooling.html</a:t>
            </a:r>
          </a:p>
          <a:p>
            <a:pPr marL="0" indent="0" algn="just">
              <a:buNone/>
            </a:pPr>
            <a:r>
              <a:rPr lang="en-US" sz="1600" dirty="0" smtClean="0"/>
              <a:t>http://www.vitalenergi.co.uk/technologies/district-heating-cooling/</a:t>
            </a:r>
          </a:p>
          <a:p>
            <a:pPr marL="0" indent="0" algn="just">
              <a:buNone/>
            </a:pPr>
            <a:r>
              <a:rPr lang="en-US" sz="1600" dirty="0" smtClean="0">
                <a:hlinkClick r:id="rId2"/>
              </a:rPr>
              <a:t>http://www.solarmarstal.dk/</a:t>
            </a:r>
            <a:endParaRPr lang="en-US" sz="16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5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smtClean="0">
                <a:solidFill>
                  <a:srgbClr val="000066"/>
                </a:solidFill>
              </a:rPr>
              <a:t>15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Smart energy cities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IN CITIES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4035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Today, more than half of the population is living in urban environments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By 2030, 60% of the population worldwide will live in a city, and by 2050, this proportion will reach 70%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Within the EU, cities are responsible for about 70% of the overall primary energy consumption, which will rise to 75% by 2030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Consequently, cities are responsible for a significant share of the world’s greenhouse gas emissions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Cities are complex and dynamic ecosystems where the majority of the energy services are provided</a:t>
            </a:r>
          </a:p>
          <a:p>
            <a:pPr algn="just"/>
            <a:endParaRPr lang="en-US" sz="28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CHALLENGES AND OPPORTUNITIES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Address the growing energy needs of rising population in urban environments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Reduce greenhouse gas emissions and become more environment-friendly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Reduce fossil fuel usage for security and climate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Implement cost-effective solutions for sustainability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Efficient balancing of energy supply and demand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Promote the use of locally available renewable energy resources</a:t>
            </a:r>
          </a:p>
          <a:p>
            <a:pPr lvl="1" algn="just">
              <a:spcBef>
                <a:spcPts val="0"/>
              </a:spcBef>
              <a:buNone/>
            </a:pPr>
            <a:r>
              <a:rPr lang="en-US" sz="3200" b="1" dirty="0" smtClean="0"/>
              <a:t>The smart city concept has emerged</a:t>
            </a:r>
            <a:endParaRPr lang="en-US" sz="3200" b="1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9043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CITY</a:t>
            </a:r>
          </a:p>
        </p:txBody>
      </p:sp>
      <p:pic>
        <p:nvPicPr>
          <p:cNvPr id="1026" name="Picture 2" descr="C:\Users\panagiotakopoulos\Desktop\us__en_us__cities__smarter_cities_eco_chart__700x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998"/>
            <a:ext cx="9144000" cy="5928527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ENERGY CITY CONCEPT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2800" dirty="0" smtClean="0"/>
              <a:t>According to relative research in the context of the EU-FP7 TRANSFORM project (</a:t>
            </a:r>
            <a:r>
              <a:rPr lang="en-US" sz="2800" dirty="0" smtClean="0">
                <a:hlinkClick r:id="rId2"/>
              </a:rPr>
              <a:t>www.</a:t>
            </a:r>
            <a:r>
              <a:rPr lang="en-US" sz="2800" b="1" dirty="0" smtClean="0">
                <a:hlinkClick r:id="rId2"/>
              </a:rPr>
              <a:t>transform</a:t>
            </a:r>
            <a:r>
              <a:rPr lang="en-US" sz="2800" dirty="0" smtClean="0">
                <a:hlinkClick r:id="rId2"/>
              </a:rPr>
              <a:t>project.</a:t>
            </a:r>
            <a:r>
              <a:rPr lang="en-US" sz="2800" b="1" dirty="0" smtClean="0">
                <a:hlinkClick r:id="rId2"/>
              </a:rPr>
              <a:t>eu</a:t>
            </a:r>
            <a:r>
              <a:rPr lang="en-US" sz="2800" dirty="0" smtClean="0"/>
              <a:t>), the smart energy city is defined as: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“</a:t>
            </a:r>
            <a:r>
              <a:rPr lang="en-US" sz="2400" dirty="0" smtClean="0"/>
              <a:t>highly energy and resource efficient; increasingly powered by renewable energy sources; relies on integrated and resilient resource systems, as well as insight-driven and innovative approaches to strategic planning. The application of information, communication and technology are commonly a means to meet these objectives</a:t>
            </a:r>
            <a:r>
              <a:rPr lang="en-US" sz="2800" dirty="0" smtClean="0"/>
              <a:t>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dirty="0" smtClean="0"/>
              <a:t>It provides its users with a </a:t>
            </a:r>
            <a:r>
              <a:rPr lang="en-US" sz="2400" dirty="0" err="1" smtClean="0"/>
              <a:t>liveable</a:t>
            </a:r>
            <a:r>
              <a:rPr lang="en-US" sz="2400" dirty="0" smtClean="0"/>
              <a:t>, affordable, climate-friendly and engaging environment that supports the needs and interests of its users and is based on a sustainable economy”</a:t>
            </a:r>
            <a:endParaRPr lang="en-US" sz="2400" dirty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STREET LIGHTING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3"/>
            <a:ext cx="8792308" cy="526285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Cameras and/or sensors enable lights to detect movement and activate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Lights are interconnected and communicate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Remote monitoring enables efficient control – defection warnings, dimming times, brightness, etc.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Decreased energy usage and CO₂ emissions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Reduction of light pollution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Maintenance cost reduction – lights operational duration is increased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STREET LIGHTING – HOW IT WORKS</a:t>
            </a:r>
          </a:p>
        </p:txBody>
      </p:sp>
      <p:pic>
        <p:nvPicPr>
          <p:cNvPr id="2050" name="Picture 2" descr="C:\Users\panagiotakopoulos\Desktop\ligh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7172"/>
            <a:ext cx="9144000" cy="558391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DISTRICT HEATING AND COOLING (DHC)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64643"/>
            <a:ext cx="8792308" cy="546630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Heating represents the largest energy end-use in Europe -  about 50% of total final energy consumption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Circulates hot/chilling water or low-pressure steam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Potential sources include: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Combined Heat and Power (CHP) plants</a:t>
            </a:r>
          </a:p>
          <a:p>
            <a:pPr marL="893763" lvl="1" indent="-441325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biomass or biomass/coal co-firing</a:t>
            </a:r>
          </a:p>
          <a:p>
            <a:pPr marL="893763" lvl="1" indent="-441325"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</a:pPr>
            <a:r>
              <a:rPr lang="en-US" dirty="0" smtClean="0"/>
              <a:t>industrial waste heat</a:t>
            </a:r>
          </a:p>
        </p:txBody>
      </p:sp>
      <p:sp>
        <p:nvSpPr>
          <p:cNvPr id="6" name="5 - Ορθογώνιο"/>
          <p:cNvSpPr/>
          <p:nvPr/>
        </p:nvSpPr>
        <p:spPr>
          <a:xfrm>
            <a:off x="155866" y="2059908"/>
            <a:ext cx="58189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300" b="1" dirty="0" smtClean="0"/>
              <a:t>DHC</a:t>
            </a:r>
            <a:r>
              <a:rPr lang="en-US" sz="2300" dirty="0" smtClean="0"/>
              <a:t> is an integrative technology that utilizes various environment-friendly sources to provide heating and cooling to consumers from a central plant through underground piping</a:t>
            </a:r>
          </a:p>
        </p:txBody>
      </p:sp>
      <p:pic>
        <p:nvPicPr>
          <p:cNvPr id="4100" name="Picture 4" descr="C:\Users\panagiotakopoulos\Desktop\DH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8769" y="1876530"/>
            <a:ext cx="3165230" cy="1921747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15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24920</TotalTime>
  <Words>819</Words>
  <Application>Microsoft Office PowerPoint</Application>
  <PresentationFormat>Προβολή στην οθόνη (4:3)</PresentationFormat>
  <Paragraphs>100</Paragraphs>
  <Slides>15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61</vt:lpstr>
      <vt:lpstr>Διαφάνεια 1</vt:lpstr>
      <vt:lpstr>Διαφάνεια 2</vt:lpstr>
      <vt:lpstr>ENERGY IN CITIES</vt:lpstr>
      <vt:lpstr>CHALLENGES AND OPPORTUNITIES</vt:lpstr>
      <vt:lpstr>SMART CITY</vt:lpstr>
      <vt:lpstr>SMART ENERGY CITY CONCEPT</vt:lpstr>
      <vt:lpstr>INTELLIGENT STREET LIGHTING</vt:lpstr>
      <vt:lpstr>INTELLIGENT STREET LIGHTING – HOW IT WORKS</vt:lpstr>
      <vt:lpstr>DISTRICT HEATING AND COOLING (DHC)</vt:lpstr>
      <vt:lpstr>DHC SYSTEM ARCHITECTURE</vt:lpstr>
      <vt:lpstr>DHC SUBSYSTEMS</vt:lpstr>
      <vt:lpstr>DHC BENEFITS</vt:lpstr>
      <vt:lpstr>SMART DHC</vt:lpstr>
      <vt:lpstr>BIBLIOGRAPHY</vt:lpstr>
      <vt:lpstr>IMAGE 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1610</cp:revision>
  <dcterms:created xsi:type="dcterms:W3CDTF">2013-05-11T20:59:03Z</dcterms:created>
  <dcterms:modified xsi:type="dcterms:W3CDTF">2016-05-10T08:32:08Z</dcterms:modified>
</cp:coreProperties>
</file>