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72" r:id="rId2"/>
    <p:sldId id="485" r:id="rId3"/>
    <p:sldId id="401" r:id="rId4"/>
    <p:sldId id="413" r:id="rId5"/>
    <p:sldId id="414" r:id="rId6"/>
    <p:sldId id="412" r:id="rId7"/>
    <p:sldId id="396" r:id="rId8"/>
    <p:sldId id="416" r:id="rId9"/>
    <p:sldId id="417" r:id="rId10"/>
    <p:sldId id="439" r:id="rId11"/>
    <p:sldId id="440" r:id="rId12"/>
    <p:sldId id="441" r:id="rId13"/>
    <p:sldId id="450" r:id="rId14"/>
    <p:sldId id="443" r:id="rId15"/>
    <p:sldId id="442" r:id="rId16"/>
    <p:sldId id="438" r:id="rId17"/>
    <p:sldId id="444" r:id="rId18"/>
    <p:sldId id="445" r:id="rId19"/>
    <p:sldId id="449" r:id="rId20"/>
    <p:sldId id="446" r:id="rId21"/>
    <p:sldId id="447" r:id="rId22"/>
    <p:sldId id="448" r:id="rId23"/>
    <p:sldId id="482" r:id="rId24"/>
    <p:sldId id="385" r:id="rId25"/>
    <p:sldId id="452" r:id="rId2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1pPr>
    <a:lvl2pPr marL="4572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2pPr>
    <a:lvl3pPr marL="9144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3pPr>
    <a:lvl4pPr marL="13716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4pPr>
    <a:lvl5pPr marL="18288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99CC"/>
    <a:srgbClr val="FF6699"/>
    <a:srgbClr val="993366"/>
    <a:srgbClr val="008000"/>
    <a:srgbClr val="996600"/>
    <a:srgbClr val="FF0066"/>
    <a:srgbClr val="000066"/>
    <a:srgbClr val="0033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03" autoAdjust="0"/>
    <p:restoredTop sz="94342" autoAdjust="0"/>
  </p:normalViewPr>
  <p:slideViewPr>
    <p:cSldViewPr snapToGrid="0">
      <p:cViewPr varScale="1">
        <p:scale>
          <a:sx n="63" d="100"/>
          <a:sy n="63" d="100"/>
        </p:scale>
        <p:origin x="-116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-2508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FBB910F5-59C0-4596-A203-39C879F43506}" type="datetime1">
              <a:rPr lang="en-US"/>
              <a:pPr>
                <a:defRPr/>
              </a:pPr>
              <a:t>3/23/2016</a:t>
            </a:fld>
            <a:endParaRPr lang="el-G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r>
              <a:rPr lang="el-GR"/>
              <a:t>9ο ΠΕΣΧΜ: Η Συμβολή της Χημικής Μηχανικής στην Αειφόρο Ανάπτυξη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AE53357A-67FC-4270-8BDA-067EF194E0C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21260156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fld id="{A4A11E4C-A8ED-4B91-BA17-D27C6A647462}" type="datetime1">
              <a:rPr lang="en-US"/>
              <a:pPr>
                <a:defRPr/>
              </a:pPr>
              <a:t>3/23/2016</a:t>
            </a:fld>
            <a:endParaRPr lang="en-US" altLang="zh-CN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pPr>
              <a:defRPr/>
            </a:pPr>
            <a:r>
              <a:rPr lang="en-US" altLang="zh-CN"/>
              <a:t>9ο ΠΕΣΧΜ: Η </a:t>
            </a:r>
            <a:r>
              <a:rPr lang="en-US" altLang="zh-CN" err="1"/>
              <a:t>Συμβολή</a:t>
            </a:r>
            <a:r>
              <a:rPr lang="en-US" altLang="zh-CN"/>
              <a:t> </a:t>
            </a:r>
            <a:r>
              <a:rPr lang="en-US" altLang="zh-CN" err="1"/>
              <a:t>της</a:t>
            </a:r>
            <a:r>
              <a:rPr lang="en-US" altLang="zh-CN"/>
              <a:t> </a:t>
            </a:r>
            <a:r>
              <a:rPr lang="en-US" altLang="zh-CN" err="1"/>
              <a:t>Χημικής</a:t>
            </a:r>
            <a:r>
              <a:rPr lang="en-US" altLang="zh-CN"/>
              <a:t> </a:t>
            </a:r>
            <a:r>
              <a:rPr lang="en-US" altLang="zh-CN" err="1"/>
              <a:t>Μηχανικής</a:t>
            </a:r>
            <a:r>
              <a:rPr lang="en-US" altLang="zh-CN"/>
              <a:t> </a:t>
            </a:r>
            <a:r>
              <a:rPr lang="en-US" altLang="zh-CN" err="1"/>
              <a:t>στην</a:t>
            </a:r>
            <a:r>
              <a:rPr lang="en-US" altLang="zh-CN"/>
              <a:t> </a:t>
            </a:r>
            <a:r>
              <a:rPr lang="en-US" altLang="zh-CN" err="1"/>
              <a:t>Αειφόρο</a:t>
            </a:r>
            <a:r>
              <a:rPr lang="en-US" altLang="zh-CN"/>
              <a:t> </a:t>
            </a:r>
            <a:r>
              <a:rPr lang="en-US" altLang="zh-CN" err="1"/>
              <a:t>Ανάπτυξη</a:t>
            </a:r>
            <a:endParaRPr lang="en-US" altLang="zh-CN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fld id="{608A7537-9678-4B00-B4C2-DA4AFD08B26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4870439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altLang="zh-CN" smtClean="0"/>
              <a:t>9ο ΠΕΣΧΜ: Η Συμβολή της Χημικής Μηχανικής στην Αειφόρο Ανάπτυξη</a:t>
            </a: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l-GR" altLang="el-G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websbook_227943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  <a:prstGeom prst="rect">
            <a:avLst/>
          </a:prstGeom>
        </p:spPr>
        <p:txBody>
          <a:bodyPr/>
          <a:lstStyle>
            <a:lvl1pPr algn="l">
              <a:buClr>
                <a:srgbClr val="FFFFFF"/>
              </a:buCl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 sz="3500" baseline="0"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703513" y="274638"/>
            <a:ext cx="6316662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693988" y="1600200"/>
            <a:ext cx="6326187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39750" y="1341438"/>
            <a:ext cx="3956050" cy="4784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3956050" cy="4784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03513" y="274638"/>
            <a:ext cx="6316662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altLang="zh-CN" noProof="0" dirty="0" smtClean="0"/>
              <a:t>Click icon to add picture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43213" y="404813"/>
            <a:ext cx="5832475" cy="692150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1298575"/>
            <a:ext cx="8207375" cy="48275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40513" y="260350"/>
            <a:ext cx="2057400" cy="5865813"/>
          </a:xfrm>
          <a:prstGeom prst="rect">
            <a:avLst/>
          </a:prstGeo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260350"/>
            <a:ext cx="6019800" cy="58658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3" descr="websbook_227943411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0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8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16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n"/>
        <a:defRPr sz="1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84213" y="782638"/>
            <a:ext cx="7772400" cy="1303337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r>
              <a:rPr lang="en-GB" sz="2800" b="1" cap="small" dirty="0">
                <a:solidFill>
                  <a:schemeClr val="bg2">
                    <a:lumMod val="50000"/>
                  </a:schemeClr>
                </a:solidFill>
              </a:rPr>
              <a:t>ÉPOQUE: Environmental POrtfolio for Quality in University Education</a:t>
            </a:r>
            <a:endParaRPr lang="el-GR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5362" name="Text Box 15"/>
          <p:cNvSpPr txBox="1">
            <a:spLocks noChangeArrowheads="1"/>
          </p:cNvSpPr>
          <p:nvPr/>
        </p:nvSpPr>
        <p:spPr bwMode="auto">
          <a:xfrm>
            <a:off x="3870325" y="17192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 altLang="el-GR" i="0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758825" y="2080009"/>
            <a:ext cx="7924800" cy="4089679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r>
              <a:rPr lang="en-US" sz="2800" b="1" i="0" u="sng" cap="small" dirty="0" smtClean="0">
                <a:solidFill>
                  <a:schemeClr val="bg2">
                    <a:lumMod val="50000"/>
                  </a:schemeClr>
                </a:solidFill>
              </a:rPr>
              <a:t>COURSE III</a:t>
            </a:r>
          </a:p>
          <a:p>
            <a:pPr algn="ctr">
              <a:defRPr/>
            </a:pPr>
            <a:r>
              <a:rPr lang="en-US" sz="2400" b="1" i="0" cap="small" dirty="0" smtClean="0">
                <a:solidFill>
                  <a:schemeClr val="bg2">
                    <a:lumMod val="50000"/>
                  </a:schemeClr>
                </a:solidFill>
              </a:rPr>
              <a:t>Entrepreneurship – Intelligent energy</a:t>
            </a:r>
            <a:endParaRPr lang="en-GB" sz="2400" b="1" i="0" cap="small" dirty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en-GB" sz="2800" b="1" u="sng" cap="small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en-GB" sz="2800" b="1" u="sng" cap="small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en-GB" sz="2800" b="1" i="0" u="sng" cap="small" dirty="0" smtClean="0">
                <a:solidFill>
                  <a:schemeClr val="bg2">
                    <a:lumMod val="50000"/>
                  </a:schemeClr>
                </a:solidFill>
              </a:rPr>
              <a:t>MODULE 1</a:t>
            </a:r>
          </a:p>
          <a:p>
            <a:pPr algn="ctr">
              <a:defRPr/>
            </a:pPr>
            <a:r>
              <a:rPr lang="en-GB" sz="2400" b="1" i="0" cap="small" dirty="0" smtClean="0">
                <a:solidFill>
                  <a:schemeClr val="bg2">
                    <a:lumMod val="50000"/>
                  </a:schemeClr>
                </a:solidFill>
              </a:rPr>
              <a:t>Intelligent energy</a:t>
            </a:r>
            <a:endParaRPr lang="en-GB" sz="2400" b="1" i="0" cap="small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SMART GRID TECHNOLOGICAL AREAS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168094"/>
            <a:ext cx="8792308" cy="502168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smtClean="0"/>
              <a:t>Wide area monitoring and control</a:t>
            </a:r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smtClean="0"/>
              <a:t>Renewable and distributed generation integration </a:t>
            </a:r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smtClean="0"/>
              <a:t>ICT integration</a:t>
            </a:r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smtClean="0"/>
              <a:t>Transmission enhancement applications</a:t>
            </a:r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smtClean="0"/>
              <a:t>Distribution grid management</a:t>
            </a:r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smtClean="0"/>
              <a:t>Advanced metering infrastructure (AMI)</a:t>
            </a:r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smtClean="0"/>
              <a:t>EV charging infrastructure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Customer-side systems (CS)</a:t>
            </a:r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10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TECHNOLOGY SPAN IN THE SMART GRID</a:t>
            </a:r>
          </a:p>
        </p:txBody>
      </p:sp>
      <p:pic>
        <p:nvPicPr>
          <p:cNvPr id="10242" name="Picture 2" descr="C:\Users\panagiotakopoulos\Desktop\tech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65125"/>
            <a:ext cx="9144000" cy="5315578"/>
          </a:xfrm>
          <a:prstGeom prst="rect">
            <a:avLst/>
          </a:prstGeom>
          <a:noFill/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11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WIDE AREA MONITORING AND CONTROL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168094"/>
            <a:ext cx="8792308" cy="502168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smtClean="0"/>
              <a:t>Real-time monitoring and display of power system components and performance</a:t>
            </a:r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smtClean="0"/>
              <a:t>Advanced system operation tools to avoid blackouts and facilitate the integration of renewable energy resources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US" sz="2800" dirty="0" smtClean="0"/>
              <a:t>Monitoring and control technologies along with advanced system analytics:</a:t>
            </a:r>
          </a:p>
          <a:p>
            <a:pPr marL="712788" lvl="1" indent="-350838"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400" dirty="0" smtClean="0"/>
              <a:t>Supervisory control and data acquisition (SCADA)</a:t>
            </a:r>
          </a:p>
          <a:p>
            <a:pPr marL="712788" lvl="1" indent="-350838"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400" dirty="0" smtClean="0"/>
              <a:t>Wide-area situational awareness </a:t>
            </a:r>
          </a:p>
          <a:p>
            <a:pPr marL="712788" lvl="1" indent="-350838"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400" dirty="0" smtClean="0"/>
              <a:t>Wide-area monitoring systems </a:t>
            </a:r>
          </a:p>
          <a:p>
            <a:pPr marL="712788" lvl="1" indent="-350838" algn="just">
              <a:spcBef>
                <a:spcPts val="0"/>
              </a:spcBef>
              <a:spcAft>
                <a:spcPts val="1500"/>
              </a:spcAft>
              <a:buFont typeface="Wingdings" pitchFamily="2" charset="2"/>
              <a:buChar char="Ø"/>
            </a:pPr>
            <a:r>
              <a:rPr lang="en-US" sz="2400" dirty="0" smtClean="0"/>
              <a:t>Wide-area adaptive protection, control and automation </a:t>
            </a:r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12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MONITORING THE GRID</a:t>
            </a:r>
          </a:p>
        </p:txBody>
      </p:sp>
      <p:pic>
        <p:nvPicPr>
          <p:cNvPr id="4" name="Picture 4" descr="C:\Users\panagiotakopoulos\Desktop\substas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155560"/>
            <a:ext cx="9144000" cy="5124659"/>
          </a:xfrm>
          <a:prstGeom prst="rect">
            <a:avLst/>
          </a:prstGeom>
          <a:noFill/>
        </p:spPr>
      </p:pic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13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110527"/>
            <a:ext cx="9144000" cy="100484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RENEWABLE AND DISTRIBUTED GENERATION INTEGRATION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168094"/>
            <a:ext cx="8792308" cy="502168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smtClean="0"/>
              <a:t>Challenges for their </a:t>
            </a:r>
            <a:r>
              <a:rPr lang="en-US" sz="2800" dirty="0" err="1" smtClean="0"/>
              <a:t>dispatchability</a:t>
            </a:r>
            <a:r>
              <a:rPr lang="en-US" sz="2800" dirty="0" smtClean="0"/>
              <a:t> and controllability and for operation of the electricity system</a:t>
            </a:r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smtClean="0"/>
              <a:t>Energy storage systems can decouple the production and delivery of energy</a:t>
            </a:r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smtClean="0"/>
              <a:t>Automation of control of generation and demand to ensure balancing of supply and demand</a:t>
            </a:r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smtClean="0"/>
              <a:t>Power conditioning equipment for bulk power and grid support</a:t>
            </a:r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smtClean="0"/>
              <a:t>Communication and control hardware for generation and enabling storage technology</a:t>
            </a:r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14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ICT INTEGRATION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168094"/>
            <a:ext cx="8792308" cy="236892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smtClean="0"/>
              <a:t>Create a dynamic, high-speed interactive infrastructure for real-time information and power exchange</a:t>
            </a:r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smtClean="0"/>
              <a:t>System control software and enterprise resource planning (ERP) software to support the two-way exchange of information between stakeholders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200966" y="3903381"/>
            <a:ext cx="3989195" cy="197490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just" eaLnBrk="0" hangingPunct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</a:pPr>
            <a:r>
              <a:rPr lang="en-US" sz="2800" dirty="0" smtClean="0"/>
              <a:t>Wireless technologies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:</a:t>
            </a:r>
          </a:p>
          <a:p>
            <a:pPr marL="712788" lvl="1" indent="-350838"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800" dirty="0" smtClean="0"/>
              <a:t>IEEE.802.11 (</a:t>
            </a:r>
            <a:r>
              <a:rPr lang="en-US" sz="2800" dirty="0" err="1" smtClean="0"/>
              <a:t>WiFi</a:t>
            </a:r>
            <a:r>
              <a:rPr lang="en-US" sz="2800" dirty="0" smtClean="0"/>
              <a:t>)</a:t>
            </a:r>
          </a:p>
          <a:p>
            <a:pPr marL="712788" lvl="1" indent="-350838"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800" dirty="0" smtClean="0"/>
              <a:t>IEEE.802.16 (</a:t>
            </a:r>
            <a:r>
              <a:rPr lang="en-US" sz="2800" dirty="0" err="1" smtClean="0"/>
              <a:t>WiMax</a:t>
            </a:r>
            <a:r>
              <a:rPr lang="en-US" sz="2800" dirty="0" smtClean="0"/>
              <a:t>)</a:t>
            </a:r>
          </a:p>
          <a:p>
            <a:pPr marL="712788" lvl="1" indent="-350838"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sz="2800" dirty="0" smtClean="0"/>
              <a:t>GSM/GPRS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190163" y="3975818"/>
            <a:ext cx="4953837" cy="198285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Wired technologies:</a:t>
            </a:r>
          </a:p>
          <a:p>
            <a:pPr marL="712788" marR="0" lvl="1" indent="-350838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Fiber optics</a:t>
            </a:r>
          </a:p>
          <a:p>
            <a:pPr marL="712788" marR="0" lvl="1" indent="-350838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xDSL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712788" marR="0" lvl="1" indent="-350838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Power Line Communication</a:t>
            </a:r>
          </a:p>
        </p:txBody>
      </p:sp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15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COMMUNICATION TECHNOLOGIES</a:t>
            </a:r>
          </a:p>
        </p:txBody>
      </p:sp>
      <p:pic>
        <p:nvPicPr>
          <p:cNvPr id="9220" name="Picture 4" descr="C:\Users\panagiotakopoulos\Desktop\ComTech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24448"/>
            <a:ext cx="9143999" cy="5496446"/>
          </a:xfrm>
          <a:prstGeom prst="rect">
            <a:avLst/>
          </a:prstGeom>
          <a:noFill/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16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TRANSMISSION ENHANCEMENT APPLICATIONS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168094"/>
            <a:ext cx="8792308" cy="516236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Flexible AC transmission systems (FACTS) are used to enhance the controllability of transmission networks and maximize power transfer capability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High voltage DC (HVDC) technologies are used to connect offshore wind and solar farms to large power areas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Dynamic line rating (DLR), can optimize utilization of existing transmission assets, without causing overloads</a:t>
            </a:r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smtClean="0"/>
              <a:t>High-temperature superconductors (HTS) can reduce transmission losses and enable economical fault-current limiting with higher performance</a:t>
            </a:r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17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DISTRIBUTION GRID MANAGEMENT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168094"/>
            <a:ext cx="8792308" cy="505183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US" sz="2800" dirty="0" smtClean="0"/>
              <a:t>Distribution and sub-station sensing and automation can:</a:t>
            </a:r>
          </a:p>
          <a:p>
            <a:pPr lvl="1" indent="-381000"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 smtClean="0"/>
              <a:t>reduce outage and repair time</a:t>
            </a:r>
          </a:p>
          <a:p>
            <a:pPr lvl="1" indent="-381000"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 smtClean="0"/>
              <a:t>maintain voltage level</a:t>
            </a:r>
          </a:p>
          <a:p>
            <a:pPr lvl="1" indent="-381000" algn="just">
              <a:spcBef>
                <a:spcPts val="0"/>
              </a:spcBef>
              <a:spcAft>
                <a:spcPts val="1500"/>
              </a:spcAft>
              <a:buFont typeface="Wingdings" pitchFamily="2" charset="2"/>
              <a:buChar char="Ø"/>
            </a:pPr>
            <a:r>
              <a:rPr lang="en-US" dirty="0" smtClean="0"/>
              <a:t>improve asset management</a:t>
            </a:r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smtClean="0"/>
              <a:t>Sensor technologies enable condition- and performance-based maintenance of network components</a:t>
            </a:r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smtClean="0"/>
              <a:t>Geographic Information System (GIS), Distribution Management System (DMS), Outage Management System (OMS), Workforce Management System (WMS)</a:t>
            </a:r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18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DISTRIBUTION GRID MANAGEMENT SYSTEM</a:t>
            </a:r>
          </a:p>
        </p:txBody>
      </p:sp>
      <p:pic>
        <p:nvPicPr>
          <p:cNvPr id="12290" name="Picture 2" descr="C:\Users\panagiotakopoulos\Desktop\Distribution-Management-System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45029"/>
            <a:ext cx="9144000" cy="5355771"/>
          </a:xfrm>
          <a:prstGeom prst="rect">
            <a:avLst/>
          </a:prstGeom>
          <a:noFill/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19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60774" y="1590172"/>
            <a:ext cx="8812404" cy="358474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3000"/>
              </a:spcAft>
              <a:buNone/>
            </a:pPr>
            <a:endParaRPr lang="en-US" sz="36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spcBef>
                <a:spcPts val="0"/>
              </a:spcBef>
              <a:spcAft>
                <a:spcPts val="3000"/>
              </a:spcAft>
              <a:buNone/>
            </a:pPr>
            <a:r>
              <a:rPr lang="en-US" sz="3600" b="1" u="sng" dirty="0" smtClean="0">
                <a:solidFill>
                  <a:schemeClr val="bg2">
                    <a:lumMod val="50000"/>
                  </a:schemeClr>
                </a:solidFill>
              </a:rPr>
              <a:t>TOPIC </a:t>
            </a:r>
            <a:r>
              <a:rPr lang="en-US" sz="3600" b="1" u="sng" dirty="0" smtClean="0">
                <a:solidFill>
                  <a:schemeClr val="bg2">
                    <a:lumMod val="50000"/>
                  </a:schemeClr>
                </a:solidFill>
              </a:rPr>
              <a:t>3</a:t>
            </a:r>
            <a:endParaRPr lang="en-US" sz="3600" b="1" u="sng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spcBef>
                <a:spcPts val="0"/>
              </a:spcBef>
              <a:spcAft>
                <a:spcPts val="4800"/>
              </a:spcAft>
              <a:buNone/>
            </a:pP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Smart grid components and technologies</a:t>
            </a:r>
            <a:endParaRPr lang="en-US" sz="36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 #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ADVANCED METERING INFRASTRUCTURE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168094"/>
            <a:ext cx="8792308" cy="502168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smtClean="0"/>
              <a:t>Remote consumer price signals, which can provide time-of-use pricing information</a:t>
            </a:r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smtClean="0"/>
              <a:t>Collect, store and report customer energy consumption data for any required time intervals or near real time</a:t>
            </a:r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smtClean="0"/>
              <a:t>Improved energy diagnostics from more detailed load profiles</a:t>
            </a:r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smtClean="0"/>
              <a:t>Ability to identify location and extent of outages remotely via a metering function that sends a signal when the meter goes out and when power is restored</a:t>
            </a:r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smtClean="0"/>
              <a:t>Losses and theft detection</a:t>
            </a:r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20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EV CHARGING INFRASTRUCTURE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906846"/>
            <a:ext cx="8792308" cy="225838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US" sz="2800" dirty="0" smtClean="0"/>
              <a:t>Handles billing, scheduling and other intelligent features for smart charging (grid-to-vehicle)</a:t>
            </a:r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smtClean="0"/>
              <a:t>large charging installation will provide power system ancillary services, such as capacity reserve, peak load shaving and vehicle-to-grid regulation</a:t>
            </a:r>
          </a:p>
        </p:txBody>
      </p:sp>
      <p:pic>
        <p:nvPicPr>
          <p:cNvPr id="11267" name="Picture 3" descr="C:\Users\panagiotakopoulos\Desktop\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95375"/>
            <a:ext cx="9144000" cy="3197469"/>
          </a:xfrm>
          <a:prstGeom prst="rect">
            <a:avLst/>
          </a:prstGeom>
          <a:noFill/>
        </p:spPr>
      </p:pic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21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CUSTOMER-SIDE SYSTEMS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168094"/>
            <a:ext cx="8792308" cy="502168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smtClean="0"/>
              <a:t>Help manage electricity consumption at the industrial, service and residential levels</a:t>
            </a:r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smtClean="0"/>
              <a:t>Include energy management systems, energy storage devices, smart appliances and distributed generation</a:t>
            </a:r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smtClean="0"/>
              <a:t>Energy efficiency gains and peak demand reduction can be accelerated with in-home displays/energy dashboards, smart appliances and local storage</a:t>
            </a:r>
          </a:p>
          <a:p>
            <a:pPr algn="just">
              <a:spcBef>
                <a:spcPts val="0"/>
              </a:spcBef>
              <a:spcAft>
                <a:spcPts val="1500"/>
              </a:spcAft>
            </a:pPr>
            <a:r>
              <a:rPr lang="en-US" sz="2800" dirty="0" smtClean="0"/>
              <a:t>Automated, price-responsive appliances and thermostats connected to an energy management system or controlled from the utility or system operator</a:t>
            </a:r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22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SMART GRID - SUMMARY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11015" y="1168094"/>
            <a:ext cx="8792308" cy="502168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800" dirty="0" smtClean="0"/>
              <a:t>Evolves traditional power system through monitoring and control, self-healing, automation, security etc. </a:t>
            </a:r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800" dirty="0" smtClean="0"/>
              <a:t>Provides consumers with information related to their energy usage (e.g. cost, alternative options etc.)</a:t>
            </a:r>
          </a:p>
          <a:p>
            <a:pPr algn="just">
              <a:spcBef>
                <a:spcPts val="0"/>
              </a:spcBef>
              <a:spcAft>
                <a:spcPts val="3000"/>
              </a:spcAft>
            </a:pPr>
            <a:r>
              <a:rPr lang="en-US" sz="2800" dirty="0" smtClean="0"/>
              <a:t>Integrates renewable energy sources</a:t>
            </a:r>
          </a:p>
          <a:p>
            <a:pPr algn="just">
              <a:spcBef>
                <a:spcPts val="0"/>
              </a:spcBef>
              <a:spcAft>
                <a:spcPts val="3000"/>
              </a:spcAft>
            </a:pPr>
            <a:r>
              <a:rPr lang="en-US" sz="2800" dirty="0" smtClean="0"/>
              <a:t>Adds energy storage abilities into the system</a:t>
            </a:r>
          </a:p>
          <a:p>
            <a:pPr marL="0" indent="0" algn="just">
              <a:spcBef>
                <a:spcPts val="0"/>
              </a:spcBef>
              <a:spcAft>
                <a:spcPts val="1500"/>
              </a:spcAft>
              <a:buNone/>
            </a:pPr>
            <a:r>
              <a:rPr lang="en-US" sz="2800" dirty="0" smtClean="0"/>
              <a:t>These lead to an energy system that is more </a:t>
            </a:r>
            <a:r>
              <a:rPr lang="en-US" sz="2800" b="1" u="sng" dirty="0" smtClean="0"/>
              <a:t>reliable</a:t>
            </a:r>
            <a:r>
              <a:rPr lang="en-US" sz="2800" dirty="0" smtClean="0"/>
              <a:t>, </a:t>
            </a:r>
            <a:r>
              <a:rPr lang="en-US" sz="2800" b="1" u="sng" dirty="0" smtClean="0"/>
              <a:t>sustainable</a:t>
            </a:r>
            <a:r>
              <a:rPr lang="en-US" sz="2800" dirty="0" smtClean="0"/>
              <a:t> and </a:t>
            </a:r>
            <a:r>
              <a:rPr lang="en-US" sz="2800" b="1" u="sng" dirty="0" smtClean="0"/>
              <a:t>resilient</a:t>
            </a:r>
            <a:r>
              <a:rPr lang="en-US" sz="2800" dirty="0" smtClean="0"/>
              <a:t>.</a:t>
            </a:r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23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160768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BIBLIOGRAPHY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341643" y="1067628"/>
            <a:ext cx="8460713" cy="520253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 smtClean="0"/>
              <a:t>National </a:t>
            </a:r>
            <a:r>
              <a:rPr lang="en-US" dirty="0" smtClean="0"/>
              <a:t>Energy Technology Laboratory (2007).  A systems view of the modern grid, white paper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 smtClean="0"/>
              <a:t>Wakefield</a:t>
            </a:r>
            <a:r>
              <a:rPr lang="en-US" dirty="0" smtClean="0"/>
              <a:t>, M., </a:t>
            </a:r>
            <a:r>
              <a:rPr lang="en-US" dirty="0" err="1" smtClean="0"/>
              <a:t>Nowaczyk</a:t>
            </a:r>
            <a:r>
              <a:rPr lang="en-US" dirty="0" smtClean="0"/>
              <a:t>, J., and Handley, J. (2014). From Research to Action: Communication Research and Actions to Enable the Future Electric Power System. Electric Energy T&amp;D, 97, 772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buNone/>
            </a:pPr>
            <a:endParaRPr lang="en-US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24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41160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IMAGE SOURCES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321546" y="1467059"/>
            <a:ext cx="8510955" cy="489354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 smtClean="0"/>
              <a:t>http</a:t>
            </a:r>
            <a:r>
              <a:rPr lang="en-US" dirty="0" smtClean="0"/>
              <a:t>://www.nytimes.com/2012/01/22/us/comeds-smart-grid-begins-with-a-promise-for-the-future.html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 smtClean="0"/>
              <a:t>http://</a:t>
            </a:r>
            <a:r>
              <a:rPr lang="en-US" dirty="0" smtClean="0"/>
              <a:t>www.thinkinggrids.com/smart-grid-news/the-future-of-distribution-management-systems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 smtClean="0"/>
              <a:t>http://www.autoevolution.com/news/us-homebuilder-offers-ev-charging-infrastructure-preparation-17831.html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25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SMART GRID COMPONENTS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90918" y="1841358"/>
            <a:ext cx="8792308" cy="345412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Intelligent appliances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Smart power meters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Smart substations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Smart generation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Smart distribution</a:t>
            </a:r>
            <a:endParaRPr lang="el-GR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  <a:buNone/>
            </a:pP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  <a:buNone/>
            </a:pP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3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INTELLIGENT APPLIANCES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30629" y="957103"/>
            <a:ext cx="8862646" cy="529297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Intelligent appliances are providing residential power consumers with insight into their energy consumption, facilitating energy-efficient and eco-friendly behavior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Enable monitor of their usage and support remote management</a:t>
            </a:r>
            <a:endParaRPr lang="en-US" sz="2800" b="1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Capable of deciding when to consume power based on pre-set customer preferences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Best candidates are the appliances consuming a lot of power and can be used with discretion, such as the HVAC (Heating Ventilation A/C) system, washers and dryers</a:t>
            </a:r>
          </a:p>
          <a:p>
            <a:r>
              <a:rPr lang="en-US" sz="2800" dirty="0" smtClean="0"/>
              <a:t>Consumers can save up to 25% on their energy usage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  <a:buNone/>
            </a:pP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  <a:buNone/>
            </a:pP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4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INTELLIGENT APPLIANCES - EXAMPLES</a:t>
            </a:r>
          </a:p>
        </p:txBody>
      </p:sp>
      <p:pic>
        <p:nvPicPr>
          <p:cNvPr id="6146" name="Picture 2" descr="C:\Users\panagiotakopoulos\Desktop\lg-nfc-smart-applianc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954593"/>
            <a:ext cx="4471517" cy="2291025"/>
          </a:xfrm>
          <a:prstGeom prst="rect">
            <a:avLst/>
          </a:prstGeom>
          <a:noFill/>
        </p:spPr>
      </p:pic>
      <p:pic>
        <p:nvPicPr>
          <p:cNvPr id="6148" name="Picture 4" descr="C:\Users\panagiotakopoulos\Desktop\Appliance-manag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2532" y="943029"/>
            <a:ext cx="4461468" cy="2362879"/>
          </a:xfrm>
          <a:prstGeom prst="rect">
            <a:avLst/>
          </a:prstGeom>
          <a:noFill/>
        </p:spPr>
      </p:pic>
      <p:pic>
        <p:nvPicPr>
          <p:cNvPr id="6151" name="Picture 7" descr="C:\Users\panagiotakopoulos\Desktop\0119-aros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482375"/>
            <a:ext cx="4501662" cy="2827990"/>
          </a:xfrm>
          <a:prstGeom prst="rect">
            <a:avLst/>
          </a:prstGeom>
          <a:noFill/>
        </p:spPr>
      </p:pic>
      <p:pic>
        <p:nvPicPr>
          <p:cNvPr id="6152" name="Picture 8" descr="C:\Users\panagiotakopoulos\Desktop\rtc1106er_smart2_larg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2484" y="3466681"/>
            <a:ext cx="4471516" cy="2833635"/>
          </a:xfrm>
          <a:prstGeom prst="rect">
            <a:avLst/>
          </a:prstGeom>
          <a:noFill/>
        </p:spPr>
      </p:pic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5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SMART POWER METERS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" y="1077684"/>
            <a:ext cx="7134330" cy="487094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US" sz="2800" dirty="0" smtClean="0"/>
              <a:t>Digital devices for measuring various features relative with electricity consumption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US" sz="2800" dirty="0" smtClean="0"/>
              <a:t>Provide data on electricity price and consumption, CO2 emissions and show comparisons of energy usage on a given time frame basis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US" sz="2800" dirty="0" smtClean="0"/>
              <a:t>Support two-way flow of information between them and electricity provider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en-US" sz="2800" dirty="0" smtClean="0"/>
              <a:t>Enable demand response – that is actions taken to reduce the energy demand by end users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  <a:buNone/>
            </a:pPr>
            <a:endParaRPr lang="en-US" sz="2800" dirty="0" smtClean="0"/>
          </a:p>
        </p:txBody>
      </p:sp>
      <p:pic>
        <p:nvPicPr>
          <p:cNvPr id="7170" name="Picture 2" descr="C:\Users\panagiotakopoulos\Desktop\SM150-Elster-Smart-Water-Mete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34330" y="1185705"/>
            <a:ext cx="2009670" cy="1524209"/>
          </a:xfrm>
          <a:prstGeom prst="rect">
            <a:avLst/>
          </a:prstGeom>
          <a:noFill/>
        </p:spPr>
      </p:pic>
      <p:pic>
        <p:nvPicPr>
          <p:cNvPr id="7171" name="Picture 3" descr="C:\Users\panagiotakopoulos\Desktop\smart-mete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58616" y="2788993"/>
            <a:ext cx="1905000" cy="1692571"/>
          </a:xfrm>
          <a:prstGeom prst="rect">
            <a:avLst/>
          </a:prstGeom>
          <a:noFill/>
        </p:spPr>
      </p:pic>
      <p:pic>
        <p:nvPicPr>
          <p:cNvPr id="7172" name="Picture 4" descr="C:\Users\panagiotakopoulos\Desktop\article-2014january-leds-in-smart-meters-fig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4378" y="4571999"/>
            <a:ext cx="1999622" cy="1370623"/>
          </a:xfrm>
          <a:prstGeom prst="rect">
            <a:avLst/>
          </a:prstGeom>
          <a:noFill/>
        </p:spPr>
      </p:pic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6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SMART GENERATION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1077684"/>
            <a:ext cx="8792308" cy="501161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Optimize the production of electricity utilizing different energy sources efficiently, flexible, fast and with cost-effectively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Balance multiple energy sources to meet network requirements and consumption needs – balancing supply and demand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Maintain voltage, frequency and power factor standards based on feedback from multiple points in the grid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Each generator runs independently of the others (all run in parallel) and runs only when needed (based on load)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  <a:buNone/>
            </a:pP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7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SMART DISTRIBUTION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1077684"/>
            <a:ext cx="8792308" cy="501161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Supports distributed energy resource deployment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Enables self-healing, self-balancing and self-optimizing and autonomous restoration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Utilizes the bi-directional flow of information to optimize distribution grid operations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Enhances security of supply and power quality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Automated monitoring and analysis tools capable of detecting or even predicting cable and failures based on real-time data about weather, outage history</a:t>
            </a:r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8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SMART SUBSTATIONS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1077684"/>
            <a:ext cx="8792308" cy="1404259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Achieve the intelligent management of substation equipments by advanced data analysis processing methods based on advanced sensor technologies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231112" y="2757428"/>
            <a:ext cx="3959051" cy="351273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Font typeface="Wingdings" pitchFamily="2" charset="2"/>
              <a:buChar char="n"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Support a series of sophisticated functions such as intelligent </a:t>
            </a:r>
            <a:r>
              <a:rPr lang="en-US" sz="2800" i="0" kern="0" dirty="0" smtClean="0"/>
              <a:t>alarm and analysis, substation load transfer, device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status </a:t>
            </a:r>
            <a:r>
              <a:rPr lang="en-US" sz="2800" i="0" dirty="0" smtClean="0"/>
              <a:t>visualization, </a:t>
            </a:r>
            <a:r>
              <a:rPr lang="el-GR" sz="2800" i="0" dirty="0" smtClean="0"/>
              <a:t>battery </a:t>
            </a:r>
            <a:r>
              <a:rPr lang="el-GR" sz="2800" i="0" dirty="0" err="1" smtClean="0"/>
              <a:t>monitoring</a:t>
            </a:r>
            <a:r>
              <a:rPr lang="en-US" sz="2800" i="0" dirty="0" smtClean="0"/>
              <a:t>,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etc.</a:t>
            </a:r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89679" y="2562329"/>
            <a:ext cx="5054321" cy="3758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9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25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61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6699"/>
      </a:accent1>
      <a:accent2>
        <a:srgbClr val="45ACDF"/>
      </a:accent2>
      <a:accent3>
        <a:srgbClr val="FFFFFF"/>
      </a:accent3>
      <a:accent4>
        <a:srgbClr val="000000"/>
      </a:accent4>
      <a:accent5>
        <a:srgbClr val="ADB8CA"/>
      </a:accent5>
      <a:accent6>
        <a:srgbClr val="3E9BCA"/>
      </a:accent6>
      <a:hlink>
        <a:srgbClr val="0099CC"/>
      </a:hlink>
      <a:folHlink>
        <a:srgbClr val="66CCFF"/>
      </a:folHlink>
    </a:clrScheme>
    <a:fontScheme name="NordriDesign_免费商务模板系列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NordriDesign_免费商务模板系列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66CC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AAB8E2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D96FF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ADC9FF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5093DC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B3C8EB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61</Template>
  <TotalTime>77</TotalTime>
  <Words>1124</Words>
  <Application>Microsoft Office PowerPoint</Application>
  <PresentationFormat>Προβολή στην οθόνη (4:3)</PresentationFormat>
  <Paragraphs>148</Paragraphs>
  <Slides>25</Slides>
  <Notes>1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25</vt:i4>
      </vt:variant>
    </vt:vector>
  </HeadingPairs>
  <TitlesOfParts>
    <vt:vector size="26" baseType="lpstr">
      <vt:lpstr>61</vt:lpstr>
      <vt:lpstr>Διαφάνεια 1</vt:lpstr>
      <vt:lpstr>Διαφάνεια 2</vt:lpstr>
      <vt:lpstr>SMART GRID COMPONENTS</vt:lpstr>
      <vt:lpstr>INTELLIGENT APPLIANCES</vt:lpstr>
      <vt:lpstr>INTELLIGENT APPLIANCES - EXAMPLES</vt:lpstr>
      <vt:lpstr>SMART POWER METERS</vt:lpstr>
      <vt:lpstr>SMART GENERATION</vt:lpstr>
      <vt:lpstr>SMART DISTRIBUTION</vt:lpstr>
      <vt:lpstr>SMART SUBSTATIONS</vt:lpstr>
      <vt:lpstr>SMART GRID TECHNOLOGICAL AREAS</vt:lpstr>
      <vt:lpstr>TECHNOLOGY SPAN IN THE SMART GRID</vt:lpstr>
      <vt:lpstr>WIDE AREA MONITORING AND CONTROL</vt:lpstr>
      <vt:lpstr>MONITORING THE GRID</vt:lpstr>
      <vt:lpstr>RENEWABLE AND DISTRIBUTED GENERATION INTEGRATION</vt:lpstr>
      <vt:lpstr>ICT INTEGRATION</vt:lpstr>
      <vt:lpstr>COMMUNICATION TECHNOLOGIES</vt:lpstr>
      <vt:lpstr>TRANSMISSION ENHANCEMENT APPLICATIONS</vt:lpstr>
      <vt:lpstr>DISTRIBUTION GRID MANAGEMENT</vt:lpstr>
      <vt:lpstr>DISTRIBUTION GRID MANAGEMENT SYSTEM</vt:lpstr>
      <vt:lpstr>ADVANCED METERING INFRASTRUCTURE</vt:lpstr>
      <vt:lpstr>EV CHARGING INFRASTRUCTURE</vt:lpstr>
      <vt:lpstr>CUSTOMER-SIDE SYSTEMS</vt:lpstr>
      <vt:lpstr>SMART GRID - SUMMARY</vt:lpstr>
      <vt:lpstr>BIBLIOGRAPHY</vt:lpstr>
      <vt:lpstr>IMAGE SOURCES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symeon</dc:creator>
  <cp:keywords>ppt幻灯设计/ppt模板设计</cp:keywords>
  <dc:description>nordridesign.com</dc:description>
  <cp:lastModifiedBy>panagiotakopoulos</cp:lastModifiedBy>
  <cp:revision>1620</cp:revision>
  <dcterms:created xsi:type="dcterms:W3CDTF">2013-05-11T20:59:03Z</dcterms:created>
  <dcterms:modified xsi:type="dcterms:W3CDTF">2016-03-23T13:08:10Z</dcterms:modified>
</cp:coreProperties>
</file>