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61" r:id="rId3"/>
    <p:sldId id="270" r:id="rId4"/>
    <p:sldId id="262" r:id="rId5"/>
    <p:sldId id="305" r:id="rId6"/>
    <p:sldId id="276" r:id="rId7"/>
    <p:sldId id="272" r:id="rId8"/>
    <p:sldId id="296" r:id="rId9"/>
    <p:sldId id="259" r:id="rId10"/>
    <p:sldId id="288" r:id="rId11"/>
    <p:sldId id="266" r:id="rId12"/>
    <p:sldId id="301" r:id="rId13"/>
    <p:sldId id="280" r:id="rId14"/>
    <p:sldId id="278" r:id="rId15"/>
    <p:sldId id="260" r:id="rId16"/>
    <p:sldId id="273" r:id="rId17"/>
    <p:sldId id="274" r:id="rId18"/>
    <p:sldId id="271" r:id="rId19"/>
    <p:sldId id="268" r:id="rId20"/>
    <p:sldId id="287" r:id="rId21"/>
    <p:sldId id="281" r:id="rId22"/>
    <p:sldId id="292" r:id="rId23"/>
    <p:sldId id="269" r:id="rId24"/>
    <p:sldId id="310" r:id="rId25"/>
    <p:sldId id="311" r:id="rId26"/>
    <p:sldId id="312" r:id="rId27"/>
    <p:sldId id="303" r:id="rId28"/>
    <p:sldId id="313" r:id="rId29"/>
    <p:sldId id="314" r:id="rId30"/>
    <p:sldId id="315" r:id="rId31"/>
    <p:sldId id="316" r:id="rId32"/>
    <p:sldId id="319" r:id="rId33"/>
    <p:sldId id="264" r:id="rId34"/>
    <p:sldId id="298" r:id="rId35"/>
    <p:sldId id="267" r:id="rId36"/>
    <p:sldId id="286" r:id="rId37"/>
    <p:sldId id="299" r:id="rId38"/>
    <p:sldId id="297" r:id="rId39"/>
    <p:sldId id="302" r:id="rId40"/>
    <p:sldId id="283" r:id="rId41"/>
    <p:sldId id="290" r:id="rId42"/>
    <p:sldId id="300" r:id="rId43"/>
    <p:sldId id="289" r:id="rId44"/>
    <p:sldId id="275" r:id="rId45"/>
    <p:sldId id="265" r:id="rId46"/>
    <p:sldId id="282" r:id="rId47"/>
    <p:sldId id="317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vikko, Noora P" initials="KNP" lastIdx="8" clrIdx="0">
    <p:extLst>
      <p:ext uri="{19B8F6BF-5375-455C-9EA6-DF929625EA0E}">
        <p15:presenceInfo xmlns:p15="http://schemas.microsoft.com/office/powerpoint/2012/main" userId="S-1-5-21-16020293-282541685-632688529-79396" providerId="AD"/>
      </p:ext>
    </p:extLst>
  </p:cmAuthor>
  <p:cmAuthor id="2" name="OEM" initials="O" lastIdx="3" clrIdx="1">
    <p:extLst>
      <p:ext uri="{19B8F6BF-5375-455C-9EA6-DF929625EA0E}">
        <p15:presenceInfo xmlns:p15="http://schemas.microsoft.com/office/powerpoint/2012/main" userId="OEM" providerId="None"/>
      </p:ext>
    </p:extLst>
  </p:cmAuthor>
  <p:cmAuthor id="3" name="Noora Kivikko" initials="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2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5-07-22T14:19:31.450" idx="1">
    <p:pos x="253" y="3657"/>
    <p:text>Heavy salt water, oxygen, eutrophication: good or bad?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5-07-22T14:19:59.375" idx="2">
    <p:pos x="571" y="2048"/>
    <p:text>Names comes from the domain species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6-15T15:12:49.060" idx="1">
    <p:pos x="10" y="10"/>
    <p:text>3000 years ago salinity and water levels temperature and salt.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7-27T16:05:11.173" idx="6">
    <p:pos x="3971" y="1925"/>
    <p:text>Differences of altitude has lot consequences to environment, how much water pass sunlight, darker lower.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7-14T11:12:32.490" idx="4">
    <p:pos x="7155" y="3618"/>
    <p:text>They tell story about the history of the Baltic Sea</p:text>
    <p:extLst>
      <p:ext uri="{C676402C-5697-4E1C-873F-D02D1690AC5C}">
        <p15:threadingInfo xmlns:p15="http://schemas.microsoft.com/office/powerpoint/2012/main" timeZoneBias="-180"/>
      </p:ext>
    </p:extLst>
  </p:cm>
  <p:cm authorId="1" dt="2015-07-14T11:13:32.092" idx="5">
    <p:pos x="7124" y="3203"/>
    <p:text>From fresh water to higher salinity.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7-27T17:47:46.005" idx="7">
    <p:pos x="3261" y="3433"/>
    <p:text>"shipworm", shrimp, salt pulse 1993.</p:text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2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084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5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13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29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85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87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71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273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51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62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comments" Target="../comments/commen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comments" Target="../comments/comment5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6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nc.org/uploads/documents/impacts-of-cc-on-the-bd-of-the-mediterranean-sea-d.pdf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s://cmsdata.iucn.org/downloads/maritime_v1_lr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f.panda.org/about_our_earth/ecoregions/mediterranean_sea.cf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29" y="643391"/>
            <a:ext cx="9144000" cy="2387600"/>
          </a:xfrm>
        </p:spPr>
        <p:txBody>
          <a:bodyPr/>
          <a:lstStyle/>
          <a:p>
            <a:r>
              <a:rPr lang="el-GR" dirty="0" smtClean="0"/>
              <a:t>Σημασία και Βιοποικιλότητα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9553" y="3789579"/>
            <a:ext cx="9198447" cy="219522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+mj-lt"/>
              </a:rPr>
              <a:t>Module 1 from course II: </a:t>
            </a:r>
            <a:r>
              <a:rPr lang="el-GR" b="1" dirty="0" smtClean="0">
                <a:latin typeface="+mj-lt"/>
              </a:rPr>
              <a:t>Παρούσα κατάσταση και μέλλον της Βαλτικής και της Μεσογείου σε μια διεπιστημονική προοπτική</a:t>
            </a:r>
            <a:endParaRPr lang="fi-FI" sz="1600" dirty="0" smtClean="0">
              <a:latin typeface="+mj-lt"/>
            </a:endParaRPr>
          </a:p>
          <a:p>
            <a:pPr algn="ctr"/>
            <a:r>
              <a:rPr lang="fi-FI" sz="1800" dirty="0" smtClean="0">
                <a:latin typeface="+mj-lt"/>
              </a:rPr>
              <a:t>Katerina Plakitsi, Triantafyllos A. Albanis &amp; Athina C. Kornelaki </a:t>
            </a:r>
            <a:r>
              <a:rPr lang="en-US" sz="1800" dirty="0" smtClean="0">
                <a:latin typeface="+mj-lt"/>
              </a:rPr>
              <a:t>University</a:t>
            </a:r>
            <a:r>
              <a:rPr lang="fi-FI" sz="1800" dirty="0" smtClean="0">
                <a:latin typeface="+mj-lt"/>
              </a:rPr>
              <a:t> </a:t>
            </a:r>
            <a:r>
              <a:rPr lang="fi-FI" sz="1800" dirty="0">
                <a:latin typeface="+mj-lt"/>
              </a:rPr>
              <a:t>of </a:t>
            </a:r>
            <a:r>
              <a:rPr lang="fi-FI" sz="1800" dirty="0" smtClean="0">
                <a:latin typeface="+mj-lt"/>
              </a:rPr>
              <a:t>Ioannina</a:t>
            </a:r>
            <a:r>
              <a:rPr lang="fi-FI" sz="1800" dirty="0">
                <a:latin typeface="+mj-lt"/>
              </a:rPr>
              <a:t> </a:t>
            </a:r>
            <a:endParaRPr lang="fi-FI" sz="1800" dirty="0" smtClean="0">
              <a:latin typeface="+mj-lt"/>
            </a:endParaRPr>
          </a:p>
          <a:p>
            <a:pPr algn="ctr"/>
            <a:r>
              <a:rPr lang="fi-FI" sz="1800" dirty="0" smtClean="0">
                <a:latin typeface="+mj-lt"/>
              </a:rPr>
              <a:t>N</a:t>
            </a:r>
            <a:r>
              <a:rPr lang="en-US" sz="1800" dirty="0" err="1" smtClean="0">
                <a:latin typeface="+mj-lt"/>
              </a:rPr>
              <a:t>oora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Kivikko</a:t>
            </a:r>
            <a:r>
              <a:rPr lang="en-US" sz="1800" dirty="0" smtClean="0">
                <a:latin typeface="+mj-lt"/>
              </a:rPr>
              <a:t> University of Helsinki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61556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224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2" y="5984801"/>
            <a:ext cx="897313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231" y="5685922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9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b="1" u="sng" dirty="0"/>
              <a:t>Βαλτική</a:t>
            </a:r>
            <a:r>
              <a:rPr lang="fi-FI" sz="3200" dirty="0"/>
              <a:t/>
            </a:r>
            <a:br>
              <a:rPr lang="fi-FI" sz="3200" dirty="0"/>
            </a:br>
            <a:r>
              <a:rPr lang="fi-FI" sz="3200" dirty="0"/>
              <a:t>M</a:t>
            </a:r>
            <a:r>
              <a:rPr lang="el-GR" sz="3200" dirty="0" err="1"/>
              <a:t>ετρήσεις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Από το 1892 τακτικές μετρήσεις υδρογραφικών παραμέτρων</a:t>
            </a:r>
          </a:p>
          <a:p>
            <a:r>
              <a:rPr lang="el-GR" sz="2800" dirty="0" smtClean="0">
                <a:latin typeface="+mj-lt"/>
              </a:rPr>
              <a:t>Η </a:t>
            </a:r>
            <a:r>
              <a:rPr lang="el-GR" sz="2800" dirty="0" err="1" smtClean="0">
                <a:latin typeface="+mj-lt"/>
              </a:rPr>
              <a:t>αλατότητα</a:t>
            </a:r>
            <a:r>
              <a:rPr lang="el-GR" sz="2800" dirty="0" smtClean="0">
                <a:latin typeface="+mj-lt"/>
              </a:rPr>
              <a:t> βρίσκεται στο ίδιο επ</a:t>
            </a:r>
            <a:r>
              <a:rPr lang="el-GR" dirty="0" smtClean="0">
                <a:latin typeface="+mj-lt"/>
              </a:rPr>
              <a:t>ίπεδο όπως στις αρχές του αιώνα, μέγιστη το 1950, ελάχιστη το </a:t>
            </a:r>
            <a:r>
              <a:rPr lang="fi-FI" sz="2800" dirty="0" smtClean="0">
                <a:latin typeface="+mj-lt"/>
              </a:rPr>
              <a:t>1992-1993</a:t>
            </a:r>
            <a:r>
              <a:rPr lang="fi-FI" sz="2800" dirty="0">
                <a:latin typeface="+mj-lt"/>
              </a:rPr>
              <a:t>.</a:t>
            </a:r>
          </a:p>
          <a:p>
            <a:pPr lvl="1"/>
            <a:r>
              <a:rPr lang="el-GR" sz="2800" dirty="0" smtClean="0">
                <a:latin typeface="+mj-lt"/>
              </a:rPr>
              <a:t>Εμφανής τάση αύξησης της θερμοκρασίας</a:t>
            </a:r>
          </a:p>
          <a:p>
            <a:pPr lvl="1"/>
            <a:r>
              <a:rPr lang="el-GR" sz="2800" dirty="0" smtClean="0">
                <a:latin typeface="+mj-lt"/>
              </a:rPr>
              <a:t>Εμφανής τάση μείωσης του οξυγόνου</a:t>
            </a:r>
            <a:endParaRPr lang="fi-FI" sz="2800" dirty="0" smtClean="0">
              <a:latin typeface="+mj-lt"/>
            </a:endParaRPr>
          </a:p>
          <a:p>
            <a:pPr lvl="1"/>
            <a:r>
              <a:rPr lang="fi-FI" sz="2800" dirty="0" smtClean="0">
                <a:latin typeface="+mj-lt"/>
              </a:rPr>
              <a:t>T</a:t>
            </a:r>
            <a:r>
              <a:rPr lang="el-GR" sz="2800" dirty="0" smtClean="0">
                <a:latin typeface="+mj-lt"/>
              </a:rPr>
              <a:t>α επίπεδα θρεπτικών συστατικών παρουσιάζουν διακυμάνσεις</a:t>
            </a:r>
            <a:endParaRPr lang="fi-FI" sz="2800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Η Βαλτική έχει πρόβλημα ευτροφισμού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4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Βαλτική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el-GR" sz="2800" dirty="0" smtClean="0"/>
              <a:t>Ιστορία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1447"/>
            <a:ext cx="10515600" cy="4351338"/>
          </a:xfrm>
        </p:spPr>
        <p:txBody>
          <a:bodyPr>
            <a:noAutofit/>
          </a:bodyPr>
          <a:lstStyle/>
          <a:p>
            <a:r>
              <a:rPr lang="el-GR" dirty="0" smtClean="0">
                <a:latin typeface="+mj-lt"/>
              </a:rPr>
              <a:t>Νεαρή θάλασσα, 3000 ετών στην παρούσα μορφή της</a:t>
            </a:r>
          </a:p>
          <a:p>
            <a:r>
              <a:rPr lang="el-GR" dirty="0" smtClean="0">
                <a:latin typeface="+mj-lt"/>
              </a:rPr>
              <a:t>Έλαβε τη σημερινή της μορφή μετά την πρόσφατη Εποχή των Παγετώνων</a:t>
            </a:r>
            <a:r>
              <a:rPr lang="fi-FI" dirty="0" smtClean="0">
                <a:latin typeface="+mj-lt"/>
              </a:rPr>
              <a:t>. </a:t>
            </a:r>
          </a:p>
          <a:p>
            <a:pPr lvl="1"/>
            <a:r>
              <a:rPr lang="el-GR" sz="2800" dirty="0" smtClean="0">
                <a:latin typeface="+mj-lt"/>
              </a:rPr>
              <a:t>Πρότερα στάδια</a:t>
            </a:r>
            <a:r>
              <a:rPr lang="fi-FI" sz="2800" dirty="0" smtClean="0">
                <a:latin typeface="+mj-lt"/>
              </a:rPr>
              <a:t>: </a:t>
            </a:r>
            <a:r>
              <a:rPr lang="el-GR" sz="2800" dirty="0" smtClean="0">
                <a:latin typeface="+mj-lt"/>
              </a:rPr>
              <a:t>Βαλτική παγωμένη λίμνη, Θάλασσα </a:t>
            </a:r>
            <a:r>
              <a:rPr lang="fi-FI" sz="2800" dirty="0" smtClean="0">
                <a:latin typeface="+mj-lt"/>
              </a:rPr>
              <a:t>Yoldia</a:t>
            </a:r>
            <a:r>
              <a:rPr lang="el-GR" sz="2800" dirty="0" smtClean="0">
                <a:latin typeface="+mj-lt"/>
              </a:rPr>
              <a:t>, λίμνη </a:t>
            </a:r>
            <a:r>
              <a:rPr lang="fi-FI" sz="2800" dirty="0" smtClean="0">
                <a:latin typeface="+mj-lt"/>
              </a:rPr>
              <a:t> Ancylus</a:t>
            </a:r>
          </a:p>
          <a:p>
            <a:pPr lvl="1"/>
            <a:r>
              <a:rPr lang="el-GR" sz="2800" dirty="0" smtClean="0">
                <a:latin typeface="+mj-lt"/>
              </a:rPr>
              <a:t>Σύνδεση με τον Ατλαντικό πριν </a:t>
            </a:r>
            <a:r>
              <a:rPr lang="fi-FI" sz="2800" dirty="0" smtClean="0">
                <a:latin typeface="+mj-lt"/>
              </a:rPr>
              <a:t>8000 </a:t>
            </a:r>
            <a:r>
              <a:rPr lang="el-GR" sz="2800" dirty="0" smtClean="0">
                <a:latin typeface="+mj-lt"/>
              </a:rPr>
              <a:t>χρόνια</a:t>
            </a:r>
            <a:endParaRPr lang="fi-FI" sz="2800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Διάφορα επίπεδα νερού και </a:t>
            </a:r>
            <a:r>
              <a:rPr lang="el-GR" dirty="0" err="1" smtClean="0">
                <a:latin typeface="+mj-lt"/>
              </a:rPr>
              <a:t>αλατότητας</a:t>
            </a:r>
            <a:endParaRPr lang="fi-FI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Ιζήματα και απολιθώματα</a:t>
            </a:r>
            <a:endParaRPr lang="fi-FI" dirty="0" smtClean="0">
              <a:latin typeface="+mj-lt"/>
            </a:endParaRPr>
          </a:p>
          <a:p>
            <a:r>
              <a:rPr lang="fi-FI" dirty="0" smtClean="0">
                <a:latin typeface="+mj-lt"/>
              </a:rPr>
              <a:t>H </a:t>
            </a:r>
            <a:r>
              <a:rPr lang="el-GR" dirty="0" smtClean="0">
                <a:latin typeface="+mj-lt"/>
              </a:rPr>
              <a:t>υποθαλάσσια σύνθεση ποικίλει και το αρχιπέλαγος είναι διασκορπισμένο </a:t>
            </a:r>
            <a:r>
              <a:rPr lang="fi-FI" dirty="0" smtClean="0">
                <a:latin typeface="+mj-lt"/>
              </a:rPr>
              <a:t>(</a:t>
            </a:r>
            <a:r>
              <a:rPr lang="el-GR" dirty="0" smtClean="0">
                <a:latin typeface="+mj-lt"/>
              </a:rPr>
              <a:t>ηπειρωτικός πάγος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ροή νερού </a:t>
            </a:r>
            <a:r>
              <a:rPr lang="el-GR" dirty="0" err="1" smtClean="0">
                <a:latin typeface="+mj-lt"/>
              </a:rPr>
              <a:t>κλπ</a:t>
            </a:r>
            <a:r>
              <a:rPr lang="el-GR" dirty="0">
                <a:latin typeface="+mj-lt"/>
              </a:rPr>
              <a:t>)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17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Σημασία των δύο Θαλασσών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l-GR" dirty="0" smtClean="0">
                <a:latin typeface="+mj-lt"/>
              </a:rPr>
              <a:t>Σημασία της Μεσογείου και της Βαλτικής</a:t>
            </a:r>
          </a:p>
          <a:p>
            <a:pPr marL="0" indent="0">
              <a:buNone/>
            </a:pPr>
            <a:r>
              <a:rPr lang="el-GR" dirty="0" smtClean="0">
                <a:latin typeface="+mj-lt"/>
              </a:rPr>
              <a:t>   </a:t>
            </a:r>
            <a:r>
              <a:rPr lang="fi-FI" dirty="0" smtClean="0">
                <a:latin typeface="+mj-lt"/>
              </a:rPr>
              <a:t>i) </a:t>
            </a:r>
            <a:r>
              <a:rPr lang="el-GR" dirty="0" smtClean="0">
                <a:latin typeface="+mj-lt"/>
              </a:rPr>
              <a:t>για τους ανθρώπους</a:t>
            </a:r>
          </a:p>
          <a:p>
            <a:pPr marL="0" indent="0">
              <a:buNone/>
            </a:pPr>
            <a:r>
              <a:rPr lang="el-GR" dirty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  </a:t>
            </a:r>
            <a:r>
              <a:rPr lang="fi-FI" dirty="0" smtClean="0">
                <a:latin typeface="+mj-lt"/>
              </a:rPr>
              <a:t>ii) </a:t>
            </a:r>
            <a:r>
              <a:rPr lang="el-GR" dirty="0" smtClean="0">
                <a:latin typeface="+mj-lt"/>
              </a:rPr>
              <a:t>για τη φύση και το περιβάλλον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Λόγω της πολλαπλής σημαντικότητας της </a:t>
            </a:r>
            <a:r>
              <a:rPr lang="el-GR" dirty="0"/>
              <a:t>Μεσογείου και της Βαλτικής </a:t>
            </a:r>
            <a:r>
              <a:rPr lang="el-GR" dirty="0" smtClean="0"/>
              <a:t>δεν υπάρχει μία απλή λύση στα προβλήματά τους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3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u="sng" dirty="0" smtClean="0"/>
              <a:t>Σημασία για τους ανθρώπους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Μεσόγειος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Ιστορία της Μεσογείου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Εξέλιξη των σύγχρονων κοινωνιών</a:t>
            </a:r>
            <a:endParaRPr lang="fi-FI" dirty="0" smtClean="0">
              <a:latin typeface="+mj-lt"/>
            </a:endParaRPr>
          </a:p>
          <a:p>
            <a:pPr lvl="2"/>
            <a:r>
              <a:rPr lang="el-GR" dirty="0" smtClean="0">
                <a:latin typeface="+mj-lt"/>
              </a:rPr>
              <a:t>Φοίνικες, Ελλάδα, Ρωμαϊκή Αυτοκρατορία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Αρχαία Αίγυπτος, Αραβική Αυτοκρατορία, Οθωμανική 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Μετακινήσεις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Έμποροι και ταξιδιώτες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Ανταλλαγές</a:t>
            </a:r>
            <a:r>
              <a:rPr lang="fi-FI" dirty="0" smtClean="0">
                <a:latin typeface="+mj-lt"/>
              </a:rPr>
              <a:t> </a:t>
            </a:r>
            <a:endParaRPr lang="fi-FI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Πολιτιστικές επιρροές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Πηγή τροφής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Αναψυχή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76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Σημασία για τη φύση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Μεσόγειος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Θαλάσσια βιοποικιλότητα, 17000 είδη</a:t>
            </a:r>
          </a:p>
          <a:p>
            <a:r>
              <a:rPr lang="fi-FI" dirty="0" smtClean="0">
                <a:latin typeface="+mj-lt"/>
              </a:rPr>
              <a:t>7,5%</a:t>
            </a:r>
            <a:r>
              <a:rPr lang="el-GR" dirty="0" smtClean="0">
                <a:latin typeface="+mj-lt"/>
              </a:rPr>
              <a:t> όλων των θαλάσσιων </a:t>
            </a:r>
            <a:r>
              <a:rPr lang="el-GR" dirty="0" err="1" smtClean="0">
                <a:latin typeface="+mj-lt"/>
              </a:rPr>
              <a:t>εδών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Δεύτερη πιο σημαντική περιοχή για τα ενδημικά είδη μετά τους τροπικούς</a:t>
            </a:r>
          </a:p>
          <a:p>
            <a:r>
              <a:rPr lang="fi-FI" dirty="0" smtClean="0">
                <a:latin typeface="+mj-lt"/>
              </a:rPr>
              <a:t>E</a:t>
            </a:r>
            <a:r>
              <a:rPr lang="el-GR" dirty="0" err="1" smtClean="0">
                <a:latin typeface="+mj-lt"/>
              </a:rPr>
              <a:t>νδημούν</a:t>
            </a:r>
            <a:r>
              <a:rPr lang="fi-FI" dirty="0" smtClean="0">
                <a:latin typeface="+mj-lt"/>
              </a:rPr>
              <a:t>:</a:t>
            </a:r>
            <a:r>
              <a:rPr lang="el-GR" dirty="0" smtClean="0">
                <a:latin typeface="+mj-lt"/>
              </a:rPr>
              <a:t> 3</a:t>
            </a:r>
            <a:r>
              <a:rPr lang="fi-FI" dirty="0" smtClean="0">
                <a:latin typeface="+mj-lt"/>
              </a:rPr>
              <a:t>0%</a:t>
            </a:r>
            <a:r>
              <a:rPr lang="el-GR" dirty="0" smtClean="0">
                <a:latin typeface="+mj-lt"/>
              </a:rPr>
              <a:t> των ειδών των θαλασσοπουλιών</a:t>
            </a:r>
            <a:r>
              <a:rPr lang="fi-FI" dirty="0" smtClean="0">
                <a:latin typeface="+mj-lt"/>
              </a:rPr>
              <a:t>, 50%</a:t>
            </a:r>
            <a:r>
              <a:rPr lang="el-GR" dirty="0" smtClean="0">
                <a:latin typeface="+mj-lt"/>
              </a:rPr>
              <a:t> των ασπόνδυλων, </a:t>
            </a:r>
            <a:r>
              <a:rPr lang="fi-FI" dirty="0" smtClean="0">
                <a:latin typeface="+mj-lt"/>
              </a:rPr>
              <a:t>46% </a:t>
            </a:r>
            <a:r>
              <a:rPr lang="el-GR" dirty="0" smtClean="0">
                <a:latin typeface="+mj-lt"/>
              </a:rPr>
              <a:t>των ειδών των σπόγγων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Διάφορα ενδιαιτήματα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Κοραλλιογενείς ύφαλοι  </a:t>
            </a:r>
            <a:endParaRPr lang="fi-FI" dirty="0" smtClean="0">
              <a:latin typeface="+mj-lt"/>
            </a:endParaRPr>
          </a:p>
          <a:p>
            <a:pPr lvl="1"/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Σημασία για τον άνθρωπο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el-GR" sz="2800" dirty="0" smtClean="0"/>
              <a:t>Βαλτική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930400"/>
            <a:ext cx="9113781" cy="3992098"/>
          </a:xfrm>
        </p:spPr>
        <p:txBody>
          <a:bodyPr>
            <a:normAutofit fontScale="92500"/>
          </a:bodyPr>
          <a:lstStyle/>
          <a:p>
            <a:pPr marL="342900" lvl="1" indent="-342900"/>
            <a:r>
              <a:rPr lang="el-GR" dirty="0" smtClean="0">
                <a:latin typeface="+mj-lt"/>
              </a:rPr>
              <a:t>Οι άνθρωποι αξιοποιούν τη Βαλτική Θάλασσα εδώ και χιλιάδες χρόνια</a:t>
            </a:r>
            <a:endParaRPr lang="fi-FI" dirty="0" smtClean="0">
              <a:latin typeface="+mj-lt"/>
            </a:endParaRPr>
          </a:p>
          <a:p>
            <a:pPr marL="800100" lvl="2" indent="-342900"/>
            <a:r>
              <a:rPr lang="el-GR" sz="2400" dirty="0" err="1" smtClean="0">
                <a:latin typeface="+mj-lt"/>
              </a:rPr>
              <a:t>Φρίσες</a:t>
            </a:r>
            <a:r>
              <a:rPr lang="el-GR" sz="2400" dirty="0" smtClean="0">
                <a:latin typeface="+mj-lt"/>
              </a:rPr>
              <a:t> (Γερμανικό φύλο), 6</a:t>
            </a:r>
            <a:r>
              <a:rPr lang="el-GR" sz="2400" baseline="30000" dirty="0" smtClean="0">
                <a:latin typeface="+mj-lt"/>
              </a:rPr>
              <a:t>ος</a:t>
            </a:r>
            <a:r>
              <a:rPr lang="el-GR" sz="2400" dirty="0" smtClean="0">
                <a:latin typeface="+mj-lt"/>
              </a:rPr>
              <a:t> αιώνας, πρωτοπόροι στις θαλάσσιες μεταφορές</a:t>
            </a:r>
            <a:r>
              <a:rPr lang="fi-FI" sz="2400" dirty="0" smtClean="0">
                <a:latin typeface="+mj-lt"/>
              </a:rPr>
              <a:t> </a:t>
            </a:r>
          </a:p>
          <a:p>
            <a:pPr marL="800100" lvl="2" indent="-342900"/>
            <a:r>
              <a:rPr lang="el-GR" sz="2400" dirty="0" err="1" smtClean="0">
                <a:latin typeface="+mj-lt"/>
              </a:rPr>
              <a:t>Χανσεάτες</a:t>
            </a:r>
            <a:r>
              <a:rPr lang="el-GR" sz="2400" dirty="0" smtClean="0">
                <a:latin typeface="+mj-lt"/>
              </a:rPr>
              <a:t> (Γερμανικό φύλο</a:t>
            </a:r>
            <a:r>
              <a:rPr lang="en-US" sz="2400" dirty="0" smtClean="0">
                <a:latin typeface="+mj-lt"/>
              </a:rPr>
              <a:t>)</a:t>
            </a:r>
            <a:r>
              <a:rPr lang="fi-FI" sz="2400" dirty="0" smtClean="0">
                <a:latin typeface="+mj-lt"/>
              </a:rPr>
              <a:t>, </a:t>
            </a:r>
            <a:r>
              <a:rPr lang="el-GR" sz="2400" dirty="0" smtClean="0">
                <a:latin typeface="+mj-lt"/>
              </a:rPr>
              <a:t>14</a:t>
            </a:r>
            <a:r>
              <a:rPr lang="el-GR" sz="2400" baseline="30000" dirty="0" smtClean="0">
                <a:latin typeface="+mj-lt"/>
              </a:rPr>
              <a:t>ος</a:t>
            </a:r>
            <a:r>
              <a:rPr lang="el-GR" sz="2400" dirty="0" smtClean="0">
                <a:latin typeface="+mj-lt"/>
              </a:rPr>
              <a:t> – 17</a:t>
            </a:r>
            <a:r>
              <a:rPr lang="el-GR" sz="2400" baseline="30000" dirty="0" smtClean="0">
                <a:latin typeface="+mj-lt"/>
              </a:rPr>
              <a:t>ος</a:t>
            </a:r>
            <a:r>
              <a:rPr lang="el-GR" sz="2400" dirty="0" smtClean="0">
                <a:latin typeface="+mj-lt"/>
              </a:rPr>
              <a:t> αιώνας, θαλάσσιο εμπόριο</a:t>
            </a:r>
          </a:p>
          <a:p>
            <a:pPr marL="800100" lvl="2" indent="-342900"/>
            <a:r>
              <a:rPr lang="fi-FI" sz="2400" dirty="0" smtClean="0">
                <a:latin typeface="+mj-lt"/>
              </a:rPr>
              <a:t>A</a:t>
            </a:r>
            <a:r>
              <a:rPr lang="el-GR" sz="2400" dirty="0" err="1" smtClean="0">
                <a:latin typeface="+mj-lt"/>
              </a:rPr>
              <a:t>ρχαιολογία</a:t>
            </a:r>
            <a:endParaRPr lang="fi-FI" sz="2400" dirty="0" smtClean="0">
              <a:latin typeface="+mj-lt"/>
            </a:endParaRPr>
          </a:p>
          <a:p>
            <a:pPr marL="800100" lvl="2" indent="-342900"/>
            <a:r>
              <a:rPr lang="el-GR" sz="2400" dirty="0" smtClean="0">
                <a:latin typeface="+mj-lt"/>
              </a:rPr>
              <a:t>Κατανοώντας το παρελθόν</a:t>
            </a:r>
            <a:endParaRPr lang="fi-FI" sz="2400" dirty="0" smtClean="0">
              <a:latin typeface="+mj-lt"/>
            </a:endParaRPr>
          </a:p>
          <a:p>
            <a:pPr marL="342900" lvl="1" indent="-342900"/>
            <a:r>
              <a:rPr lang="el-GR" dirty="0" smtClean="0">
                <a:latin typeface="+mj-lt"/>
              </a:rPr>
              <a:t>Στρατηγική σημασία για τις χώρες που την περιβάλλουν</a:t>
            </a:r>
            <a:endParaRPr lang="el-GR" dirty="0">
              <a:latin typeface="+mj-lt"/>
            </a:endParaRPr>
          </a:p>
          <a:p>
            <a:pPr marL="342900" lvl="1" indent="-342900"/>
            <a:r>
              <a:rPr lang="el-GR" dirty="0" smtClean="0">
                <a:latin typeface="+mj-lt"/>
              </a:rPr>
              <a:t>Η 2</a:t>
            </a:r>
            <a:r>
              <a:rPr lang="el-GR" baseline="30000" dirty="0" smtClean="0">
                <a:latin typeface="+mj-lt"/>
              </a:rPr>
              <a:t>η</a:t>
            </a:r>
            <a:r>
              <a:rPr lang="el-GR" dirty="0" smtClean="0">
                <a:latin typeface="+mj-lt"/>
              </a:rPr>
              <a:t> Θάλασσα με την πιο πυκνή κυκλοφορία πλοίων μετά το Αγγλικό Κανάλι </a:t>
            </a:r>
          </a:p>
          <a:p>
            <a:pPr marL="342900" lvl="1" indent="-342900"/>
            <a:r>
              <a:rPr lang="fi-FI" dirty="0" smtClean="0">
                <a:latin typeface="+mj-lt"/>
              </a:rPr>
              <a:t>80% </a:t>
            </a:r>
            <a:r>
              <a:rPr lang="el-GR" dirty="0" smtClean="0">
                <a:latin typeface="+mj-lt"/>
              </a:rPr>
              <a:t>του εξαγωγικού/εισαγωγικού εμπορίου της Φιλανδίας διεξάγεται μέσω της Βαλτικής</a:t>
            </a:r>
            <a:endParaRPr lang="fi-FI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7221" y="2077453"/>
            <a:ext cx="3392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fi-FI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4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60581"/>
          </a:xfrm>
        </p:spPr>
        <p:txBody>
          <a:bodyPr>
            <a:normAutofit/>
          </a:bodyPr>
          <a:lstStyle/>
          <a:p>
            <a:r>
              <a:rPr lang="el-GR" b="1" u="sng" dirty="0"/>
              <a:t>Σημασία για τον άνθρωπο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Βαλτική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Autofit/>
          </a:bodyPr>
          <a:lstStyle/>
          <a:p>
            <a:pPr marL="342900" lvl="1" indent="-342900"/>
            <a:r>
              <a:rPr lang="fi-FI" sz="2800" dirty="0" smtClean="0">
                <a:latin typeface="+mj-lt"/>
              </a:rPr>
              <a:t>E</a:t>
            </a:r>
            <a:r>
              <a:rPr lang="el-GR" sz="2800" dirty="0" err="1" smtClean="0">
                <a:latin typeface="+mj-lt"/>
              </a:rPr>
              <a:t>νέργεια</a:t>
            </a:r>
            <a:endParaRPr lang="fi-FI" sz="2800" dirty="0" smtClean="0">
              <a:latin typeface="+mj-lt"/>
            </a:endParaRPr>
          </a:p>
          <a:p>
            <a:pPr marL="742950" lvl="2" indent="-342900"/>
            <a:r>
              <a:rPr lang="el-GR" sz="2800" dirty="0" smtClean="0">
                <a:latin typeface="+mj-lt"/>
              </a:rPr>
              <a:t>Πηγή ενέργειας </a:t>
            </a:r>
            <a:r>
              <a:rPr lang="fi-FI" sz="2800" dirty="0" smtClean="0">
                <a:latin typeface="+mj-lt"/>
              </a:rPr>
              <a:t>(</a:t>
            </a:r>
            <a:r>
              <a:rPr lang="el-GR" sz="2800" dirty="0" smtClean="0">
                <a:latin typeface="+mj-lt"/>
              </a:rPr>
              <a:t>Αιολικά πάρκα</a:t>
            </a:r>
            <a:r>
              <a:rPr lang="fi-FI" sz="2800" dirty="0" smtClean="0">
                <a:latin typeface="+mj-lt"/>
              </a:rPr>
              <a:t>)</a:t>
            </a:r>
            <a:endParaRPr lang="fi-FI" sz="2800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Μεταφορές</a:t>
            </a:r>
            <a:endParaRPr lang="fi-FI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Βιομηχανικά προϊόντα, πρώτες ύλες, ενέργεια, θέσεις εργασίας</a:t>
            </a:r>
            <a:endParaRPr lang="el-GR" sz="2800" dirty="0">
              <a:latin typeface="+mj-lt"/>
            </a:endParaRPr>
          </a:p>
          <a:p>
            <a:pPr lvl="1"/>
            <a:r>
              <a:rPr lang="el-GR" sz="2800" dirty="0"/>
              <a:t>Ε</a:t>
            </a:r>
            <a:r>
              <a:rPr lang="el-GR" sz="2800" dirty="0" smtClean="0"/>
              <a:t>ξαγωγικό/εισαγωγικό εμπόριο</a:t>
            </a:r>
            <a:endParaRPr lang="fi-FI" dirty="0" smtClean="0">
              <a:latin typeface="+mj-lt"/>
            </a:endParaRPr>
          </a:p>
          <a:p>
            <a:pPr lvl="1"/>
            <a:r>
              <a:rPr lang="fi-FI" sz="2800" dirty="0" smtClean="0">
                <a:latin typeface="+mj-lt"/>
              </a:rPr>
              <a:t>50% </a:t>
            </a:r>
            <a:r>
              <a:rPr lang="el-GR" sz="2800" dirty="0" smtClean="0">
                <a:latin typeface="+mj-lt"/>
              </a:rPr>
              <a:t>των τουριστών και μεταναστών στη Φιλανδία προέρχονται από χώρες της Βαλτικής</a:t>
            </a:r>
            <a:br>
              <a:rPr lang="el-GR" sz="2800" dirty="0" smtClean="0">
                <a:latin typeface="+mj-lt"/>
              </a:rPr>
            </a:br>
            <a:endParaRPr lang="fi-FI" sz="28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u="sng" dirty="0"/>
              <a:t>Σημασία για τον άνθρωπο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Βαλτική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Αναψυχή</a:t>
            </a:r>
            <a:endParaRPr lang="fi-FI" dirty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Κρουαζιέρα</a:t>
            </a:r>
            <a:endParaRPr lang="fi-FI" sz="2800" dirty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Εξοχικές κατοικίες</a:t>
            </a:r>
            <a:endParaRPr lang="fi-FI" sz="2800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Θαλάσσια σπορ, ψάρεμα </a:t>
            </a:r>
            <a:r>
              <a:rPr lang="el-GR" sz="2800" dirty="0" err="1" smtClean="0">
                <a:latin typeface="+mj-lt"/>
              </a:rPr>
              <a:t>κλπ</a:t>
            </a:r>
            <a:r>
              <a:rPr lang="fi-FI" sz="2800" dirty="0" smtClean="0">
                <a:latin typeface="+mj-lt"/>
              </a:rPr>
              <a:t>.</a:t>
            </a:r>
          </a:p>
          <a:p>
            <a:pPr marL="0" indent="0">
              <a:buNone/>
            </a:pPr>
            <a:r>
              <a:rPr lang="el-GR" dirty="0" smtClean="0">
                <a:latin typeface="+mj-lt"/>
              </a:rPr>
              <a:t>Η πιο δημοφιλής δραστηριότητα στη Βαλτική είναι να περνάς χρόνο στην ακτή και να ψαρεύεις. Επίσης πολύ υψηλό ποσοστό των Φιλανδών διαθέτουν σκάφος αναψυχής.</a:t>
            </a:r>
            <a:br>
              <a:rPr lang="el-GR" dirty="0" smtClean="0">
                <a:latin typeface="+mj-lt"/>
              </a:rPr>
            </a:br>
            <a:r>
              <a:rPr lang="fi-FI" sz="1200" dirty="0" smtClean="0">
                <a:latin typeface="+mj-lt"/>
              </a:rPr>
              <a:t>(http</a:t>
            </a:r>
            <a:r>
              <a:rPr lang="fi-FI" sz="1200" dirty="0">
                <a:latin typeface="+mj-lt"/>
              </a:rPr>
              <a:t>://www.centrumbalticum.org/sites/default/files/raportit/ahtiainen_heini_ja_artell_janne_final.pdf</a:t>
            </a:r>
            <a:r>
              <a:rPr lang="fi-FI" sz="1200" dirty="0" smtClean="0">
                <a:latin typeface="+mj-lt"/>
              </a:rPr>
              <a:t>)</a:t>
            </a:r>
            <a:endParaRPr lang="fi-FI" sz="1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67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u="sng" dirty="0"/>
              <a:t>Σημασία για </a:t>
            </a:r>
            <a:r>
              <a:rPr lang="el-GR" b="1" u="sng" dirty="0" smtClean="0"/>
              <a:t>την φύση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Βαλτική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Σημασία για την φύση</a:t>
            </a:r>
            <a:endParaRPr lang="fi-FI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Ποιότητα νερού</a:t>
            </a:r>
            <a:endParaRPr lang="fi-FI" sz="2800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Βιοποικιλότητα, ενδιαιτήματα, πανίδα, χλωρίδα</a:t>
            </a:r>
            <a:endParaRPr lang="el-GR" sz="2800" dirty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Περιοχές αναπαραγωγής πουλιών</a:t>
            </a:r>
            <a:endParaRPr lang="fi-FI" sz="2800" dirty="0" smtClean="0">
              <a:latin typeface="+mj-lt"/>
            </a:endParaRPr>
          </a:p>
          <a:p>
            <a:pPr lvl="1"/>
            <a:r>
              <a:rPr lang="fi-FI" sz="2800" dirty="0" smtClean="0">
                <a:latin typeface="+mj-lt"/>
              </a:rPr>
              <a:t>E</a:t>
            </a:r>
            <a:r>
              <a:rPr lang="el-GR" sz="2800" dirty="0" err="1" smtClean="0">
                <a:latin typeface="+mj-lt"/>
              </a:rPr>
              <a:t>ίδη</a:t>
            </a:r>
            <a:r>
              <a:rPr lang="el-GR" sz="2800" dirty="0" smtClean="0">
                <a:latin typeface="+mj-lt"/>
              </a:rPr>
              <a:t> που κινδυνεύουν</a:t>
            </a:r>
            <a:endParaRPr lang="en-US" sz="28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9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endParaRPr lang="fi-FI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Βιοποικιλότητα είναι η ποικιλία της ζωής. Ορίστηκε από τον </a:t>
            </a:r>
            <a:r>
              <a:rPr lang="fi-FI" dirty="0"/>
              <a:t>Edward O. Wilson </a:t>
            </a:r>
            <a:r>
              <a:rPr lang="el-GR" dirty="0" smtClean="0">
                <a:latin typeface="+mj-lt"/>
              </a:rPr>
              <a:t>στη δεκαετία του 1980. Αναφέρεται στον πλανήτη Γη και περιλαμβάνει τα οικοσυστήματα και όλους τους ζωντανούς οργανισμούς.</a:t>
            </a:r>
          </a:p>
          <a:p>
            <a:r>
              <a:rPr lang="el-GR" dirty="0" smtClean="0">
                <a:latin typeface="+mj-lt"/>
              </a:rPr>
              <a:t>Πώς εκτιμούμε τη βιοποικιλότητα; Συνήθως μέσα από είδη που είναι εύκολα </a:t>
            </a:r>
            <a:r>
              <a:rPr lang="el-GR" dirty="0" err="1" smtClean="0">
                <a:latin typeface="+mj-lt"/>
              </a:rPr>
              <a:t>παρατηρήσιμα</a:t>
            </a:r>
            <a:r>
              <a:rPr lang="el-GR" dirty="0" smtClean="0">
                <a:latin typeface="+mj-lt"/>
              </a:rPr>
              <a:t> (θηλαστικά, πτηνά, φυτά). Η καταγραφή όλης της βιοποικιλότητας είναι δύσκολη (πχ μικρόβια)</a:t>
            </a:r>
            <a:r>
              <a:rPr lang="fi-FI" dirty="0" smtClean="0">
                <a:latin typeface="+mj-lt"/>
              </a:rPr>
              <a:t>.</a:t>
            </a:r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5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Περιεχόμενα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64567"/>
            <a:ext cx="8596668" cy="4676796"/>
          </a:xfrm>
        </p:spPr>
        <p:txBody>
          <a:bodyPr>
            <a:normAutofit lnSpcReduction="10000"/>
          </a:bodyPr>
          <a:lstStyle/>
          <a:p>
            <a:r>
              <a:rPr lang="el-GR" dirty="0" smtClean="0">
                <a:latin typeface="+mj-lt"/>
              </a:rPr>
              <a:t>Αντικείμενα του σεμιναρίου</a:t>
            </a:r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Μεσόγειος θάλασσα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Τοποθεσία, ιδιαίτερα χαρακτηριστικά</a:t>
            </a:r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Βαλτική θάλασσα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Τοποθεσία, ιδιαίτερα χαρακτηριστικά</a:t>
            </a:r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Ιδιαίτερη σημασία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Μεσόγειος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Βαλτική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</a:t>
            </a:r>
            <a:r>
              <a:rPr lang="el-GR" dirty="0" err="1" smtClean="0">
                <a:latin typeface="+mj-lt"/>
              </a:rPr>
              <a:t>ιοποικιλότητα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Βαλτική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Μεσόγειος</a:t>
            </a:r>
            <a:endParaRPr lang="en-US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224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73730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56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Ευνοϊκή κατάσταση διατήρησης της βιοποικιλότητας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Ενδιαιτήματα σε ξηρά και θάλασσα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Ακμάζουσες και ισορροπημένες κοινότητες φυτών και </a:t>
            </a:r>
            <a:r>
              <a:rPr lang="el-GR" dirty="0" err="1" smtClean="0">
                <a:latin typeface="+mj-lt"/>
              </a:rPr>
              <a:t>ζωων</a:t>
            </a:r>
            <a:endParaRPr lang="el-GR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Ποικιλία ειδών</a:t>
            </a:r>
          </a:p>
          <a:p>
            <a:pPr lvl="1"/>
            <a:r>
              <a:rPr lang="el-GR" dirty="0" smtClean="0">
                <a:latin typeface="+mj-lt"/>
              </a:rPr>
              <a:t>Βιώσιμοι πληθυσμοί ειδών</a:t>
            </a:r>
            <a:br>
              <a:rPr lang="el-GR" dirty="0" smtClean="0">
                <a:latin typeface="+mj-lt"/>
              </a:rPr>
            </a:br>
            <a:r>
              <a:rPr lang="fi-FI" sz="1600" dirty="0" smtClean="0">
                <a:latin typeface="+mj-lt"/>
              </a:rPr>
              <a:t>(HELCOM)</a:t>
            </a: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9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735" y="1654014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l-GR" dirty="0" smtClean="0">
                <a:latin typeface="+mj-lt"/>
              </a:rPr>
              <a:t>Προστατευόμενες περιοχές πάνω από </a:t>
            </a:r>
            <a:r>
              <a:rPr lang="fi-FI" dirty="0" smtClean="0">
                <a:latin typeface="+mj-lt"/>
              </a:rPr>
              <a:t>1,1 </a:t>
            </a:r>
            <a:r>
              <a:rPr lang="el-GR" dirty="0" smtClean="0">
                <a:latin typeface="+mj-lt"/>
              </a:rPr>
              <a:t>εκατομμύρια τετραγωνικά </a:t>
            </a:r>
            <a:r>
              <a:rPr lang="el-GR" dirty="0" err="1" smtClean="0">
                <a:latin typeface="+mj-lt"/>
              </a:rPr>
              <a:t>χιλιόμετετρα</a:t>
            </a:r>
            <a:r>
              <a:rPr lang="el-GR" dirty="0">
                <a:latin typeface="+mj-lt"/>
              </a:rPr>
              <a:t> </a:t>
            </a:r>
            <a:r>
              <a:rPr lang="fi-FI" dirty="0" smtClean="0">
                <a:latin typeface="+mj-lt"/>
              </a:rPr>
              <a:t>(EU)</a:t>
            </a:r>
          </a:p>
          <a:p>
            <a:r>
              <a:rPr lang="el-GR" dirty="0" smtClean="0">
                <a:latin typeface="+mj-lt"/>
              </a:rPr>
              <a:t>Στην Ευρωπαϊκή Ένωση μόνο το </a:t>
            </a:r>
            <a:r>
              <a:rPr lang="fi-FI" dirty="0" smtClean="0">
                <a:latin typeface="+mj-lt"/>
              </a:rPr>
              <a:t>17% </a:t>
            </a:r>
            <a:r>
              <a:rPr lang="el-GR" dirty="0" smtClean="0">
                <a:latin typeface="+mj-lt"/>
              </a:rPr>
              <a:t>των προστατευόμενων ειδών και το </a:t>
            </a:r>
            <a:r>
              <a:rPr lang="fi-FI" dirty="0" smtClean="0">
                <a:latin typeface="+mj-lt"/>
              </a:rPr>
              <a:t>11% </a:t>
            </a:r>
            <a:r>
              <a:rPr lang="el-GR" dirty="0" smtClean="0">
                <a:latin typeface="+mj-lt"/>
              </a:rPr>
              <a:t>των προστατευόμενων οικοσυστημάτων βρίσκονται σε ευνοϊκή κατάσταση.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Διάφορα προγράμματα προστασίας: </a:t>
            </a:r>
            <a:r>
              <a:rPr lang="fi-FI" dirty="0" smtClean="0">
                <a:latin typeface="+mj-lt"/>
              </a:rPr>
              <a:t>Biodiversity strategy for 2020 (EU), Natura 2000</a:t>
            </a:r>
          </a:p>
          <a:p>
            <a:r>
              <a:rPr lang="el-GR" dirty="0" smtClean="0">
                <a:latin typeface="+mj-lt"/>
              </a:rPr>
              <a:t>Περίπου το </a:t>
            </a:r>
            <a:r>
              <a:rPr lang="fi-FI" dirty="0" smtClean="0">
                <a:latin typeface="+mj-lt"/>
              </a:rPr>
              <a:t>30% </a:t>
            </a:r>
            <a:r>
              <a:rPr lang="el-GR" dirty="0" smtClean="0">
                <a:latin typeface="+mj-lt"/>
              </a:rPr>
              <a:t>της ακτογραμμής της Μεσογείου περιλαμβάνεται σε προστατευόμενες περιοχές </a:t>
            </a:r>
            <a:r>
              <a:rPr lang="fi-FI" dirty="0" smtClean="0">
                <a:latin typeface="+mj-lt"/>
              </a:rPr>
              <a:t>(1200000</a:t>
            </a:r>
            <a:r>
              <a:rPr lang="el-GR" dirty="0" smtClean="0">
                <a:latin typeface="+mj-lt"/>
              </a:rPr>
              <a:t> εκτάρια</a:t>
            </a:r>
            <a:r>
              <a:rPr lang="fi-FI" dirty="0" smtClean="0">
                <a:latin typeface="+mj-lt"/>
              </a:rPr>
              <a:t>)</a:t>
            </a:r>
          </a:p>
          <a:p>
            <a:r>
              <a:rPr lang="el-GR" dirty="0" smtClean="0">
                <a:latin typeface="+mj-lt"/>
              </a:rPr>
              <a:t>Το </a:t>
            </a:r>
            <a:r>
              <a:rPr lang="fi-FI" dirty="0" smtClean="0">
                <a:latin typeface="+mj-lt"/>
              </a:rPr>
              <a:t>0,4% </a:t>
            </a:r>
            <a:r>
              <a:rPr lang="el-GR" dirty="0" smtClean="0">
                <a:latin typeface="+mj-lt"/>
              </a:rPr>
              <a:t>της επιφάνειας της Μεσογείου αποτελεί προστατευόμενη περιοχή.</a:t>
            </a:r>
          </a:p>
          <a:p>
            <a:r>
              <a:rPr lang="fi-FI" dirty="0" smtClean="0">
                <a:latin typeface="+mj-lt"/>
              </a:rPr>
              <a:t>BSAP (Baltic Sea Action Plan</a:t>
            </a:r>
            <a:r>
              <a:rPr lang="el-GR" dirty="0" smtClean="0">
                <a:latin typeface="+mj-lt"/>
              </a:rPr>
              <a:t> – Σχέδιο Διαχείρισης Βαλτικής</a:t>
            </a:r>
            <a:r>
              <a:rPr lang="fi-FI" dirty="0" smtClean="0">
                <a:latin typeface="+mj-lt"/>
              </a:rPr>
              <a:t>)</a:t>
            </a:r>
          </a:p>
          <a:p>
            <a:pPr lvl="1"/>
            <a:r>
              <a:rPr lang="el-GR" dirty="0" smtClean="0">
                <a:latin typeface="+mj-lt"/>
              </a:rPr>
              <a:t>Ένας από τους βασικούς σκοπούς του σχεδίου είναι να διατηρήσει την ευνοϊκή κατάσταση βιοποικιλότητας της Βαλτικής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Κόκκινη λίστα με </a:t>
            </a:r>
            <a:r>
              <a:rPr lang="el-GR" dirty="0" err="1" smtClean="0">
                <a:latin typeface="+mj-lt"/>
              </a:rPr>
              <a:t>κινδυνεύοντα</a:t>
            </a:r>
            <a:r>
              <a:rPr lang="el-GR" dirty="0" smtClean="0">
                <a:latin typeface="+mj-lt"/>
              </a:rPr>
              <a:t> είδη της Βαλτικής 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err="1" smtClean="0">
                <a:latin typeface="+mj-lt"/>
              </a:rPr>
              <a:t>Φώκαινα</a:t>
            </a:r>
            <a:r>
              <a:rPr lang="fi-FI" dirty="0" smtClean="0">
                <a:latin typeface="+mj-lt"/>
              </a:rPr>
              <a:t> (</a:t>
            </a:r>
            <a:r>
              <a:rPr lang="fi-FI" i="1" dirty="0" smtClean="0">
                <a:latin typeface="+mj-lt"/>
              </a:rPr>
              <a:t>Phocoena phocoena)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Φώκια της Βαλτικής</a:t>
            </a:r>
            <a:r>
              <a:rPr lang="fi-FI" dirty="0" smtClean="0">
                <a:latin typeface="+mj-lt"/>
              </a:rPr>
              <a:t> (</a:t>
            </a:r>
            <a:r>
              <a:rPr lang="fi-FI" i="1" dirty="0" smtClean="0">
                <a:latin typeface="+mj-lt"/>
              </a:rPr>
              <a:t>Phoca hispida botnica</a:t>
            </a:r>
            <a:r>
              <a:rPr lang="fi-FI" dirty="0" smtClean="0">
                <a:latin typeface="+mj-lt"/>
              </a:rPr>
              <a:t>), </a:t>
            </a:r>
            <a:r>
              <a:rPr lang="el-GR" dirty="0" smtClean="0">
                <a:latin typeface="+mj-lt"/>
              </a:rPr>
              <a:t>Ενυδρίδα</a:t>
            </a:r>
            <a:r>
              <a:rPr lang="fi-FI" dirty="0" smtClean="0">
                <a:latin typeface="+mj-lt"/>
              </a:rPr>
              <a:t> (</a:t>
            </a:r>
            <a:r>
              <a:rPr lang="fi-FI" i="1" dirty="0" smtClean="0">
                <a:latin typeface="+mj-lt"/>
              </a:rPr>
              <a:t>Lutra lutra</a:t>
            </a:r>
            <a:r>
              <a:rPr lang="fi-FI" dirty="0" smtClean="0">
                <a:latin typeface="+mj-lt"/>
              </a:rPr>
              <a:t>), </a:t>
            </a:r>
            <a:r>
              <a:rPr lang="el-GR" dirty="0" err="1" smtClean="0">
                <a:latin typeface="+mj-lt"/>
              </a:rPr>
              <a:t>Θαλασσοσφυριχτής</a:t>
            </a:r>
            <a:r>
              <a:rPr lang="el-GR" dirty="0" smtClean="0">
                <a:latin typeface="+mj-lt"/>
              </a:rPr>
              <a:t> </a:t>
            </a:r>
            <a:r>
              <a:rPr lang="fi-FI" dirty="0" smtClean="0">
                <a:latin typeface="+mj-lt"/>
              </a:rPr>
              <a:t>(</a:t>
            </a:r>
            <a:r>
              <a:rPr lang="fi-FI" i="1" dirty="0" smtClean="0">
                <a:latin typeface="+mj-lt"/>
              </a:rPr>
              <a:t>Charadrius alexandrinus</a:t>
            </a:r>
            <a:r>
              <a:rPr lang="fi-FI" dirty="0" smtClean="0">
                <a:latin typeface="+mj-lt"/>
              </a:rPr>
              <a:t>), </a:t>
            </a:r>
            <a:r>
              <a:rPr lang="el-GR" dirty="0" smtClean="0">
                <a:latin typeface="+mj-lt"/>
              </a:rPr>
              <a:t>Χέλι</a:t>
            </a:r>
            <a:r>
              <a:rPr lang="fi-FI" dirty="0" smtClean="0">
                <a:latin typeface="+mj-lt"/>
              </a:rPr>
              <a:t> (Anguilla anguilla) etc. </a:t>
            </a:r>
          </a:p>
          <a:p>
            <a:r>
              <a:rPr lang="fi-FI" dirty="0" smtClean="0">
                <a:latin typeface="+mj-lt"/>
              </a:rPr>
              <a:t>Blue Plan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Προστασία</a:t>
            </a: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97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fi-FI" b="1" u="sng" dirty="0"/>
              <a:t/>
            </a:r>
            <a:br>
              <a:rPr lang="fi-FI" b="1" u="sng" dirty="0"/>
            </a:br>
            <a:r>
              <a:rPr lang="el-GR" sz="2800" dirty="0" smtClean="0"/>
              <a:t>Έρευνες</a:t>
            </a:r>
            <a:r>
              <a:rPr lang="fi-FI" sz="2800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Θέματα έρευνας βιοποικιλότητας: Πώς οι </a:t>
            </a:r>
            <a:r>
              <a:rPr lang="el-GR" dirty="0" err="1" smtClean="0">
                <a:latin typeface="+mj-lt"/>
              </a:rPr>
              <a:t>βενθικές</a:t>
            </a:r>
            <a:r>
              <a:rPr lang="el-GR" dirty="0" smtClean="0">
                <a:latin typeface="+mj-lt"/>
              </a:rPr>
              <a:t> κοινότητες χειρίζονται τις εξωτερικές επιδράσεις και πώς ανακάμπτουν από αυτές; Μη ενδημικά είδη, ενδιαφέρουσες προοπτικές για οικολογική έρευνα. Τεχνολογίες βιοποικιλότητας. </a:t>
            </a:r>
            <a:r>
              <a:rPr lang="el-GR" dirty="0" err="1" smtClean="0">
                <a:latin typeface="+mj-lt"/>
              </a:rPr>
              <a:t>Χωροχρονικά</a:t>
            </a:r>
            <a:r>
              <a:rPr lang="el-GR" dirty="0" smtClean="0">
                <a:latin typeface="+mj-lt"/>
              </a:rPr>
              <a:t> πρότυπα βιοποικιλότητας. Είδη που δεν έχουν </a:t>
            </a:r>
            <a:r>
              <a:rPr lang="el-GR" dirty="0" err="1" smtClean="0">
                <a:latin typeface="+mj-lt"/>
              </a:rPr>
              <a:t>περιγραφεί</a:t>
            </a:r>
            <a:r>
              <a:rPr lang="el-GR" dirty="0" smtClean="0">
                <a:latin typeface="+mj-lt"/>
              </a:rPr>
              <a:t>.</a:t>
            </a:r>
            <a:br>
              <a:rPr lang="el-GR" dirty="0" smtClean="0">
                <a:latin typeface="+mj-lt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64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75144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της Μεσογείου</a:t>
            </a:r>
            <a:r>
              <a:rPr lang="en-US" dirty="0" smtClean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l-GR" sz="2800" dirty="0" smtClean="0"/>
              <a:t>Επισκόπηση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9433"/>
            <a:ext cx="10515600" cy="4089656"/>
          </a:xfrm>
        </p:spPr>
        <p:txBody>
          <a:bodyPr>
            <a:normAutofit lnSpcReduction="10000"/>
          </a:bodyPr>
          <a:lstStyle/>
          <a:p>
            <a:r>
              <a:rPr lang="el-GR" dirty="0" smtClean="0">
                <a:latin typeface="+mj-lt"/>
              </a:rPr>
              <a:t>Μεγάλος αριθμός θαλάσσιων ειδών </a:t>
            </a:r>
            <a:r>
              <a:rPr lang="fi-FI" dirty="0" smtClean="0">
                <a:latin typeface="+mj-lt"/>
              </a:rPr>
              <a:t>- 17 000</a:t>
            </a:r>
          </a:p>
          <a:p>
            <a:r>
              <a:rPr lang="el-GR" dirty="0">
                <a:latin typeface="+mj-lt"/>
              </a:rPr>
              <a:t>Υ</a:t>
            </a:r>
            <a:r>
              <a:rPr lang="el-GR" dirty="0" smtClean="0">
                <a:latin typeface="+mj-lt"/>
              </a:rPr>
              <a:t>ψηλή σημασία των νησιών για την παγκόσμια βιοποικιλότητα λόγω του πλούτου τους σε είδη</a:t>
            </a:r>
            <a:endParaRPr lang="fi-FI" dirty="0" smtClean="0">
              <a:latin typeface="+mj-lt"/>
            </a:endParaRPr>
          </a:p>
          <a:p>
            <a:r>
              <a:rPr lang="fi-FI" dirty="0" smtClean="0">
                <a:latin typeface="+mj-lt"/>
              </a:rPr>
              <a:t>E</a:t>
            </a:r>
            <a:r>
              <a:rPr lang="el-GR" dirty="0" err="1" smtClean="0">
                <a:latin typeface="+mj-lt"/>
              </a:rPr>
              <a:t>νδημισμός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Τα είδη που φωλιάζουν στις </a:t>
            </a:r>
            <a:r>
              <a:rPr lang="el-GR" dirty="0" err="1" smtClean="0">
                <a:latin typeface="+mj-lt"/>
              </a:rPr>
              <a:t>αμμοθίνες</a:t>
            </a:r>
            <a:r>
              <a:rPr lang="el-GR" dirty="0" smtClean="0">
                <a:latin typeface="+mj-lt"/>
              </a:rPr>
              <a:t> των ακτών είναι τρωτά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Είδη που δεν έχουν εξερευνηθεί σε βαθιές θαλάσσιες περιοχές, στα νότια και τα ανατολικά</a:t>
            </a:r>
            <a:endParaRPr lang="el-GR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B</a:t>
            </a:r>
            <a:r>
              <a:rPr lang="el-GR" dirty="0" err="1" smtClean="0">
                <a:latin typeface="+mj-lt"/>
              </a:rPr>
              <a:t>ιοποικιλότητα</a:t>
            </a:r>
            <a:r>
              <a:rPr lang="el-GR" dirty="0" smtClean="0">
                <a:latin typeface="+mj-lt"/>
              </a:rPr>
              <a:t> γενικώς υψηλότερη στις παράκτιες παρά στις ηπειρωτικές περιοχές</a:t>
            </a:r>
            <a:endParaRPr lang="en-US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75144"/>
          </a:xfrm>
        </p:spPr>
        <p:txBody>
          <a:bodyPr>
            <a:normAutofit/>
          </a:bodyPr>
          <a:lstStyle/>
          <a:p>
            <a:pPr algn="ctr"/>
            <a:r>
              <a:rPr lang="el-GR" b="1" dirty="0" smtClean="0"/>
              <a:t>Σημαντικά οικοσυστήματα που υποστηρίζουν τη βιοποικιλότητα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9433"/>
            <a:ext cx="10515600" cy="4089656"/>
          </a:xfrm>
        </p:spPr>
        <p:txBody>
          <a:bodyPr/>
          <a:lstStyle/>
          <a:p>
            <a:r>
              <a:rPr lang="el-GR" b="1" dirty="0" smtClean="0"/>
              <a:t>Βραχώδεις ακτές</a:t>
            </a:r>
            <a:endParaRPr lang="en-US" b="1" dirty="0" smtClean="0"/>
          </a:p>
          <a:p>
            <a:pPr lvl="1"/>
            <a:r>
              <a:rPr lang="el-GR" dirty="0" smtClean="0"/>
              <a:t>Προστατευόμενη φώκια </a:t>
            </a:r>
            <a:r>
              <a:rPr lang="en-US" i="1" dirty="0" err="1" smtClean="0"/>
              <a:t>Monachus</a:t>
            </a:r>
            <a:r>
              <a:rPr lang="en-US" i="1" dirty="0" smtClean="0"/>
              <a:t> </a:t>
            </a:r>
            <a:r>
              <a:rPr lang="en-US" i="1" dirty="0" err="1" smtClean="0"/>
              <a:t>monachus</a:t>
            </a:r>
            <a:r>
              <a:rPr lang="el-GR" dirty="0"/>
              <a:t> </a:t>
            </a:r>
            <a:r>
              <a:rPr lang="el-GR" dirty="0" smtClean="0"/>
              <a:t>καθώς επίσης διάφορα ενδημικά είδη ψαριών και ασπόνδυλων</a:t>
            </a:r>
            <a:endParaRPr lang="en-US" b="1" dirty="0" smtClean="0"/>
          </a:p>
          <a:p>
            <a:r>
              <a:rPr lang="el-GR" b="1" dirty="0" smtClean="0"/>
              <a:t>Λιβάδια Ποσειδωνίας </a:t>
            </a:r>
            <a:r>
              <a:rPr lang="en-US" b="1" dirty="0" smtClean="0"/>
              <a:t> </a:t>
            </a:r>
          </a:p>
          <a:p>
            <a:pPr lvl="1"/>
            <a:r>
              <a:rPr lang="el-GR" dirty="0" smtClean="0"/>
              <a:t>Αναπαραγωγή και διαβίωση πολλών θαλάσσιων ειδών, ιδιαίτερα ψαριών και οστρακόδερμων</a:t>
            </a:r>
            <a:endParaRPr lang="en-US" dirty="0" smtClean="0"/>
          </a:p>
          <a:p>
            <a:r>
              <a:rPr lang="el-GR" b="1" dirty="0" smtClean="0"/>
              <a:t>Περιοχές ανάβλυσης</a:t>
            </a:r>
            <a:endParaRPr lang="en-US" b="1" dirty="0" smtClean="0"/>
          </a:p>
          <a:p>
            <a:pPr lvl="1"/>
            <a:r>
              <a:rPr lang="el-GR" dirty="0" err="1" smtClean="0"/>
              <a:t>Λιγουρικό</a:t>
            </a:r>
            <a:r>
              <a:rPr lang="el-GR" dirty="0" smtClean="0"/>
              <a:t> Πέλαγος, το πλέον σημαντικό για την Μεσόγειο</a:t>
            </a:r>
            <a:endParaRPr lang="en-US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9456"/>
            <a:ext cx="10515600" cy="1121664"/>
          </a:xfrm>
        </p:spPr>
        <p:txBody>
          <a:bodyPr>
            <a:normAutofit/>
          </a:bodyPr>
          <a:lstStyle/>
          <a:p>
            <a:r>
              <a:rPr lang="el-GR" b="1" u="sng" dirty="0" err="1" smtClean="0"/>
              <a:t>Κοιτώδη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6192"/>
            <a:ext cx="10515600" cy="46228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19</a:t>
            </a:r>
            <a:r>
              <a:rPr lang="el-GR" dirty="0"/>
              <a:t> </a:t>
            </a:r>
            <a:r>
              <a:rPr lang="el-GR" dirty="0" smtClean="0"/>
              <a:t>είδη </a:t>
            </a:r>
            <a:r>
              <a:rPr lang="el-GR" dirty="0" err="1" smtClean="0"/>
              <a:t>κοιτωδών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8</a:t>
            </a:r>
            <a:r>
              <a:rPr lang="el-GR" dirty="0" smtClean="0"/>
              <a:t> κοινά είδη</a:t>
            </a:r>
            <a:endParaRPr lang="en-US" dirty="0" smtClean="0"/>
          </a:p>
          <a:p>
            <a:pPr lvl="2">
              <a:buNone/>
            </a:pPr>
            <a:r>
              <a:rPr lang="el-GR" b="1" dirty="0" smtClean="0"/>
              <a:t>Μπαλένα</a:t>
            </a:r>
            <a:r>
              <a:rPr lang="en-US" dirty="0" smtClean="0"/>
              <a:t> </a:t>
            </a:r>
            <a:r>
              <a:rPr lang="en-US" i="1" dirty="0" err="1" smtClean="0"/>
              <a:t>Balaenoptera</a:t>
            </a:r>
            <a:r>
              <a:rPr lang="en-US" i="1" dirty="0" smtClean="0"/>
              <a:t> </a:t>
            </a:r>
            <a:r>
              <a:rPr lang="en-US" i="1" dirty="0" err="1" smtClean="0"/>
              <a:t>physalus</a:t>
            </a:r>
            <a:r>
              <a:rPr lang="en-US" dirty="0" smtClean="0"/>
              <a:t>, </a:t>
            </a:r>
            <a:r>
              <a:rPr lang="el-GR" b="1" dirty="0" smtClean="0"/>
              <a:t>Φυσητήρας</a:t>
            </a:r>
            <a:r>
              <a:rPr lang="en-US" dirty="0" smtClean="0"/>
              <a:t> </a:t>
            </a:r>
            <a:r>
              <a:rPr lang="en-US" i="1" dirty="0" err="1" smtClean="0"/>
              <a:t>Physeter</a:t>
            </a:r>
            <a:r>
              <a:rPr lang="en-US" i="1" dirty="0" smtClean="0"/>
              <a:t> </a:t>
            </a:r>
            <a:r>
              <a:rPr lang="en-US" i="1" dirty="0" err="1" smtClean="0"/>
              <a:t>macrocephalus</a:t>
            </a:r>
            <a:r>
              <a:rPr lang="en-US" dirty="0" smtClean="0"/>
              <a:t>,</a:t>
            </a:r>
            <a:r>
              <a:rPr lang="el-GR" dirty="0" smtClean="0"/>
              <a:t> </a:t>
            </a:r>
            <a:r>
              <a:rPr lang="el-GR" b="1" dirty="0" err="1" smtClean="0"/>
              <a:t>Ζωνοδέλφινο</a:t>
            </a:r>
            <a:r>
              <a:rPr lang="el-GR" dirty="0" smtClean="0"/>
              <a:t> </a:t>
            </a:r>
            <a:r>
              <a:rPr lang="en-US" i="1" dirty="0" err="1" smtClean="0"/>
              <a:t>Stenella</a:t>
            </a:r>
            <a:r>
              <a:rPr lang="en-US" i="1" dirty="0" smtClean="0"/>
              <a:t> </a:t>
            </a:r>
            <a:r>
              <a:rPr lang="en-US" i="1" dirty="0" err="1" smtClean="0"/>
              <a:t>coeruleoalba</a:t>
            </a:r>
            <a:r>
              <a:rPr lang="el-GR" dirty="0"/>
              <a:t> </a:t>
            </a:r>
            <a:r>
              <a:rPr lang="el-GR" dirty="0" smtClean="0"/>
              <a:t>και </a:t>
            </a:r>
            <a:r>
              <a:rPr lang="el-GR" b="1" dirty="0" err="1" smtClean="0"/>
              <a:t>Σταχτοδέλφινο</a:t>
            </a:r>
            <a:r>
              <a:rPr lang="el-GR" dirty="0" smtClean="0"/>
              <a:t> </a:t>
            </a:r>
            <a:r>
              <a:rPr lang="en-US" i="1" dirty="0" smtClean="0"/>
              <a:t>Grampus </a:t>
            </a:r>
            <a:r>
              <a:rPr lang="en-US" i="1" dirty="0" err="1" smtClean="0"/>
              <a:t>griseus</a:t>
            </a:r>
            <a:r>
              <a:rPr lang="en-US" dirty="0" smtClean="0"/>
              <a:t>, </a:t>
            </a:r>
            <a:r>
              <a:rPr lang="el-GR" b="1" dirty="0" smtClean="0"/>
              <a:t>Φάλαινα πιλότος</a:t>
            </a:r>
            <a:r>
              <a:rPr lang="el-GR" dirty="0"/>
              <a:t> </a:t>
            </a:r>
            <a:r>
              <a:rPr lang="en-US" i="1" dirty="0" err="1" smtClean="0"/>
              <a:t>Globicephala</a:t>
            </a:r>
            <a:r>
              <a:rPr lang="en-US" i="1" dirty="0" smtClean="0"/>
              <a:t> </a:t>
            </a:r>
            <a:r>
              <a:rPr lang="en-US" i="1" dirty="0" err="1" smtClean="0"/>
              <a:t>melas</a:t>
            </a:r>
            <a:r>
              <a:rPr lang="en-US" dirty="0" smtClean="0"/>
              <a:t>, </a:t>
            </a:r>
            <a:r>
              <a:rPr lang="el-GR" b="1" dirty="0" err="1" smtClean="0"/>
              <a:t>Ρινοδέλφινο</a:t>
            </a:r>
            <a:r>
              <a:rPr lang="en-US" dirty="0" smtClean="0"/>
              <a:t> </a:t>
            </a:r>
            <a:r>
              <a:rPr lang="en-US" i="1" dirty="0" err="1" smtClean="0"/>
              <a:t>Tursiops</a:t>
            </a:r>
            <a:r>
              <a:rPr lang="en-US" i="1" dirty="0" smtClean="0"/>
              <a:t> </a:t>
            </a:r>
            <a:r>
              <a:rPr lang="en-US" i="1" dirty="0" err="1" smtClean="0"/>
              <a:t>truncatus</a:t>
            </a:r>
            <a:r>
              <a:rPr lang="en-US" dirty="0" smtClean="0"/>
              <a:t>, </a:t>
            </a:r>
            <a:r>
              <a:rPr lang="el-GR" b="1" dirty="0" smtClean="0"/>
              <a:t>Κοινό δελφίνι</a:t>
            </a:r>
            <a:r>
              <a:rPr lang="en-US" dirty="0" smtClean="0"/>
              <a:t> </a:t>
            </a:r>
            <a:r>
              <a:rPr lang="en-US" i="1" dirty="0" smtClean="0"/>
              <a:t>Delphinus </a:t>
            </a:r>
            <a:r>
              <a:rPr lang="en-US" i="1" dirty="0" err="1" smtClean="0"/>
              <a:t>delphis</a:t>
            </a:r>
            <a:r>
              <a:rPr lang="en-US" dirty="0" smtClean="0"/>
              <a:t>, </a:t>
            </a:r>
            <a:r>
              <a:rPr lang="el-GR" b="1" dirty="0" err="1" smtClean="0"/>
              <a:t>Ζιφιός</a:t>
            </a:r>
            <a:r>
              <a:rPr lang="en-US" dirty="0" smtClean="0"/>
              <a:t> </a:t>
            </a:r>
            <a:r>
              <a:rPr lang="en-US" i="1" dirty="0" err="1" smtClean="0"/>
              <a:t>Ziphius</a:t>
            </a:r>
            <a:r>
              <a:rPr lang="en-US" i="1" dirty="0" smtClean="0"/>
              <a:t> </a:t>
            </a:r>
            <a:r>
              <a:rPr lang="en-US" i="1" dirty="0" err="1" smtClean="0"/>
              <a:t>cavirostris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4 </a:t>
            </a:r>
            <a:r>
              <a:rPr lang="el-GR" dirty="0" smtClean="0"/>
              <a:t>περιστασιακά</a:t>
            </a:r>
            <a:endParaRPr lang="en-US" dirty="0" smtClean="0"/>
          </a:p>
          <a:p>
            <a:pPr lvl="2">
              <a:buNone/>
            </a:pPr>
            <a:r>
              <a:rPr lang="el-GR" b="1" dirty="0" err="1" smtClean="0"/>
              <a:t>Ρυγχοφάλαινα</a:t>
            </a:r>
            <a:r>
              <a:rPr lang="el-GR" b="1" dirty="0" smtClean="0"/>
              <a:t> </a:t>
            </a:r>
            <a:r>
              <a:rPr lang="en-US" i="1" dirty="0" err="1" smtClean="0"/>
              <a:t>Balaenoptera</a:t>
            </a:r>
            <a:r>
              <a:rPr lang="en-US" i="1" dirty="0" smtClean="0"/>
              <a:t> </a:t>
            </a:r>
            <a:r>
              <a:rPr lang="en-US" i="1" dirty="0" err="1" smtClean="0"/>
              <a:t>acutorostrata</a:t>
            </a:r>
            <a:r>
              <a:rPr lang="en-US" dirty="0" smtClean="0"/>
              <a:t>, </a:t>
            </a:r>
            <a:r>
              <a:rPr lang="el-GR" b="1" dirty="0" smtClean="0"/>
              <a:t>Φονική φάλαινα</a:t>
            </a:r>
            <a:r>
              <a:rPr lang="en-US" dirty="0" smtClean="0"/>
              <a:t> </a:t>
            </a:r>
            <a:r>
              <a:rPr lang="en-US" i="1" dirty="0" err="1" smtClean="0"/>
              <a:t>Orcinus</a:t>
            </a:r>
            <a:r>
              <a:rPr lang="en-US" i="1" dirty="0" smtClean="0"/>
              <a:t> orca</a:t>
            </a:r>
            <a:r>
              <a:rPr lang="en-US" dirty="0" smtClean="0"/>
              <a:t>, </a:t>
            </a:r>
            <a:r>
              <a:rPr lang="el-GR" b="1" dirty="0" err="1" smtClean="0"/>
              <a:t>Ψευδόρκα</a:t>
            </a:r>
            <a:r>
              <a:rPr lang="el-GR" b="1" dirty="0" smtClean="0"/>
              <a:t> </a:t>
            </a:r>
            <a:r>
              <a:rPr lang="en-US" i="1" dirty="0" err="1" smtClean="0"/>
              <a:t>Pseudorca</a:t>
            </a:r>
            <a:r>
              <a:rPr lang="en-US" i="1" dirty="0" smtClean="0"/>
              <a:t> </a:t>
            </a:r>
            <a:r>
              <a:rPr lang="en-US" i="1" dirty="0" err="1" smtClean="0"/>
              <a:t>crassidens</a:t>
            </a:r>
            <a:r>
              <a:rPr lang="en-US" dirty="0" smtClean="0"/>
              <a:t>, </a:t>
            </a:r>
            <a:r>
              <a:rPr lang="el-GR" b="1" dirty="0" smtClean="0"/>
              <a:t>Δελφίνι</a:t>
            </a:r>
            <a:r>
              <a:rPr lang="en-US" dirty="0" smtClean="0"/>
              <a:t> </a:t>
            </a:r>
            <a:r>
              <a:rPr lang="en-US" i="1" dirty="0" smtClean="0"/>
              <a:t>Steno </a:t>
            </a:r>
            <a:r>
              <a:rPr lang="en-US" i="1" dirty="0" err="1" smtClean="0"/>
              <a:t>bredanesis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6 </a:t>
            </a:r>
            <a:r>
              <a:rPr lang="el-GR" dirty="0" smtClean="0"/>
              <a:t>σπάνια που έχουν παρατηρηθεί κάποιες φορές τα τελευταία 120 χρόνια </a:t>
            </a:r>
            <a:r>
              <a:rPr lang="en-US" dirty="0" smtClean="0"/>
              <a:t> </a:t>
            </a:r>
          </a:p>
          <a:p>
            <a:pPr lvl="2">
              <a:buNone/>
            </a:pPr>
            <a:r>
              <a:rPr lang="el-GR" dirty="0" smtClean="0"/>
              <a:t>Ανάμεσά τους η </a:t>
            </a:r>
            <a:r>
              <a:rPr lang="el-GR" b="1" dirty="0" smtClean="0"/>
              <a:t>Μεγάπτερη φάλαινα </a:t>
            </a:r>
            <a:r>
              <a:rPr lang="en-US" i="1" dirty="0" err="1" smtClean="0"/>
              <a:t>Megaptera</a:t>
            </a:r>
            <a:r>
              <a:rPr lang="en-US" i="1" dirty="0" smtClean="0"/>
              <a:t> </a:t>
            </a:r>
            <a:r>
              <a:rPr lang="en-US" i="1" dirty="0" err="1" smtClean="0"/>
              <a:t>novaeangliae</a:t>
            </a:r>
            <a:endParaRPr lang="el-GR" dirty="0" smtClean="0"/>
          </a:p>
          <a:p>
            <a:pPr>
              <a:buNone/>
            </a:pPr>
            <a:endParaRPr lang="en-US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9456"/>
            <a:ext cx="10515600" cy="950976"/>
          </a:xfrm>
        </p:spPr>
        <p:txBody>
          <a:bodyPr>
            <a:normAutofit/>
          </a:bodyPr>
          <a:lstStyle/>
          <a:p>
            <a:r>
              <a:rPr lang="el-GR" b="1" u="sng" dirty="0" smtClean="0"/>
              <a:t>Χαρακτηριστικά είδη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9888"/>
            <a:ext cx="10515600" cy="4769201"/>
          </a:xfrm>
        </p:spPr>
        <p:txBody>
          <a:bodyPr>
            <a:normAutofit/>
          </a:bodyPr>
          <a:lstStyle/>
          <a:p>
            <a:r>
              <a:rPr lang="el-GR" sz="2400" b="1" dirty="0" smtClean="0"/>
              <a:t>Μεσογειακή φώκια</a:t>
            </a:r>
            <a:r>
              <a:rPr lang="en-US" sz="2400" dirty="0" smtClean="0"/>
              <a:t> (</a:t>
            </a:r>
            <a:r>
              <a:rPr lang="en-US" sz="2400" i="1" dirty="0" err="1" smtClean="0"/>
              <a:t>Monachus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monachus</a:t>
            </a:r>
            <a:r>
              <a:rPr lang="en-US" sz="2400" dirty="0" smtClean="0"/>
              <a:t>), </a:t>
            </a:r>
          </a:p>
          <a:p>
            <a:r>
              <a:rPr lang="el-GR" sz="2400" b="1" dirty="0" smtClean="0"/>
              <a:t>Μεσογειακό μύδι</a:t>
            </a:r>
            <a:r>
              <a:rPr lang="en-US" sz="2400" b="1" dirty="0" smtClean="0"/>
              <a:t> </a:t>
            </a:r>
            <a:r>
              <a:rPr lang="en-US" sz="2400" dirty="0" smtClean="0"/>
              <a:t>(</a:t>
            </a:r>
            <a:r>
              <a:rPr lang="en-US" sz="2400" i="1" dirty="0" err="1" smtClean="0"/>
              <a:t>Mytilus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galloprovincialis</a:t>
            </a:r>
            <a:r>
              <a:rPr lang="en-US" sz="2400" dirty="0" smtClean="0"/>
              <a:t>), </a:t>
            </a:r>
          </a:p>
          <a:p>
            <a:r>
              <a:rPr lang="el-GR" sz="2400" b="1" dirty="0" smtClean="0"/>
              <a:t>Κέφαλος</a:t>
            </a:r>
            <a:r>
              <a:rPr lang="en-US" sz="2400" dirty="0" smtClean="0"/>
              <a:t> (</a:t>
            </a:r>
            <a:r>
              <a:rPr lang="en-US" sz="2400" i="1" dirty="0" err="1" smtClean="0"/>
              <a:t>Mugilidae</a:t>
            </a:r>
            <a:r>
              <a:rPr lang="en-US" sz="2400" i="1" dirty="0" smtClean="0"/>
              <a:t> spp.</a:t>
            </a:r>
            <a:r>
              <a:rPr lang="en-US" sz="2400" dirty="0" smtClean="0"/>
              <a:t>), </a:t>
            </a:r>
          </a:p>
          <a:p>
            <a:r>
              <a:rPr lang="el-GR" sz="2400" b="1" dirty="0" smtClean="0"/>
              <a:t>Τσιπούρα</a:t>
            </a:r>
            <a:r>
              <a:rPr lang="el-GR" sz="2400" dirty="0" smtClean="0"/>
              <a:t> </a:t>
            </a:r>
            <a:r>
              <a:rPr lang="en-US" sz="2400" dirty="0" smtClean="0"/>
              <a:t>(</a:t>
            </a:r>
            <a:r>
              <a:rPr lang="en-US" sz="2400" i="1" dirty="0" err="1" smtClean="0"/>
              <a:t>Sparus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auratus</a:t>
            </a:r>
            <a:r>
              <a:rPr lang="en-US" sz="2400" dirty="0" smtClean="0"/>
              <a:t>), </a:t>
            </a:r>
          </a:p>
          <a:p>
            <a:r>
              <a:rPr lang="el-GR" sz="2400" b="1" dirty="0" smtClean="0"/>
              <a:t>Λαβράκι</a:t>
            </a:r>
            <a:r>
              <a:rPr lang="el-GR" sz="2400" dirty="0" smtClean="0"/>
              <a:t> </a:t>
            </a:r>
            <a:r>
              <a:rPr lang="en-US" sz="2400" dirty="0" smtClean="0"/>
              <a:t>(</a:t>
            </a:r>
            <a:r>
              <a:rPr lang="en-US" sz="2400" i="1" dirty="0" err="1" smtClean="0"/>
              <a:t>Dicentrarchus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labrax</a:t>
            </a:r>
            <a:r>
              <a:rPr lang="en-US" sz="2400" dirty="0" smtClean="0"/>
              <a:t>), and </a:t>
            </a:r>
          </a:p>
          <a:p>
            <a:r>
              <a:rPr lang="el-GR" sz="2400" b="1" dirty="0" err="1" smtClean="0"/>
              <a:t>Φλαμίγκο</a:t>
            </a:r>
            <a:r>
              <a:rPr lang="el-GR" sz="2400" dirty="0" smtClean="0"/>
              <a:t> </a:t>
            </a:r>
            <a:r>
              <a:rPr lang="en-US" sz="2400" dirty="0" smtClean="0"/>
              <a:t>(</a:t>
            </a:r>
            <a:r>
              <a:rPr lang="en-US" sz="2400" i="1" dirty="0" err="1" smtClean="0"/>
              <a:t>Phoenicopterus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ruber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l-GR" dirty="0" smtClean="0"/>
              <a:t>Επίσης</a:t>
            </a:r>
            <a:r>
              <a:rPr lang="en-US" sz="2400" dirty="0" smtClean="0"/>
              <a:t>:</a:t>
            </a:r>
            <a:endParaRPr lang="en-US" dirty="0" smtClean="0"/>
          </a:p>
          <a:p>
            <a:pPr lvl="2"/>
            <a:r>
              <a:rPr lang="el-GR" b="1" dirty="0" smtClean="0"/>
              <a:t>Θαλάσσια χελώνα </a:t>
            </a:r>
            <a:r>
              <a:rPr lang="en-US" dirty="0" smtClean="0"/>
              <a:t>(</a:t>
            </a:r>
            <a:r>
              <a:rPr lang="en-US" i="1" dirty="0" err="1" smtClean="0"/>
              <a:t>Caretta</a:t>
            </a:r>
            <a:r>
              <a:rPr lang="en-US" i="1" dirty="0" smtClean="0"/>
              <a:t> </a:t>
            </a:r>
            <a:r>
              <a:rPr lang="en-US" i="1" dirty="0" err="1" smtClean="0"/>
              <a:t>caretta</a:t>
            </a:r>
            <a:r>
              <a:rPr lang="en-US" dirty="0" smtClean="0"/>
              <a:t>),</a:t>
            </a:r>
          </a:p>
          <a:p>
            <a:pPr lvl="2"/>
            <a:r>
              <a:rPr lang="en-US" b="1" dirty="0" smtClean="0"/>
              <a:t>M</a:t>
            </a:r>
            <a:r>
              <a:rPr lang="el-GR" b="1" dirty="0" err="1" smtClean="0"/>
              <a:t>ύδας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Chelonia</a:t>
            </a:r>
            <a:r>
              <a:rPr lang="en-US" i="1" dirty="0" smtClean="0"/>
              <a:t> </a:t>
            </a:r>
            <a:r>
              <a:rPr lang="en-US" i="1" dirty="0" err="1" smtClean="0"/>
              <a:t>mydas</a:t>
            </a:r>
            <a:r>
              <a:rPr lang="en-US" dirty="0" smtClean="0"/>
              <a:t>), and </a:t>
            </a:r>
          </a:p>
          <a:p>
            <a:pPr lvl="2"/>
            <a:r>
              <a:rPr lang="el-GR" b="1" dirty="0" err="1" smtClean="0"/>
              <a:t>Δερματοχελώνα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Dermochelys</a:t>
            </a:r>
            <a:r>
              <a:rPr lang="en-US" i="1" dirty="0" smtClean="0"/>
              <a:t> </a:t>
            </a:r>
            <a:r>
              <a:rPr lang="en-US" i="1" dirty="0" err="1" smtClean="0"/>
              <a:t>coriacea</a:t>
            </a:r>
            <a:r>
              <a:rPr lang="en-US" dirty="0" smtClean="0"/>
              <a:t>)</a:t>
            </a:r>
            <a:endParaRPr lang="el-GR" dirty="0" smtClean="0"/>
          </a:p>
          <a:p>
            <a:pPr>
              <a:buNone/>
            </a:pPr>
            <a:endParaRPr lang="en-US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75144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</a:t>
            </a:r>
            <a:r>
              <a:rPr lang="el-GR" b="1" u="sng" dirty="0" smtClean="0"/>
              <a:t>Μεσογείου</a:t>
            </a:r>
            <a:r>
              <a:rPr lang="en-US" dirty="0" smtClean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l-GR" sz="2800" dirty="0" smtClean="0"/>
              <a:t>Κίνδυνοι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9433"/>
            <a:ext cx="10515600" cy="4089656"/>
          </a:xfrm>
        </p:spPr>
        <p:txBody>
          <a:bodyPr/>
          <a:lstStyle/>
          <a:p>
            <a:r>
              <a:rPr lang="el-GR" dirty="0" smtClean="0">
                <a:latin typeface="+mj-lt"/>
              </a:rPr>
              <a:t>Πληθυσμιακή αύξηση, μετανάστευση</a:t>
            </a:r>
          </a:p>
          <a:p>
            <a:r>
              <a:rPr lang="fi-FI" dirty="0" smtClean="0">
                <a:latin typeface="+mj-lt"/>
              </a:rPr>
              <a:t>To</a:t>
            </a:r>
            <a:r>
              <a:rPr lang="el-GR" dirty="0" err="1" smtClean="0">
                <a:latin typeface="+mj-lt"/>
              </a:rPr>
              <a:t>υρισμός</a:t>
            </a:r>
            <a:r>
              <a:rPr lang="el-GR" dirty="0" smtClean="0">
                <a:latin typeface="+mj-lt"/>
              </a:rPr>
              <a:t> – 200 εκατομμύρια επισκέπτες το χρόνο</a:t>
            </a:r>
          </a:p>
          <a:p>
            <a:r>
              <a:rPr lang="el-GR" dirty="0" err="1" smtClean="0">
                <a:latin typeface="+mj-lt"/>
              </a:rPr>
              <a:t>Υπερεκμετάλλευση</a:t>
            </a:r>
            <a:r>
              <a:rPr lang="el-GR" dirty="0" smtClean="0">
                <a:latin typeface="+mj-lt"/>
              </a:rPr>
              <a:t> και απώλεια ενδιαιτημάτων</a:t>
            </a:r>
          </a:p>
          <a:p>
            <a:r>
              <a:rPr lang="el-GR" dirty="0" smtClean="0">
                <a:latin typeface="+mj-lt"/>
              </a:rPr>
              <a:t>Ρύπανση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Εισβολή ξενικών ειδών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Κλιματική αλλαγή</a:t>
            </a:r>
            <a:endParaRPr lang="fi-FI" dirty="0" smtClean="0">
              <a:latin typeface="+mj-lt"/>
            </a:endParaRPr>
          </a:p>
          <a:p>
            <a:pPr marL="0" indent="0">
              <a:buNone/>
            </a:pP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0688"/>
            <a:ext cx="10515600" cy="1499616"/>
          </a:xfrm>
        </p:spPr>
        <p:txBody>
          <a:bodyPr>
            <a:normAutofit fontScale="90000"/>
          </a:bodyPr>
          <a:lstStyle/>
          <a:p>
            <a:r>
              <a:rPr lang="el-GR" sz="4000" b="1" u="sng" dirty="0" smtClean="0"/>
              <a:t>Αποτελέσματα κλιματικής αλλαγής στη βιοποικιλότητα</a:t>
            </a:r>
            <a:r>
              <a:rPr lang="en-US" sz="4000" b="1" u="sng" dirty="0" smtClean="0"/>
              <a:t/>
            </a:r>
            <a:br>
              <a:rPr lang="en-US" sz="4000" b="1" u="sng" dirty="0" smtClean="0"/>
            </a:br>
            <a:r>
              <a:rPr lang="en-US" sz="2800" dirty="0" smtClean="0"/>
              <a:t>M</a:t>
            </a:r>
            <a:r>
              <a:rPr lang="el-GR" sz="2800" dirty="0" err="1" smtClean="0"/>
              <a:t>εσόγειος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1264"/>
            <a:ext cx="10515600" cy="4645152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l-GR" dirty="0" smtClean="0">
                <a:latin typeface="+mj-lt"/>
              </a:rPr>
              <a:t>Ακραία φαινόμενα (Καταιγίδες, σίφωνες, πλημμύρες, θερμικές ανωμαλίες)</a:t>
            </a:r>
            <a:endParaRPr lang="en-US" dirty="0" smtClean="0"/>
          </a:p>
          <a:p>
            <a:pPr marL="457200" lvl="1" indent="0"/>
            <a:r>
              <a:rPr lang="el-GR" sz="2000" dirty="0" smtClean="0"/>
              <a:t>Μαζική </a:t>
            </a:r>
            <a:r>
              <a:rPr lang="el-GR" sz="2000" dirty="0"/>
              <a:t>καταστροφή </a:t>
            </a:r>
            <a:r>
              <a:rPr lang="el-GR" sz="2000" dirty="0" smtClean="0"/>
              <a:t>ενδιαιτημάτων</a:t>
            </a:r>
          </a:p>
          <a:p>
            <a:pPr marL="457200" lvl="1" indent="0"/>
            <a:r>
              <a:rPr lang="el-GR" sz="2000" dirty="0" smtClean="0"/>
              <a:t>Υψηλή θνησιμότητα ενδημικών ειδών</a:t>
            </a:r>
          </a:p>
          <a:p>
            <a:pPr marL="457200" lvl="1" indent="0"/>
            <a:r>
              <a:rPr lang="el-GR" sz="2000" dirty="0" smtClean="0"/>
              <a:t>Επιδημίες</a:t>
            </a:r>
            <a:endParaRPr lang="en-US" dirty="0" smtClean="0"/>
          </a:p>
          <a:p>
            <a:pPr marL="0" indent="0"/>
            <a:r>
              <a:rPr lang="el-GR" dirty="0" smtClean="0">
                <a:latin typeface="+mj-lt"/>
              </a:rPr>
              <a:t>Ανύψωση επιπέδου θαλασσών</a:t>
            </a:r>
            <a:endParaRPr lang="en-US" dirty="0" smtClean="0">
              <a:latin typeface="+mj-lt"/>
            </a:endParaRPr>
          </a:p>
          <a:p>
            <a:pPr marL="0" indent="0"/>
            <a:r>
              <a:rPr lang="el-GR" dirty="0" smtClean="0">
                <a:latin typeface="+mj-lt"/>
              </a:rPr>
              <a:t>Θερμοκρασιακή αύξηση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  <a:sym typeface="Wingdings" pitchFamily="2" charset="2"/>
              </a:rPr>
              <a:t> </a:t>
            </a:r>
            <a:r>
              <a:rPr lang="el-GR" dirty="0" smtClean="0">
                <a:latin typeface="+mj-lt"/>
                <a:sym typeface="Wingdings" pitchFamily="2" charset="2"/>
              </a:rPr>
              <a:t>Μετανάστευση προς βορρά</a:t>
            </a:r>
            <a:endParaRPr lang="en-US" dirty="0" smtClean="0"/>
          </a:p>
          <a:p>
            <a:pPr marL="457200" lvl="1" indent="0"/>
            <a:r>
              <a:rPr lang="el-GR" dirty="0" smtClean="0"/>
              <a:t>Θαλάσσιες χελώνες</a:t>
            </a:r>
            <a:r>
              <a:rPr lang="en-US" dirty="0" smtClean="0"/>
              <a:t>:</a:t>
            </a:r>
          </a:p>
          <a:p>
            <a:pPr marL="914400" lvl="2" indent="0"/>
            <a:r>
              <a:rPr lang="el-GR" dirty="0" smtClean="0"/>
              <a:t>Περιορισμένα χρονικά «παράθυρα» εναπόθεσης αυγών</a:t>
            </a:r>
            <a:r>
              <a:rPr lang="en-US" dirty="0" smtClean="0"/>
              <a:t> </a:t>
            </a:r>
          </a:p>
          <a:p>
            <a:pPr marL="914400" lvl="2" indent="0"/>
            <a:r>
              <a:rPr lang="el-GR" dirty="0" smtClean="0"/>
              <a:t>Χαμηλά ποσοστά ωοτοκίας</a:t>
            </a:r>
            <a:r>
              <a:rPr lang="en-US" dirty="0" smtClean="0"/>
              <a:t> </a:t>
            </a:r>
          </a:p>
          <a:p>
            <a:pPr marL="914400" lvl="2" indent="0"/>
            <a:r>
              <a:rPr lang="el-GR" dirty="0" smtClean="0"/>
              <a:t>Αλλαγές στην κατανομή και τον πληθυσμό του είδους</a:t>
            </a:r>
            <a:r>
              <a:rPr lang="en-US" dirty="0" smtClean="0"/>
              <a:t> </a:t>
            </a:r>
          </a:p>
          <a:p>
            <a:pPr marL="914400" lvl="2" indent="0"/>
            <a:r>
              <a:rPr lang="el-GR" dirty="0" smtClean="0"/>
              <a:t>Τροποποιήσεις στις μεταναστευτικές διαδρομές</a:t>
            </a:r>
            <a:r>
              <a:rPr lang="en-US" dirty="0" smtClean="0"/>
              <a:t> </a:t>
            </a:r>
          </a:p>
          <a:p>
            <a:pPr marL="914400" lvl="2" indent="0"/>
            <a:r>
              <a:rPr lang="el-GR" dirty="0" smtClean="0"/>
              <a:t>Περιορισμός των ακτών αναπαραγωγής</a:t>
            </a:r>
            <a:endParaRPr lang="en-US" dirty="0" smtClean="0">
              <a:latin typeface="+mj-lt"/>
            </a:endParaRPr>
          </a:p>
          <a:p>
            <a:pPr marL="457200" lvl="1" indent="0">
              <a:buNone/>
            </a:pP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2" y="6138000"/>
            <a:ext cx="897313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264"/>
            <a:ext cx="10515600" cy="1267968"/>
          </a:xfrm>
        </p:spPr>
        <p:txBody>
          <a:bodyPr>
            <a:normAutofit fontScale="90000"/>
          </a:bodyPr>
          <a:lstStyle/>
          <a:p>
            <a:r>
              <a:rPr lang="el-GR" b="1" u="sng" dirty="0"/>
              <a:t>Αποτελέσματα κλιματικής αλλαγής στη βιοποικιλότητα</a:t>
            </a:r>
            <a:r>
              <a:rPr lang="en-US" b="1" u="sng" dirty="0"/>
              <a:t/>
            </a:r>
            <a:br>
              <a:rPr lang="en-US" b="1" u="sng" dirty="0"/>
            </a:br>
            <a:r>
              <a:rPr lang="en-US" sz="3200" dirty="0"/>
              <a:t>M</a:t>
            </a:r>
            <a:r>
              <a:rPr lang="el-GR" sz="3200" dirty="0" err="1" smtClean="0"/>
              <a:t>εσόγειος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104" y="1633728"/>
            <a:ext cx="10902696" cy="4718304"/>
          </a:xfrm>
        </p:spPr>
        <p:txBody>
          <a:bodyPr>
            <a:normAutofit fontScale="92500" lnSpcReduction="10000"/>
          </a:bodyPr>
          <a:lstStyle/>
          <a:p>
            <a:pPr marL="457200" lvl="1" indent="0"/>
            <a:r>
              <a:rPr lang="el-GR" sz="2600" dirty="0" smtClean="0"/>
              <a:t>Ασπόνδυλα</a:t>
            </a:r>
            <a:r>
              <a:rPr lang="en-US" sz="2600" dirty="0" smtClean="0"/>
              <a:t>:</a:t>
            </a:r>
          </a:p>
          <a:p>
            <a:pPr marL="914400" lvl="2" indent="0"/>
            <a:r>
              <a:rPr lang="el-GR" sz="2200" dirty="0" smtClean="0"/>
              <a:t>Κίνδυνος εξαφάνισης τοπικών πληθυσμών, απώλεια γενετικής ποικιλότητας</a:t>
            </a:r>
            <a:endParaRPr lang="en-US" sz="2200" dirty="0" smtClean="0"/>
          </a:p>
          <a:p>
            <a:pPr marL="457200" lvl="1" indent="0"/>
            <a:r>
              <a:rPr lang="el-GR" sz="2600" dirty="0" smtClean="0"/>
              <a:t>Ψάρια</a:t>
            </a:r>
            <a:r>
              <a:rPr lang="en-US" sz="2600" dirty="0" smtClean="0"/>
              <a:t>:</a:t>
            </a:r>
          </a:p>
          <a:p>
            <a:pPr marL="914400" lvl="2" indent="0"/>
            <a:r>
              <a:rPr lang="el-GR" sz="2200" dirty="0" smtClean="0"/>
              <a:t>Επίδραση στη φυσιολογία και την αναπαραγωγή τους</a:t>
            </a:r>
            <a:r>
              <a:rPr lang="en-US" sz="2200" dirty="0" smtClean="0"/>
              <a:t> </a:t>
            </a:r>
          </a:p>
          <a:p>
            <a:pPr marL="914400" lvl="2" indent="0"/>
            <a:r>
              <a:rPr lang="en-US" sz="2200" dirty="0" smtClean="0"/>
              <a:t>M</a:t>
            </a:r>
            <a:r>
              <a:rPr lang="el-GR" sz="2200" dirty="0" err="1" smtClean="0"/>
              <a:t>εταβολές</a:t>
            </a:r>
            <a:r>
              <a:rPr lang="el-GR" sz="2200" dirty="0" smtClean="0"/>
              <a:t> στη μετανάστευση</a:t>
            </a:r>
            <a:r>
              <a:rPr lang="en-US" sz="2200" dirty="0" smtClean="0"/>
              <a:t> </a:t>
            </a:r>
          </a:p>
          <a:p>
            <a:pPr marL="914400" lvl="2" indent="0"/>
            <a:r>
              <a:rPr lang="el-GR" sz="2200" dirty="0" smtClean="0"/>
              <a:t>Επίδραση στους ρυθμούς ανάπτυξης και τη δυναμική των πληθυσμών</a:t>
            </a:r>
            <a:endParaRPr lang="en-US" sz="2200" dirty="0" smtClean="0"/>
          </a:p>
          <a:p>
            <a:pPr marL="457200" lvl="1" indent="0"/>
            <a:r>
              <a:rPr lang="el-GR" sz="2600" dirty="0" smtClean="0"/>
              <a:t>Ξενικά είδη</a:t>
            </a:r>
            <a:r>
              <a:rPr lang="en-US" sz="2600" dirty="0" smtClean="0"/>
              <a:t>:</a:t>
            </a:r>
          </a:p>
          <a:p>
            <a:pPr marL="914400" lvl="2" indent="0"/>
            <a:r>
              <a:rPr lang="el-GR" sz="2200" dirty="0" smtClean="0"/>
              <a:t>Απότομη αύξηση της επέκτασής τους προς Βορρά</a:t>
            </a:r>
            <a:r>
              <a:rPr lang="en-US" sz="2200" dirty="0" smtClean="0"/>
              <a:t> </a:t>
            </a:r>
          </a:p>
          <a:p>
            <a:pPr marL="914400" lvl="2" indent="0"/>
            <a:r>
              <a:rPr lang="el-GR" sz="2200" dirty="0" smtClean="0"/>
              <a:t>Άφιξη τοξικών ειδών </a:t>
            </a:r>
            <a:r>
              <a:rPr lang="el-GR" sz="2200" dirty="0" err="1" smtClean="0"/>
              <a:t>φυτοπλαγκτού</a:t>
            </a:r>
            <a:r>
              <a:rPr lang="en-US" sz="2200" dirty="0" smtClean="0"/>
              <a:t> </a:t>
            </a:r>
          </a:p>
          <a:p>
            <a:pPr marL="457200" lvl="1" indent="0"/>
            <a:r>
              <a:rPr lang="el-GR" sz="2600" dirty="0" smtClean="0"/>
              <a:t>Πτηνά</a:t>
            </a:r>
            <a:r>
              <a:rPr lang="en-US" sz="2600" dirty="0" smtClean="0"/>
              <a:t>:</a:t>
            </a:r>
          </a:p>
          <a:p>
            <a:pPr marL="914400" lvl="2" indent="0"/>
            <a:r>
              <a:rPr lang="el-GR" sz="2200" dirty="0" smtClean="0"/>
              <a:t>Αλλαγές στη μετανάστευση</a:t>
            </a:r>
            <a:r>
              <a:rPr lang="en-US" sz="2200" dirty="0" smtClean="0"/>
              <a:t> </a:t>
            </a:r>
          </a:p>
          <a:p>
            <a:pPr marL="914400" lvl="2" indent="0"/>
            <a:r>
              <a:rPr lang="el-GR" sz="2200" dirty="0"/>
              <a:t>Α</a:t>
            </a:r>
            <a:r>
              <a:rPr lang="el-GR" sz="2200" dirty="0" smtClean="0"/>
              <a:t>λλαγές στη γεωγραφική κατανομή</a:t>
            </a:r>
          </a:p>
          <a:p>
            <a:pPr marL="914400" lvl="2" indent="0"/>
            <a:r>
              <a:rPr lang="el-GR" sz="2200" dirty="0" smtClean="0"/>
              <a:t>Επίδραση στις δημογραφικές παραμέτρους (αναπαραγωγική επίδοση, μέγεθος αυγών, περίοδοι ωοτοκίας)</a:t>
            </a:r>
          </a:p>
          <a:p>
            <a:pPr marL="914400" lvl="2" indent="0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215" y="5832226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Αντικείμενα σεμιναρίου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Κατανόηση της </a:t>
            </a:r>
            <a:r>
              <a:rPr lang="el-GR" dirty="0" err="1" smtClean="0">
                <a:latin typeface="+mj-lt"/>
              </a:rPr>
              <a:t>πολυεπίπεδης</a:t>
            </a:r>
            <a:r>
              <a:rPr lang="el-GR" dirty="0" smtClean="0">
                <a:latin typeface="+mj-lt"/>
              </a:rPr>
              <a:t> σημασίας της Βαλτικής και της Μεσογείου για τον άνθρωπο και το περιβάλλον</a:t>
            </a:r>
            <a:r>
              <a:rPr lang="en-US" dirty="0" smtClean="0">
                <a:latin typeface="+mj-lt"/>
              </a:rPr>
              <a:t> </a:t>
            </a:r>
          </a:p>
          <a:p>
            <a:r>
              <a:rPr lang="el-GR" dirty="0" smtClean="0">
                <a:latin typeface="+mj-lt"/>
              </a:rPr>
              <a:t>Εμβάθυνση στις διαφορές της βιοποικιλότητας ανάμεσα στις δύο Θάλασσες και στα συστατικά που προκαλούν τις διαφορές.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Ιδιαίτερα χαρακτηριστικά των δύο Θαλασσών</a:t>
            </a:r>
          </a:p>
          <a:p>
            <a:r>
              <a:rPr lang="el-GR" dirty="0" smtClean="0">
                <a:latin typeface="+mj-lt"/>
              </a:rPr>
              <a:t>Κατανόηση και ανασκόπηση των πολλών τρόπων προστασίας της βιοποικιλότητας</a:t>
            </a:r>
            <a:br>
              <a:rPr lang="el-GR" dirty="0" smtClean="0">
                <a:latin typeface="+mj-lt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14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75144"/>
          </a:xfrm>
        </p:spPr>
        <p:txBody>
          <a:bodyPr>
            <a:normAutofit fontScale="90000"/>
          </a:bodyPr>
          <a:lstStyle/>
          <a:p>
            <a:r>
              <a:rPr lang="el-GR" b="1" u="sng" dirty="0" smtClean="0"/>
              <a:t>Απειλούμενα παράκτια και θαλάσσια ενδιαιτήματα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</a:t>
            </a:r>
            <a:r>
              <a:rPr lang="el-GR" sz="2800" dirty="0" err="1" smtClean="0"/>
              <a:t>εσόγειος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55519"/>
            <a:ext cx="10515600" cy="3903569"/>
          </a:xfrm>
        </p:spPr>
        <p:txBody>
          <a:bodyPr/>
          <a:lstStyle/>
          <a:p>
            <a:pPr marL="0" indent="0"/>
            <a:r>
              <a:rPr lang="el-GR" b="1" dirty="0" smtClean="0"/>
              <a:t>Υγρότοποι </a:t>
            </a:r>
            <a:r>
              <a:rPr lang="en-US" dirty="0" smtClean="0"/>
              <a:t>(</a:t>
            </a:r>
            <a:r>
              <a:rPr lang="el-GR" dirty="0" smtClean="0"/>
              <a:t>περιορισμός λόγω αύξησης επιφάνειας της θάλασσας)</a:t>
            </a:r>
            <a:endParaRPr lang="en-US" dirty="0" smtClean="0"/>
          </a:p>
          <a:p>
            <a:pPr marL="0" indent="0"/>
            <a:r>
              <a:rPr lang="el-GR" b="1" dirty="0" smtClean="0"/>
              <a:t>Φύκια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l-GR" dirty="0" smtClean="0"/>
              <a:t>αλλαγή ροής ιζημάτων</a:t>
            </a:r>
            <a:r>
              <a:rPr lang="en-US" dirty="0" smtClean="0"/>
              <a:t>)</a:t>
            </a:r>
          </a:p>
          <a:p>
            <a:pPr marL="0" indent="0"/>
            <a:r>
              <a:rPr lang="el-GR" b="1" dirty="0" err="1" smtClean="0"/>
              <a:t>Κοραλλιογεννείς</a:t>
            </a:r>
            <a:r>
              <a:rPr lang="el-GR" b="1" dirty="0" smtClean="0"/>
              <a:t> ασβεστώδεις σχηματισμοί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l-GR" dirty="0" smtClean="0"/>
              <a:t>περιορισμός δυνατότητας μετανάστευσης λόγω  θερμοκρασιακής αύξησης)</a:t>
            </a:r>
          </a:p>
          <a:p>
            <a:pPr marL="0" indent="0"/>
            <a:r>
              <a:rPr lang="el-GR" b="1" dirty="0" smtClean="0"/>
              <a:t>Πλαγκτονικοί σχηματισμοί πελαγικών νερών </a:t>
            </a:r>
            <a:r>
              <a:rPr lang="en-US" dirty="0" smtClean="0"/>
              <a:t>(</a:t>
            </a:r>
            <a:r>
              <a:rPr lang="el-GR" dirty="0" smtClean="0"/>
              <a:t>Θαλάσσια ρύπανση από </a:t>
            </a:r>
            <a:r>
              <a:rPr lang="en-US" dirty="0" smtClean="0"/>
              <a:t>CO2, </a:t>
            </a:r>
            <a:r>
              <a:rPr lang="el-GR" dirty="0" smtClean="0"/>
              <a:t>αυξημένα φορτία θρεπτικών συστατικών, διαφάνεια νερών)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9418"/>
          </a:xfrm>
        </p:spPr>
        <p:txBody>
          <a:bodyPr>
            <a:normAutofit fontScale="90000"/>
          </a:bodyPr>
          <a:lstStyle/>
          <a:p>
            <a:r>
              <a:rPr lang="el-GR" b="1" u="sng" dirty="0"/>
              <a:t>Απειλούμενα παράκτια και θαλάσσια ενδιαιτήματα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M</a:t>
            </a:r>
            <a:r>
              <a:rPr lang="el-GR" sz="2800" dirty="0" err="1" smtClean="0"/>
              <a:t>εσόγειος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008" y="1767840"/>
            <a:ext cx="10515600" cy="4669536"/>
          </a:xfrm>
        </p:spPr>
        <p:txBody>
          <a:bodyPr>
            <a:normAutofit/>
          </a:bodyPr>
          <a:lstStyle/>
          <a:p>
            <a:pPr marL="0" indent="0"/>
            <a:r>
              <a:rPr lang="el-GR" b="1" dirty="0" smtClean="0"/>
              <a:t>Απομονωμένοι πληθυσμοί</a:t>
            </a:r>
            <a:endParaRPr lang="en-US" b="1" dirty="0" smtClean="0"/>
          </a:p>
          <a:p>
            <a:pPr marL="457200" lvl="1" indent="0"/>
            <a:r>
              <a:rPr lang="el-GR" dirty="0" smtClean="0"/>
              <a:t>Κλειστή θάλασσα</a:t>
            </a:r>
            <a:endParaRPr lang="en-US" dirty="0" smtClean="0"/>
          </a:p>
          <a:p>
            <a:pPr marL="457200" lvl="1" indent="0"/>
            <a:r>
              <a:rPr lang="el-GR" dirty="0" smtClean="0"/>
              <a:t>Εκτός μεταναστευτικής οδού</a:t>
            </a:r>
          </a:p>
          <a:p>
            <a:pPr marL="0" indent="0"/>
            <a:r>
              <a:rPr lang="el-GR" b="1" dirty="0" smtClean="0"/>
              <a:t>Νέα είδη από θερμότερα νερά</a:t>
            </a:r>
            <a:endParaRPr lang="en-US" b="1" dirty="0" smtClean="0"/>
          </a:p>
          <a:p>
            <a:pPr marL="457200" lvl="1" indent="0"/>
            <a:r>
              <a:rPr lang="en-US" dirty="0" smtClean="0"/>
              <a:t>E</a:t>
            </a:r>
            <a:r>
              <a:rPr lang="el-GR" dirty="0" err="1" smtClean="0"/>
              <a:t>ξοντώνουν</a:t>
            </a:r>
            <a:r>
              <a:rPr lang="el-GR" dirty="0" smtClean="0"/>
              <a:t> τους ντόπιους πληθυσμούς</a:t>
            </a:r>
            <a:r>
              <a:rPr lang="en-US" dirty="0" smtClean="0"/>
              <a:t> </a:t>
            </a:r>
          </a:p>
          <a:p>
            <a:pPr marL="457200" lvl="1" indent="0"/>
            <a:r>
              <a:rPr lang="el-GR" dirty="0" smtClean="0"/>
              <a:t>Μεταφέρουν ασθένειες </a:t>
            </a:r>
            <a:endParaRPr lang="en-US" dirty="0" smtClean="0"/>
          </a:p>
          <a:p>
            <a:pPr marL="457200" lvl="1" indent="0"/>
            <a:r>
              <a:rPr lang="el-GR" dirty="0" smtClean="0"/>
              <a:t>Τρέφονται από τους ντόπιους πληθυσμούς</a:t>
            </a:r>
            <a:endParaRPr lang="en-US" dirty="0" smtClean="0"/>
          </a:p>
          <a:p>
            <a:pPr marL="0" indent="0"/>
            <a:r>
              <a:rPr lang="el-GR" b="1" dirty="0" smtClean="0"/>
              <a:t>Υψηλός αριθμός ειδών</a:t>
            </a:r>
            <a:r>
              <a:rPr lang="en-US" b="1" dirty="0" smtClean="0"/>
              <a:t> </a:t>
            </a:r>
            <a:r>
              <a:rPr lang="en-US" dirty="0" smtClean="0"/>
              <a:t>vs. </a:t>
            </a:r>
            <a:r>
              <a:rPr lang="el-GR" b="1" dirty="0"/>
              <a:t>Μ</a:t>
            </a:r>
            <a:r>
              <a:rPr lang="el-GR" b="1" dirty="0" smtClean="0"/>
              <a:t>ικροί πληθυσμοί ανά είδος</a:t>
            </a:r>
            <a:r>
              <a:rPr lang="en-US" b="1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l-GR" dirty="0" smtClean="0"/>
              <a:t>είδη υψηλής εξειδίκευσης </a:t>
            </a:r>
            <a:r>
              <a:rPr lang="en-US" dirty="0" smtClean="0"/>
              <a:t>=&gt; </a:t>
            </a:r>
          </a:p>
          <a:p>
            <a:pPr marL="457200" lvl="1" indent="0"/>
            <a:r>
              <a:rPr lang="el-GR" dirty="0" smtClean="0"/>
              <a:t>Κίνδυνος μαζικής εξαφάνισης ειδών</a:t>
            </a:r>
            <a:r>
              <a:rPr lang="en-US" dirty="0" smtClean="0"/>
              <a:t>  </a:t>
            </a:r>
          </a:p>
          <a:p>
            <a:pPr marL="457200" lvl="1" indent="0"/>
            <a:r>
              <a:rPr lang="el-GR" dirty="0" smtClean="0"/>
              <a:t>Πιθανά περιορισμένη ανθεκτικότητα στην κλιματική αλλαγή</a:t>
            </a:r>
            <a:endParaRPr lang="en-US" dirty="0" smtClean="0"/>
          </a:p>
          <a:p>
            <a:pPr marL="457200" lvl="1" indent="0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605" y="5640268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79828"/>
            <a:ext cx="8596668" cy="1550572"/>
          </a:xfrm>
        </p:spPr>
        <p:txBody>
          <a:bodyPr>
            <a:normAutofit/>
          </a:bodyPr>
          <a:lstStyle/>
          <a:p>
            <a:r>
              <a:rPr lang="el-GR" b="1" u="sng" dirty="0" smtClean="0"/>
              <a:t>Άλλοι κίνδυνοι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M</a:t>
            </a:r>
            <a:r>
              <a:rPr lang="el-GR" sz="2800" dirty="0" err="1" smtClean="0"/>
              <a:t>εσόγειος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10807530" cy="4265862"/>
          </a:xfrm>
        </p:spPr>
        <p:txBody>
          <a:bodyPr>
            <a:noAutofit/>
          </a:bodyPr>
          <a:lstStyle/>
          <a:p>
            <a:r>
              <a:rPr lang="el-GR" dirty="0" smtClean="0"/>
              <a:t>Θόρυβος πλοίων</a:t>
            </a:r>
          </a:p>
          <a:p>
            <a:r>
              <a:rPr lang="el-GR" dirty="0" err="1" smtClean="0"/>
              <a:t>Βιοκτόνα</a:t>
            </a:r>
            <a:r>
              <a:rPr lang="el-GR" dirty="0" smtClean="0"/>
              <a:t> </a:t>
            </a:r>
            <a:r>
              <a:rPr lang="el-GR" dirty="0"/>
              <a:t>χημικά </a:t>
            </a:r>
            <a:r>
              <a:rPr lang="el-GR" dirty="0" smtClean="0"/>
              <a:t>προστατευτικά στα </a:t>
            </a:r>
            <a:r>
              <a:rPr lang="el-GR" dirty="0" err="1" smtClean="0"/>
              <a:t>ύφαλα</a:t>
            </a:r>
            <a:r>
              <a:rPr lang="el-GR" dirty="0" smtClean="0"/>
              <a:t> των πλοίων</a:t>
            </a:r>
            <a:endParaRPr lang="en-US" dirty="0" smtClean="0"/>
          </a:p>
          <a:p>
            <a:r>
              <a:rPr lang="el-GR" dirty="0" smtClean="0"/>
              <a:t>Σύγκρουση με κητώδη και θαλάσσιες χελώνες</a:t>
            </a:r>
          </a:p>
          <a:p>
            <a:r>
              <a:rPr lang="el-GR" dirty="0" smtClean="0">
                <a:latin typeface="+mj-lt"/>
              </a:rPr>
              <a:t>Κηλίδες λαδιών και εκπομπές καυσαερίων από τα πλοία</a:t>
            </a:r>
            <a:br>
              <a:rPr lang="el-GR" dirty="0" smtClean="0">
                <a:latin typeface="+mj-lt"/>
              </a:rPr>
            </a:b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62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79828"/>
            <a:ext cx="8596668" cy="1550572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Βαλτικής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el-GR" sz="2800" dirty="0" smtClean="0"/>
              <a:t>Επισκόπηση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265862"/>
          </a:xfrm>
        </p:spPr>
        <p:txBody>
          <a:bodyPr>
            <a:noAutofit/>
          </a:bodyPr>
          <a:lstStyle/>
          <a:p>
            <a:r>
              <a:rPr lang="el-GR" sz="2400" dirty="0" smtClean="0">
                <a:latin typeface="+mj-lt"/>
              </a:rPr>
              <a:t>Περίπου 150 ενδιαιτήματα, 100 είδη ψαριών, 450 είδη </a:t>
            </a:r>
            <a:r>
              <a:rPr lang="el-GR" sz="2400" dirty="0" err="1" smtClean="0">
                <a:latin typeface="+mj-lt"/>
              </a:rPr>
              <a:t>μακροάλγης</a:t>
            </a:r>
            <a:r>
              <a:rPr lang="el-GR" sz="2400" dirty="0" smtClean="0">
                <a:latin typeface="+mj-lt"/>
              </a:rPr>
              <a:t>, 1000 είδη </a:t>
            </a:r>
            <a:r>
              <a:rPr lang="el-GR" sz="2400" dirty="0" err="1" smtClean="0">
                <a:latin typeface="+mj-lt"/>
              </a:rPr>
              <a:t>ζωοβένθους</a:t>
            </a:r>
            <a:r>
              <a:rPr lang="el-GR" sz="2400" dirty="0" smtClean="0">
                <a:latin typeface="+mj-lt"/>
              </a:rPr>
              <a:t>, 3000 είδη </a:t>
            </a:r>
            <a:r>
              <a:rPr lang="el-GR" sz="2400" dirty="0" err="1" smtClean="0">
                <a:latin typeface="+mj-lt"/>
              </a:rPr>
              <a:t>πλαγκτόν</a:t>
            </a:r>
            <a:r>
              <a:rPr lang="el-GR" sz="2400" dirty="0" smtClean="0">
                <a:latin typeface="+mj-lt"/>
              </a:rPr>
              <a:t>, χιλιάδες άγνωστα είδη ιών και βακτηρίων</a:t>
            </a:r>
            <a:endParaRPr lang="el-GR" sz="2400" dirty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Η μεγαλύτερη λεκάνη υφάλμυρων νερών στον κόσμο: θαλάσσια είδη, είδη υφάλμυρου και γλυκού νερού</a:t>
            </a:r>
            <a:r>
              <a:rPr lang="fi-FI" sz="2400" dirty="0" smtClean="0">
                <a:latin typeface="+mj-lt"/>
              </a:rPr>
              <a:t>.</a:t>
            </a:r>
          </a:p>
          <a:p>
            <a:pPr lvl="1"/>
            <a:r>
              <a:rPr lang="el-GR" dirty="0" smtClean="0">
                <a:latin typeface="+mj-lt"/>
              </a:rPr>
              <a:t>Η ανταλλαγή νερών μεταξύ αλμυρού Ατλαντικού και υφάλμυρης Βαλτικής είναι πολύ περιορισμένη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62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84" y="379828"/>
            <a:ext cx="8944818" cy="1550572"/>
          </a:xfrm>
        </p:spPr>
        <p:txBody>
          <a:bodyPr>
            <a:normAutofit fontScale="90000"/>
          </a:bodyPr>
          <a:lstStyle/>
          <a:p>
            <a:r>
              <a:rPr lang="fi-FI" sz="2800" dirty="0"/>
              <a:t/>
            </a:r>
            <a:br>
              <a:rPr lang="fi-FI" sz="2800" dirty="0"/>
            </a:br>
            <a:r>
              <a:rPr lang="fi-FI" b="1" u="sng" dirty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Βαλτικής</a:t>
            </a:r>
            <a:r>
              <a:rPr lang="fi-FI" dirty="0"/>
              <a:t/>
            </a:r>
            <a:br>
              <a:rPr lang="fi-FI" dirty="0"/>
            </a:br>
            <a:r>
              <a:rPr lang="el-GR" sz="3600" dirty="0" smtClean="0"/>
              <a:t>Επισκόπηση</a:t>
            </a:r>
            <a:endParaRPr lang="fi-FI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" y="1930401"/>
            <a:ext cx="6385460" cy="4265862"/>
          </a:xfrm>
        </p:spPr>
        <p:txBody>
          <a:bodyPr>
            <a:noAutofit/>
          </a:bodyPr>
          <a:lstStyle/>
          <a:p>
            <a:r>
              <a:rPr lang="el-GR" sz="2000" dirty="0" smtClean="0">
                <a:latin typeface="+mj-lt"/>
              </a:rPr>
              <a:t>Πολλά διαφορετικά ενδιαιτήματα και οικοσυστήματα</a:t>
            </a:r>
            <a:endParaRPr lang="el-GR" sz="2000" dirty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Το αρχιπέλαγος παρουσιάζει μεγάλη διασπορά και ο πυθμένας της θάλασσας αυξημένη πολυμορφία</a:t>
            </a:r>
            <a:endParaRPr lang="fi-FI" sz="2000" dirty="0" smtClean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Το πολυμορφικό περιβάλλον (ανοικτοί/κλειστοί </a:t>
            </a:r>
            <a:r>
              <a:rPr lang="el-GR" sz="2000" dirty="0">
                <a:latin typeface="+mj-lt"/>
              </a:rPr>
              <a:t>ό</a:t>
            </a:r>
            <a:r>
              <a:rPr lang="el-GR" sz="2000" dirty="0" smtClean="0">
                <a:latin typeface="+mj-lt"/>
              </a:rPr>
              <a:t>ρμοι, σύσταση πυθμένα, διαφορές βάθους) και οι διαφορετικές συνθήκες (</a:t>
            </a:r>
            <a:r>
              <a:rPr lang="el-GR" sz="2000" dirty="0" err="1" smtClean="0">
                <a:latin typeface="+mj-lt"/>
              </a:rPr>
              <a:t>αλατότητα</a:t>
            </a:r>
            <a:r>
              <a:rPr lang="el-GR" sz="2000" dirty="0" smtClean="0">
                <a:latin typeface="+mj-lt"/>
              </a:rPr>
              <a:t>, διαύγεια νερών, περιεκτικότητα σε θρεπτικά συστατικά) προσφέρει αρκετά διαφορετικά ενδιαιτήματα.</a:t>
            </a:r>
            <a:endParaRPr lang="el-GR" sz="2000" dirty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Αυξημένη ποικιλία ενδιαιτημάτων</a:t>
            </a:r>
            <a:r>
              <a:rPr lang="el-GR" sz="2000" dirty="0">
                <a:latin typeface="+mj-lt"/>
              </a:rPr>
              <a:t> </a:t>
            </a:r>
            <a:r>
              <a:rPr lang="el-GR" sz="2000" dirty="0" smtClean="0">
                <a:latin typeface="+mj-lt"/>
              </a:rPr>
              <a:t>       περισσότερα είδη</a:t>
            </a:r>
            <a:r>
              <a:rPr lang="fi-FI" sz="2000" dirty="0" smtClean="0">
                <a:latin typeface="+mj-lt"/>
              </a:rPr>
              <a:t>        </a:t>
            </a:r>
          </a:p>
          <a:p>
            <a:r>
              <a:rPr lang="el-GR" sz="2000" dirty="0" smtClean="0">
                <a:latin typeface="+mj-lt"/>
              </a:rPr>
              <a:t>Η σύνθεση των ειδών ποικίλει λόγω ποικιλίας της </a:t>
            </a:r>
            <a:r>
              <a:rPr lang="el-GR" sz="2000" dirty="0" err="1" smtClean="0">
                <a:latin typeface="+mj-lt"/>
              </a:rPr>
              <a:t>αλατότητας</a:t>
            </a:r>
            <a:endParaRPr lang="fi-FI" sz="20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421" y="5663368"/>
            <a:ext cx="624048" cy="118543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544" y="1340726"/>
            <a:ext cx="4571580" cy="46440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23764" y="6069305"/>
            <a:ext cx="41665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http://maps.helcom.fi/website/SeaEnvironmentalMonitoring/index.html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61376" y="1562275"/>
            <a:ext cx="369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Biodiversity status</a:t>
            </a:r>
            <a:endParaRPr lang="en-US" sz="3200" dirty="0">
              <a:latin typeface="+mj-lt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339221" y="4585605"/>
            <a:ext cx="315072" cy="187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3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7651"/>
            <a:ext cx="8596668" cy="1682750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της Βαλτικής</a:t>
            </a:r>
            <a:r>
              <a:rPr lang="fi-FI" sz="3100" dirty="0" smtClean="0"/>
              <a:t/>
            </a:r>
            <a:br>
              <a:rPr lang="fi-FI" sz="3100" dirty="0" smtClean="0"/>
            </a:br>
            <a:r>
              <a:rPr lang="el-GR" sz="2800" dirty="0" smtClean="0"/>
              <a:t>Οικοσυστήματα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451841" cy="3814643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>
                <a:latin typeface="+mj-lt"/>
              </a:rPr>
              <a:t>Πελαγικό οικοσύστημα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err="1" smtClean="0">
                <a:latin typeface="+mj-lt"/>
              </a:rPr>
              <a:t>Πλαγκτόν</a:t>
            </a:r>
            <a:r>
              <a:rPr lang="el-GR" dirty="0" smtClean="0">
                <a:latin typeface="+mj-lt"/>
              </a:rPr>
              <a:t>, ανάβλυση, αλυσίδα βόσκησης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Παράκτια οικοσυστήματα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Οικοσυστήματα σκληρού πυθμένα</a:t>
            </a:r>
            <a:endParaRPr lang="fi-FI" dirty="0" smtClean="0">
              <a:latin typeface="+mj-lt"/>
            </a:endParaRPr>
          </a:p>
          <a:p>
            <a:pPr lvl="2"/>
            <a:r>
              <a:rPr lang="el-GR" dirty="0" smtClean="0">
                <a:latin typeface="+mj-lt"/>
              </a:rPr>
              <a:t>Αποικίες </a:t>
            </a:r>
            <a:r>
              <a:rPr lang="el-GR" dirty="0" err="1" smtClean="0">
                <a:latin typeface="+mj-lt"/>
              </a:rPr>
              <a:t>άλγης</a:t>
            </a:r>
            <a:endParaRPr lang="fi-FI" dirty="0" smtClean="0">
              <a:latin typeface="+mj-lt"/>
            </a:endParaRPr>
          </a:p>
          <a:p>
            <a:pPr lvl="2"/>
            <a:r>
              <a:rPr lang="en-US" dirty="0" smtClean="0">
                <a:latin typeface="+mj-lt"/>
              </a:rPr>
              <a:t>A</a:t>
            </a:r>
            <a:r>
              <a:rPr lang="el-GR" dirty="0" err="1" smtClean="0">
                <a:latin typeface="+mj-lt"/>
              </a:rPr>
              <a:t>ποικίες</a:t>
            </a:r>
            <a:r>
              <a:rPr lang="el-GR" dirty="0" smtClean="0">
                <a:latin typeface="+mj-lt"/>
              </a:rPr>
              <a:t> μυδιών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Οικοσυστήματα μαλακού πυθμένα</a:t>
            </a:r>
            <a:endParaRPr lang="fi-FI" dirty="0" smtClean="0">
              <a:latin typeface="+mj-lt"/>
            </a:endParaRPr>
          </a:p>
          <a:p>
            <a:pPr lvl="2"/>
            <a:r>
              <a:rPr lang="el-GR" dirty="0" err="1" smtClean="0">
                <a:latin typeface="+mj-lt"/>
              </a:rPr>
              <a:t>Βενθικές</a:t>
            </a:r>
            <a:r>
              <a:rPr lang="el-GR" dirty="0" smtClean="0">
                <a:latin typeface="+mj-lt"/>
              </a:rPr>
              <a:t> αποικίες</a:t>
            </a:r>
            <a:endParaRPr lang="fi-FI" dirty="0" err="1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Η </a:t>
            </a:r>
            <a:r>
              <a:rPr lang="el-GR" dirty="0" err="1" smtClean="0">
                <a:latin typeface="+mj-lt"/>
              </a:rPr>
              <a:t>πολυμορφικότητα</a:t>
            </a:r>
            <a:r>
              <a:rPr lang="el-GR" dirty="0" smtClean="0">
                <a:latin typeface="+mj-lt"/>
              </a:rPr>
              <a:t> του θαλάσσιου πυθμένα έχει αυξημένη σημασία για τα οικοσυστήματα.</a:t>
            </a:r>
            <a:endParaRPr lang="fi-FI" dirty="0" smtClean="0">
              <a:latin typeface="+mj-lt"/>
            </a:endParaRPr>
          </a:p>
          <a:p>
            <a:r>
              <a:rPr lang="el-GR" dirty="0" err="1" smtClean="0">
                <a:latin typeface="+mj-lt"/>
              </a:rPr>
              <a:t>Υποξικά</a:t>
            </a:r>
            <a:r>
              <a:rPr lang="el-GR" dirty="0" smtClean="0">
                <a:latin typeface="+mj-lt"/>
              </a:rPr>
              <a:t> ύδατα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8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8759"/>
            <a:ext cx="10515600" cy="1280192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της Βαλτικής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el-GR" sz="2800" dirty="0" smtClean="0"/>
              <a:t>Πανίδα και χλωρίδα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526" y="1568950"/>
            <a:ext cx="4327358" cy="491971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>
              <a:latin typeface="+mj-lt"/>
            </a:endParaRPr>
          </a:p>
          <a:p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11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l-GR" sz="2000" dirty="0" smtClean="0">
                <a:latin typeface="+mj-lt"/>
              </a:rPr>
              <a:t>Η πανίδα και η χλωρίδα αποτελούνται από είδη του αλμυρού και του γλυκού νερού</a:t>
            </a:r>
            <a:endParaRPr lang="fi-FI" sz="2000" dirty="0">
              <a:latin typeface="+mj-lt"/>
            </a:endParaRPr>
          </a:p>
          <a:p>
            <a:pPr lvl="1"/>
            <a:r>
              <a:rPr lang="el-GR" sz="2000" dirty="0" smtClean="0">
                <a:latin typeface="+mj-lt"/>
              </a:rPr>
              <a:t>Οργανισμοί προερχόμενοι από θάλασσες και λίμνες</a:t>
            </a:r>
          </a:p>
          <a:p>
            <a:pPr lvl="1"/>
            <a:r>
              <a:rPr lang="el-GR" sz="2000" dirty="0" smtClean="0">
                <a:latin typeface="+mj-lt"/>
              </a:rPr>
              <a:t>Τα παρόντα είδη δύνανται να επιβιώσουν σε υφάλμυρα νερά</a:t>
            </a:r>
          </a:p>
          <a:p>
            <a:pPr lvl="1"/>
            <a:r>
              <a:rPr lang="el-GR" sz="2000" dirty="0" smtClean="0">
                <a:latin typeface="+mj-lt"/>
              </a:rPr>
              <a:t>Τα απολιθώματα αποκαλύπτουν εναλλαγές κυριαρχίας μεταξύ ειδών αλμυρού και γλυκού νερού από την τελευταία περίοδο παγετώνων</a:t>
            </a:r>
            <a:endParaRPr lang="fi-FI" sz="2000" dirty="0" smtClean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Στο συνηθέστερο επίπεδο </a:t>
            </a:r>
            <a:r>
              <a:rPr lang="el-GR" sz="2000" dirty="0" err="1" smtClean="0">
                <a:latin typeface="+mj-lt"/>
              </a:rPr>
              <a:t>αλατότητας</a:t>
            </a:r>
            <a:r>
              <a:rPr lang="el-GR" sz="2000" dirty="0" smtClean="0">
                <a:latin typeface="+mj-lt"/>
              </a:rPr>
              <a:t> της Βαλτικής ο αριθμός των ειδών είναι περιορισμένος</a:t>
            </a:r>
            <a:endParaRPr lang="fi-FI" sz="2000" dirty="0" smtClean="0"/>
          </a:p>
          <a:p>
            <a:r>
              <a:rPr lang="el-GR" sz="2000" dirty="0" smtClean="0">
                <a:latin typeface="+mj-lt"/>
              </a:rPr>
              <a:t>Κατά την πορεία του χρόνου η πανίδα και η χλωρίδα προσαρμόστηκαν σε σημαντικές περιβαλλοντικές αλλαγές.</a:t>
            </a:r>
            <a:endParaRPr lang="fi-FI" sz="2000" dirty="0" smtClean="0">
              <a:latin typeface="+mj-lt"/>
            </a:endParaRPr>
          </a:p>
          <a:p>
            <a:pPr lvl="1"/>
            <a:r>
              <a:rPr lang="el-GR" sz="2000" dirty="0" smtClean="0">
                <a:latin typeface="+mj-lt"/>
              </a:rPr>
              <a:t>Απολιθώματα και σύγχρονη πανίδα και χλωρίδα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4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7651"/>
            <a:ext cx="8596668" cy="1682750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</a:t>
            </a:r>
            <a:r>
              <a:rPr lang="el-GR" b="1" u="sng" dirty="0" smtClean="0"/>
              <a:t>Βαλτικής</a:t>
            </a:r>
            <a:r>
              <a:rPr lang="fi-FI" sz="3100" dirty="0" smtClean="0"/>
              <a:t/>
            </a:r>
            <a:br>
              <a:rPr lang="fi-FI" sz="3100" dirty="0" smtClean="0"/>
            </a:br>
            <a:r>
              <a:rPr lang="fi-FI" sz="2800" dirty="0" smtClean="0"/>
              <a:t>B</a:t>
            </a:r>
            <a:r>
              <a:rPr lang="el-GR" sz="2800" dirty="0" err="1" smtClean="0"/>
              <a:t>ένθος</a:t>
            </a:r>
            <a:r>
              <a:rPr lang="el-GR" sz="2800" dirty="0" smtClean="0"/>
              <a:t> και ασπόνδυλα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err="1" smtClean="0">
                <a:latin typeface="+mj-lt"/>
              </a:rPr>
              <a:t>Θένθος</a:t>
            </a:r>
            <a:r>
              <a:rPr lang="el-GR" dirty="0" smtClean="0">
                <a:latin typeface="+mj-lt"/>
              </a:rPr>
              <a:t> και ασπόνδυλα περιορίζονται προς τα βόρεια, λόγω περιορισμένης </a:t>
            </a:r>
            <a:r>
              <a:rPr lang="el-GR" dirty="0" err="1" smtClean="0">
                <a:latin typeface="+mj-lt"/>
              </a:rPr>
              <a:t>αλατότητας</a:t>
            </a:r>
            <a:endParaRPr lang="fi-FI" dirty="0" smtClean="0">
              <a:latin typeface="+mj-lt"/>
            </a:endParaRPr>
          </a:p>
          <a:p>
            <a:r>
              <a:rPr lang="el-GR" dirty="0" err="1" smtClean="0">
                <a:latin typeface="+mj-lt"/>
              </a:rPr>
              <a:t>Προβηματική</a:t>
            </a:r>
            <a:r>
              <a:rPr lang="el-GR" dirty="0" smtClean="0">
                <a:latin typeface="+mj-lt"/>
              </a:rPr>
              <a:t> οξυγόνωση προκαλεί αλλαγές στο </a:t>
            </a:r>
            <a:r>
              <a:rPr lang="el-GR" dirty="0" err="1" smtClean="0">
                <a:latin typeface="+mj-lt"/>
              </a:rPr>
              <a:t>βενθικό</a:t>
            </a:r>
            <a:r>
              <a:rPr lang="el-GR" dirty="0" smtClean="0">
                <a:latin typeface="+mj-lt"/>
              </a:rPr>
              <a:t> πληθυσμό και αλλαγές στο οικοσύστημα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Πολλά είδη που δεν έχουν μελετηθεί</a:t>
            </a:r>
            <a:endParaRPr lang="fi-FI" dirty="0">
              <a:latin typeface="+mj-lt"/>
            </a:endParaRPr>
          </a:p>
          <a:p>
            <a:pPr marL="0" indent="0">
              <a:buNone/>
            </a:pP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8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7651"/>
            <a:ext cx="8596668" cy="1682750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</a:t>
            </a:r>
            <a:r>
              <a:rPr lang="el-GR" b="1" u="sng" dirty="0" smtClean="0"/>
              <a:t>Βαλτικής</a:t>
            </a:r>
            <a:r>
              <a:rPr lang="fi-FI" sz="3100" dirty="0" smtClean="0"/>
              <a:t/>
            </a:r>
            <a:br>
              <a:rPr lang="fi-FI" sz="3100" dirty="0" smtClean="0"/>
            </a:br>
            <a:r>
              <a:rPr lang="el-GR" sz="2800" dirty="0" smtClean="0"/>
              <a:t>Άλγη και ανώτερα φυτά (</a:t>
            </a:r>
            <a:r>
              <a:rPr lang="el-GR" sz="2800" dirty="0" err="1" smtClean="0"/>
              <a:t>τραχειόφυτα</a:t>
            </a:r>
            <a:r>
              <a:rPr lang="el-GR" sz="2800" dirty="0" smtClean="0"/>
              <a:t>)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Χαμηλοί βράχοι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πολύχρωμη άλγη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Υψηλοί βράχοι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πράσινη και καφέ άλγη </a:t>
            </a:r>
            <a:endParaRPr lang="fi-FI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Βαθύτεροι βράχοι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μεγαλύτερη αιωνόβια άλγη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Σε διάφορα βράχια</a:t>
            </a:r>
            <a:r>
              <a:rPr lang="fi-FI" dirty="0" smtClean="0">
                <a:latin typeface="+mj-lt"/>
              </a:rPr>
              <a:t>: </a:t>
            </a:r>
            <a:r>
              <a:rPr lang="el-GR" dirty="0" err="1" smtClean="0">
                <a:latin typeface="+mj-lt"/>
              </a:rPr>
              <a:t>επιστρωματική</a:t>
            </a:r>
            <a:r>
              <a:rPr lang="el-GR" dirty="0" smtClean="0">
                <a:latin typeface="+mj-lt"/>
              </a:rPr>
              <a:t> άλγη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Βαθύτερα συμπαγή βράχια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αποικίες με πολύποδες και μύδια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Αμμώδεις πυθμένες με καλό φωτισμό</a:t>
            </a:r>
            <a:r>
              <a:rPr lang="fi-FI" dirty="0" smtClean="0">
                <a:latin typeface="+mj-lt"/>
              </a:rPr>
              <a:t>: </a:t>
            </a:r>
            <a:r>
              <a:rPr lang="el-GR" dirty="0" err="1" smtClean="0">
                <a:latin typeface="+mj-lt"/>
              </a:rPr>
              <a:t>τραχειόφυτα</a:t>
            </a:r>
            <a:r>
              <a:rPr lang="el-GR" dirty="0" smtClean="0">
                <a:latin typeface="+mj-lt"/>
              </a:rPr>
              <a:t> με ρίζες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7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7651"/>
            <a:ext cx="8596668" cy="1682750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της Βαλτικής</a:t>
            </a:r>
            <a:r>
              <a:rPr lang="fi-FI" sz="3100" dirty="0" smtClean="0"/>
              <a:t/>
            </a:r>
            <a:br>
              <a:rPr lang="fi-FI" sz="3100" dirty="0" smtClean="0"/>
            </a:br>
            <a:r>
              <a:rPr lang="el-GR" sz="2800" dirty="0" smtClean="0"/>
              <a:t>Πτηνά, ψάρια και θηλαστικά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Πτηνά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Πολλά διαφορετικά είδη φωλιάζουν στο αρχιπέλαγος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Ψάρια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Η σύνθεση εξαρτάται από την αλμυρότητα</a:t>
            </a:r>
            <a:endParaRPr lang="fi-FI" dirty="0" smtClean="0">
              <a:latin typeface="+mj-lt"/>
            </a:endParaRPr>
          </a:p>
          <a:p>
            <a:pPr marL="0" indent="0">
              <a:buNone/>
            </a:pPr>
            <a:r>
              <a:rPr lang="el-GR" dirty="0" smtClean="0">
                <a:latin typeface="+mj-lt"/>
              </a:rPr>
              <a:t>Θηλαστικά</a:t>
            </a:r>
            <a:endParaRPr lang="fi-FI" dirty="0" smtClean="0">
              <a:latin typeface="+mj-lt"/>
            </a:endParaRPr>
          </a:p>
          <a:p>
            <a:pPr lvl="1"/>
            <a:r>
              <a:rPr lang="fi-FI" dirty="0" smtClean="0">
                <a:latin typeface="+mj-lt"/>
              </a:rPr>
              <a:t>4 </a:t>
            </a:r>
            <a:r>
              <a:rPr lang="el-GR" dirty="0" smtClean="0">
                <a:latin typeface="+mj-lt"/>
              </a:rPr>
              <a:t>είδη</a:t>
            </a:r>
            <a:r>
              <a:rPr lang="fi-FI" dirty="0" smtClean="0">
                <a:latin typeface="+mj-lt"/>
              </a:rPr>
              <a:t>: 3 </a:t>
            </a:r>
            <a:r>
              <a:rPr lang="el-GR" dirty="0" smtClean="0">
                <a:latin typeface="+mj-lt"/>
              </a:rPr>
              <a:t>φώκιες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και </a:t>
            </a:r>
            <a:r>
              <a:rPr lang="fi-FI" dirty="0" smtClean="0">
                <a:latin typeface="+mj-lt"/>
              </a:rPr>
              <a:t>1 </a:t>
            </a:r>
            <a:r>
              <a:rPr lang="el-GR" dirty="0" smtClean="0">
                <a:latin typeface="+mj-lt"/>
              </a:rPr>
              <a:t>φάλαινα</a:t>
            </a:r>
            <a:r>
              <a:rPr lang="fi-FI" dirty="0" smtClean="0">
                <a:latin typeface="+mj-lt"/>
              </a:rPr>
              <a:t> (</a:t>
            </a:r>
            <a:r>
              <a:rPr lang="en-US" i="1" dirty="0" err="1" smtClean="0">
                <a:latin typeface="+mj-lt"/>
              </a:rPr>
              <a:t>Phocoena</a:t>
            </a:r>
            <a:r>
              <a:rPr lang="en-US" i="1" dirty="0" smtClean="0">
                <a:latin typeface="+mj-lt"/>
              </a:rPr>
              <a:t> </a:t>
            </a:r>
            <a:r>
              <a:rPr lang="en-US" i="1" dirty="0" err="1" smtClean="0">
                <a:latin typeface="+mj-lt"/>
              </a:rPr>
              <a:t>phocoena</a:t>
            </a:r>
            <a:r>
              <a:rPr lang="en-US" i="1" dirty="0" smtClean="0">
                <a:latin typeface="+mj-lt"/>
              </a:rPr>
              <a:t>)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93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29" y="136165"/>
            <a:ext cx="11738142" cy="5504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Μεσόγειος 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/>
              <a:t>Ε</a:t>
            </a:r>
            <a:r>
              <a:rPr lang="el-GR" sz="2800" dirty="0" smtClean="0"/>
              <a:t>πισκόπηση</a:t>
            </a:r>
            <a:endParaRPr lang="fi-FI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224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2" y="5984801"/>
            <a:ext cx="897313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540000" cy="10257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804" y="1690689"/>
            <a:ext cx="1116258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 smtClean="0">
                <a:latin typeface="+mj-lt"/>
              </a:rPr>
              <a:t>Η Θάλασσα ορίζεται από τη Νότια Ευρώπη και την </a:t>
            </a:r>
            <a:r>
              <a:rPr lang="el-GR" sz="2800" dirty="0" err="1" smtClean="0">
                <a:latin typeface="+mj-lt"/>
              </a:rPr>
              <a:t>Ανατολία</a:t>
            </a:r>
            <a:r>
              <a:rPr lang="el-GR" sz="2800" dirty="0" smtClean="0">
                <a:latin typeface="+mj-lt"/>
              </a:rPr>
              <a:t>, τη Βόρεια Αφρική και τη </a:t>
            </a:r>
            <a:r>
              <a:rPr lang="el-GR" sz="2800" dirty="0" err="1" smtClean="0">
                <a:latin typeface="+mj-lt"/>
              </a:rPr>
              <a:t>Λεβαντίνη</a:t>
            </a:r>
            <a:endParaRPr lang="en-US" sz="28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 smtClean="0">
                <a:latin typeface="+mj-lt"/>
              </a:rPr>
              <a:t>Επιφάνεια</a:t>
            </a:r>
            <a:r>
              <a:rPr lang="en-US" sz="2800" dirty="0" smtClean="0">
                <a:latin typeface="+mj-lt"/>
              </a:rPr>
              <a:t> 2 500 000</a:t>
            </a:r>
            <a:r>
              <a:rPr lang="fi-FI" sz="2800" dirty="0" smtClean="0">
                <a:latin typeface="+mj-lt"/>
              </a:rPr>
              <a:t>km</a:t>
            </a:r>
            <a:r>
              <a:rPr lang="fi-FI" sz="2800" baseline="30000" dirty="0" smtClean="0">
                <a:latin typeface="+mj-lt"/>
              </a:rPr>
              <a:t>2</a:t>
            </a:r>
            <a:r>
              <a:rPr lang="fi-FI" sz="2800" dirty="0" smtClean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,</a:t>
            </a:r>
            <a:r>
              <a:rPr lang="el-GR" sz="2800" dirty="0">
                <a:latin typeface="+mj-lt"/>
              </a:rPr>
              <a:t> ό</a:t>
            </a:r>
            <a:r>
              <a:rPr lang="el-GR" sz="2800" dirty="0" smtClean="0">
                <a:latin typeface="+mj-lt"/>
              </a:rPr>
              <a:t>γκος</a:t>
            </a:r>
            <a:r>
              <a:rPr lang="en-US" sz="2800" dirty="0" smtClean="0">
                <a:latin typeface="+mj-lt"/>
              </a:rPr>
              <a:t> 3 750 000km³</a:t>
            </a:r>
            <a:r>
              <a:rPr lang="fi-FI" sz="2800" dirty="0" smtClean="0">
                <a:latin typeface="+mj-lt"/>
              </a:rPr>
              <a:t> </a:t>
            </a:r>
            <a:endParaRPr lang="fi-FI" sz="2800" baseline="30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 smtClean="0">
                <a:latin typeface="+mj-lt"/>
              </a:rPr>
              <a:t>Μέσο βάθος</a:t>
            </a:r>
            <a:r>
              <a:rPr lang="en-US" sz="2800" dirty="0" smtClean="0">
                <a:latin typeface="+mj-lt"/>
              </a:rPr>
              <a:t> 1,5km, </a:t>
            </a:r>
            <a:r>
              <a:rPr lang="el-GR" sz="2800" dirty="0" smtClean="0">
                <a:latin typeface="+mj-lt"/>
              </a:rPr>
              <a:t>μέγιστο βάθος</a:t>
            </a:r>
            <a:r>
              <a:rPr lang="en-US" sz="2800" dirty="0" smtClean="0">
                <a:latin typeface="+mj-lt"/>
              </a:rPr>
              <a:t> 5,3km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 smtClean="0">
                <a:latin typeface="+mj-lt"/>
              </a:rPr>
              <a:t>Στις χώρες της Μεσογείου κατοικούν 400 εκατομμύρια άνθρωποι, 135 εκατομμύρια από τους οποίους ζουν στις ακτές</a:t>
            </a:r>
            <a:br>
              <a:rPr lang="el-GR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basin countries about 60</a:t>
            </a:r>
          </a:p>
        </p:txBody>
      </p:sp>
    </p:spTree>
    <p:extLst>
      <p:ext uri="{BB962C8B-B14F-4D97-AF65-F5344CB8AC3E}">
        <p14:creationId xmlns:p14="http://schemas.microsoft.com/office/powerpoint/2010/main" val="119557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</a:t>
            </a:r>
            <a:r>
              <a:rPr lang="el-GR" b="1" u="sng" dirty="0" smtClean="0"/>
              <a:t>Βαλτικής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fi-FI" sz="2800" dirty="0" smtClean="0"/>
              <a:t>N</a:t>
            </a:r>
            <a:r>
              <a:rPr lang="el-GR" sz="2800" dirty="0" err="1" smtClean="0"/>
              <a:t>έα</a:t>
            </a:r>
            <a:r>
              <a:rPr lang="el-GR" sz="2800" dirty="0" smtClean="0"/>
              <a:t> είδη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6"/>
            <a:ext cx="8445758" cy="2737044"/>
          </a:xfrm>
        </p:spPr>
        <p:txBody>
          <a:bodyPr>
            <a:noAutofit/>
          </a:bodyPr>
          <a:lstStyle/>
          <a:p>
            <a:r>
              <a:rPr lang="fi-FI" dirty="0" smtClean="0">
                <a:latin typeface="+mj-lt"/>
              </a:rPr>
              <a:t>N</a:t>
            </a:r>
            <a:r>
              <a:rPr lang="el-GR" dirty="0" err="1" smtClean="0">
                <a:latin typeface="+mj-lt"/>
              </a:rPr>
              <a:t>έα</a:t>
            </a:r>
            <a:r>
              <a:rPr lang="el-GR" dirty="0" smtClean="0">
                <a:latin typeface="+mj-lt"/>
              </a:rPr>
              <a:t> είδη ανακαλύπτονται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err="1" smtClean="0">
                <a:latin typeface="+mj-lt"/>
              </a:rPr>
              <a:t>Μετενάστευση</a:t>
            </a:r>
            <a:endParaRPr lang="fi-FI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Έρευνα </a:t>
            </a:r>
            <a:r>
              <a:rPr lang="fi-FI" sz="2800" dirty="0" smtClean="0">
                <a:latin typeface="+mj-lt"/>
              </a:rPr>
              <a:t>DNA </a:t>
            </a:r>
          </a:p>
          <a:p>
            <a:pPr lvl="2"/>
            <a:r>
              <a:rPr lang="el-GR" sz="2400" dirty="0" err="1" smtClean="0">
                <a:latin typeface="+mj-lt"/>
              </a:rPr>
              <a:t>Προκαρυωτικά</a:t>
            </a:r>
            <a:r>
              <a:rPr lang="el-GR" sz="2400" dirty="0" smtClean="0">
                <a:latin typeface="+mj-lt"/>
              </a:rPr>
              <a:t> κι </a:t>
            </a:r>
            <a:r>
              <a:rPr lang="el-GR" sz="2400" dirty="0" err="1" smtClean="0">
                <a:latin typeface="+mj-lt"/>
              </a:rPr>
              <a:t>ευκαρυωτικά</a:t>
            </a:r>
            <a:r>
              <a:rPr lang="el-GR" sz="2400" dirty="0" smtClean="0">
                <a:latin typeface="+mj-lt"/>
              </a:rPr>
              <a:t> κύτταρα, άλλα μικρόβια</a:t>
            </a:r>
            <a:endParaRPr lang="fi-FI" sz="2400" dirty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Ξενικά είδη</a:t>
            </a:r>
            <a:endParaRPr lang="fi-FI" sz="28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175" y="660649"/>
            <a:ext cx="8045291" cy="61973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01200" y="2920453"/>
            <a:ext cx="4390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Number of </a:t>
            </a:r>
            <a:r>
              <a:rPr lang="fi-FI" dirty="0" err="1" smtClean="0"/>
              <a:t>threatened</a:t>
            </a:r>
            <a:r>
              <a:rPr lang="fi-FI" dirty="0" smtClean="0"/>
              <a:t> </a:t>
            </a:r>
          </a:p>
          <a:p>
            <a:r>
              <a:rPr lang="fi-FI" dirty="0" smtClean="0"/>
              <a:t>and declining species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102" y="70446"/>
            <a:ext cx="10515600" cy="1325563"/>
          </a:xfrm>
        </p:spPr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Βαλτικής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Απειλούμενα είδη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93637" cy="4351338"/>
          </a:xfrm>
        </p:spPr>
        <p:txBody>
          <a:bodyPr>
            <a:normAutofit fontScale="92500" lnSpcReduction="20000"/>
          </a:bodyPr>
          <a:lstStyle/>
          <a:p>
            <a:r>
              <a:rPr lang="el-GR" sz="2600" dirty="0" smtClean="0">
                <a:latin typeface="+mj-lt"/>
              </a:rPr>
              <a:t>Κατά τη διάρκεια των τελευταίων 100 ετών το σύστημα έχει υποστεί επιδείνωση της </a:t>
            </a:r>
            <a:r>
              <a:rPr lang="el-GR" sz="2600" dirty="0" err="1" smtClean="0">
                <a:latin typeface="+mj-lt"/>
              </a:rPr>
              <a:t>αλατότητας</a:t>
            </a:r>
            <a:r>
              <a:rPr lang="el-GR" sz="2600" dirty="0" smtClean="0">
                <a:latin typeface="+mj-lt"/>
              </a:rPr>
              <a:t>, του οξυγόνου και της θερμοκρασίας</a:t>
            </a:r>
            <a:endParaRPr lang="en-US" sz="2600" dirty="0" smtClean="0">
              <a:latin typeface="+mj-lt"/>
            </a:endParaRPr>
          </a:p>
          <a:p>
            <a:r>
              <a:rPr lang="el-GR" sz="2600" dirty="0" smtClean="0">
                <a:latin typeface="+mj-lt"/>
              </a:rPr>
              <a:t>Υδρογραφικές αλλαγές συνδυάστηκαν με μείωση πελαγικών και παράκτιων πληθυσμών</a:t>
            </a:r>
            <a:endParaRPr lang="en-US" sz="2600" dirty="0" smtClean="0">
              <a:latin typeface="+mj-lt"/>
            </a:endParaRPr>
          </a:p>
          <a:p>
            <a:r>
              <a:rPr lang="el-GR" sz="2600" dirty="0" smtClean="0">
                <a:latin typeface="+mj-lt"/>
              </a:rPr>
              <a:t>Το οικοσύστημα είναι ευαίσθητο – </a:t>
            </a:r>
            <a:r>
              <a:rPr lang="el-GR" sz="2600" dirty="0" err="1" smtClean="0">
                <a:latin typeface="+mj-lt"/>
              </a:rPr>
              <a:t>μικροαλλαγές</a:t>
            </a:r>
            <a:r>
              <a:rPr lang="el-GR" sz="2600" dirty="0" smtClean="0">
                <a:latin typeface="+mj-lt"/>
              </a:rPr>
              <a:t> στην  πανίδα και τη χλωρίδα επιφέρουν σημαντικές αλλαγές στο οικοσύστημα </a:t>
            </a:r>
            <a:endParaRPr lang="en-US" sz="2600" dirty="0" smtClean="0">
              <a:latin typeface="+mj-lt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265088" y="6509568"/>
            <a:ext cx="2609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Zweifel &amp; Laamanen 2009</a:t>
            </a:r>
            <a:endParaRPr lang="fi-FI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932" y="5672570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03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102" y="70446"/>
            <a:ext cx="10515600" cy="1325563"/>
          </a:xfrm>
        </p:spPr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Βαλτικής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Απειλούμενα είδη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7324"/>
            <a:ext cx="10625502" cy="45596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l-GR" dirty="0" smtClean="0">
                <a:latin typeface="+mj-lt"/>
              </a:rPr>
              <a:t>Τι προκαλεί μείωση των πληθυσμών;</a:t>
            </a:r>
            <a:endParaRPr lang="fi-FI" dirty="0" smtClean="0">
              <a:latin typeface="+mj-lt"/>
            </a:endParaRPr>
          </a:p>
          <a:p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Οι ανθρωπογενείς δραστηριότητες άλλαξαν το θαλάσσιο περιβάλλον με πολλούς τρόπους: ευτροφισμός, επικίνδυνα χημικά, φθορές στα ενδιαιτήματα, ρύπανση, μόλυνση, όχληση </a:t>
            </a:r>
            <a:r>
              <a:rPr lang="el-GR" dirty="0" err="1" smtClean="0">
                <a:latin typeface="+mj-lt"/>
              </a:rPr>
              <a:t>κλπ</a:t>
            </a:r>
            <a:r>
              <a:rPr lang="fi-FI" dirty="0" smtClean="0">
                <a:latin typeface="+mj-lt"/>
              </a:rPr>
              <a:t>.</a:t>
            </a:r>
          </a:p>
          <a:p>
            <a:r>
              <a:rPr lang="el-GR" dirty="0" smtClean="0">
                <a:latin typeface="+mj-lt"/>
              </a:rPr>
              <a:t>Εκτοπισμός ενδημικών από ξενικά είδη</a:t>
            </a:r>
            <a:endParaRPr lang="fi-FI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Επιπτώσεις της κλιματικής αλλαγής στις περιβαλλοντικές παραμέτρους</a:t>
            </a:r>
            <a:endParaRPr lang="fi-FI" dirty="0" smtClean="0">
              <a:latin typeface="+mj-lt"/>
            </a:endParaRPr>
          </a:p>
          <a:p>
            <a:pPr marL="0" indent="0">
              <a:buNone/>
            </a:pPr>
            <a:endParaRPr lang="fi-FI" dirty="0" smtClean="0">
              <a:latin typeface="+mj-lt"/>
            </a:endParaRPr>
          </a:p>
          <a:p>
            <a:pPr marL="0" indent="0">
              <a:buNone/>
            </a:pPr>
            <a:r>
              <a:rPr lang="fi-FI" dirty="0" smtClean="0">
                <a:latin typeface="+mj-lt"/>
              </a:rPr>
              <a:t>E</a:t>
            </a:r>
            <a:r>
              <a:rPr lang="el-GR" dirty="0" err="1" smtClean="0">
                <a:latin typeface="+mj-lt"/>
              </a:rPr>
              <a:t>ίδη</a:t>
            </a:r>
            <a:r>
              <a:rPr lang="el-GR" dirty="0" smtClean="0">
                <a:latin typeface="+mj-lt"/>
              </a:rPr>
              <a:t> που αποτελούν δείκτη ποιότητας του περιβάλλοντος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Βιοποικιλότητα ειδών που αποτελούν δείκτες ποιότητας</a:t>
            </a:r>
            <a:endParaRPr lang="fi-FI" dirty="0">
              <a:latin typeface="+mj-lt"/>
            </a:endParaRPr>
          </a:p>
          <a:p>
            <a:pPr lvl="1"/>
            <a:r>
              <a:rPr lang="fi-FI" dirty="0" smtClean="0">
                <a:latin typeface="+mj-lt"/>
              </a:rPr>
              <a:t>E</a:t>
            </a:r>
            <a:r>
              <a:rPr lang="el-GR" dirty="0" err="1" smtClean="0">
                <a:latin typeface="+mj-lt"/>
              </a:rPr>
              <a:t>κτίμηση</a:t>
            </a:r>
            <a:endParaRPr lang="fi-FI" dirty="0">
              <a:latin typeface="+mj-lt"/>
            </a:endParaRPr>
          </a:p>
          <a:p>
            <a:endParaRPr lang="fi-FI" dirty="0" smtClean="0">
              <a:latin typeface="+mj-lt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265088" y="6509568"/>
            <a:ext cx="2609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Zweifel &amp; Laamanen 2009</a:t>
            </a:r>
            <a:endParaRPr lang="fi-FI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932" y="5672570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7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της Βαλτικής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Μη ενδημικά είδη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>
                <a:latin typeface="+mj-lt"/>
              </a:rPr>
              <a:t>Τα μη ενδημικά είδη έχουν τροποποιήσει σημαντικά τα οικοσυστήματα των λιμνοθαλασσών της Νοτιοανατολικής Βαλτικής. Ο ρόλος τους στα βόρεια της Βαλτικής είναι πολύ λιγότερο σημαντικός.</a:t>
            </a:r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Εισβολή από τον Ατλαντικό, από τα ποτάμια και τα κανάλια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Το πρόβλημα διαρκώς αυξάνει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Σε σημεία με φτωχούς πληθυσμούς ενδημικών ειδών, τα μη ενδημικά είδη κυριαρχούν και τροποποιούν προς όφελός τους τα ενδιαιτήματα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Αύξηση της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φυσικής και λειτουργικής ποικιλότητας, </a:t>
            </a:r>
            <a:r>
              <a:rPr lang="el-GR" dirty="0" err="1" smtClean="0">
                <a:latin typeface="+mj-lt"/>
              </a:rPr>
              <a:t>βενθο</a:t>
            </a:r>
            <a:r>
              <a:rPr lang="el-GR" dirty="0" smtClean="0">
                <a:latin typeface="+mj-lt"/>
              </a:rPr>
              <a:t>-πελαγικοί σύνδεσμοι</a:t>
            </a:r>
            <a:endParaRPr lang="fi-FI" dirty="0" smtClean="0">
              <a:latin typeface="+mj-lt"/>
            </a:endParaRPr>
          </a:p>
          <a:p>
            <a:pPr marL="457200" lvl="1" indent="0">
              <a:buNone/>
            </a:pPr>
            <a:endParaRPr lang="fi-FI" dirty="0" smtClean="0">
              <a:latin typeface="+mj-lt"/>
            </a:endParaRPr>
          </a:p>
          <a:p>
            <a:r>
              <a:rPr lang="fi-FI" i="1" dirty="0" smtClean="0">
                <a:latin typeface="+mj-lt"/>
              </a:rPr>
              <a:t>Teredo Navalis, </a:t>
            </a:r>
            <a:r>
              <a:rPr lang="el-GR" dirty="0" smtClean="0">
                <a:latin typeface="+mj-lt"/>
              </a:rPr>
              <a:t>σκουλήκι που αναπτύσσεται στα ναυάγια</a:t>
            </a:r>
            <a:endParaRPr lang="en-US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0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Assessments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Essay about significance of sea area 1</a:t>
            </a:r>
            <a:r>
              <a:rPr lang="fi-FI" dirty="0" smtClean="0">
                <a:latin typeface="+mj-lt"/>
              </a:rPr>
              <a:t>/3 </a:t>
            </a:r>
            <a:r>
              <a:rPr lang="fi-FI" dirty="0" err="1" smtClean="0">
                <a:latin typeface="+mj-lt"/>
              </a:rPr>
              <a:t>grade</a:t>
            </a:r>
            <a:endParaRPr lang="fi-FI" dirty="0" smtClean="0">
              <a:latin typeface="+mj-lt"/>
            </a:endParaRPr>
          </a:p>
          <a:p>
            <a:r>
              <a:rPr lang="fi-FI" dirty="0" smtClean="0">
                <a:latin typeface="+mj-lt"/>
              </a:rPr>
              <a:t>Presentation about biodiversity 1/3 grade</a:t>
            </a:r>
            <a:endParaRPr lang="en-US" dirty="0" smtClean="0">
              <a:latin typeface="+mj-lt"/>
            </a:endParaRPr>
          </a:p>
          <a:p>
            <a:r>
              <a:rPr lang="fi-FI" dirty="0" err="1" smtClean="0">
                <a:latin typeface="+mj-lt"/>
              </a:rPr>
              <a:t>Presence</a:t>
            </a:r>
            <a:r>
              <a:rPr lang="fi-FI" dirty="0" smtClean="0">
                <a:latin typeface="+mj-lt"/>
              </a:rPr>
              <a:t> at </a:t>
            </a:r>
            <a:r>
              <a:rPr lang="fi-FI" dirty="0" err="1" smtClean="0">
                <a:latin typeface="+mj-lt"/>
              </a:rPr>
              <a:t>lectures</a:t>
            </a:r>
            <a:r>
              <a:rPr lang="fi-FI" dirty="0" smtClean="0">
                <a:latin typeface="+mj-lt"/>
              </a:rPr>
              <a:t> 1/3 </a:t>
            </a:r>
            <a:r>
              <a:rPr lang="fi-FI" dirty="0" err="1" smtClean="0">
                <a:latin typeface="+mj-lt"/>
              </a:rPr>
              <a:t>grade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85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41120"/>
          </a:xfrm>
        </p:spPr>
        <p:txBody>
          <a:bodyPr/>
          <a:lstStyle/>
          <a:p>
            <a:r>
              <a:rPr lang="fi-FI" b="1" u="sng" dirty="0" err="1" smtClean="0"/>
              <a:t>References</a:t>
            </a:r>
            <a:endParaRPr lang="fi-FI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633728"/>
            <a:ext cx="10838688" cy="4498848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+mj-lt"/>
              </a:rPr>
              <a:t>Abdulla, A., &amp; O., Linden (edit) (2008). Maritime traffic effects on biodiversity in the Mediterranean Sea. Review of impacts, priority areas and mitigation measures. Switzerland and Malaga, Spain: IUCN </a:t>
            </a:r>
            <a:r>
              <a:rPr lang="en-US" sz="2000" dirty="0" smtClean="0">
                <a:latin typeface="+mj-lt"/>
                <a:hlinkClick r:id="rId2"/>
              </a:rPr>
              <a:t>https://cmsdata.iucn.org/downloads/maritime_v1_lr.pdf</a:t>
            </a:r>
            <a:r>
              <a:rPr lang="en-US" sz="2000" dirty="0" smtClean="0">
                <a:latin typeface="+mj-lt"/>
              </a:rPr>
              <a:t> (last visit 6/5/2016)</a:t>
            </a:r>
            <a:endParaRPr lang="fi-FI" sz="2000" dirty="0" smtClean="0">
              <a:latin typeface="+mj-lt"/>
            </a:endParaRPr>
          </a:p>
          <a:p>
            <a:r>
              <a:rPr lang="fi-FI" sz="2000" dirty="0" smtClean="0">
                <a:latin typeface="+mj-lt"/>
              </a:rPr>
              <a:t>Björck, S. (1995). A </a:t>
            </a:r>
            <a:r>
              <a:rPr lang="fi-FI" sz="2000" dirty="0" err="1" smtClean="0">
                <a:latin typeface="+mj-lt"/>
              </a:rPr>
              <a:t>rewiew</a:t>
            </a:r>
            <a:r>
              <a:rPr lang="fi-FI" sz="2000" dirty="0" smtClean="0">
                <a:latin typeface="+mj-lt"/>
              </a:rPr>
              <a:t> of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history</a:t>
            </a:r>
            <a:r>
              <a:rPr lang="fi-FI" sz="2000" dirty="0" smtClean="0">
                <a:latin typeface="+mj-lt"/>
              </a:rPr>
              <a:t> of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baltic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sea</a:t>
            </a:r>
            <a:r>
              <a:rPr lang="fi-FI" sz="2000" dirty="0" smtClean="0">
                <a:latin typeface="+mj-lt"/>
              </a:rPr>
              <a:t>, 13.0-8.0 ka BP. </a:t>
            </a:r>
            <a:r>
              <a:rPr lang="fi-FI" sz="2000" dirty="0" err="1" smtClean="0">
                <a:latin typeface="+mj-lt"/>
              </a:rPr>
              <a:t>Quaternary</a:t>
            </a:r>
            <a:r>
              <a:rPr lang="fi-FI" sz="2000" dirty="0" smtClean="0">
                <a:latin typeface="+mj-lt"/>
              </a:rPr>
              <a:t> International, </a:t>
            </a:r>
            <a:r>
              <a:rPr lang="fi-FI" sz="2000" dirty="0" err="1" smtClean="0">
                <a:latin typeface="+mj-lt"/>
              </a:rPr>
              <a:t>Vol</a:t>
            </a:r>
            <a:r>
              <a:rPr lang="fi-FI" sz="2000" dirty="0" smtClean="0">
                <a:latin typeface="+mj-lt"/>
              </a:rPr>
              <a:t> 27, 19-40.</a:t>
            </a:r>
          </a:p>
          <a:p>
            <a:r>
              <a:rPr lang="fi-FI" sz="2000" dirty="0" smtClean="0">
                <a:latin typeface="+mj-lt"/>
              </a:rPr>
              <a:t>Bäck, S., M. Ollikainen, E. Bonsdorff, A. Eriksson, E-L. Hallanaro, S. Kuikka, M. Viitasalo &amp; M. Walls (edit.) (2010). Itämeren tulevaisuus. Gaudeamus. Helsinki.</a:t>
            </a:r>
          </a:p>
          <a:p>
            <a:r>
              <a:rPr lang="fi-FI" sz="2000" dirty="0" smtClean="0">
                <a:latin typeface="+mj-lt"/>
              </a:rPr>
              <a:t>Cebrian, D., (2008). </a:t>
            </a:r>
            <a:r>
              <a:rPr lang="en-US" sz="2000" dirty="0" smtClean="0">
                <a:latin typeface="+mj-lt"/>
              </a:rPr>
              <a:t>Changing climate, changing biodiversity in South-East Europe. Belgrade. Serbia. </a:t>
            </a:r>
            <a:r>
              <a:rPr lang="en-US" sz="2000" dirty="0" smtClean="0">
                <a:latin typeface="+mj-lt"/>
                <a:hlinkClick r:id="rId3"/>
              </a:rPr>
              <a:t>http://www.ecnc.org/uploads/documents/impacts-of-cc-on-the-bd-of-the-mediterranean-sea-d.pdf</a:t>
            </a:r>
            <a:r>
              <a:rPr lang="en-US" sz="2000" dirty="0" smtClean="0">
                <a:latin typeface="+mj-lt"/>
              </a:rPr>
              <a:t> (last visit 6/5/2016).</a:t>
            </a:r>
            <a:endParaRPr lang="fi-FI" sz="20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832226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4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7836"/>
            <a:ext cx="10515600" cy="1325563"/>
          </a:xfrm>
        </p:spPr>
        <p:txBody>
          <a:bodyPr/>
          <a:lstStyle/>
          <a:p>
            <a:r>
              <a:rPr lang="fi-FI" b="1" u="sng" dirty="0"/>
              <a:t>References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944" y="1585370"/>
            <a:ext cx="10777728" cy="4351338"/>
          </a:xfrm>
        </p:spPr>
        <p:txBody>
          <a:bodyPr>
            <a:normAutofit/>
          </a:bodyPr>
          <a:lstStyle/>
          <a:p>
            <a:r>
              <a:rPr lang="fi-FI" sz="2000" dirty="0" smtClean="0">
                <a:latin typeface="+mj-lt"/>
              </a:rPr>
              <a:t>Coll Marta, C. Piroddi, J. Steenbeek, K. Kaschner, F. Lasram, J. Aguzzi, E. Ballesteros, C. Bianchi, J. Corbera, T. Dailanis, R. Danovaro, M. Estrada, C. Froglia, </a:t>
            </a:r>
            <a:r>
              <a:rPr lang="en-US" sz="2000" dirty="0" smtClean="0">
                <a:latin typeface="+mj-lt"/>
              </a:rPr>
              <a:t>B. </a:t>
            </a:r>
            <a:r>
              <a:rPr lang="en-US" sz="2000" dirty="0" err="1" smtClean="0">
                <a:latin typeface="+mj-lt"/>
              </a:rPr>
              <a:t>Galil</a:t>
            </a:r>
            <a:r>
              <a:rPr lang="en-US" sz="2000" dirty="0" smtClean="0">
                <a:latin typeface="+mj-lt"/>
              </a:rPr>
              <a:t>, J. </a:t>
            </a:r>
            <a:r>
              <a:rPr lang="en-US" sz="2000" dirty="0" err="1" smtClean="0">
                <a:latin typeface="+mj-lt"/>
              </a:rPr>
              <a:t>Gasol</a:t>
            </a:r>
            <a:r>
              <a:rPr lang="en-US" sz="2000" dirty="0" smtClean="0">
                <a:latin typeface="+mj-lt"/>
              </a:rPr>
              <a:t>, R. </a:t>
            </a:r>
            <a:r>
              <a:rPr lang="en-US" sz="2000" dirty="0" err="1" smtClean="0">
                <a:latin typeface="+mj-lt"/>
              </a:rPr>
              <a:t>Gertwagen</a:t>
            </a:r>
            <a:r>
              <a:rPr lang="en-US" sz="2000" dirty="0" smtClean="0">
                <a:latin typeface="+mj-lt"/>
              </a:rPr>
              <a:t>, J. Gil, F. </a:t>
            </a:r>
            <a:r>
              <a:rPr lang="en-US" sz="2000" dirty="0" err="1" smtClean="0">
                <a:latin typeface="+mj-lt"/>
              </a:rPr>
              <a:t>Guilhaumon</a:t>
            </a:r>
            <a:r>
              <a:rPr lang="en-US" sz="2000" dirty="0" smtClean="0">
                <a:latin typeface="+mj-lt"/>
              </a:rPr>
              <a:t>, K. </a:t>
            </a:r>
            <a:r>
              <a:rPr lang="en-US" sz="2000" dirty="0" err="1" smtClean="0">
                <a:latin typeface="+mj-lt"/>
              </a:rPr>
              <a:t>Kesner</a:t>
            </a:r>
            <a:r>
              <a:rPr lang="en-US" sz="2000" dirty="0" smtClean="0">
                <a:latin typeface="+mj-lt"/>
              </a:rPr>
              <a:t>-Reyes, M. </a:t>
            </a:r>
            <a:r>
              <a:rPr lang="en-US" sz="2000" dirty="0" err="1" smtClean="0">
                <a:latin typeface="+mj-lt"/>
              </a:rPr>
              <a:t>Kitsos</a:t>
            </a:r>
            <a:r>
              <a:rPr lang="en-US" sz="2000" dirty="0" smtClean="0">
                <a:latin typeface="+mj-lt"/>
              </a:rPr>
              <a:t>, A. </a:t>
            </a:r>
            <a:r>
              <a:rPr lang="en-US" sz="2000" dirty="0" err="1" smtClean="0">
                <a:latin typeface="+mj-lt"/>
              </a:rPr>
              <a:t>Koukouras</a:t>
            </a:r>
            <a:r>
              <a:rPr lang="en-US" sz="2000" dirty="0" smtClean="0">
                <a:latin typeface="+mj-lt"/>
              </a:rPr>
              <a:t>, N. </a:t>
            </a:r>
            <a:r>
              <a:rPr lang="en-US" sz="2000" dirty="0" err="1" smtClean="0">
                <a:latin typeface="+mj-lt"/>
              </a:rPr>
              <a:t>Lampadariou</a:t>
            </a:r>
            <a:r>
              <a:rPr lang="en-US" sz="2000" dirty="0" smtClean="0">
                <a:latin typeface="+mj-lt"/>
              </a:rPr>
              <a:t>, E. </a:t>
            </a:r>
            <a:r>
              <a:rPr lang="en-US" sz="2000" dirty="0" err="1" smtClean="0">
                <a:latin typeface="+mj-lt"/>
              </a:rPr>
              <a:t>Laxamana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C.López-Fé</a:t>
            </a:r>
            <a:r>
              <a:rPr lang="en-US" sz="2000" dirty="0" smtClean="0">
                <a:latin typeface="+mj-lt"/>
              </a:rPr>
              <a:t> de la </a:t>
            </a:r>
            <a:r>
              <a:rPr lang="en-US" sz="2000" dirty="0" err="1" smtClean="0">
                <a:latin typeface="+mj-lt"/>
              </a:rPr>
              <a:t>Cuadra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H.Lotze</a:t>
            </a:r>
            <a:r>
              <a:rPr lang="en-US" sz="2000" dirty="0" smtClean="0">
                <a:latin typeface="+mj-lt"/>
              </a:rPr>
              <a:t>, D. Martin, D. </a:t>
            </a:r>
            <a:r>
              <a:rPr lang="en-US" sz="2000" dirty="0" err="1" smtClean="0">
                <a:latin typeface="+mj-lt"/>
              </a:rPr>
              <a:t>Mouillot</a:t>
            </a:r>
            <a:r>
              <a:rPr lang="en-US" sz="2000" dirty="0" smtClean="0">
                <a:latin typeface="+mj-lt"/>
              </a:rPr>
              <a:t>, D. Oro, S. </a:t>
            </a:r>
            <a:r>
              <a:rPr lang="en-US" sz="2000" dirty="0" err="1" smtClean="0">
                <a:latin typeface="+mj-lt"/>
              </a:rPr>
              <a:t>Raicevich</a:t>
            </a:r>
            <a:r>
              <a:rPr lang="en-US" sz="2000" dirty="0" smtClean="0">
                <a:latin typeface="+mj-lt"/>
              </a:rPr>
              <a:t>, J. </a:t>
            </a:r>
            <a:r>
              <a:rPr lang="en-US" sz="2000" dirty="0" err="1" smtClean="0">
                <a:latin typeface="+mj-lt"/>
              </a:rPr>
              <a:t>Rius-Barile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J.Saiz</a:t>
            </a:r>
            <a:r>
              <a:rPr lang="en-US" sz="2000" dirty="0" smtClean="0">
                <a:latin typeface="+mj-lt"/>
              </a:rPr>
              <a:t>-Salinas, C. San Vicente, S. </a:t>
            </a:r>
            <a:r>
              <a:rPr lang="en-US" sz="2000" dirty="0" err="1" smtClean="0">
                <a:latin typeface="+mj-lt"/>
              </a:rPr>
              <a:t>Somot</a:t>
            </a:r>
            <a:r>
              <a:rPr lang="en-US" sz="2000" dirty="0" smtClean="0">
                <a:latin typeface="+mj-lt"/>
              </a:rPr>
              <a:t>, J. </a:t>
            </a:r>
            <a:r>
              <a:rPr lang="en-US" sz="2000" dirty="0" err="1" smtClean="0">
                <a:latin typeface="+mj-lt"/>
              </a:rPr>
              <a:t>Templado</a:t>
            </a:r>
            <a:r>
              <a:rPr lang="en-US" sz="2000" dirty="0" smtClean="0">
                <a:latin typeface="+mj-lt"/>
              </a:rPr>
              <a:t>, X. </a:t>
            </a:r>
            <a:r>
              <a:rPr lang="en-US" sz="2000" dirty="0" err="1" smtClean="0">
                <a:latin typeface="+mj-lt"/>
              </a:rPr>
              <a:t>Turon</a:t>
            </a:r>
            <a:r>
              <a:rPr lang="en-US" sz="2000" dirty="0" smtClean="0">
                <a:latin typeface="+mj-lt"/>
              </a:rPr>
              <a:t>, D. </a:t>
            </a:r>
            <a:r>
              <a:rPr lang="en-US" sz="2000" dirty="0" err="1" smtClean="0">
                <a:latin typeface="+mj-lt"/>
              </a:rPr>
              <a:t>Vafidis</a:t>
            </a:r>
            <a:r>
              <a:rPr lang="en-US" sz="2000" dirty="0" smtClean="0">
                <a:latin typeface="+mj-lt"/>
              </a:rPr>
              <a:t>, R. Villanueva, E. </a:t>
            </a:r>
            <a:r>
              <a:rPr lang="en-US" sz="2000" dirty="0" err="1" smtClean="0">
                <a:latin typeface="+mj-lt"/>
              </a:rPr>
              <a:t>Voultsiadou</a:t>
            </a:r>
            <a:r>
              <a:rPr lang="en-US" sz="2000" dirty="0" smtClean="0">
                <a:latin typeface="+mj-lt"/>
              </a:rPr>
              <a:t> (2010) </a:t>
            </a:r>
            <a:r>
              <a:rPr lang="en-US" sz="2000" i="1" dirty="0" smtClean="0">
                <a:latin typeface="+mj-lt"/>
              </a:rPr>
              <a:t>The Biodiversity of the Mediterranean Sea: Estimates, Patterns, and Threats. </a:t>
            </a:r>
            <a:r>
              <a:rPr lang="en-US" sz="2000" dirty="0" smtClean="0">
                <a:latin typeface="+mj-lt"/>
              </a:rPr>
              <a:t>DOI:10.1371/journal.pone.0011842. </a:t>
            </a:r>
            <a:r>
              <a:rPr lang="fi-FI" sz="2000" dirty="0" smtClean="0">
                <a:latin typeface="+mj-lt"/>
              </a:rPr>
              <a:t>&lt;http://journals.plos.org/plosone/article?id=10.1371/journal.pone.0011842#s2&gt;.</a:t>
            </a:r>
          </a:p>
          <a:p>
            <a:r>
              <a:rPr lang="fi-FI" sz="2000" dirty="0" smtClean="0">
                <a:latin typeface="+mj-lt"/>
              </a:rPr>
              <a:t>Fonselius, S. &amp; J. Valderrama (2003). One hundred years of hydrographic measurements in the Baltic Sea. Journal ofSea Research 49, 229-241.</a:t>
            </a:r>
          </a:p>
          <a:p>
            <a:r>
              <a:rPr lang="fi-FI" sz="2000" dirty="0" smtClean="0">
                <a:latin typeface="+mj-lt"/>
              </a:rPr>
              <a:t>Olenin</a:t>
            </a:r>
            <a:r>
              <a:rPr lang="fi-FI" sz="2000" dirty="0">
                <a:latin typeface="+mj-lt"/>
              </a:rPr>
              <a:t>, S. &amp; E. Leppäkoski (1999). </a:t>
            </a:r>
            <a:r>
              <a:rPr lang="fi-FI" sz="2000" dirty="0" err="1">
                <a:latin typeface="+mj-lt"/>
              </a:rPr>
              <a:t>Non-native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animals</a:t>
            </a:r>
            <a:r>
              <a:rPr lang="fi-FI" sz="2000" dirty="0">
                <a:latin typeface="+mj-lt"/>
              </a:rPr>
              <a:t> in </a:t>
            </a:r>
            <a:r>
              <a:rPr lang="fi-FI" sz="2000" dirty="0" err="1">
                <a:latin typeface="+mj-lt"/>
              </a:rPr>
              <a:t>the</a:t>
            </a:r>
            <a:r>
              <a:rPr lang="fi-FI" sz="2000" dirty="0">
                <a:latin typeface="+mj-lt"/>
              </a:rPr>
              <a:t> Baltic </a:t>
            </a:r>
            <a:r>
              <a:rPr lang="fi-FI" sz="2000" dirty="0" err="1">
                <a:latin typeface="+mj-lt"/>
              </a:rPr>
              <a:t>Sea</a:t>
            </a:r>
            <a:r>
              <a:rPr lang="fi-FI" sz="2000" dirty="0">
                <a:latin typeface="+mj-lt"/>
              </a:rPr>
              <a:t>: </a:t>
            </a:r>
            <a:r>
              <a:rPr lang="fi-FI" sz="2000" dirty="0" err="1">
                <a:latin typeface="+mj-lt"/>
              </a:rPr>
              <a:t>alteration</a:t>
            </a:r>
            <a:r>
              <a:rPr lang="fi-FI" sz="2000" dirty="0">
                <a:latin typeface="+mj-lt"/>
              </a:rPr>
              <a:t> of </a:t>
            </a:r>
            <a:r>
              <a:rPr lang="fi-FI" sz="2000" dirty="0" err="1">
                <a:latin typeface="+mj-lt"/>
              </a:rPr>
              <a:t>benthic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habitats</a:t>
            </a:r>
            <a:r>
              <a:rPr lang="fi-FI" sz="2000" dirty="0">
                <a:latin typeface="+mj-lt"/>
              </a:rPr>
              <a:t> in </a:t>
            </a:r>
            <a:r>
              <a:rPr lang="fi-FI" sz="2000" dirty="0" err="1">
                <a:latin typeface="+mj-lt"/>
              </a:rPr>
              <a:t>coastal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inlets</a:t>
            </a:r>
            <a:r>
              <a:rPr lang="fi-FI" sz="2000" dirty="0">
                <a:latin typeface="+mj-lt"/>
              </a:rPr>
              <a:t> and </a:t>
            </a:r>
            <a:r>
              <a:rPr lang="fi-FI" sz="2000" dirty="0" err="1">
                <a:latin typeface="+mj-lt"/>
              </a:rPr>
              <a:t>lagoons</a:t>
            </a:r>
            <a:r>
              <a:rPr lang="fi-FI" sz="2000" dirty="0">
                <a:latin typeface="+mj-lt"/>
              </a:rPr>
              <a:t>. </a:t>
            </a:r>
            <a:r>
              <a:rPr lang="fi-FI" sz="2000" dirty="0" err="1">
                <a:latin typeface="+mj-lt"/>
              </a:rPr>
              <a:t>Hydrobiologia</a:t>
            </a:r>
            <a:r>
              <a:rPr lang="fi-FI" sz="2000" dirty="0">
                <a:latin typeface="+mj-lt"/>
              </a:rPr>
              <a:t> 393, 233-243</a:t>
            </a:r>
            <a:r>
              <a:rPr lang="fi-FI" sz="2000" dirty="0" smtClean="0">
                <a:latin typeface="+mj-lt"/>
              </a:rPr>
              <a:t>.</a:t>
            </a:r>
          </a:p>
          <a:p>
            <a:r>
              <a:rPr lang="fi-FI" sz="2000" dirty="0" err="1" smtClean="0">
                <a:latin typeface="+mj-lt"/>
              </a:rPr>
              <a:t>Ojaveer</a:t>
            </a:r>
            <a:r>
              <a:rPr lang="fi-FI" sz="2000" dirty="0">
                <a:latin typeface="+mj-lt"/>
              </a:rPr>
              <a:t>, H., A. </a:t>
            </a:r>
            <a:r>
              <a:rPr lang="fi-FI" sz="2000" dirty="0" err="1">
                <a:latin typeface="+mj-lt"/>
              </a:rPr>
              <a:t>Jaanus</a:t>
            </a:r>
            <a:r>
              <a:rPr lang="fi-FI" sz="2000" dirty="0">
                <a:latin typeface="+mj-lt"/>
              </a:rPr>
              <a:t>, B.R. </a:t>
            </a:r>
            <a:r>
              <a:rPr lang="fi-FI" sz="2000" dirty="0" err="1">
                <a:latin typeface="+mj-lt"/>
              </a:rPr>
              <a:t>MacKenzie</a:t>
            </a:r>
            <a:r>
              <a:rPr lang="fi-FI" sz="2000" dirty="0">
                <a:latin typeface="+mj-lt"/>
              </a:rPr>
              <a:t>, G. Martin, S. </a:t>
            </a:r>
            <a:r>
              <a:rPr lang="fi-FI" sz="2000" dirty="0" err="1">
                <a:latin typeface="+mj-lt"/>
              </a:rPr>
              <a:t>Olenin</a:t>
            </a:r>
            <a:r>
              <a:rPr lang="fi-FI" sz="2000" dirty="0">
                <a:latin typeface="+mj-lt"/>
              </a:rPr>
              <a:t>, T. </a:t>
            </a:r>
            <a:r>
              <a:rPr lang="fi-FI" sz="2000" dirty="0" err="1">
                <a:latin typeface="+mj-lt"/>
              </a:rPr>
              <a:t>Radziejewska</a:t>
            </a:r>
            <a:r>
              <a:rPr lang="fi-FI" sz="2000" dirty="0">
                <a:latin typeface="+mj-lt"/>
              </a:rPr>
              <a:t>, I. </a:t>
            </a:r>
            <a:r>
              <a:rPr lang="fi-FI" sz="2000" dirty="0" err="1">
                <a:latin typeface="+mj-lt"/>
              </a:rPr>
              <a:t>Telesh</a:t>
            </a:r>
            <a:r>
              <a:rPr lang="fi-FI" sz="2000" dirty="0">
                <a:latin typeface="+mj-lt"/>
              </a:rPr>
              <a:t>, M. L. </a:t>
            </a:r>
            <a:r>
              <a:rPr lang="fi-FI" sz="2000" dirty="0" err="1">
                <a:latin typeface="+mj-lt"/>
              </a:rPr>
              <a:t>Zettler</a:t>
            </a:r>
            <a:r>
              <a:rPr lang="fi-FI" sz="2000" dirty="0">
                <a:latin typeface="+mj-lt"/>
              </a:rPr>
              <a:t> &amp; A. </a:t>
            </a:r>
            <a:r>
              <a:rPr lang="fi-FI" sz="2000" dirty="0" err="1">
                <a:latin typeface="+mj-lt"/>
              </a:rPr>
              <a:t>Zaiko</a:t>
            </a:r>
            <a:r>
              <a:rPr lang="fi-FI" sz="2000" dirty="0">
                <a:latin typeface="+mj-lt"/>
              </a:rPr>
              <a:t> (2010). </a:t>
            </a:r>
            <a:r>
              <a:rPr lang="fi-FI" sz="2000" dirty="0" err="1">
                <a:latin typeface="+mj-lt"/>
              </a:rPr>
              <a:t>Plos</a:t>
            </a:r>
            <a:r>
              <a:rPr lang="fi-FI" sz="2000" dirty="0">
                <a:latin typeface="+mj-lt"/>
              </a:rPr>
              <a:t> ONE, </a:t>
            </a:r>
            <a:r>
              <a:rPr lang="fi-FI" sz="2000" dirty="0" err="1">
                <a:latin typeface="+mj-lt"/>
              </a:rPr>
              <a:t>vol</a:t>
            </a:r>
            <a:r>
              <a:rPr lang="fi-FI" sz="2000" dirty="0">
                <a:latin typeface="+mj-lt"/>
              </a:rPr>
              <a:t> 5. 9. </a:t>
            </a:r>
            <a:endParaRPr lang="fi-FI" sz="2000" dirty="0" smtClean="0">
              <a:latin typeface="+mj-lt"/>
            </a:endParaRP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407" y="5832226"/>
            <a:ext cx="540000" cy="10257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23" y="6385383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8424" y="64275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316" y="6006010"/>
            <a:ext cx="945600" cy="75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7836"/>
            <a:ext cx="10515600" cy="1325563"/>
          </a:xfrm>
        </p:spPr>
        <p:txBody>
          <a:bodyPr/>
          <a:lstStyle/>
          <a:p>
            <a:r>
              <a:rPr lang="fi-FI" b="1" u="sng" dirty="0"/>
              <a:t>References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944" y="1816608"/>
            <a:ext cx="10777728" cy="4120100"/>
          </a:xfrm>
        </p:spPr>
        <p:txBody>
          <a:bodyPr>
            <a:normAutofit/>
          </a:bodyPr>
          <a:lstStyle/>
          <a:p>
            <a:r>
              <a:rPr lang="fi-FI" sz="2000" dirty="0" smtClean="0">
                <a:latin typeface="+mj-lt"/>
              </a:rPr>
              <a:t>Rosenberg, R., R. Elmegren, S. Fleischer, P. J. Gunnar &amp; H. Dahlin (1990). Marine eutrophication case studies in Sweden. Ambio, vol 19. nro 3, Marine Eutrophication 102-108.</a:t>
            </a:r>
          </a:p>
          <a:p>
            <a:r>
              <a:rPr lang="fi-FI" sz="2000" dirty="0" smtClean="0">
                <a:latin typeface="+mj-lt"/>
              </a:rPr>
              <a:t>Rönnberg, C. &amp; E. Bonsdorff (2004). Baltic Sea eutrophication: area-specific ecological consequences. Hydrobiologia 514: 227-241. </a:t>
            </a:r>
          </a:p>
          <a:p>
            <a:r>
              <a:rPr lang="en-US" sz="2000" dirty="0" smtClean="0">
                <a:latin typeface="+mj-lt"/>
              </a:rPr>
              <a:t>WWF Global, Mediterranean Sea, </a:t>
            </a:r>
            <a:r>
              <a:rPr lang="en-US" sz="2000" dirty="0" smtClean="0">
                <a:latin typeface="+mj-lt"/>
                <a:hlinkClick r:id="rId2"/>
              </a:rPr>
              <a:t>http://wwf.panda.org/about_our_earth/ecoregions/mediterranean_sea.cfm</a:t>
            </a:r>
            <a:r>
              <a:rPr lang="en-US" sz="2000" dirty="0" smtClean="0">
                <a:latin typeface="+mj-lt"/>
              </a:rPr>
              <a:t> (last visit 6/5/2016)</a:t>
            </a:r>
            <a:endParaRPr lang="fi-FI" sz="2000" dirty="0" smtClean="0">
              <a:latin typeface="+mj-lt"/>
            </a:endParaRPr>
          </a:p>
          <a:p>
            <a:r>
              <a:rPr lang="fi-FI" sz="2000" dirty="0" smtClean="0">
                <a:latin typeface="+mj-lt"/>
              </a:rPr>
              <a:t>Zweifel, U.L. &amp; M. Laamanen (edit.) (2009). </a:t>
            </a:r>
            <a:r>
              <a:rPr lang="en-US" sz="2000" dirty="0" smtClean="0">
                <a:latin typeface="+mj-lt"/>
              </a:rPr>
              <a:t>Biodiversity in the Baltic Sea- An integrated thematic assessment on biodiversity and nature conservation in the Baltic Sea. Baltic Sea Environment Proceeding 116B. Helsinki Commission. </a:t>
            </a:r>
            <a:endParaRPr lang="fi-FI" sz="2000" dirty="0" smtClean="0">
              <a:latin typeface="+mj-lt"/>
            </a:endParaRP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23" y="6385383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8424" y="64275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316" y="6006010"/>
            <a:ext cx="945600" cy="75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u="sng" dirty="0"/>
              <a:t>Μεσόγειος </a:t>
            </a:r>
            <a:r>
              <a:rPr lang="fi-FI" b="1" u="sng" dirty="0"/>
              <a:t/>
            </a:r>
            <a:br>
              <a:rPr lang="fi-FI" b="1" u="sng" dirty="0"/>
            </a:br>
            <a:r>
              <a:rPr lang="el-GR" sz="2800" dirty="0" smtClean="0"/>
              <a:t>Επισκόπηση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Συνδέεται με τον Ατλαντικό Ωκεανό στα Στενά του Γιβραλτάρ και με την Ερυθρά Θάλασσα στη Διώρυγα του Σουέζ</a:t>
            </a:r>
            <a:endParaRPr lang="el-GR" dirty="0">
              <a:latin typeface="+mj-lt"/>
            </a:endParaRPr>
          </a:p>
          <a:p>
            <a:r>
              <a:rPr lang="fi-FI" dirty="0" smtClean="0">
                <a:latin typeface="+mj-lt"/>
              </a:rPr>
              <a:t>5000 </a:t>
            </a:r>
            <a:r>
              <a:rPr lang="el-GR" dirty="0" smtClean="0">
                <a:latin typeface="+mj-lt"/>
              </a:rPr>
              <a:t>νησιά (σημαντικά για τη θαλάσσια βιοποικιλότητα)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Το κλίμα της Μεσογείου χαρακτηρίζεται από σχετικά ψυχρούς και υγρούς χειμώνες και από παρατεταμένα ζεστά καλοκαίρια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Η </a:t>
            </a:r>
            <a:r>
              <a:rPr lang="el-GR" dirty="0" err="1">
                <a:latin typeface="+mj-lt"/>
              </a:rPr>
              <a:t>α</a:t>
            </a:r>
            <a:r>
              <a:rPr lang="el-GR" dirty="0" err="1" smtClean="0">
                <a:latin typeface="+mj-lt"/>
              </a:rPr>
              <a:t>λατότητα</a:t>
            </a:r>
            <a:r>
              <a:rPr lang="el-GR" dirty="0" smtClean="0">
                <a:latin typeface="+mj-lt"/>
              </a:rPr>
              <a:t> σε βάθος 5 μέτρων είναι </a:t>
            </a:r>
            <a:r>
              <a:rPr lang="fi-FI" dirty="0" smtClean="0">
                <a:latin typeface="+mj-lt"/>
              </a:rPr>
              <a:t>3,8%</a:t>
            </a:r>
          </a:p>
          <a:p>
            <a:r>
              <a:rPr lang="el-GR" dirty="0" smtClean="0">
                <a:latin typeface="+mj-lt"/>
              </a:rPr>
              <a:t>Η ετήσια βροχόπτωση κυμαίνεται από τα </a:t>
            </a:r>
            <a:r>
              <a:rPr lang="fi-FI" dirty="0" smtClean="0">
                <a:latin typeface="+mj-lt"/>
              </a:rPr>
              <a:t>50mm (</a:t>
            </a:r>
            <a:r>
              <a:rPr lang="el-GR" dirty="0" smtClean="0">
                <a:latin typeface="+mj-lt"/>
              </a:rPr>
              <a:t>Λιβύη, Αίγυπτος</a:t>
            </a:r>
            <a:r>
              <a:rPr lang="fi-FI" dirty="0" smtClean="0">
                <a:latin typeface="+mj-lt"/>
              </a:rPr>
              <a:t>)</a:t>
            </a:r>
            <a:r>
              <a:rPr lang="el-GR" dirty="0" smtClean="0">
                <a:latin typeface="+mj-lt"/>
              </a:rPr>
              <a:t> ως τα</a:t>
            </a:r>
            <a:r>
              <a:rPr lang="fi-FI" dirty="0" smtClean="0">
                <a:latin typeface="+mj-lt"/>
              </a:rPr>
              <a:t> 1000mm (B</a:t>
            </a:r>
            <a:r>
              <a:rPr lang="el-GR" dirty="0" err="1" smtClean="0">
                <a:latin typeface="+mj-lt"/>
              </a:rPr>
              <a:t>αλκανική</a:t>
            </a:r>
            <a:r>
              <a:rPr lang="fi-FI" dirty="0" smtClean="0">
                <a:latin typeface="+mj-lt"/>
              </a:rPr>
              <a:t>)</a:t>
            </a:r>
          </a:p>
          <a:p>
            <a:r>
              <a:rPr lang="el-GR" dirty="0" smtClean="0">
                <a:latin typeface="+mj-lt"/>
              </a:rPr>
              <a:t>Η εξάτμιση είναι υψηλή στα ανατολικά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2" y="5984801"/>
            <a:ext cx="897313" cy="7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224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M</a:t>
            </a:r>
            <a:r>
              <a:rPr lang="el-GR" b="1" u="sng" dirty="0" err="1" smtClean="0"/>
              <a:t>εσόγειος</a:t>
            </a:r>
            <a:r>
              <a:rPr lang="fi-FI" b="1" u="sng" dirty="0"/>
              <a:t/>
            </a:r>
            <a:br>
              <a:rPr lang="fi-FI" b="1" u="sng" dirty="0"/>
            </a:br>
            <a:r>
              <a:rPr lang="el-GR" sz="2800" dirty="0" smtClean="0"/>
              <a:t>Ιστορία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707" y="1633463"/>
            <a:ext cx="10515600" cy="4351338"/>
          </a:xfrm>
        </p:spPr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Γεωλογική ιστορία: ανάμειξη στην τεκτονική θραύση και στη συνέχεια πρόσκρουση της Αφρικανικής και </a:t>
            </a:r>
            <a:r>
              <a:rPr lang="el-GR" dirty="0" err="1" smtClean="0">
                <a:latin typeface="+mj-lt"/>
              </a:rPr>
              <a:t>Ευρασιατικής</a:t>
            </a:r>
            <a:r>
              <a:rPr lang="el-GR" dirty="0" smtClean="0">
                <a:latin typeface="+mj-lt"/>
              </a:rPr>
              <a:t> πλάκας, περίοδος ξηρασίας (πριν 12-5 εκατομμύρια έτη)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αρκετά διαφορετικά στάδια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Βιολογική ιστορία: αρχαία χλωρίδα και πανίδα, πολλά ενδημικά είδη από Ατλαντικό και Ερυθρά Θάλασσα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Ανθρώπινη ιστορία</a:t>
            </a:r>
            <a:r>
              <a:rPr lang="fi-FI" dirty="0" smtClean="0">
                <a:latin typeface="+mj-lt"/>
              </a:rPr>
              <a:t>:</a:t>
            </a:r>
          </a:p>
          <a:p>
            <a:pPr lvl="1"/>
            <a:r>
              <a:rPr lang="el-GR" dirty="0" smtClean="0">
                <a:latin typeface="+mj-lt"/>
              </a:rPr>
              <a:t>Ευρισκόμενες στο σταυροδρόμι Αφρικής, Ευρώπης και Ασίας, οι Μεσογειακές ακτές γνώρισαν την ακμή και παρακμή πολλών πολιτισμών</a:t>
            </a:r>
            <a:endParaRPr lang="el-GR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Μετανάστευση προς τις παράκτιες περιοχές στη νότια και ανατολική Μεσόγειο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4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Βαλτική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Επισκόπηση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19" y="1830248"/>
            <a:ext cx="6592439" cy="4211114"/>
          </a:xfrm>
        </p:spPr>
        <p:txBody>
          <a:bodyPr>
            <a:normAutofit fontScale="70000" lnSpcReduction="20000"/>
          </a:bodyPr>
          <a:lstStyle/>
          <a:p>
            <a:r>
              <a:rPr lang="el-GR" dirty="0" smtClean="0">
                <a:latin typeface="+mj-lt"/>
              </a:rPr>
              <a:t>Η Βαλτική βρίσκεται ανάμεσα </a:t>
            </a:r>
            <a:r>
              <a:rPr lang="fi-FI" dirty="0" smtClean="0">
                <a:latin typeface="+mj-lt"/>
              </a:rPr>
              <a:t>53</a:t>
            </a:r>
            <a:r>
              <a:rPr lang="fi-FI" baseline="30000" dirty="0" smtClean="0">
                <a:latin typeface="+mj-lt"/>
              </a:rPr>
              <a:t>o  </a:t>
            </a:r>
            <a:r>
              <a:rPr lang="el-GR" dirty="0" smtClean="0">
                <a:latin typeface="+mj-lt"/>
              </a:rPr>
              <a:t>και </a:t>
            </a:r>
            <a:r>
              <a:rPr lang="fi-FI" dirty="0" smtClean="0">
                <a:latin typeface="+mj-lt"/>
              </a:rPr>
              <a:t>66</a:t>
            </a:r>
            <a:r>
              <a:rPr lang="fi-FI" baseline="30000" dirty="0" smtClean="0">
                <a:latin typeface="+mj-lt"/>
              </a:rPr>
              <a:t>o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Βόρειο παράλληλο και στον </a:t>
            </a:r>
            <a:r>
              <a:rPr lang="fi-FI" dirty="0" smtClean="0">
                <a:latin typeface="+mj-lt"/>
              </a:rPr>
              <a:t>10</a:t>
            </a:r>
            <a:r>
              <a:rPr lang="fi-FI" baseline="30000" dirty="0" smtClean="0">
                <a:latin typeface="+mj-lt"/>
              </a:rPr>
              <a:t>o 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και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30</a:t>
            </a:r>
            <a:r>
              <a:rPr lang="fi-FI" baseline="30000" dirty="0" smtClean="0">
                <a:latin typeface="+mj-lt"/>
              </a:rPr>
              <a:t>o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Ανατολικό μεσημβρινό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Επιφάνεια</a:t>
            </a:r>
            <a:r>
              <a:rPr lang="fi-FI" dirty="0" smtClean="0">
                <a:latin typeface="+mj-lt"/>
              </a:rPr>
              <a:t> 422,000 km</a:t>
            </a:r>
            <a:r>
              <a:rPr lang="fi-FI" baseline="30000" dirty="0" smtClean="0">
                <a:latin typeface="+mj-lt"/>
              </a:rPr>
              <a:t>2</a:t>
            </a:r>
          </a:p>
          <a:p>
            <a:r>
              <a:rPr lang="el-GR" dirty="0" smtClean="0">
                <a:latin typeface="+mj-lt"/>
              </a:rPr>
              <a:t>Όγκος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20,000 km³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Ρηχή θάλασσα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μέσο βάθος </a:t>
            </a:r>
            <a:r>
              <a:rPr lang="fi-FI" dirty="0" smtClean="0">
                <a:latin typeface="+mj-lt"/>
              </a:rPr>
              <a:t>54m,</a:t>
            </a:r>
            <a:r>
              <a:rPr lang="el-GR" dirty="0" smtClean="0">
                <a:latin typeface="+mj-lt"/>
              </a:rPr>
              <a:t> μέγιστο</a:t>
            </a:r>
            <a:r>
              <a:rPr lang="fi-FI" dirty="0" smtClean="0">
                <a:latin typeface="+mj-lt"/>
              </a:rPr>
              <a:t> 459m</a:t>
            </a:r>
          </a:p>
          <a:p>
            <a:r>
              <a:rPr lang="el-GR" dirty="0" smtClean="0">
                <a:latin typeface="+mj-lt"/>
              </a:rPr>
              <a:t>Ημίκλειστη θάλασσα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Παρουσία πάγου</a:t>
            </a:r>
            <a:r>
              <a:rPr lang="fi-FI" dirty="0" smtClean="0">
                <a:latin typeface="+mj-lt"/>
              </a:rPr>
              <a:t> </a:t>
            </a:r>
          </a:p>
          <a:p>
            <a:r>
              <a:rPr lang="el-GR" dirty="0" smtClean="0">
                <a:latin typeface="+mj-lt"/>
              </a:rPr>
              <a:t>Υφάλμυρο νερό –μείξη αλμυρού και γλυκού</a:t>
            </a:r>
          </a:p>
          <a:p>
            <a:r>
              <a:rPr lang="el-GR" dirty="0" err="1" smtClean="0">
                <a:latin typeface="+mj-lt"/>
              </a:rPr>
              <a:t>Αλατότητα</a:t>
            </a:r>
            <a:r>
              <a:rPr lang="el-GR" dirty="0" smtClean="0">
                <a:latin typeface="+mj-lt"/>
              </a:rPr>
              <a:t> </a:t>
            </a:r>
            <a:r>
              <a:rPr lang="fi-FI" dirty="0" smtClean="0">
                <a:latin typeface="+mj-lt"/>
              </a:rPr>
              <a:t>0,6 % (</a:t>
            </a:r>
            <a:r>
              <a:rPr lang="el-GR" dirty="0" smtClean="0">
                <a:latin typeface="+mj-lt"/>
              </a:rPr>
              <a:t>1/5 των ωκεανών)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Το νερό παραμένει εντός της θάλασσας μέχρι 30 χρόνια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Περιοχή απορροής 4πλάσια της θάλασσας</a:t>
            </a:r>
            <a:endParaRPr lang="fi-FI" dirty="0" smtClean="0">
              <a:latin typeface="+mj-lt"/>
            </a:endParaRPr>
          </a:p>
          <a:p>
            <a:pPr lvl="1"/>
            <a:r>
              <a:rPr lang="fi-FI" dirty="0" smtClean="0">
                <a:latin typeface="+mj-lt"/>
              </a:rPr>
              <a:t>85 </a:t>
            </a:r>
            <a:r>
              <a:rPr lang="el-GR" dirty="0" smtClean="0">
                <a:latin typeface="+mj-lt"/>
              </a:rPr>
              <a:t>εκατομμύρια άνθρωποι</a:t>
            </a:r>
            <a:endParaRPr lang="fi-FI" dirty="0">
              <a:latin typeface="+mj-lt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388" y="353640"/>
            <a:ext cx="4231590" cy="57220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59109" y="6129817"/>
            <a:ext cx="22841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400" dirty="0"/>
              <a:t>(</a:t>
            </a:r>
            <a:r>
              <a:rPr lang="fi-FI" sz="1400" dirty="0" err="1"/>
              <a:t>Rönning</a:t>
            </a:r>
            <a:r>
              <a:rPr lang="fi-FI" sz="1400" dirty="0"/>
              <a:t>&amp; Bonsdorff (2004))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8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499616"/>
          </a:xfrm>
        </p:spPr>
        <p:txBody>
          <a:bodyPr>
            <a:normAutofit/>
          </a:bodyPr>
          <a:lstStyle/>
          <a:p>
            <a:r>
              <a:rPr lang="el-GR" b="1" u="sng" dirty="0" smtClean="0"/>
              <a:t>Βαλτική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smtClean="0"/>
              <a:t>M</a:t>
            </a:r>
            <a:r>
              <a:rPr lang="el-GR" sz="2800" dirty="0" err="1" smtClean="0"/>
              <a:t>ετρήσεις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084"/>
            <a:ext cx="10515600" cy="4689974"/>
          </a:xfrm>
        </p:spPr>
        <p:txBody>
          <a:bodyPr>
            <a:normAutofit/>
          </a:bodyPr>
          <a:lstStyle/>
          <a:p>
            <a:r>
              <a:rPr lang="el-GR" dirty="0" err="1" smtClean="0">
                <a:latin typeface="+mj-lt"/>
              </a:rPr>
              <a:t>Στρωμάτωση</a:t>
            </a:r>
            <a:r>
              <a:rPr lang="el-GR" dirty="0" smtClean="0">
                <a:latin typeface="+mj-lt"/>
              </a:rPr>
              <a:t> κατά </a:t>
            </a:r>
            <a:r>
              <a:rPr lang="el-GR" dirty="0" err="1" smtClean="0">
                <a:latin typeface="+mj-lt"/>
              </a:rPr>
              <a:t>αλατότητα</a:t>
            </a:r>
            <a:r>
              <a:rPr lang="el-GR" dirty="0" smtClean="0">
                <a:latin typeface="+mj-lt"/>
              </a:rPr>
              <a:t> και επίπεδα θερμοκρασίας</a:t>
            </a:r>
            <a:endParaRPr lang="fi-FI" dirty="0" smtClean="0">
              <a:latin typeface="+mj-lt"/>
            </a:endParaRPr>
          </a:p>
          <a:p>
            <a:pPr lvl="1"/>
            <a:r>
              <a:rPr lang="fi-FI" dirty="0" smtClean="0">
                <a:latin typeface="+mj-lt"/>
              </a:rPr>
              <a:t>A</a:t>
            </a:r>
            <a:r>
              <a:rPr lang="el-GR" dirty="0" err="1" smtClean="0">
                <a:latin typeface="+mj-lt"/>
              </a:rPr>
              <a:t>λμυροκλινές</a:t>
            </a:r>
            <a:r>
              <a:rPr lang="el-GR" dirty="0" smtClean="0">
                <a:latin typeface="+mj-lt"/>
              </a:rPr>
              <a:t> στα </a:t>
            </a:r>
            <a:r>
              <a:rPr lang="fi-FI" dirty="0" smtClean="0">
                <a:latin typeface="+mj-lt"/>
              </a:rPr>
              <a:t>50- 80m</a:t>
            </a:r>
          </a:p>
          <a:p>
            <a:pPr lvl="1"/>
            <a:r>
              <a:rPr lang="el-GR" dirty="0" err="1" smtClean="0">
                <a:latin typeface="+mj-lt"/>
              </a:rPr>
              <a:t>Θερμοκλινές</a:t>
            </a:r>
            <a:r>
              <a:rPr lang="el-GR" dirty="0" smtClean="0">
                <a:latin typeface="+mj-lt"/>
              </a:rPr>
              <a:t> περίπου στα </a:t>
            </a:r>
            <a:r>
              <a:rPr lang="fi-FI" dirty="0" smtClean="0">
                <a:latin typeface="+mj-lt"/>
              </a:rPr>
              <a:t>30m</a:t>
            </a:r>
          </a:p>
          <a:p>
            <a:r>
              <a:rPr lang="el-GR" dirty="0" smtClean="0">
                <a:latin typeface="+mj-lt"/>
              </a:rPr>
              <a:t>Η </a:t>
            </a:r>
            <a:r>
              <a:rPr lang="el-GR" dirty="0" err="1" smtClean="0">
                <a:latin typeface="+mj-lt"/>
              </a:rPr>
              <a:t>αλατότητα</a:t>
            </a:r>
            <a:r>
              <a:rPr lang="el-GR" dirty="0" smtClean="0">
                <a:latin typeface="+mj-lt"/>
              </a:rPr>
              <a:t> των επιφανειακών νερών κυμαίνεται μεταξύ </a:t>
            </a:r>
            <a:r>
              <a:rPr lang="fi-FI" dirty="0" smtClean="0">
                <a:latin typeface="+mj-lt"/>
              </a:rPr>
              <a:t>1%</a:t>
            </a:r>
            <a:r>
              <a:rPr lang="fi-FI" sz="1600" dirty="0" smtClean="0">
                <a:latin typeface="+mj-lt"/>
              </a:rPr>
              <a:t>o </a:t>
            </a:r>
            <a:r>
              <a:rPr lang="fi-FI" dirty="0">
                <a:latin typeface="+mj-lt"/>
              </a:rPr>
              <a:t>-8%</a:t>
            </a:r>
            <a:r>
              <a:rPr lang="fi-FI" sz="1600" dirty="0">
                <a:latin typeface="+mj-lt"/>
              </a:rPr>
              <a:t>o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Τα βαθιά νερά της κεντρικής Βαλτικής έχουν </a:t>
            </a:r>
            <a:r>
              <a:rPr lang="el-GR" dirty="0" err="1" smtClean="0">
                <a:latin typeface="+mj-lt"/>
              </a:rPr>
              <a:t>αλατότητα</a:t>
            </a:r>
            <a:r>
              <a:rPr lang="el-GR" dirty="0" smtClean="0">
                <a:latin typeface="+mj-lt"/>
              </a:rPr>
              <a:t> </a:t>
            </a:r>
            <a:r>
              <a:rPr lang="fi-FI" dirty="0" smtClean="0">
                <a:latin typeface="+mj-lt"/>
              </a:rPr>
              <a:t>15-20%</a:t>
            </a:r>
            <a:r>
              <a:rPr lang="fi-FI" sz="1600" dirty="0" smtClean="0">
                <a:latin typeface="+mj-lt"/>
              </a:rPr>
              <a:t>o</a:t>
            </a:r>
          </a:p>
          <a:p>
            <a:r>
              <a:rPr lang="el-GR" dirty="0" err="1" smtClean="0">
                <a:latin typeface="+mj-lt"/>
              </a:rPr>
              <a:t>Υποξία</a:t>
            </a:r>
            <a:r>
              <a:rPr lang="el-GR" dirty="0" smtClean="0">
                <a:latin typeface="+mj-lt"/>
              </a:rPr>
              <a:t> στο νερό του πυθμένα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Συγκέντρωση οξυγόνου χαμηλότερη από</a:t>
            </a:r>
            <a:r>
              <a:rPr lang="fi-FI" dirty="0" smtClean="0">
                <a:latin typeface="+mj-lt"/>
              </a:rPr>
              <a:t> 2mg/l</a:t>
            </a:r>
          </a:p>
          <a:p>
            <a:pPr lvl="1"/>
            <a:r>
              <a:rPr lang="el-GR" dirty="0" smtClean="0">
                <a:latin typeface="+mj-lt"/>
              </a:rPr>
              <a:t>Προκαλείται από ευτροφισμό και αποσύνθεση </a:t>
            </a:r>
            <a:r>
              <a:rPr lang="el-GR" dirty="0" err="1" smtClean="0">
                <a:latin typeface="+mj-lt"/>
              </a:rPr>
              <a:t>άλγης</a:t>
            </a:r>
            <a:endParaRPr lang="el-GR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Άλλες μετρήσεις: φώσφορος, άζωτο, </a:t>
            </a:r>
            <a:r>
              <a:rPr lang="fi-FI" dirty="0" smtClean="0">
                <a:latin typeface="+mj-lt"/>
              </a:rPr>
              <a:t>pH, </a:t>
            </a:r>
            <a:r>
              <a:rPr lang="el-GR" dirty="0" err="1" smtClean="0">
                <a:latin typeface="+mj-lt"/>
              </a:rPr>
              <a:t>αλκαλικότης</a:t>
            </a:r>
            <a:r>
              <a:rPr lang="el-GR" dirty="0" smtClean="0">
                <a:latin typeface="+mj-lt"/>
              </a:rPr>
              <a:t>, υδρόθειο κλπ.</a:t>
            </a:r>
            <a:r>
              <a:rPr lang="fi-FI" dirty="0" smtClean="0">
                <a:latin typeface="+mj-lt"/>
              </a:rPr>
              <a:t> </a:t>
            </a:r>
          </a:p>
          <a:p>
            <a:r>
              <a:rPr lang="fi-FI" dirty="0" smtClean="0">
                <a:latin typeface="+mj-lt"/>
              </a:rPr>
              <a:t>Saline pulses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0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231" y="557523"/>
            <a:ext cx="10515600" cy="1325563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smtClean="0"/>
              <a:t>αλτική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smtClean="0"/>
              <a:t>M</a:t>
            </a:r>
            <a:r>
              <a:rPr lang="el-GR" sz="2800" dirty="0" err="1" smtClean="0"/>
              <a:t>ετρήσεις</a:t>
            </a:r>
            <a:endParaRPr lang="fi-FI" sz="2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197" y="367255"/>
            <a:ext cx="4555684" cy="6214114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09335" y="461657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Βάθος</a:t>
            </a:r>
            <a:r>
              <a:rPr lang="en-US" dirty="0" smtClean="0"/>
              <a:t> (m)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626859" y="1692350"/>
            <a:ext cx="1246431" cy="266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6859" y="1632787"/>
            <a:ext cx="2402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err="1" smtClean="0"/>
              <a:t>Θερμοκλινές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05356" y="3416504"/>
            <a:ext cx="1246431" cy="266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705356" y="3372920"/>
            <a:ext cx="1503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err="1" smtClean="0"/>
              <a:t>Αλμυροκλινές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69" b="-8588"/>
          <a:stretch/>
        </p:blipFill>
        <p:spPr>
          <a:xfrm>
            <a:off x="621701" y="2002119"/>
            <a:ext cx="3575514" cy="902467"/>
          </a:xfr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45" b="-4381"/>
          <a:stretch/>
        </p:blipFill>
        <p:spPr>
          <a:xfrm>
            <a:off x="657726" y="3142652"/>
            <a:ext cx="3572734" cy="88391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166498" y="677018"/>
            <a:ext cx="24921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+mj-lt"/>
              </a:rPr>
              <a:t>Λεκάνη </a:t>
            </a:r>
            <a:r>
              <a:rPr lang="fi-FI" sz="2800" dirty="0" smtClean="0">
                <a:latin typeface="+mj-lt"/>
              </a:rPr>
              <a:t>Gotland </a:t>
            </a:r>
          </a:p>
          <a:p>
            <a:r>
              <a:rPr lang="el-GR" sz="2800" dirty="0" smtClean="0">
                <a:latin typeface="+mj-lt"/>
              </a:rPr>
              <a:t>Αύγουστος</a:t>
            </a:r>
            <a:endParaRPr lang="en-US" sz="2800" dirty="0">
              <a:latin typeface="+mj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555" y="5672570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5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6181</TotalTime>
  <Words>2708</Words>
  <Application>Microsoft Office PowerPoint</Application>
  <PresentationFormat>Ευρεία οθόνη</PresentationFormat>
  <Paragraphs>344</Paragraphs>
  <Slides>47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47</vt:i4>
      </vt:variant>
    </vt:vector>
  </HeadingPairs>
  <TitlesOfParts>
    <vt:vector size="52" baseType="lpstr">
      <vt:lpstr>Arial</vt:lpstr>
      <vt:lpstr>Calibri</vt:lpstr>
      <vt:lpstr>Calibri Light</vt:lpstr>
      <vt:lpstr>Wingdings</vt:lpstr>
      <vt:lpstr>Office Theme</vt:lpstr>
      <vt:lpstr>Σημασία και Βιοποικιλότητα</vt:lpstr>
      <vt:lpstr>Περιεχόμενα</vt:lpstr>
      <vt:lpstr>Αντικείμενα σεμιναρίου</vt:lpstr>
      <vt:lpstr>Μεσόγειος  Επισκόπηση</vt:lpstr>
      <vt:lpstr>Μεσόγειος  Επισκόπηση</vt:lpstr>
      <vt:lpstr>Mεσόγειος Ιστορία</vt:lpstr>
      <vt:lpstr>Βαλτική Επισκόπηση</vt:lpstr>
      <vt:lpstr>Βαλτική Mετρήσεις</vt:lpstr>
      <vt:lpstr>Bαλτική Mετρήσεις</vt:lpstr>
      <vt:lpstr>Βαλτική Mετρήσεις</vt:lpstr>
      <vt:lpstr>Βαλτική Ιστορία</vt:lpstr>
      <vt:lpstr>Σημασία των δύο Θαλασσών </vt:lpstr>
      <vt:lpstr>Σημασία για τους ανθρώπους Μεσόγειος</vt:lpstr>
      <vt:lpstr>Σημασία για τη φύση Μεσόγειος</vt:lpstr>
      <vt:lpstr>Σημασία για τον άνθρωπο Βαλτική</vt:lpstr>
      <vt:lpstr>Σημασία για τον άνθρωπο Βαλτική</vt:lpstr>
      <vt:lpstr>Σημασία για τον άνθρωπο Βαλτική</vt:lpstr>
      <vt:lpstr>Σημασία για την φύση Βαλτική</vt:lpstr>
      <vt:lpstr>Bιοποικιλότητα</vt:lpstr>
      <vt:lpstr>Bιοποικιλότητα</vt:lpstr>
      <vt:lpstr>Bιοποικιλότητα Προστασία</vt:lpstr>
      <vt:lpstr>Bιοποικιλότητα Έρευνες </vt:lpstr>
      <vt:lpstr>Bιοποικιλότητα της Μεσογείου  Επισκόπηση</vt:lpstr>
      <vt:lpstr>Σημαντικά οικοσυστήματα που υποστηρίζουν τη βιοποικιλότητα</vt:lpstr>
      <vt:lpstr>Κοιτώδη</vt:lpstr>
      <vt:lpstr>Χαρακτηριστικά είδη</vt:lpstr>
      <vt:lpstr>Bιοποικιλότητα της Μεσογείου  Κίνδυνοι</vt:lpstr>
      <vt:lpstr>Αποτελέσματα κλιματικής αλλαγής στη βιοποικιλότητα Mεσόγειος</vt:lpstr>
      <vt:lpstr>Αποτελέσματα κλιματικής αλλαγής στη βιοποικιλότητα Mεσόγειος</vt:lpstr>
      <vt:lpstr>Απειλούμενα παράκτια και θαλάσσια ενδιαιτήματα Mεσόγειος</vt:lpstr>
      <vt:lpstr>Απειλούμενα παράκτια και θαλάσσια ενδιαιτήματα Mεσόγειος</vt:lpstr>
      <vt:lpstr>Άλλοι κίνδυνοι Mεσόγειος</vt:lpstr>
      <vt:lpstr>Bιοποικιλότητα Βαλτικής Επισκόπηση</vt:lpstr>
      <vt:lpstr> Bιοποικιλότητα Βαλτικής Επισκόπηση</vt:lpstr>
      <vt:lpstr>Bιοποικιλότητα της Βαλτικής Οικοσυστήματα</vt:lpstr>
      <vt:lpstr>Bιοποικιλότητα της Βαλτικής Πανίδα και χλωρίδα</vt:lpstr>
      <vt:lpstr>Bιοποικιλότητα της Βαλτικής Bένθος και ασπόνδυλα</vt:lpstr>
      <vt:lpstr>Bιοποικιλότητα της Βαλτικής Άλγη και ανώτερα φυτά (τραχειόφυτα)</vt:lpstr>
      <vt:lpstr>Bιοποικιλότητα της Βαλτικής Πτηνά, ψάρια και θηλαστικά</vt:lpstr>
      <vt:lpstr>Bιοποικιλότητα της Βαλτικής Nέα είδη</vt:lpstr>
      <vt:lpstr>Bιοποικιλότητα της Βαλτικής Απειλούμενα είδη</vt:lpstr>
      <vt:lpstr>Bιοποικιλότητα της Βαλτικής Απειλούμενα είδη</vt:lpstr>
      <vt:lpstr>Bιοποικιλότητα της Βαλτικής Μη ενδημικά είδη</vt:lpstr>
      <vt:lpstr>Assessments</vt:lpstr>
      <vt:lpstr>References</vt:lpstr>
      <vt:lpstr>References</vt:lpstr>
      <vt:lpstr>References</vt:lpstr>
    </vt:vector>
  </TitlesOfParts>
  <Company>University of Helsinki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Significance and Biodiversity</dc:title>
  <dc:creator>Kivikko, Noora P</dc:creator>
  <cp:lastModifiedBy>hpp</cp:lastModifiedBy>
  <cp:revision>250</cp:revision>
  <dcterms:created xsi:type="dcterms:W3CDTF">2015-05-28T12:51:05Z</dcterms:created>
  <dcterms:modified xsi:type="dcterms:W3CDTF">2017-03-07T21:56:08Z</dcterms:modified>
</cp:coreProperties>
</file>