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06" r:id="rId2"/>
  </p:sldMasterIdLst>
  <p:notesMasterIdLst>
    <p:notesMasterId r:id="rId50"/>
  </p:notesMasterIdLst>
  <p:sldIdLst>
    <p:sldId id="256" r:id="rId3"/>
    <p:sldId id="302" r:id="rId4"/>
    <p:sldId id="30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5" r:id="rId43"/>
    <p:sldId id="294" r:id="rId44"/>
    <p:sldId id="296" r:id="rId45"/>
    <p:sldId id="297" r:id="rId46"/>
    <p:sldId id="298" r:id="rId47"/>
    <p:sldId id="300" r:id="rId48"/>
    <p:sldId id="299" r:id="rId4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>
      <p:cViewPr>
        <p:scale>
          <a:sx n="66" d="100"/>
          <a:sy n="66" d="100"/>
        </p:scale>
        <p:origin x="150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2FF0B-371A-4ADB-BD15-29438C2DBA37}" type="doc">
      <dgm:prSet loTypeId="urn:microsoft.com/office/officeart/2005/8/layout/cycle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8446B7C1-5CC4-4CCE-AE4C-7918F626A00E}">
      <dgm:prSet phldrT="[Κείμενο]" custT="1"/>
      <dgm:spPr/>
      <dgm:t>
        <a:bodyPr/>
        <a:lstStyle/>
        <a:p>
          <a:r>
            <a:rPr lang="el-GR" sz="1400" b="1" dirty="0" smtClean="0">
              <a:latin typeface="Calibri" pitchFamily="34" charset="0"/>
            </a:rPr>
            <a:t>Συμμετοχή στο Σχεδιασμό</a:t>
          </a:r>
          <a:endParaRPr lang="el-GR" sz="1400" b="1" dirty="0">
            <a:latin typeface="Calibri" pitchFamily="34" charset="0"/>
          </a:endParaRPr>
        </a:p>
      </dgm:t>
    </dgm:pt>
    <dgm:pt modelId="{A4967689-108A-4F06-A79E-F18D642CB85C}" type="parTrans" cxnId="{CDF6D394-E793-44B8-B709-7AC78E0910F4}">
      <dgm:prSet/>
      <dgm:spPr/>
      <dgm:t>
        <a:bodyPr/>
        <a:lstStyle/>
        <a:p>
          <a:endParaRPr lang="el-GR"/>
        </a:p>
      </dgm:t>
    </dgm:pt>
    <dgm:pt modelId="{383DE34C-102C-4834-9B78-9B3CAAB61DDE}" type="sibTrans" cxnId="{CDF6D394-E793-44B8-B709-7AC78E0910F4}">
      <dgm:prSet/>
      <dgm:spPr/>
      <dgm:t>
        <a:bodyPr/>
        <a:lstStyle/>
        <a:p>
          <a:endParaRPr lang="el-GR"/>
        </a:p>
      </dgm:t>
    </dgm:pt>
    <dgm:pt modelId="{7E3B3448-58BD-4FE8-8465-3A0FDF9E5477}">
      <dgm:prSet phldrT="[Κείμενο]" custT="1"/>
      <dgm:spPr/>
      <dgm:t>
        <a:bodyPr/>
        <a:lstStyle/>
        <a:p>
          <a:r>
            <a:rPr lang="el-GR" sz="1400" b="1" dirty="0" smtClean="0">
              <a:latin typeface="Calibri" pitchFamily="34" charset="0"/>
            </a:rPr>
            <a:t>Συμμετοχή στην Υλοποίηση</a:t>
          </a:r>
          <a:endParaRPr lang="el-GR" sz="1400" b="1" dirty="0">
            <a:latin typeface="Calibri" pitchFamily="34" charset="0"/>
          </a:endParaRPr>
        </a:p>
      </dgm:t>
    </dgm:pt>
    <dgm:pt modelId="{5F49C214-1E64-4962-BB19-F65FAC40D4C9}" type="parTrans" cxnId="{3BE95195-D085-4E20-BA69-EACD8803DA26}">
      <dgm:prSet/>
      <dgm:spPr/>
      <dgm:t>
        <a:bodyPr/>
        <a:lstStyle/>
        <a:p>
          <a:endParaRPr lang="el-GR"/>
        </a:p>
      </dgm:t>
    </dgm:pt>
    <dgm:pt modelId="{F9F4D792-C085-4CF9-95BF-DF068294A79A}" type="sibTrans" cxnId="{3BE95195-D085-4E20-BA69-EACD8803DA26}">
      <dgm:prSet/>
      <dgm:spPr/>
      <dgm:t>
        <a:bodyPr/>
        <a:lstStyle/>
        <a:p>
          <a:endParaRPr lang="el-GR"/>
        </a:p>
      </dgm:t>
    </dgm:pt>
    <dgm:pt modelId="{136C7660-502E-4001-9FEA-038ABC0609BF}">
      <dgm:prSet phldrT="[Κείμενο]" custT="1"/>
      <dgm:spPr/>
      <dgm:t>
        <a:bodyPr/>
        <a:lstStyle/>
        <a:p>
          <a:r>
            <a:rPr lang="el-GR" sz="1400" b="1" dirty="0" smtClean="0">
              <a:latin typeface="Calibri" pitchFamily="34" charset="0"/>
              <a:cs typeface="Browallia New" pitchFamily="34" charset="-34"/>
            </a:rPr>
            <a:t>Συμμετοχή στην Αξιολόγηση</a:t>
          </a:r>
          <a:endParaRPr lang="el-GR" sz="1400" b="1" dirty="0">
            <a:latin typeface="Calibri" pitchFamily="34" charset="0"/>
            <a:cs typeface="Browallia New" pitchFamily="34" charset="-34"/>
          </a:endParaRPr>
        </a:p>
      </dgm:t>
    </dgm:pt>
    <dgm:pt modelId="{3B48E9AB-0F31-4E4D-A652-23C47F3DD844}" type="parTrans" cxnId="{E5EC77F1-45AD-47D6-8F29-59BAB09F1606}">
      <dgm:prSet/>
      <dgm:spPr/>
      <dgm:t>
        <a:bodyPr/>
        <a:lstStyle/>
        <a:p>
          <a:endParaRPr lang="el-GR"/>
        </a:p>
      </dgm:t>
    </dgm:pt>
    <dgm:pt modelId="{CE67C76A-9468-4E96-9AB5-B3D1004EB5CD}" type="sibTrans" cxnId="{E5EC77F1-45AD-47D6-8F29-59BAB09F1606}">
      <dgm:prSet/>
      <dgm:spPr/>
      <dgm:t>
        <a:bodyPr/>
        <a:lstStyle/>
        <a:p>
          <a:endParaRPr lang="el-GR"/>
        </a:p>
      </dgm:t>
    </dgm:pt>
    <dgm:pt modelId="{2331E18D-7F2E-4751-957E-D34EB2BE04F5}" type="pres">
      <dgm:prSet presAssocID="{BF22FF0B-371A-4ADB-BD15-29438C2DBA3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8E35CB75-F4A8-4B57-B5DC-F6B1E40FC8A4}" type="pres">
      <dgm:prSet presAssocID="{8446B7C1-5CC4-4CCE-AE4C-7918F626A00E}" presName="dummy" presStyleCnt="0"/>
      <dgm:spPr/>
    </dgm:pt>
    <dgm:pt modelId="{7439C873-FBB5-48F6-A370-75FB12D7D18F}" type="pres">
      <dgm:prSet presAssocID="{8446B7C1-5CC4-4CCE-AE4C-7918F626A00E}" presName="node" presStyleLbl="revTx" presStyleIdx="0" presStyleCnt="3" custScaleX="118692" custScaleY="5641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9716611-C969-4FD2-9842-B36643F4D382}" type="pres">
      <dgm:prSet presAssocID="{383DE34C-102C-4834-9B78-9B3CAAB61DDE}" presName="sibTrans" presStyleLbl="node1" presStyleIdx="0" presStyleCnt="3"/>
      <dgm:spPr/>
      <dgm:t>
        <a:bodyPr/>
        <a:lstStyle/>
        <a:p>
          <a:endParaRPr lang="el-GR"/>
        </a:p>
      </dgm:t>
    </dgm:pt>
    <dgm:pt modelId="{2F230ABA-F028-4906-B72D-E4726E780649}" type="pres">
      <dgm:prSet presAssocID="{7E3B3448-58BD-4FE8-8465-3A0FDF9E5477}" presName="dummy" presStyleCnt="0"/>
      <dgm:spPr/>
    </dgm:pt>
    <dgm:pt modelId="{5BF8E860-014A-48F8-AE13-1C26FCD3320D}" type="pres">
      <dgm:prSet presAssocID="{7E3B3448-58BD-4FE8-8465-3A0FDF9E5477}" presName="node" presStyleLbl="revTx" presStyleIdx="1" presStyleCnt="3" custScaleX="128092" custScaleY="5151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27F2735-CE57-41C1-8695-0B54F7FAE715}" type="pres">
      <dgm:prSet presAssocID="{F9F4D792-C085-4CF9-95BF-DF068294A79A}" presName="sibTrans" presStyleLbl="node1" presStyleIdx="1" presStyleCnt="3"/>
      <dgm:spPr/>
      <dgm:t>
        <a:bodyPr/>
        <a:lstStyle/>
        <a:p>
          <a:endParaRPr lang="el-GR"/>
        </a:p>
      </dgm:t>
    </dgm:pt>
    <dgm:pt modelId="{D661FDAC-0842-4107-BC2F-69B1ED01BC31}" type="pres">
      <dgm:prSet presAssocID="{136C7660-502E-4001-9FEA-038ABC0609BF}" presName="dummy" presStyleCnt="0"/>
      <dgm:spPr/>
    </dgm:pt>
    <dgm:pt modelId="{5FD92ACF-2990-4FDF-955B-330F5D7E294F}" type="pres">
      <dgm:prSet presAssocID="{136C7660-502E-4001-9FEA-038ABC0609BF}" presName="node" presStyleLbl="revTx" presStyleIdx="2" presStyleCnt="3" custScaleX="139912" custScaleY="51230" custRadScaleRad="108567" custRadScaleInc="-1319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87E8702-6B92-437A-8942-1ABAF10C63D1}" type="pres">
      <dgm:prSet presAssocID="{CE67C76A-9468-4E96-9AB5-B3D1004EB5CD}" presName="sibTrans" presStyleLbl="node1" presStyleIdx="2" presStyleCnt="3"/>
      <dgm:spPr/>
      <dgm:t>
        <a:bodyPr/>
        <a:lstStyle/>
        <a:p>
          <a:endParaRPr lang="el-GR"/>
        </a:p>
      </dgm:t>
    </dgm:pt>
  </dgm:ptLst>
  <dgm:cxnLst>
    <dgm:cxn modelId="{87E12B0D-CA97-4604-9BAA-BE6D74614648}" type="presOf" srcId="{383DE34C-102C-4834-9B78-9B3CAAB61DDE}" destId="{59716611-C969-4FD2-9842-B36643F4D382}" srcOrd="0" destOrd="0" presId="urn:microsoft.com/office/officeart/2005/8/layout/cycle1"/>
    <dgm:cxn modelId="{32FAC691-339A-45F6-9784-948EC1CEAED9}" type="presOf" srcId="{F9F4D792-C085-4CF9-95BF-DF068294A79A}" destId="{E27F2735-CE57-41C1-8695-0B54F7FAE715}" srcOrd="0" destOrd="0" presId="urn:microsoft.com/office/officeart/2005/8/layout/cycle1"/>
    <dgm:cxn modelId="{D44E4266-0BFD-45FC-93FB-805FCDAEB1F2}" type="presOf" srcId="{CE67C76A-9468-4E96-9AB5-B3D1004EB5CD}" destId="{487E8702-6B92-437A-8942-1ABAF10C63D1}" srcOrd="0" destOrd="0" presId="urn:microsoft.com/office/officeart/2005/8/layout/cycle1"/>
    <dgm:cxn modelId="{E1EE50F3-8927-4ABF-A9C8-79061F625E46}" type="presOf" srcId="{7E3B3448-58BD-4FE8-8465-3A0FDF9E5477}" destId="{5BF8E860-014A-48F8-AE13-1C26FCD3320D}" srcOrd="0" destOrd="0" presId="urn:microsoft.com/office/officeart/2005/8/layout/cycle1"/>
    <dgm:cxn modelId="{4D29DD88-DC3A-4573-BEE5-67F1BB257070}" type="presOf" srcId="{136C7660-502E-4001-9FEA-038ABC0609BF}" destId="{5FD92ACF-2990-4FDF-955B-330F5D7E294F}" srcOrd="0" destOrd="0" presId="urn:microsoft.com/office/officeart/2005/8/layout/cycle1"/>
    <dgm:cxn modelId="{CDF6D394-E793-44B8-B709-7AC78E0910F4}" srcId="{BF22FF0B-371A-4ADB-BD15-29438C2DBA37}" destId="{8446B7C1-5CC4-4CCE-AE4C-7918F626A00E}" srcOrd="0" destOrd="0" parTransId="{A4967689-108A-4F06-A79E-F18D642CB85C}" sibTransId="{383DE34C-102C-4834-9B78-9B3CAAB61DDE}"/>
    <dgm:cxn modelId="{3BE95195-D085-4E20-BA69-EACD8803DA26}" srcId="{BF22FF0B-371A-4ADB-BD15-29438C2DBA37}" destId="{7E3B3448-58BD-4FE8-8465-3A0FDF9E5477}" srcOrd="1" destOrd="0" parTransId="{5F49C214-1E64-4962-BB19-F65FAC40D4C9}" sibTransId="{F9F4D792-C085-4CF9-95BF-DF068294A79A}"/>
    <dgm:cxn modelId="{E5EC77F1-45AD-47D6-8F29-59BAB09F1606}" srcId="{BF22FF0B-371A-4ADB-BD15-29438C2DBA37}" destId="{136C7660-502E-4001-9FEA-038ABC0609BF}" srcOrd="2" destOrd="0" parTransId="{3B48E9AB-0F31-4E4D-A652-23C47F3DD844}" sibTransId="{CE67C76A-9468-4E96-9AB5-B3D1004EB5CD}"/>
    <dgm:cxn modelId="{98BD8620-CDC9-44F8-AB3A-85FAC7A7AECE}" type="presOf" srcId="{BF22FF0B-371A-4ADB-BD15-29438C2DBA37}" destId="{2331E18D-7F2E-4751-957E-D34EB2BE04F5}" srcOrd="0" destOrd="0" presId="urn:microsoft.com/office/officeart/2005/8/layout/cycle1"/>
    <dgm:cxn modelId="{1F22A6E4-B6DA-4E08-8C66-E043BD76C20C}" type="presOf" srcId="{8446B7C1-5CC4-4CCE-AE4C-7918F626A00E}" destId="{7439C873-FBB5-48F6-A370-75FB12D7D18F}" srcOrd="0" destOrd="0" presId="urn:microsoft.com/office/officeart/2005/8/layout/cycle1"/>
    <dgm:cxn modelId="{14D28EED-0DDF-4853-8D4E-88FC5DE9D515}" type="presParOf" srcId="{2331E18D-7F2E-4751-957E-D34EB2BE04F5}" destId="{8E35CB75-F4A8-4B57-B5DC-F6B1E40FC8A4}" srcOrd="0" destOrd="0" presId="urn:microsoft.com/office/officeart/2005/8/layout/cycle1"/>
    <dgm:cxn modelId="{133D8401-4A19-44BD-A94C-EB2C6355A6E8}" type="presParOf" srcId="{2331E18D-7F2E-4751-957E-D34EB2BE04F5}" destId="{7439C873-FBB5-48F6-A370-75FB12D7D18F}" srcOrd="1" destOrd="0" presId="urn:microsoft.com/office/officeart/2005/8/layout/cycle1"/>
    <dgm:cxn modelId="{A0DA1FB7-E393-4C05-A958-9FE141644C72}" type="presParOf" srcId="{2331E18D-7F2E-4751-957E-D34EB2BE04F5}" destId="{59716611-C969-4FD2-9842-B36643F4D382}" srcOrd="2" destOrd="0" presId="urn:microsoft.com/office/officeart/2005/8/layout/cycle1"/>
    <dgm:cxn modelId="{7611C727-0636-4C5A-AE6D-D92718DE857C}" type="presParOf" srcId="{2331E18D-7F2E-4751-957E-D34EB2BE04F5}" destId="{2F230ABA-F028-4906-B72D-E4726E780649}" srcOrd="3" destOrd="0" presId="urn:microsoft.com/office/officeart/2005/8/layout/cycle1"/>
    <dgm:cxn modelId="{18FBCE08-EC80-4F77-8E05-00DBD6E1016F}" type="presParOf" srcId="{2331E18D-7F2E-4751-957E-D34EB2BE04F5}" destId="{5BF8E860-014A-48F8-AE13-1C26FCD3320D}" srcOrd="4" destOrd="0" presId="urn:microsoft.com/office/officeart/2005/8/layout/cycle1"/>
    <dgm:cxn modelId="{6D95B826-0211-4395-A64F-4EA0406111A2}" type="presParOf" srcId="{2331E18D-7F2E-4751-957E-D34EB2BE04F5}" destId="{E27F2735-CE57-41C1-8695-0B54F7FAE715}" srcOrd="5" destOrd="0" presId="urn:microsoft.com/office/officeart/2005/8/layout/cycle1"/>
    <dgm:cxn modelId="{7971CEEC-6FF0-41C3-A1BC-A1BAD0277899}" type="presParOf" srcId="{2331E18D-7F2E-4751-957E-D34EB2BE04F5}" destId="{D661FDAC-0842-4107-BC2F-69B1ED01BC31}" srcOrd="6" destOrd="0" presId="urn:microsoft.com/office/officeart/2005/8/layout/cycle1"/>
    <dgm:cxn modelId="{B1002D33-49E3-43AC-8F6D-5F02A8FB5E74}" type="presParOf" srcId="{2331E18D-7F2E-4751-957E-D34EB2BE04F5}" destId="{5FD92ACF-2990-4FDF-955B-330F5D7E294F}" srcOrd="7" destOrd="0" presId="urn:microsoft.com/office/officeart/2005/8/layout/cycle1"/>
    <dgm:cxn modelId="{E0E16C99-38A7-49AE-B535-8E14641959BA}" type="presParOf" srcId="{2331E18D-7F2E-4751-957E-D34EB2BE04F5}" destId="{487E8702-6B92-437A-8942-1ABAF10C63D1}" srcOrd="8" destOrd="0" presId="urn:microsoft.com/office/officeart/2005/8/layout/cycle1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9C873-FBB5-48F6-A370-75FB12D7D18F}">
      <dsp:nvSpPr>
        <dsp:cNvPr id="0" name=""/>
        <dsp:cNvSpPr/>
      </dsp:nvSpPr>
      <dsp:spPr>
        <a:xfrm>
          <a:off x="1793320" y="546733"/>
          <a:ext cx="1211066" cy="575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 smtClean="0">
              <a:latin typeface="Calibri" pitchFamily="34" charset="0"/>
            </a:rPr>
            <a:t>Συμμετοχή στο Σχεδιασμό</a:t>
          </a:r>
          <a:endParaRPr lang="el-GR" sz="1400" b="1" kern="1200" dirty="0">
            <a:latin typeface="Calibri" pitchFamily="34" charset="0"/>
          </a:endParaRPr>
        </a:p>
      </dsp:txBody>
      <dsp:txXfrm>
        <a:off x="1793320" y="546733"/>
        <a:ext cx="1211066" cy="575606"/>
      </dsp:txXfrm>
    </dsp:sp>
    <dsp:sp modelId="{59716611-C969-4FD2-9842-B36643F4D382}">
      <dsp:nvSpPr>
        <dsp:cNvPr id="0" name=""/>
        <dsp:cNvSpPr/>
      </dsp:nvSpPr>
      <dsp:spPr>
        <a:xfrm>
          <a:off x="333546" y="123347"/>
          <a:ext cx="2413661" cy="2413661"/>
        </a:xfrm>
        <a:prstGeom prst="circularArrow">
          <a:avLst>
            <a:gd name="adj1" fmla="val 8243"/>
            <a:gd name="adj2" fmla="val 575683"/>
            <a:gd name="adj3" fmla="val 2349818"/>
            <a:gd name="adj4" fmla="val 20873834"/>
            <a:gd name="adj5" fmla="val 96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F8E860-014A-48F8-AE13-1C26FCD3320D}">
      <dsp:nvSpPr>
        <dsp:cNvPr id="0" name=""/>
        <dsp:cNvSpPr/>
      </dsp:nvSpPr>
      <dsp:spPr>
        <a:xfrm>
          <a:off x="886887" y="2058625"/>
          <a:ext cx="1306979" cy="525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 smtClean="0">
              <a:latin typeface="Calibri" pitchFamily="34" charset="0"/>
            </a:rPr>
            <a:t>Συμμετοχή στην Υλοποίηση</a:t>
          </a:r>
          <a:endParaRPr lang="el-GR" sz="1400" b="1" kern="1200" dirty="0">
            <a:latin typeface="Calibri" pitchFamily="34" charset="0"/>
          </a:endParaRPr>
        </a:p>
      </dsp:txBody>
      <dsp:txXfrm>
        <a:off x="886887" y="2058625"/>
        <a:ext cx="1306979" cy="525671"/>
      </dsp:txXfrm>
    </dsp:sp>
    <dsp:sp modelId="{E27F2735-CE57-41C1-8695-0B54F7FAE715}">
      <dsp:nvSpPr>
        <dsp:cNvPr id="0" name=""/>
        <dsp:cNvSpPr/>
      </dsp:nvSpPr>
      <dsp:spPr>
        <a:xfrm>
          <a:off x="352472" y="140375"/>
          <a:ext cx="2413661" cy="2413661"/>
        </a:xfrm>
        <a:prstGeom prst="circularArrow">
          <a:avLst>
            <a:gd name="adj1" fmla="val 8243"/>
            <a:gd name="adj2" fmla="val 575683"/>
            <a:gd name="adj3" fmla="val 10943161"/>
            <a:gd name="adj4" fmla="val 7962790"/>
            <a:gd name="adj5" fmla="val 9617"/>
          </a:avLst>
        </a:prstGeom>
        <a:gradFill rotWithShape="0">
          <a:gsLst>
            <a:gs pos="0">
              <a:schemeClr val="accent2">
                <a:hueOff val="5241764"/>
                <a:satOff val="-994"/>
                <a:lumOff val="-5000"/>
                <a:alphaOff val="0"/>
                <a:shade val="51000"/>
                <a:satMod val="130000"/>
              </a:schemeClr>
            </a:gs>
            <a:gs pos="80000">
              <a:schemeClr val="accent2">
                <a:hueOff val="5241764"/>
                <a:satOff val="-994"/>
                <a:lumOff val="-5000"/>
                <a:alphaOff val="0"/>
                <a:shade val="93000"/>
                <a:satMod val="130000"/>
              </a:schemeClr>
            </a:gs>
            <a:gs pos="100000">
              <a:schemeClr val="accent2">
                <a:hueOff val="5241764"/>
                <a:satOff val="-994"/>
                <a:lumOff val="-5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5241764"/>
              <a:satOff val="-994"/>
              <a:lumOff val="-500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D92ACF-2990-4FDF-955B-330F5D7E294F}">
      <dsp:nvSpPr>
        <dsp:cNvPr id="0" name=""/>
        <dsp:cNvSpPr/>
      </dsp:nvSpPr>
      <dsp:spPr>
        <a:xfrm>
          <a:off x="-31891" y="618710"/>
          <a:ext cx="1427583" cy="522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 smtClean="0">
              <a:latin typeface="Calibri" pitchFamily="34" charset="0"/>
              <a:cs typeface="Browallia New" pitchFamily="34" charset="-34"/>
            </a:rPr>
            <a:t>Συμμετοχή στην Αξιολόγηση</a:t>
          </a:r>
          <a:endParaRPr lang="el-GR" sz="1400" b="1" kern="1200" dirty="0">
            <a:latin typeface="Calibri" pitchFamily="34" charset="0"/>
            <a:cs typeface="Browallia New" pitchFamily="34" charset="-34"/>
          </a:endParaRPr>
        </a:p>
      </dsp:txBody>
      <dsp:txXfrm>
        <a:off x="-31891" y="618710"/>
        <a:ext cx="1427583" cy="522722"/>
      </dsp:txXfrm>
    </dsp:sp>
    <dsp:sp modelId="{487E8702-6B92-437A-8942-1ABAF10C63D1}">
      <dsp:nvSpPr>
        <dsp:cNvPr id="0" name=""/>
        <dsp:cNvSpPr/>
      </dsp:nvSpPr>
      <dsp:spPr>
        <a:xfrm>
          <a:off x="351324" y="136812"/>
          <a:ext cx="2413661" cy="2413661"/>
        </a:xfrm>
        <a:prstGeom prst="circularArrow">
          <a:avLst>
            <a:gd name="adj1" fmla="val 8243"/>
            <a:gd name="adj2" fmla="val 575683"/>
            <a:gd name="adj3" fmla="val 17813969"/>
            <a:gd name="adj4" fmla="val 13619767"/>
            <a:gd name="adj5" fmla="val 9617"/>
          </a:avLst>
        </a:prstGeom>
        <a:gradFill rotWithShape="0">
          <a:gsLst>
            <a:gs pos="0">
              <a:schemeClr val="accent2">
                <a:hueOff val="10483529"/>
                <a:satOff val="-1988"/>
                <a:lumOff val="-9999"/>
                <a:alphaOff val="0"/>
                <a:shade val="51000"/>
                <a:satMod val="130000"/>
              </a:schemeClr>
            </a:gs>
            <a:gs pos="80000">
              <a:schemeClr val="accent2">
                <a:hueOff val="10483529"/>
                <a:satOff val="-1988"/>
                <a:lumOff val="-9999"/>
                <a:alphaOff val="0"/>
                <a:shade val="93000"/>
                <a:satMod val="130000"/>
              </a:schemeClr>
            </a:gs>
            <a:gs pos="100000">
              <a:schemeClr val="accent2">
                <a:hueOff val="10483529"/>
                <a:satOff val="-1988"/>
                <a:lumOff val="-99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10483529"/>
              <a:satOff val="-1988"/>
              <a:lumOff val="-9999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0A1A4-93F2-400D-9940-50459AC383E2}" type="datetimeFigureOut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D4A2C-7103-4162-8C1C-6FF86CA5894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973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 Research: Principles and Practice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McNiff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Jack Whitehead 2002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D4A2C-7103-4162-8C1C-6FF86CA58947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197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PARTICIPATORY METHODS TOOLKIT A practitioner’s manual Dr. Nikki Slocum 2003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D4A2C-7103-4162-8C1C-6FF86CA58947}" type="slidenum">
              <a:rPr lang="el-GR" smtClean="0"/>
              <a:pPr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7357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Case Study Methodology Rolf Johansson </a:t>
            </a:r>
            <a:r>
              <a:rPr lang="el-GR" dirty="0" smtClean="0"/>
              <a:t>2003</a:t>
            </a:r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D4A2C-7103-4162-8C1C-6FF86CA58947}" type="slidenum">
              <a:rPr lang="el-GR" smtClean="0"/>
              <a:pPr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414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(VERY) BRIEF REFRESHER ON THE CASE STUDY METHOD  &amp; Qualitative Case Study Methodology: Study Design and Implementation for Novice Researchers  Pamela Baxter and Susan Jack  2008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D4A2C-7103-4162-8C1C-6FF86CA58947}" type="slidenum">
              <a:rPr lang="el-GR" smtClean="0"/>
              <a:pPr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212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Overview of Case Study Models and Methodology  </a:t>
            </a:r>
            <a:r>
              <a:rPr lang="en-US" dirty="0" smtClean="0"/>
              <a:t>Commonwealth Association for Public Administration and Management</a:t>
            </a:r>
          </a:p>
          <a:p>
            <a:r>
              <a:rPr lang="en-US" dirty="0" smtClean="0"/>
              <a:t>April 2010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D4A2C-7103-4162-8C1C-6FF86CA58947}" type="slidenum">
              <a:rPr lang="el-GR" smtClean="0"/>
              <a:pPr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333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423-516B-4D6D-AB22-2127264978C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629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E4A7A-6DCE-4CB8-96E2-9373E7F50307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4888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5704-F325-494C-B92D-55625D6EAEA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739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45AA-A09E-42B1-A510-C3B833ACEFC0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6BA53-B352-424C-9303-4E531A0B7B22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0866-D2BA-4256-B542-84DDBF03C14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2712-3AEB-454B-9785-58B3787515A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0093-3876-4631-9C44-AD17154BE0A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F4FB-8740-471F-AFD9-C85E1B2811C1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0ADA6-35EB-43EE-97DC-8665D76C4D4A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A0D8-6F1B-4926-B68E-FFDBC9600571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A18B-5CBD-4F99-ACCA-9E4BC44A7873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9005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2E2D-507F-4BAC-9945-55312108000C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CB39-FE97-44FE-B578-F4B2055F1F2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9075-737F-43F8-9860-A657B1334438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AA7D-A47C-4403-985E-EAD31FDA9678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BCF1-40F9-4694-8094-1FDA4F34C360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0908-33E6-4F05-977E-5FE2875D8B49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A01-30D0-4478-8A96-68E924C6040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B442-603E-4BAE-AC00-F1AA6C09328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C6AF-2A1A-41D8-8A3F-4E52556B274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673A-FDD4-487C-A3E2-2CB865880B7E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01E5A-C34B-469F-AEE9-4973A6C9B4C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1077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FD9A-B226-4529-88DB-5733261D78E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20940" cy="3579849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021C-5BAA-44A4-A3F8-3094833BD09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Θέση εικόνας 7"/>
          <p:cNvSpPr>
            <a:spLocks noGrp="1"/>
          </p:cNvSpPr>
          <p:nvPr>
            <p:ph type="pic" sz="quarter" idx="13"/>
          </p:nvPr>
        </p:nvSpPr>
        <p:spPr>
          <a:xfrm>
            <a:off x="6156176" y="116632"/>
            <a:ext cx="2159000" cy="792162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0" name="Θέση εικόνας 9"/>
          <p:cNvSpPr>
            <a:spLocks noGrp="1"/>
          </p:cNvSpPr>
          <p:nvPr>
            <p:ph type="pic" sz="quarter" idx="14"/>
          </p:nvPr>
        </p:nvSpPr>
        <p:spPr>
          <a:xfrm>
            <a:off x="755576" y="188640"/>
            <a:ext cx="2303463" cy="7207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59E9-749C-4901-95A6-3CFF067D666A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084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F9B1-BA42-48BE-8A12-E2C28C3259C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863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718-7FEA-4AEC-BC2E-BBC19DEFA23E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814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42900-971F-437D-B997-8B457B8BF1CC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224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CBB5-C004-4222-B26E-C579001505AA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242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1D83-7A24-4BB1-A68F-3A9DD9503282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3866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54F7-A454-4FB0-BD69-37D84368EAD7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427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4403C-3299-4962-A415-B4B594328F0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992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8531A4D-04C5-45BE-BDC1-75567168D33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47E2EC6-97DF-4A9F-BFD5-83DF9E4FACF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684" r:id="rId2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oi.gr/en/" TargetMode="External"/><Relationship Id="rId2" Type="http://schemas.openxmlformats.org/officeDocument/2006/relationships/hyperlink" Target="http://www.unina.it/home" TargetMode="Externa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17" y="821975"/>
            <a:ext cx="5370781" cy="600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5 - Εικόνα" descr="EU_flag-Erasmus_vect_PO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7572"/>
            <a:ext cx="2094895" cy="59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74" y="237572"/>
            <a:ext cx="1989456" cy="58440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 rot="19140000">
            <a:off x="668661" y="1512719"/>
            <a:ext cx="5648623" cy="1376298"/>
          </a:xfrm>
        </p:spPr>
        <p:txBody>
          <a:bodyPr/>
          <a:lstStyle/>
          <a:p>
            <a:r>
              <a:rPr lang="el-GR" sz="2800" dirty="0" err="1" smtClean="0"/>
              <a:t>Συμμετοχικεσ</a:t>
            </a:r>
            <a:r>
              <a:rPr lang="el-GR" sz="2800" dirty="0" smtClean="0"/>
              <a:t> </a:t>
            </a:r>
            <a:r>
              <a:rPr lang="el-GR" sz="2800" dirty="0" err="1" smtClean="0"/>
              <a:t>μεθοδοι</a:t>
            </a:r>
            <a:r>
              <a:rPr lang="el-GR" sz="2800" dirty="0" smtClean="0"/>
              <a:t> </a:t>
            </a:r>
            <a:r>
              <a:rPr lang="el-GR" sz="2800" dirty="0" err="1" smtClean="0"/>
              <a:t>στηΝ</a:t>
            </a:r>
            <a:r>
              <a:rPr lang="el-GR" sz="2800" dirty="0" smtClean="0"/>
              <a:t> ΑΕΙΦΟΡΙΚΗ </a:t>
            </a:r>
            <a:r>
              <a:rPr lang="el-GR" sz="2800" dirty="0" err="1" smtClean="0"/>
              <a:t>διαχειριση</a:t>
            </a:r>
            <a:r>
              <a:rPr lang="el-GR" sz="2800" dirty="0" smtClean="0"/>
              <a:t> </a:t>
            </a:r>
            <a:r>
              <a:rPr lang="el-GR" sz="2800" dirty="0"/>
              <a:t>των </a:t>
            </a:r>
            <a:r>
              <a:rPr lang="el-GR" sz="2800" dirty="0" err="1" smtClean="0"/>
              <a:t>φυσικων</a:t>
            </a:r>
            <a:r>
              <a:rPr lang="el-GR" sz="2800" dirty="0" smtClean="0"/>
              <a:t> </a:t>
            </a:r>
            <a:r>
              <a:rPr lang="el-GR" sz="2800" dirty="0" err="1" smtClean="0"/>
              <a:t>πΟρων</a:t>
            </a:r>
            <a:endParaRPr lang="el-GR" sz="28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 rot="19140000">
            <a:off x="1288396" y="2459086"/>
            <a:ext cx="6511131" cy="663865"/>
          </a:xfrm>
        </p:spPr>
        <p:txBody>
          <a:bodyPr>
            <a:normAutofit/>
          </a:bodyPr>
          <a:lstStyle/>
          <a:p>
            <a:r>
              <a:rPr lang="el-GR" sz="1800" b="1" dirty="0" smtClean="0"/>
              <a:t>ΕΝΟΤΗΤΑ</a:t>
            </a:r>
            <a:r>
              <a:rPr lang="en-US" sz="1800" b="1" dirty="0" smtClean="0"/>
              <a:t> </a:t>
            </a:r>
            <a:r>
              <a:rPr lang="en-US" sz="1800" b="1" dirty="0" smtClean="0"/>
              <a:t>1 </a:t>
            </a:r>
            <a:endParaRPr lang="el-GR" sz="1800" b="1" dirty="0"/>
          </a:p>
        </p:txBody>
      </p:sp>
    </p:spTree>
    <p:extLst>
      <p:ext uri="{BB962C8B-B14F-4D97-AF65-F5344CB8AC3E}">
        <p14:creationId xmlns:p14="http://schemas.microsoft.com/office/powerpoint/2010/main" val="293938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520940" cy="548640"/>
          </a:xfrm>
        </p:spPr>
        <p:txBody>
          <a:bodyPr/>
          <a:lstStyle/>
          <a:p>
            <a:pPr algn="ctr"/>
            <a:r>
              <a:rPr lang="en-US" dirty="0" err="1"/>
              <a:t>Charrette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01256" y="1191558"/>
            <a:ext cx="8715436" cy="5311492"/>
          </a:xfrm>
        </p:spPr>
        <p:txBody>
          <a:bodyPr>
            <a:normAutofit/>
          </a:bodyPr>
          <a:lstStyle/>
          <a:p>
            <a:r>
              <a:rPr lang="el-GR" sz="2000" dirty="0">
                <a:latin typeface="+mj-lt"/>
              </a:rPr>
              <a:t>Πότε ενδείκνυται:</a:t>
            </a:r>
          </a:p>
          <a:p>
            <a:r>
              <a:rPr lang="el-GR" sz="2000" b="0" dirty="0">
                <a:latin typeface="+mj-lt"/>
              </a:rPr>
              <a:t>Σε γενικές γραμμές, </a:t>
            </a:r>
            <a:r>
              <a:rPr lang="el-GR" sz="2000" b="0" dirty="0" smtClean="0">
                <a:latin typeface="+mj-lt"/>
              </a:rPr>
              <a:t>η τεχνική </a:t>
            </a:r>
            <a:r>
              <a:rPr lang="el-GR" sz="2000" b="0" dirty="0" err="1">
                <a:latin typeface="+mj-lt"/>
              </a:rPr>
              <a:t>Charrette</a:t>
            </a:r>
            <a:r>
              <a:rPr lang="el-GR" sz="2000" b="0" dirty="0">
                <a:latin typeface="+mj-lt"/>
              </a:rPr>
              <a:t> θα: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Συναθροίζει τις </a:t>
            </a:r>
            <a:r>
              <a:rPr lang="el-GR" sz="2000" b="0" dirty="0">
                <a:latin typeface="+mj-lt"/>
              </a:rPr>
              <a:t>πρακτικές ιδέες και τις απόψεις κατά την έναρξη της διαδικασίας </a:t>
            </a:r>
            <a:r>
              <a:rPr lang="el-GR" sz="2000" b="0" dirty="0" smtClean="0">
                <a:latin typeface="+mj-lt"/>
              </a:rPr>
              <a:t>σχεδιασμού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Ενθαρρύνει την εισαγωγή δεδομένων και τη συνεργασία με </a:t>
            </a:r>
            <a:r>
              <a:rPr lang="el-GR" sz="2000" b="0" dirty="0">
                <a:latin typeface="+mj-lt"/>
              </a:rPr>
              <a:t>ένα ευρύ φάσμα </a:t>
            </a:r>
            <a:r>
              <a:rPr lang="el-GR" sz="2000" b="0" dirty="0" smtClean="0">
                <a:latin typeface="+mj-lt"/>
              </a:rPr>
              <a:t>συμμετεχόντων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Διευκολύνει τη </a:t>
            </a:r>
            <a:r>
              <a:rPr lang="el-GR" sz="2000" b="0" dirty="0">
                <a:latin typeface="+mj-lt"/>
              </a:rPr>
              <a:t>λήψη αποφάσεων για δύσκολα ζητήματα, όταν μια διαδικασία είναι </a:t>
            </a:r>
            <a:r>
              <a:rPr lang="el-GR" sz="2000" b="0" dirty="0" smtClean="0">
                <a:latin typeface="+mj-lt"/>
              </a:rPr>
              <a:t>ώριμη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Επιλύει την </a:t>
            </a:r>
            <a:r>
              <a:rPr lang="el-GR" sz="2000" b="0" dirty="0">
                <a:latin typeface="+mj-lt"/>
              </a:rPr>
              <a:t>αναποφασιστικότητα </a:t>
            </a:r>
            <a:r>
              <a:rPr lang="el-GR" sz="2000" b="0" dirty="0" smtClean="0">
                <a:latin typeface="+mj-lt"/>
              </a:rPr>
              <a:t>ή τα </a:t>
            </a:r>
            <a:r>
              <a:rPr lang="el-GR" sz="2000" b="0" dirty="0">
                <a:latin typeface="+mj-lt"/>
              </a:rPr>
              <a:t>αδιέξοδα μεταξύ των ομάδων προς το τέλος της </a:t>
            </a:r>
            <a:r>
              <a:rPr lang="el-GR" sz="2000" b="0" dirty="0" smtClean="0">
                <a:latin typeface="+mj-lt"/>
              </a:rPr>
              <a:t>διαδικασίας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Αναπτύσσει  </a:t>
            </a:r>
            <a:r>
              <a:rPr lang="el-GR" sz="2000" b="0" dirty="0" smtClean="0">
                <a:latin typeface="+mj-lt"/>
              </a:rPr>
              <a:t>εφικτά προγράμματα </a:t>
            </a:r>
            <a:r>
              <a:rPr lang="el-GR" sz="2000" b="0" dirty="0">
                <a:latin typeface="+mj-lt"/>
              </a:rPr>
              <a:t>και </a:t>
            </a:r>
            <a:r>
              <a:rPr lang="el-GR" sz="2000" b="0" dirty="0" smtClean="0">
                <a:latin typeface="+mj-lt"/>
              </a:rPr>
              <a:t>σχέδια </a:t>
            </a:r>
            <a:r>
              <a:rPr lang="el-GR" sz="2000" b="0" dirty="0">
                <a:latin typeface="+mj-lt"/>
              </a:rPr>
              <a:t>δράσης με συγκεκριμένα πρακτικά βήματα για την επιτυχή </a:t>
            </a:r>
            <a:r>
              <a:rPr lang="el-GR" sz="2000" b="0" dirty="0" smtClean="0">
                <a:latin typeface="+mj-lt"/>
              </a:rPr>
              <a:t>ανάπτυξη</a:t>
            </a:r>
            <a:r>
              <a:rPr lang="en-US" sz="2000" b="0" dirty="0" smtClean="0">
                <a:latin typeface="+mj-lt"/>
              </a:rPr>
              <a:t> </a:t>
            </a:r>
            <a:r>
              <a:rPr lang="el-GR" sz="2000" b="0" dirty="0" smtClean="0">
                <a:latin typeface="+mj-lt"/>
              </a:rPr>
              <a:t>των </a:t>
            </a:r>
            <a:r>
              <a:rPr lang="el-GR" sz="2000" b="0" dirty="0">
                <a:latin typeface="+mj-lt"/>
              </a:rPr>
              <a:t>έργων που βασίζονται </a:t>
            </a:r>
            <a:r>
              <a:rPr lang="el-GR" sz="2000" b="0" dirty="0" smtClean="0">
                <a:latin typeface="+mj-lt"/>
              </a:rPr>
              <a:t>στην ενεργό πολιτειακή συμμετοχή</a:t>
            </a:r>
            <a:endParaRPr lang="el-GR" sz="2000" b="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Εντοπίζει πιθανές πηγές χρηματοδότησης </a:t>
            </a:r>
            <a:r>
              <a:rPr lang="el-GR" sz="2000" b="0" dirty="0">
                <a:latin typeface="+mj-lt"/>
              </a:rPr>
              <a:t>για τα έργα.</a:t>
            </a:r>
            <a:endParaRPr lang="el-GR" sz="20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FE99-08CB-4869-BE8F-EB21D5A3D400}" type="datetime1">
              <a:rPr lang="el-GR" smtClean="0"/>
              <a:pPr/>
              <a:t>21/3/2017</a:t>
            </a:fld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90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ΕΝΕΡΓΟΣ ΠΟΛΙΤΕΙΟΤΗΤΑ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239484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 smtClean="0">
                <a:latin typeface="+mj-lt"/>
              </a:rPr>
              <a:t>ΟΡΙΣΜΟΣ</a:t>
            </a:r>
            <a:r>
              <a:rPr lang="el-GR" sz="2000" dirty="0">
                <a:latin typeface="+mj-lt"/>
              </a:rPr>
              <a:t>:</a:t>
            </a:r>
          </a:p>
          <a:p>
            <a:endParaRPr lang="el-GR" sz="2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 </a:t>
            </a:r>
            <a:r>
              <a:rPr lang="el-GR" sz="2000" b="0" dirty="0">
                <a:latin typeface="+mj-lt"/>
              </a:rPr>
              <a:t>Ένα μέσο για την απόκτηση </a:t>
            </a:r>
            <a:r>
              <a:rPr lang="el-GR" sz="2000" b="0" dirty="0" smtClean="0">
                <a:latin typeface="+mj-lt"/>
              </a:rPr>
              <a:t>τεκμηριωμένης συμβολής </a:t>
            </a:r>
            <a:r>
              <a:rPr lang="el-GR" sz="2000" b="0" dirty="0">
                <a:latin typeface="+mj-lt"/>
              </a:rPr>
              <a:t>των πολιτών σε </a:t>
            </a:r>
            <a:r>
              <a:rPr lang="el-GR" sz="2000" b="0" dirty="0" smtClean="0">
                <a:latin typeface="+mj-lt"/>
              </a:rPr>
              <a:t>πολιτικές αποφάσεις.</a:t>
            </a:r>
            <a:endParaRPr lang="el-GR" sz="2000" b="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Η </a:t>
            </a:r>
            <a:r>
              <a:rPr lang="el-GR" sz="2000" b="0" dirty="0">
                <a:latin typeface="+mj-lt"/>
              </a:rPr>
              <a:t>κριτική επιτροπή αποτελείται από 12-24 </a:t>
            </a:r>
            <a:r>
              <a:rPr lang="el-GR" sz="2000" b="0" dirty="0" smtClean="0">
                <a:latin typeface="+mj-lt"/>
              </a:rPr>
              <a:t>πολίτες</a:t>
            </a:r>
            <a:r>
              <a:rPr lang="el-GR" sz="2000" b="0" dirty="0">
                <a:latin typeface="+mj-lt"/>
              </a:rPr>
              <a:t>, οι οποίοι </a:t>
            </a:r>
            <a:r>
              <a:rPr lang="el-GR" sz="2000" b="0" dirty="0" smtClean="0">
                <a:latin typeface="+mj-lt"/>
              </a:rPr>
              <a:t>έχουν επιλεγεί με τυχαίο τρόπο και ενημερώνονται για διάφορες προοπτικές, </a:t>
            </a:r>
            <a:r>
              <a:rPr lang="el-GR" sz="2000" b="0" dirty="0">
                <a:latin typeface="+mj-lt"/>
              </a:rPr>
              <a:t>συχνά από τους </a:t>
            </a:r>
            <a:r>
              <a:rPr lang="el-GR" sz="2000" b="0" dirty="0" smtClean="0">
                <a:latin typeface="+mj-lt"/>
              </a:rPr>
              <a:t>εμπειρογνώμονες, </a:t>
            </a:r>
            <a:r>
              <a:rPr lang="el-GR" sz="2000" b="0" dirty="0">
                <a:latin typeface="+mj-lt"/>
              </a:rPr>
              <a:t>που αναφέρονται ως «μάρτυρες</a:t>
            </a:r>
            <a:r>
              <a:rPr lang="el-GR" sz="2000" b="0" dirty="0" smtClean="0">
                <a:latin typeface="+mj-lt"/>
              </a:rPr>
              <a:t>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 </a:t>
            </a:r>
            <a:r>
              <a:rPr lang="el-GR" sz="2000" b="0" dirty="0">
                <a:latin typeface="+mj-lt"/>
              </a:rPr>
              <a:t>Οι ένορκοι στη συνέχεια περνούν από μια διαδικασία διαβούλευσης και </a:t>
            </a:r>
            <a:r>
              <a:rPr lang="el-GR" sz="2000" b="0" dirty="0" smtClean="0">
                <a:latin typeface="+mj-lt"/>
              </a:rPr>
              <a:t>οι </a:t>
            </a:r>
            <a:r>
              <a:rPr lang="el-GR" sz="2000" b="0" dirty="0" smtClean="0">
                <a:latin typeface="+mj-lt"/>
              </a:rPr>
              <a:t>υποομάδες </a:t>
            </a:r>
            <a:r>
              <a:rPr lang="el-GR" sz="2000" b="0" dirty="0">
                <a:latin typeface="+mj-lt"/>
              </a:rPr>
              <a:t>συχνά σχηματίζονται </a:t>
            </a:r>
            <a:r>
              <a:rPr lang="el-GR" sz="2000" b="0" dirty="0" smtClean="0">
                <a:latin typeface="+mj-lt"/>
              </a:rPr>
              <a:t>με στόχο να επικεντρωθούν </a:t>
            </a:r>
            <a:r>
              <a:rPr lang="el-GR" sz="2000" b="0" dirty="0">
                <a:latin typeface="+mj-lt"/>
              </a:rPr>
              <a:t>σε διαφορετικές πτυχές του ζητήματος</a:t>
            </a:r>
            <a:r>
              <a:rPr lang="el-GR" sz="2000" b="0" dirty="0" smtClean="0"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Τέλος</a:t>
            </a:r>
            <a:r>
              <a:rPr lang="el-GR" sz="2000" b="0" dirty="0">
                <a:latin typeface="+mj-lt"/>
              </a:rPr>
              <a:t>, οι ένορκοι παράγουν μια απόφαση ή </a:t>
            </a:r>
            <a:r>
              <a:rPr lang="el-GR" sz="2000" b="0" dirty="0" smtClean="0">
                <a:latin typeface="+mj-lt"/>
              </a:rPr>
              <a:t>προβαίνουν σε </a:t>
            </a:r>
            <a:r>
              <a:rPr lang="el-GR" sz="2000" b="0" dirty="0">
                <a:latin typeface="+mj-lt"/>
              </a:rPr>
              <a:t>συστάσεις με τη μορφή της έκθεσης των πολιτών. </a:t>
            </a:r>
            <a:r>
              <a:rPr lang="el-GR" sz="2000" b="0" dirty="0" smtClean="0">
                <a:latin typeface="+mj-lt"/>
              </a:rPr>
              <a:t>Οι αρχές (π.χ</a:t>
            </a:r>
            <a:r>
              <a:rPr lang="el-GR" sz="2000" b="0" dirty="0">
                <a:latin typeface="+mj-lt"/>
              </a:rPr>
              <a:t>. </a:t>
            </a:r>
            <a:r>
              <a:rPr lang="el-GR" sz="2000" b="0" dirty="0" smtClean="0">
                <a:latin typeface="+mj-lt"/>
              </a:rPr>
              <a:t>μια κυβερνητική </a:t>
            </a:r>
            <a:r>
              <a:rPr lang="el-GR" sz="2000" b="0" dirty="0">
                <a:latin typeface="+mj-lt"/>
              </a:rPr>
              <a:t>υπηρεσία, τοπική αρχή) είναι </a:t>
            </a:r>
            <a:r>
              <a:rPr lang="el-GR" sz="2000" b="0" dirty="0" smtClean="0">
                <a:latin typeface="+mj-lt"/>
              </a:rPr>
              <a:t>υποχρεωμένες </a:t>
            </a:r>
            <a:r>
              <a:rPr lang="el-GR" sz="2000" b="0" dirty="0">
                <a:latin typeface="+mj-lt"/>
              </a:rPr>
              <a:t>να </a:t>
            </a:r>
            <a:r>
              <a:rPr lang="el-GR" sz="2000" b="0" dirty="0" smtClean="0">
                <a:latin typeface="+mj-lt"/>
              </a:rPr>
              <a:t>απαντήσουν </a:t>
            </a:r>
            <a:r>
              <a:rPr lang="el-GR" sz="2000" b="0" dirty="0">
                <a:latin typeface="+mj-lt"/>
              </a:rPr>
              <a:t>στην έκθεση, είτε </a:t>
            </a:r>
            <a:r>
              <a:rPr lang="el-GR" sz="2000" b="0" dirty="0" smtClean="0">
                <a:latin typeface="+mj-lt"/>
              </a:rPr>
              <a:t>ενεργώντας πάνω σε αυτό, είτε </a:t>
            </a:r>
            <a:r>
              <a:rPr lang="el-GR" sz="2000" b="0" dirty="0">
                <a:latin typeface="+mj-lt"/>
              </a:rPr>
              <a:t>εξηγώντας γιατί </a:t>
            </a:r>
            <a:r>
              <a:rPr lang="el-GR" sz="2000" b="0" dirty="0" smtClean="0">
                <a:latin typeface="+mj-lt"/>
              </a:rPr>
              <a:t>διαφωνούν.</a:t>
            </a:r>
            <a:endParaRPr lang="el-GR" sz="2000" b="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Συνήθως </a:t>
            </a:r>
            <a:r>
              <a:rPr lang="el-GR" sz="2000" b="0" dirty="0" smtClean="0">
                <a:latin typeface="+mj-lt"/>
              </a:rPr>
              <a:t>σε μια </a:t>
            </a:r>
            <a:r>
              <a:rPr lang="el-GR" sz="2000" b="0" dirty="0">
                <a:latin typeface="+mj-lt"/>
              </a:rPr>
              <a:t>διαδικασία 4-5 </a:t>
            </a:r>
            <a:r>
              <a:rPr lang="el-GR" sz="2000" b="0" dirty="0" smtClean="0">
                <a:latin typeface="+mj-lt"/>
              </a:rPr>
              <a:t>ημερών, </a:t>
            </a:r>
            <a:r>
              <a:rPr lang="el-GR" sz="2000" b="0" dirty="0">
                <a:latin typeface="+mj-lt"/>
              </a:rPr>
              <a:t>η Κριτική Επιτροπή Πολιτών έχει σκοπό να παρέχει ένα μέσο για την πιο δημοκρατική διαδικασία λήψης αποφάσεων</a:t>
            </a:r>
            <a:r>
              <a:rPr lang="el-GR" sz="2000" dirty="0">
                <a:latin typeface="+mj-lt"/>
              </a:rPr>
              <a:t>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49917-922C-438E-AAA3-C57D3946839A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3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520940" cy="548640"/>
          </a:xfrm>
        </p:spPr>
        <p:txBody>
          <a:bodyPr/>
          <a:lstStyle/>
          <a:p>
            <a:pPr algn="ctr"/>
            <a:r>
              <a:rPr lang="el-GR" dirty="0"/>
              <a:t>ΚΡΙΤΙΚΗ ΕΠΙΤΡΟΠΗ ΠΟΛΙΤΩΝ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158" y="1500174"/>
            <a:ext cx="8429684" cy="4233082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>
                <a:latin typeface="+mj-lt"/>
              </a:rPr>
              <a:t>Πότε ενδείκνυται:</a:t>
            </a:r>
          </a:p>
          <a:p>
            <a:r>
              <a:rPr lang="el-GR" sz="2000" dirty="0">
                <a:latin typeface="+mj-lt"/>
              </a:rPr>
              <a:t>  Ένα ευρύ φάσμα θεμάτων, συμπεριλαμβανομένων των οικονομικών, περιβαλλοντικών, κοινωνικών και πολιτικών θεμάτων.</a:t>
            </a:r>
          </a:p>
          <a:p>
            <a:r>
              <a:rPr lang="el-GR" sz="2000" dirty="0">
                <a:latin typeface="+mj-lt"/>
              </a:rPr>
              <a:t>  Οι περισσότεροι που εφαρμόζονται όταν χρειάζεται μία ή περισσότερες εναλλακτικές λύσεις σε ένα πρόβλημα που πρέπει να επιλέγονται και τα διάφορα ανταγωνιστικά συμφέροντα διαιτησία.</a:t>
            </a:r>
          </a:p>
          <a:p>
            <a:r>
              <a:rPr lang="el-GR" sz="2000" dirty="0">
                <a:latin typeface="+mj-lt"/>
              </a:rPr>
              <a:t>  Χορηγοί είναι συνήθως κυβερνητικές υπηρεσίες, αλλά μπορεί επίσης να είναι μη κυβερνητικές οργανώσεις ή οποιονδήποτε ενδιαφέρεται για την παροχή ενός πλαισίου εντός του οποίου μπορεί να εκφραστεί και διαιτησία ανταγωνιστικές εναλλακτικές λύσεις. Ωστόσο, ο ανάδοχος (ες) θα πρέπει να θεωρηθεί ως αμερόληπτη προς ένα συγκεκριμένο αποτέλεσμα.</a:t>
            </a:r>
          </a:p>
          <a:p>
            <a:r>
              <a:rPr lang="el-GR" sz="2000" dirty="0">
                <a:latin typeface="+mj-lt"/>
              </a:rPr>
              <a:t>  Η μέθοδος είναι πιο πιθανό να οδηγήσει σε συγκεκριμένα μέτρα, όταν συνδέεται άμεσα με τη νομοθεσία ή άλλη διαδικασία λήψης αποφάσεων.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A4C7-6B1F-4002-8834-558B23A92347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914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ΕΠΙΤΡΟΠΗ ΣΥΝΑΙΝΕΣΗΣ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239484"/>
          </a:xfrm>
        </p:spPr>
        <p:txBody>
          <a:bodyPr>
            <a:normAutofit/>
          </a:bodyPr>
          <a:lstStyle/>
          <a:p>
            <a:r>
              <a:rPr lang="el-GR" sz="2000" dirty="0">
                <a:latin typeface="+mj-lt"/>
              </a:rPr>
              <a:t>ΟΡΙΣΜΌΣ:</a:t>
            </a:r>
          </a:p>
          <a:p>
            <a:endParaRPr lang="el-GR" sz="2000" dirty="0">
              <a:latin typeface="+mj-lt"/>
            </a:endParaRPr>
          </a:p>
          <a:p>
            <a:r>
              <a:rPr lang="el-GR" sz="2000" dirty="0">
                <a:latin typeface="+mj-lt"/>
              </a:rPr>
              <a:t>  </a:t>
            </a:r>
            <a:r>
              <a:rPr lang="el-GR" sz="2000" dirty="0" smtClean="0">
                <a:latin typeface="+mj-lt"/>
              </a:rPr>
              <a:t>		Μια </a:t>
            </a:r>
            <a:r>
              <a:rPr lang="el-GR" sz="2000" dirty="0">
                <a:latin typeface="+mj-lt"/>
              </a:rPr>
              <a:t>δημόσια έρευνα επικεντρώνεται γύρω από μια ομάδα 10 έως 30 </a:t>
            </a:r>
            <a:r>
              <a:rPr lang="el-GR" sz="2000" dirty="0" smtClean="0">
                <a:latin typeface="+mj-lt"/>
              </a:rPr>
              <a:t>πολιτών, </a:t>
            </a:r>
            <a:r>
              <a:rPr lang="el-GR" sz="2000" dirty="0">
                <a:latin typeface="+mj-lt"/>
              </a:rPr>
              <a:t>οι οποίοι είναι επιφορτισμένοι με την αξιολόγηση ενός κοινωνικά </a:t>
            </a:r>
            <a:r>
              <a:rPr lang="el-GR" sz="2000" dirty="0" smtClean="0">
                <a:latin typeface="+mj-lt"/>
              </a:rPr>
              <a:t>αμφιλεγόμενου θέματος.</a:t>
            </a:r>
            <a:endParaRPr lang="el-GR" sz="2000" dirty="0">
              <a:latin typeface="+mj-lt"/>
            </a:endParaRPr>
          </a:p>
          <a:p>
            <a:r>
              <a:rPr lang="el-GR" sz="2000" dirty="0">
                <a:latin typeface="+mj-lt"/>
              </a:rPr>
              <a:t>  </a:t>
            </a:r>
            <a:r>
              <a:rPr lang="el-GR" sz="2000" dirty="0" smtClean="0">
                <a:latin typeface="+mj-lt"/>
              </a:rPr>
              <a:t>		Αυτοί  </a:t>
            </a:r>
            <a:r>
              <a:rPr lang="el-GR" sz="2000" dirty="0" smtClean="0">
                <a:latin typeface="+mj-lt"/>
              </a:rPr>
              <a:t>θα θέσουν τα </a:t>
            </a:r>
            <a:r>
              <a:rPr lang="el-GR" sz="2000" dirty="0">
                <a:latin typeface="+mj-lt"/>
              </a:rPr>
              <a:t>ερωτήματα και τις ανησυχίες τους σε μια ομάδα εμπειρογνωμόνων, </a:t>
            </a:r>
            <a:r>
              <a:rPr lang="el-GR" sz="2000" dirty="0" smtClean="0">
                <a:latin typeface="+mj-lt"/>
              </a:rPr>
              <a:t>αξιολογώντας </a:t>
            </a:r>
            <a:r>
              <a:rPr lang="el-GR" sz="2000" dirty="0">
                <a:latin typeface="+mj-lt"/>
              </a:rPr>
              <a:t>τις απαντήσεις </a:t>
            </a:r>
            <a:r>
              <a:rPr lang="el-GR" sz="2000" dirty="0" smtClean="0">
                <a:latin typeface="+mj-lt"/>
              </a:rPr>
              <a:t>τους </a:t>
            </a:r>
            <a:r>
              <a:rPr lang="el-GR" sz="2000" dirty="0" smtClean="0">
                <a:latin typeface="+mj-lt"/>
              </a:rPr>
              <a:t>και </a:t>
            </a:r>
            <a:r>
              <a:rPr lang="el-GR" sz="2000" dirty="0">
                <a:latin typeface="+mj-lt"/>
              </a:rPr>
              <a:t>στη συνέχεια </a:t>
            </a:r>
            <a:r>
              <a:rPr lang="el-GR" sz="2000" dirty="0" smtClean="0">
                <a:latin typeface="+mj-lt"/>
              </a:rPr>
              <a:t>διαπραγματευόμενοι μεταξύ </a:t>
            </a:r>
            <a:r>
              <a:rPr lang="el-GR" sz="2000" dirty="0">
                <a:latin typeface="+mj-lt"/>
              </a:rPr>
              <a:t>τους.</a:t>
            </a:r>
          </a:p>
          <a:p>
            <a:r>
              <a:rPr lang="el-GR" sz="2000" dirty="0">
                <a:latin typeface="+mj-lt"/>
              </a:rPr>
              <a:t>  </a:t>
            </a:r>
            <a:r>
              <a:rPr lang="el-GR" sz="2000" dirty="0" smtClean="0">
                <a:latin typeface="+mj-lt"/>
              </a:rPr>
              <a:t>	Το </a:t>
            </a:r>
            <a:r>
              <a:rPr lang="el-GR" sz="2000" dirty="0">
                <a:latin typeface="+mj-lt"/>
              </a:rPr>
              <a:t>αποτέλεσμα είναι μια δήλωση συναίνεσης που γίνεται δημόσια, με τη μορφή γραπτής έκθεσης </a:t>
            </a:r>
            <a:r>
              <a:rPr lang="el-GR" sz="2000" dirty="0" smtClean="0">
                <a:latin typeface="+mj-lt"/>
              </a:rPr>
              <a:t>που απευθύνεται </a:t>
            </a:r>
            <a:r>
              <a:rPr lang="el-GR" sz="2000" dirty="0">
                <a:latin typeface="+mj-lt"/>
              </a:rPr>
              <a:t>σε βουλευτές, φορείς χάραξης πολιτικής και το ευρύ κοινό </a:t>
            </a:r>
            <a:r>
              <a:rPr lang="el-GR" sz="2000" dirty="0" smtClean="0">
                <a:latin typeface="+mj-lt"/>
              </a:rPr>
              <a:t>και που </a:t>
            </a:r>
            <a:r>
              <a:rPr lang="el-GR" sz="2000" dirty="0" smtClean="0">
                <a:latin typeface="+mj-lt"/>
              </a:rPr>
              <a:t>εκφράζει </a:t>
            </a:r>
            <a:r>
              <a:rPr lang="el-GR" sz="2000" b="0" dirty="0"/>
              <a:t>στο τέλος του συνεδρίου </a:t>
            </a:r>
            <a:r>
              <a:rPr lang="el-GR" sz="2000" dirty="0" smtClean="0">
                <a:latin typeface="+mj-lt"/>
              </a:rPr>
              <a:t>τις </a:t>
            </a:r>
            <a:r>
              <a:rPr lang="el-GR" sz="2000" dirty="0">
                <a:latin typeface="+mj-lt"/>
              </a:rPr>
              <a:t>προσδοκίες, τις ανησυχίες και τις συστάσεις </a:t>
            </a:r>
            <a:r>
              <a:rPr lang="el-GR" sz="2000" dirty="0" smtClean="0">
                <a:latin typeface="+mj-lt"/>
              </a:rPr>
              <a:t>τους.</a:t>
            </a:r>
            <a:endParaRPr lang="el-GR" sz="2000" dirty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		Ο </a:t>
            </a:r>
            <a:r>
              <a:rPr lang="el-GR" sz="2000" dirty="0">
                <a:latin typeface="+mj-lt"/>
              </a:rPr>
              <a:t>στόχος είναι να διευρυνθεί η συζήτηση για ένα συγκεκριμένο θέμα, και </a:t>
            </a:r>
            <a:r>
              <a:rPr lang="el-GR" sz="2000" dirty="0" smtClean="0">
                <a:latin typeface="+mj-lt"/>
              </a:rPr>
              <a:t>να περιλαμβάνει </a:t>
            </a:r>
            <a:r>
              <a:rPr lang="el-GR" sz="2000" dirty="0">
                <a:latin typeface="+mj-lt"/>
              </a:rPr>
              <a:t>τις απόψεις των μη ειδικών, </a:t>
            </a:r>
            <a:r>
              <a:rPr lang="el-GR" sz="2000" dirty="0" smtClean="0">
                <a:latin typeface="+mj-lt"/>
              </a:rPr>
              <a:t>με στόχο τη </a:t>
            </a:r>
            <a:r>
              <a:rPr lang="el-GR" sz="2000" dirty="0">
                <a:latin typeface="+mj-lt"/>
              </a:rPr>
              <a:t>χάραξη πολιτικής.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6902-B50C-41C8-ABFA-47F2C2432440}" type="datetime1">
              <a:rPr lang="el-GR" smtClean="0"/>
              <a:pPr/>
              <a:t>21/3/2017</a:t>
            </a:fld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826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520940" cy="548640"/>
          </a:xfrm>
        </p:spPr>
        <p:txBody>
          <a:bodyPr/>
          <a:lstStyle/>
          <a:p>
            <a:pPr algn="ctr"/>
            <a:r>
              <a:rPr lang="el-GR" dirty="0"/>
              <a:t>ΕΠΙΤΡΟΠΗ ΣΥΝΑΙΝΕΣΗΣ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096038"/>
          </a:xfrm>
        </p:spPr>
        <p:txBody>
          <a:bodyPr>
            <a:noAutofit/>
          </a:bodyPr>
          <a:lstStyle/>
          <a:p>
            <a:pPr marL="0" lvl="1" indent="0"/>
            <a:r>
              <a:rPr lang="el-GR" sz="2000" dirty="0"/>
              <a:t>Αυτή η μέθοδος είναι πιο χρήσιμη για το συνδυασμό πολλών μορφών γνώσης (π.χ. τοπικές, παραδοσιακές, τεχνικές).</a:t>
            </a:r>
          </a:p>
          <a:p>
            <a:pPr marL="0" lvl="1" indent="0"/>
            <a:r>
              <a:rPr lang="el-GR" sz="2000" dirty="0"/>
              <a:t>  Είναι μια χρήσιμη μέθοδος για την απόκτηση </a:t>
            </a:r>
            <a:r>
              <a:rPr lang="el-GR" sz="2000" dirty="0" smtClean="0"/>
              <a:t>έγκυρων απόψεων.</a:t>
            </a:r>
            <a:endParaRPr lang="el-GR" sz="2000" dirty="0"/>
          </a:p>
          <a:p>
            <a:pPr marL="0" lvl="1" indent="0"/>
            <a:r>
              <a:rPr lang="el-GR" sz="2000" dirty="0"/>
              <a:t>  Μπορεί επίσης να επιτρέψει την ένταξη της υποκειμενικής γνώσης σε επιστημονικές, τεχνολογικές και άλλες τεχνικές εξελίξεις.</a:t>
            </a:r>
          </a:p>
          <a:p>
            <a:pPr marL="0" lvl="1" indent="0"/>
            <a:r>
              <a:rPr lang="el-GR" sz="2000" dirty="0"/>
              <a:t>  Γενικότερα, είναι μια βιώσιμη εναλλακτική λύση για να χρησιμοποιήσετε όταν όλα ή τα περισσότερα από τα ακόλουθα κριτήρια είναι παρόντα: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l-GR" sz="2000" dirty="0" smtClean="0"/>
              <a:t>Είσοδος </a:t>
            </a:r>
            <a:r>
              <a:rPr lang="el-GR" sz="2000" dirty="0" smtClean="0"/>
              <a:t>του  </a:t>
            </a:r>
            <a:r>
              <a:rPr lang="el-GR" sz="2000" dirty="0"/>
              <a:t>πολίτη απαιτείται για τις πολιτικές υπό αναθεώρηση ή την ανάπτυξη.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l-GR" sz="2000" dirty="0"/>
              <a:t>Ζητήματα </a:t>
            </a:r>
            <a:r>
              <a:rPr lang="el-GR" sz="2000" dirty="0" smtClean="0"/>
              <a:t>που είναι αμφιλεγόμενα, πολύπλοκα </a:t>
            </a:r>
            <a:r>
              <a:rPr lang="el-GR" sz="2000" dirty="0"/>
              <a:t>και / ή </a:t>
            </a:r>
            <a:r>
              <a:rPr lang="el-GR" sz="2000" dirty="0" smtClean="0"/>
              <a:t>τεχνικά.</a:t>
            </a:r>
            <a:endParaRPr lang="el-GR" sz="2000" dirty="0"/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l-GR" sz="2000" dirty="0"/>
              <a:t>Πολλές διαφορετικές ομάδες και άτομα έχουν </a:t>
            </a:r>
            <a:r>
              <a:rPr lang="el-GR" sz="2000" dirty="0" smtClean="0"/>
              <a:t>ανησυχίες.</a:t>
            </a:r>
            <a:endParaRPr lang="el-GR" sz="2000" dirty="0"/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l-GR" sz="2000" dirty="0" smtClean="0"/>
              <a:t>Υπάρχει </a:t>
            </a:r>
            <a:r>
              <a:rPr lang="el-GR" sz="2000" dirty="0"/>
              <a:t>ανάγκη για αυξημένη ευαισθητοποίηση του κοινού και συζήτηση.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l-GR" sz="2000" dirty="0"/>
              <a:t>Υπάρχει </a:t>
            </a:r>
            <a:r>
              <a:rPr lang="el-GR" sz="2000" dirty="0" smtClean="0"/>
              <a:t> </a:t>
            </a:r>
            <a:r>
              <a:rPr lang="el-GR" sz="2000" dirty="0"/>
              <a:t>επιθυμία </a:t>
            </a:r>
            <a:r>
              <a:rPr lang="el-GR" sz="2000" dirty="0" smtClean="0"/>
              <a:t>του πολίτη για </a:t>
            </a:r>
            <a:r>
              <a:rPr lang="el-GR" sz="2000" dirty="0"/>
              <a:t>μια πιο επίσημη συμμετοχή.</a:t>
            </a:r>
            <a:endParaRPr lang="el-GR" sz="20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8256-C3F6-47F1-BA89-704756A76D08}" type="datetime1">
              <a:rPr lang="el-GR" smtClean="0"/>
              <a:pPr/>
              <a:t>21/3/2017</a:t>
            </a:fld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680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Τεχνικη</a:t>
            </a:r>
            <a:r>
              <a:rPr lang="el-GR" dirty="0" smtClean="0"/>
              <a:t> </a:t>
            </a:r>
            <a:r>
              <a:rPr lang="en-US" dirty="0" smtClean="0"/>
              <a:t>Delphi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088" y="1285836"/>
            <a:ext cx="8352928" cy="5382930"/>
          </a:xfrm>
        </p:spPr>
        <p:txBody>
          <a:bodyPr>
            <a:noAutofit/>
          </a:bodyPr>
          <a:lstStyle/>
          <a:p>
            <a:r>
              <a:rPr lang="el-GR" sz="2000" dirty="0">
                <a:latin typeface="+mj-lt"/>
              </a:rPr>
              <a:t>ΟΡΙΣΜΌΣ: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Π</a:t>
            </a:r>
            <a:r>
              <a:rPr lang="el-GR" sz="2000" dirty="0" smtClean="0">
                <a:latin typeface="+mj-lt"/>
              </a:rPr>
              <a:t>εριλαμβάνει </a:t>
            </a:r>
            <a:r>
              <a:rPr lang="el-GR" sz="2000" dirty="0">
                <a:latin typeface="+mj-lt"/>
              </a:rPr>
              <a:t>μια επαναληπτική έρευνα των εμπειρογνωμόνων.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Κάθε </a:t>
            </a:r>
            <a:r>
              <a:rPr lang="el-GR" sz="2000" dirty="0">
                <a:latin typeface="+mj-lt"/>
              </a:rPr>
              <a:t>συμμετέχων συμπληρώνει ένα ερωτηματολόγιο και στη συνέχεια δίνεται ανατροφοδότηση σχετικά με το σύνολο των απαντήσεων.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Στη </a:t>
            </a:r>
            <a:r>
              <a:rPr lang="el-GR" sz="2000" dirty="0">
                <a:latin typeface="+mj-lt"/>
              </a:rPr>
              <a:t>συνέχεια συμπληρώνει το ερωτηματολόγιο και πάλι, αυτή τη φορά παρέχοντας εξηγήσεις για τυχόν απόψεις που κατέχουν οι οποίες ήταν σημαντικά αποκλίνουσες από τις απόψεις των συμμετεχόντων άλλους.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Οι </a:t>
            </a:r>
            <a:r>
              <a:rPr lang="el-GR" sz="2000" dirty="0">
                <a:latin typeface="+mj-lt"/>
              </a:rPr>
              <a:t>εξηγήσεις </a:t>
            </a:r>
            <a:r>
              <a:rPr lang="el-GR" sz="2000" dirty="0" smtClean="0">
                <a:latin typeface="+mj-lt"/>
              </a:rPr>
              <a:t>αξιοποιούνται </a:t>
            </a:r>
            <a:r>
              <a:rPr lang="el-GR" sz="2000" dirty="0">
                <a:latin typeface="+mj-lt"/>
              </a:rPr>
              <a:t>ως </a:t>
            </a:r>
            <a:r>
              <a:rPr lang="el-GR" sz="2000" dirty="0" smtClean="0">
                <a:latin typeface="+mj-lt"/>
              </a:rPr>
              <a:t>χρήσιμες πληροφορίες για </a:t>
            </a:r>
            <a:r>
              <a:rPr lang="el-GR" sz="2000" dirty="0">
                <a:latin typeface="+mj-lt"/>
              </a:rPr>
              <a:t>τους άλλους. Επιπλέον, </a:t>
            </a:r>
            <a:r>
              <a:rPr lang="el-GR" sz="2000" dirty="0" smtClean="0">
                <a:latin typeface="+mj-lt"/>
              </a:rPr>
              <a:t>μπορεί </a:t>
            </a:r>
            <a:r>
              <a:rPr lang="el-GR" sz="2000" dirty="0">
                <a:latin typeface="+mj-lt"/>
              </a:rPr>
              <a:t>να αλλάξει τη γνώμη του / της, με βάση την αξιολόγηση 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από τις </a:t>
            </a:r>
            <a:r>
              <a:rPr lang="el-GR" sz="2000" dirty="0" smtClean="0">
                <a:latin typeface="+mj-lt"/>
              </a:rPr>
              <a:t>νέες </a:t>
            </a:r>
            <a:r>
              <a:rPr lang="el-GR" sz="2000" dirty="0">
                <a:latin typeface="+mj-lt"/>
              </a:rPr>
              <a:t>πληροφορίες που παρέχονται από άλλους συμμετέχοντες.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Αυτή </a:t>
            </a:r>
            <a:r>
              <a:rPr lang="el-GR" sz="2000" dirty="0">
                <a:latin typeface="+mj-lt"/>
              </a:rPr>
              <a:t>η διαδικασία επαναλαμβάνεται όσες φορές είναι χρήσιμο.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Οι </a:t>
            </a:r>
            <a:r>
              <a:rPr lang="el-GR" sz="2000" dirty="0" smtClean="0">
                <a:latin typeface="+mj-lt"/>
              </a:rPr>
              <a:t>περισσότερες </a:t>
            </a:r>
            <a:r>
              <a:rPr lang="el-GR" sz="2000" dirty="0" smtClean="0">
                <a:latin typeface="+mj-lt"/>
              </a:rPr>
              <a:t>περιπτώσεις στην τεχνική </a:t>
            </a:r>
            <a:r>
              <a:rPr lang="en-US" sz="2000" dirty="0" smtClean="0">
                <a:latin typeface="+mj-lt"/>
              </a:rPr>
              <a:t>Delphi </a:t>
            </a:r>
            <a:r>
              <a:rPr lang="el-GR" sz="2000" dirty="0" smtClean="0">
                <a:latin typeface="+mj-lt"/>
              </a:rPr>
              <a:t>επεξεργάζονται την αύξηση της συναίνεσης.</a:t>
            </a:r>
            <a:endParaRPr lang="en-US" sz="18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F808-2C90-47A4-B041-2BB3100CB105}" type="datetime1">
              <a:rPr lang="el-GR" smtClean="0"/>
              <a:pPr/>
              <a:t>21/3/2017</a:t>
            </a:fld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6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Τεχνικη</a:t>
            </a:r>
            <a:r>
              <a:rPr lang="el-GR" dirty="0" smtClean="0"/>
              <a:t> </a:t>
            </a:r>
            <a:r>
              <a:rPr lang="en-US" dirty="0" smtClean="0"/>
              <a:t>Delphi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0034" y="1988840"/>
            <a:ext cx="8072494" cy="3435833"/>
          </a:xfrm>
        </p:spPr>
        <p:txBody>
          <a:bodyPr>
            <a:normAutofit fontScale="92500" lnSpcReduction="10000"/>
          </a:bodyPr>
          <a:lstStyle/>
          <a:p>
            <a:pPr marL="0" lvl="1" indent="0"/>
            <a:endParaRPr lang="el-GR" sz="2000" dirty="0"/>
          </a:p>
          <a:p>
            <a:pPr marL="0" lvl="1" indent="0"/>
            <a:r>
              <a:rPr lang="el-GR" sz="2000" dirty="0"/>
              <a:t>Παραδοσιακά πραγματοποιούνται μέσω ταχυδρομείου,</a:t>
            </a:r>
          </a:p>
          <a:p>
            <a:pPr marL="0" lvl="1" indent="0"/>
            <a:r>
              <a:rPr lang="el-GR" sz="2000" dirty="0"/>
              <a:t> </a:t>
            </a:r>
            <a:r>
              <a:rPr lang="el-GR" sz="2000" dirty="0" smtClean="0"/>
              <a:t>Άλλες </a:t>
            </a:r>
            <a:r>
              <a:rPr lang="el-GR" sz="2000" dirty="0"/>
              <a:t>παραλλαγές </a:t>
            </a:r>
            <a:r>
              <a:rPr lang="el-GR" sz="2000" dirty="0" smtClean="0"/>
              <a:t>της τεχνικής </a:t>
            </a:r>
            <a:r>
              <a:rPr lang="en-US" sz="2000" dirty="0" smtClean="0"/>
              <a:t>Delphi </a:t>
            </a:r>
            <a:r>
              <a:rPr lang="el-GR" sz="2000" dirty="0" smtClean="0"/>
              <a:t>μπορούν να διεξαχθούν σε </a:t>
            </a:r>
            <a:r>
              <a:rPr lang="el-GR" sz="2000" dirty="0"/>
              <a:t>απευθείας σύνδεση ή πρόσωπο με πρόσωπο.</a:t>
            </a:r>
          </a:p>
          <a:p>
            <a:pPr marL="0" lvl="1" indent="0"/>
            <a:r>
              <a:rPr lang="el-GR" sz="2000" dirty="0"/>
              <a:t>  </a:t>
            </a:r>
            <a:r>
              <a:rPr lang="el-GR" sz="2000" dirty="0" smtClean="0"/>
              <a:t>Στην αυθεντική διαδικασία </a:t>
            </a:r>
            <a:r>
              <a:rPr lang="en-US" sz="2000" dirty="0" smtClean="0"/>
              <a:t>Delphi</a:t>
            </a:r>
            <a:r>
              <a:rPr lang="el-GR" sz="2000" dirty="0" smtClean="0"/>
              <a:t>, </a:t>
            </a:r>
            <a:r>
              <a:rPr lang="el-GR" sz="2000" dirty="0"/>
              <a:t>τα βασικά χαρακτηριστικά αυτής της μεθόδου </a:t>
            </a:r>
            <a:r>
              <a:rPr lang="el-GR" sz="2000" dirty="0" smtClean="0"/>
              <a:t>είναι </a:t>
            </a:r>
            <a:r>
              <a:rPr lang="el-GR" sz="2000" dirty="0"/>
              <a:t>(</a:t>
            </a:r>
            <a:r>
              <a:rPr lang="el-GR" sz="2000" dirty="0" smtClean="0"/>
              <a:t>1)η </a:t>
            </a:r>
            <a:r>
              <a:rPr lang="el-GR" sz="2000" dirty="0"/>
              <a:t>διάρθρωση της ροής των πληροφοριών, (2) </a:t>
            </a:r>
            <a:r>
              <a:rPr lang="el-GR" sz="2000" dirty="0" smtClean="0"/>
              <a:t>η ανάδραση </a:t>
            </a:r>
            <a:r>
              <a:rPr lang="el-GR" sz="2000" dirty="0"/>
              <a:t>προς τους συμμετέχοντες και (3) </a:t>
            </a:r>
            <a:r>
              <a:rPr lang="el-GR" sz="2000" dirty="0"/>
              <a:t>η</a:t>
            </a:r>
            <a:r>
              <a:rPr lang="el-GR" sz="2000" dirty="0" smtClean="0"/>
              <a:t> </a:t>
            </a:r>
            <a:r>
              <a:rPr lang="el-GR" sz="2000" dirty="0"/>
              <a:t>ανωνυμία για τους συμμετέχοντες.</a:t>
            </a:r>
          </a:p>
          <a:p>
            <a:pPr marL="0" lvl="1" indent="0"/>
            <a:r>
              <a:rPr lang="el-GR" sz="2000" dirty="0"/>
              <a:t>  Σε μια πρόσωπο-με-πρόσωπο </a:t>
            </a:r>
            <a:r>
              <a:rPr lang="en-US" sz="2000" dirty="0" smtClean="0"/>
              <a:t>Delphi</a:t>
            </a:r>
            <a:r>
              <a:rPr lang="el-GR" sz="2000" dirty="0" smtClean="0"/>
              <a:t>, </a:t>
            </a:r>
            <a:r>
              <a:rPr lang="el-GR" sz="2000" dirty="0"/>
              <a:t>η ανωνυμία αποβάλλεται.</a:t>
            </a:r>
          </a:p>
          <a:p>
            <a:pPr marL="0" lvl="1" indent="0"/>
            <a:r>
              <a:rPr lang="el-GR" sz="2000" dirty="0"/>
              <a:t>  Μια άλλη παραλλαγή της </a:t>
            </a:r>
            <a:r>
              <a:rPr lang="el-GR" sz="2000" dirty="0" err="1"/>
              <a:t>Delphi</a:t>
            </a:r>
            <a:r>
              <a:rPr lang="el-GR" sz="2000" dirty="0"/>
              <a:t> είναι η </a:t>
            </a:r>
            <a:r>
              <a:rPr lang="el-GR" sz="2000" dirty="0" smtClean="0"/>
              <a:t>«</a:t>
            </a:r>
            <a:r>
              <a:rPr lang="el-GR" sz="2000" dirty="0"/>
              <a:t>Π</a:t>
            </a:r>
            <a:r>
              <a:rPr lang="el-GR" sz="2000" dirty="0" smtClean="0"/>
              <a:t>ολιτική </a:t>
            </a:r>
            <a:r>
              <a:rPr lang="en-US" sz="2000" dirty="0" smtClean="0"/>
              <a:t>Delphi</a:t>
            </a:r>
            <a:r>
              <a:rPr lang="el-GR" sz="2000" dirty="0" smtClean="0"/>
              <a:t>», της οποίας</a:t>
            </a:r>
            <a:r>
              <a:rPr lang="en-US" sz="2000" dirty="0"/>
              <a:t> </a:t>
            </a:r>
            <a:r>
              <a:rPr lang="el-GR" sz="2000" dirty="0" smtClean="0"/>
              <a:t>ο κύριος στόχος</a:t>
            </a:r>
            <a:r>
              <a:rPr lang="el-GR" sz="2000" dirty="0" smtClean="0"/>
              <a:t> </a:t>
            </a:r>
            <a:r>
              <a:rPr lang="el-GR" sz="2000" dirty="0"/>
              <a:t>είναι να εκθέσει όλες τις διαφορετικές επιλογές και απόψεις σχετικά με ένα θέμα και τα κύρια πλεονεκτήματα και μειονεκτήματα </a:t>
            </a:r>
            <a:r>
              <a:rPr lang="el-GR" sz="2000" dirty="0" smtClean="0"/>
              <a:t>ως επιχειρήματα.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5F881-2918-47D1-86B9-97C235A37F86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96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520940" cy="548640"/>
          </a:xfrm>
        </p:spPr>
        <p:txBody>
          <a:bodyPr/>
          <a:lstStyle/>
          <a:p>
            <a:pPr algn="ctr"/>
            <a:r>
              <a:rPr lang="en-US" dirty="0"/>
              <a:t>Delphi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158" y="1500174"/>
            <a:ext cx="8572560" cy="5097178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l-GR" sz="2000" b="1" dirty="0">
                <a:latin typeface="+mj-lt"/>
              </a:rPr>
              <a:t>Πότε ενδείκνυται:</a:t>
            </a:r>
          </a:p>
          <a:p>
            <a:pPr marL="0" lvl="1" indent="0">
              <a:buNone/>
            </a:pPr>
            <a:r>
              <a:rPr lang="el-GR" sz="2000" b="1" dirty="0">
                <a:latin typeface="+mj-lt"/>
              </a:rPr>
              <a:t>Συνήθως μία ή περισσότερες από τις ακόλουθες ιδιότητες της εφαρμογής οδηγεί στην ανάγκη ή τη </a:t>
            </a:r>
            <a:r>
              <a:rPr lang="el-GR" sz="2000" b="1" dirty="0" smtClean="0">
                <a:latin typeface="+mj-lt"/>
              </a:rPr>
              <a:t>χρησιμότητα </a:t>
            </a:r>
            <a:r>
              <a:rPr lang="el-GR" sz="2000" b="1" dirty="0" smtClean="0">
                <a:latin typeface="+mj-lt"/>
              </a:rPr>
              <a:t>της:</a:t>
            </a:r>
            <a:endParaRPr lang="el-GR" sz="2000" b="1" dirty="0">
              <a:latin typeface="+mj-lt"/>
            </a:endParaRPr>
          </a:p>
          <a:p>
            <a:pPr lvl="1"/>
            <a:r>
              <a:rPr lang="el-GR" sz="2000" b="1" dirty="0">
                <a:latin typeface="+mj-lt"/>
              </a:rPr>
              <a:t>Το πρόβλημα δεν προσφέρεται για την </a:t>
            </a:r>
            <a:r>
              <a:rPr lang="el-GR" sz="2000" b="1" dirty="0" smtClean="0">
                <a:latin typeface="+mj-lt"/>
              </a:rPr>
              <a:t>ακριβή αναλυτική τεχνική, </a:t>
            </a:r>
            <a:r>
              <a:rPr lang="el-GR" sz="2000" b="1" dirty="0">
                <a:latin typeface="+mj-lt"/>
              </a:rPr>
              <a:t>αλλά </a:t>
            </a:r>
            <a:r>
              <a:rPr lang="el-GR" sz="2000" b="1" dirty="0" smtClean="0">
                <a:latin typeface="+mj-lt"/>
              </a:rPr>
              <a:t>μπορεί να επωφεληθεί </a:t>
            </a:r>
            <a:r>
              <a:rPr lang="el-GR" sz="2000" b="1" dirty="0">
                <a:latin typeface="+mj-lt"/>
              </a:rPr>
              <a:t>από υποκειμενικές κρίσεις σε συλλογική βάση.</a:t>
            </a:r>
          </a:p>
          <a:p>
            <a:pPr lvl="1"/>
            <a:r>
              <a:rPr lang="el-GR" sz="2000" b="1" dirty="0">
                <a:latin typeface="+mj-lt"/>
              </a:rPr>
              <a:t>Τα άτομα που χρειάζονται να </a:t>
            </a:r>
            <a:r>
              <a:rPr lang="el-GR" sz="2000" b="1" dirty="0" smtClean="0">
                <a:latin typeface="+mj-lt"/>
              </a:rPr>
              <a:t>συμβάλλουν στην </a:t>
            </a:r>
            <a:r>
              <a:rPr lang="el-GR" sz="2000" b="1" dirty="0">
                <a:latin typeface="+mj-lt"/>
              </a:rPr>
              <a:t>εξέταση ενός ευρέος ή </a:t>
            </a:r>
            <a:r>
              <a:rPr lang="el-GR" sz="2000" b="1" dirty="0" smtClean="0">
                <a:latin typeface="+mj-lt"/>
              </a:rPr>
              <a:t>σύνθετου </a:t>
            </a:r>
            <a:r>
              <a:rPr lang="el-GR" sz="2000" b="1" dirty="0" err="1" smtClean="0">
                <a:latin typeface="+mj-lt"/>
              </a:rPr>
              <a:t>πρόβληματος</a:t>
            </a:r>
            <a:r>
              <a:rPr lang="el-GR" sz="2000" b="1" dirty="0" smtClean="0">
                <a:latin typeface="+mj-lt"/>
              </a:rPr>
              <a:t> </a:t>
            </a:r>
            <a:r>
              <a:rPr lang="el-GR" sz="2000" b="1" dirty="0">
                <a:latin typeface="+mj-lt"/>
              </a:rPr>
              <a:t>δεν έχουν </a:t>
            </a:r>
            <a:r>
              <a:rPr lang="el-GR" sz="2000" b="1" dirty="0" smtClean="0">
                <a:latin typeface="+mj-lt"/>
              </a:rPr>
              <a:t>επαρκή επικοινωνία και </a:t>
            </a:r>
            <a:r>
              <a:rPr lang="el-GR" sz="2000" b="1" dirty="0">
                <a:latin typeface="+mj-lt"/>
              </a:rPr>
              <a:t>μπορεί να αντιπροσωπεύουν διαφορετικά υπόβαθρα σε σχέση με την εμπειρία ή εξειδίκευση.</a:t>
            </a:r>
          </a:p>
          <a:p>
            <a:pPr lvl="1"/>
            <a:r>
              <a:rPr lang="el-GR" sz="2000" b="1" dirty="0" smtClean="0">
                <a:latin typeface="+mj-lt"/>
              </a:rPr>
              <a:t>Χρειάζονται </a:t>
            </a:r>
            <a:r>
              <a:rPr lang="el-GR" sz="2000" b="1" dirty="0">
                <a:latin typeface="+mj-lt"/>
              </a:rPr>
              <a:t>περισσότερα άτομα </a:t>
            </a:r>
            <a:r>
              <a:rPr lang="el-GR" sz="2000" b="1" dirty="0" smtClean="0">
                <a:latin typeface="+mj-lt"/>
              </a:rPr>
              <a:t>από </a:t>
            </a:r>
            <a:r>
              <a:rPr lang="el-GR" sz="2000" b="1" dirty="0" smtClean="0">
                <a:latin typeface="+mj-lt"/>
              </a:rPr>
              <a:t>όσα θα μπορούσαν να  </a:t>
            </a:r>
            <a:r>
              <a:rPr lang="el-GR" sz="2000" b="1" dirty="0" err="1" smtClean="0">
                <a:latin typeface="+mj-lt"/>
              </a:rPr>
              <a:t>αλληλεπιδράσουν</a:t>
            </a:r>
            <a:r>
              <a:rPr lang="el-GR" sz="2000" b="1" dirty="0" smtClean="0">
                <a:latin typeface="+mj-lt"/>
              </a:rPr>
              <a:t> </a:t>
            </a:r>
            <a:r>
              <a:rPr lang="el-GR" sz="2000" b="1" dirty="0">
                <a:latin typeface="+mj-lt"/>
              </a:rPr>
              <a:t>αποτελεσματικά σε μια </a:t>
            </a:r>
            <a:r>
              <a:rPr lang="el-GR" sz="2000" b="1" dirty="0" smtClean="0">
                <a:latin typeface="+mj-lt"/>
              </a:rPr>
              <a:t>μετωπική συνδιαλλαγή.</a:t>
            </a:r>
            <a:endParaRPr lang="en-US" sz="2000" dirty="0" smtClean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FBD65-3A1B-4CD9-8F70-2E2589BFDC4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13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7520940" cy="548640"/>
          </a:xfrm>
        </p:spPr>
        <p:txBody>
          <a:bodyPr/>
          <a:lstStyle/>
          <a:p>
            <a:pPr algn="ctr"/>
            <a:r>
              <a:rPr lang="en-US" dirty="0"/>
              <a:t>Delphi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785926"/>
            <a:ext cx="8215370" cy="3803314"/>
          </a:xfrm>
        </p:spPr>
        <p:txBody>
          <a:bodyPr>
            <a:normAutofit/>
          </a:bodyPr>
          <a:lstStyle/>
          <a:p>
            <a:pPr lvl="1">
              <a:buClrTx/>
              <a:buFont typeface="Arial" pitchFamily="34" charset="0"/>
              <a:buChar char="•"/>
            </a:pPr>
            <a:r>
              <a:rPr lang="el-GR" sz="2000" dirty="0"/>
              <a:t>Ο χρόνος και το κόστος </a:t>
            </a:r>
            <a:r>
              <a:rPr lang="el-GR" sz="2000" dirty="0" smtClean="0"/>
              <a:t>καθιστούν τις </a:t>
            </a:r>
            <a:r>
              <a:rPr lang="el-GR" sz="2000" dirty="0" smtClean="0"/>
              <a:t>συχνές συναντήσεις της ομάδας </a:t>
            </a:r>
            <a:r>
              <a:rPr lang="el-GR" sz="2000" dirty="0" smtClean="0"/>
              <a:t>ανέφικτες.</a:t>
            </a:r>
            <a:endParaRPr lang="el-GR" sz="2000" dirty="0"/>
          </a:p>
          <a:p>
            <a:pPr lvl="1">
              <a:buClrTx/>
              <a:buFont typeface="Arial" pitchFamily="34" charset="0"/>
              <a:buChar char="•"/>
            </a:pPr>
            <a:r>
              <a:rPr lang="el-GR" sz="2000" dirty="0"/>
              <a:t>Η αποτελεσματικότητα της </a:t>
            </a:r>
            <a:r>
              <a:rPr lang="el-GR" sz="2000" dirty="0" smtClean="0"/>
              <a:t>μετωπικής </a:t>
            </a:r>
            <a:r>
              <a:rPr lang="el-GR" sz="2000" dirty="0" err="1" smtClean="0"/>
              <a:t>συναντήσης</a:t>
            </a:r>
            <a:r>
              <a:rPr lang="el-GR" sz="2000" dirty="0" smtClean="0"/>
              <a:t> μπορεί </a:t>
            </a:r>
            <a:r>
              <a:rPr lang="el-GR" sz="2000" dirty="0"/>
              <a:t>να αυξηθεί με </a:t>
            </a:r>
            <a:r>
              <a:rPr lang="el-GR" sz="2000" dirty="0" smtClean="0"/>
              <a:t>συμπληρωματική </a:t>
            </a:r>
            <a:r>
              <a:rPr lang="el-GR" sz="2000" dirty="0"/>
              <a:t>διαδικασία επικοινωνίας της ομάδας.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l-GR" sz="2000" dirty="0"/>
              <a:t>Οι διαφωνίες μεταξύ των ατόμων είναι τόσο </a:t>
            </a:r>
            <a:r>
              <a:rPr lang="el-GR" sz="2000" dirty="0" smtClean="0"/>
              <a:t>σοβαρές </a:t>
            </a:r>
            <a:r>
              <a:rPr lang="el-GR" sz="2000" dirty="0"/>
              <a:t>ή πολιτικά </a:t>
            </a:r>
            <a:r>
              <a:rPr lang="el-GR" sz="2000" dirty="0" smtClean="0"/>
              <a:t>δυσάρεστες, ώστε κατά τη </a:t>
            </a:r>
            <a:r>
              <a:rPr lang="el-GR" sz="2000" dirty="0"/>
              <a:t>διαδικασία της επικοινωνίας </a:t>
            </a:r>
            <a:r>
              <a:rPr lang="el-GR" sz="2000" dirty="0" smtClean="0"/>
              <a:t>θα πρέπει να διασφαλίζεται η ανωνυμία.</a:t>
            </a:r>
            <a:endParaRPr lang="el-GR" sz="2000" dirty="0"/>
          </a:p>
          <a:p>
            <a:pPr lvl="1">
              <a:buClrTx/>
              <a:buFont typeface="Arial" pitchFamily="34" charset="0"/>
              <a:buChar char="•"/>
            </a:pPr>
            <a:r>
              <a:rPr lang="el-GR" sz="2000" dirty="0" smtClean="0"/>
              <a:t>Θα </a:t>
            </a:r>
            <a:r>
              <a:rPr lang="el-GR" sz="2000" dirty="0"/>
              <a:t>πρέπει να διατηρηθεί </a:t>
            </a:r>
            <a:r>
              <a:rPr lang="el-GR" sz="2000" dirty="0" smtClean="0"/>
              <a:t>η ε</a:t>
            </a:r>
            <a:r>
              <a:rPr lang="el-GR" sz="2000" dirty="0" smtClean="0"/>
              <a:t>τερογένεια </a:t>
            </a:r>
            <a:r>
              <a:rPr lang="el-GR" sz="2000" dirty="0"/>
              <a:t>των συμμετεχόντων για </a:t>
            </a:r>
            <a:r>
              <a:rPr lang="el-GR" sz="2000" dirty="0"/>
              <a:t>να εξασφαλιστεί </a:t>
            </a:r>
            <a:r>
              <a:rPr lang="el-GR" sz="2000" dirty="0" smtClean="0"/>
              <a:t>η εγκυρότητα </a:t>
            </a:r>
            <a:r>
              <a:rPr lang="el-GR" sz="2000" dirty="0"/>
              <a:t>των </a:t>
            </a:r>
            <a:r>
              <a:rPr lang="el-GR" sz="2000" dirty="0" smtClean="0"/>
              <a:t>αποτελεσμάτων και η </a:t>
            </a:r>
            <a:r>
              <a:rPr lang="el-GR" sz="2000" dirty="0"/>
              <a:t>αποφυγή της κυριαρχίας </a:t>
            </a:r>
            <a:r>
              <a:rPr lang="el-GR" sz="2000" dirty="0" smtClean="0"/>
              <a:t>για παράδειγμα από τη </a:t>
            </a:r>
            <a:r>
              <a:rPr lang="el-GR" sz="2000" dirty="0"/>
              <a:t>δύναμη της προσωπικότητας.</a:t>
            </a:r>
            <a:endParaRPr lang="el-GR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4CBB-4FE7-4954-9F1E-1F875AB70B9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73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ΕΠΙΤΡΟΠΗ ΕΙΔΙΚΩΝ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0034" y="1571612"/>
            <a:ext cx="8215370" cy="3853061"/>
          </a:xfrm>
        </p:spPr>
        <p:txBody>
          <a:bodyPr>
            <a:normAutofit/>
          </a:bodyPr>
          <a:lstStyle/>
          <a:p>
            <a:r>
              <a:rPr lang="el-GR" sz="2000" dirty="0" smtClean="0"/>
              <a:t>	ΟΡΙΣΜΟΣ</a:t>
            </a:r>
            <a:endParaRPr lang="el-GR" sz="2000" dirty="0" smtClean="0"/>
          </a:p>
          <a:p>
            <a:pPr algn="just"/>
            <a:r>
              <a:rPr lang="el-GR" sz="2000" dirty="0" smtClean="0"/>
              <a:t>		</a:t>
            </a:r>
          </a:p>
          <a:p>
            <a:pPr algn="just"/>
            <a:r>
              <a:rPr lang="el-GR" sz="2000" dirty="0"/>
              <a:t>	</a:t>
            </a:r>
            <a:r>
              <a:rPr lang="el-GR" sz="2000" dirty="0" smtClean="0"/>
              <a:t>	</a:t>
            </a:r>
            <a:r>
              <a:rPr lang="el-GR" sz="2000" dirty="0" smtClean="0"/>
              <a:t>Το </a:t>
            </a:r>
            <a:r>
              <a:rPr lang="el-GR" sz="2000" dirty="0"/>
              <a:t>κύριο καθήκον </a:t>
            </a:r>
            <a:r>
              <a:rPr lang="el-GR" sz="2000" dirty="0" smtClean="0"/>
              <a:t>της είναι </a:t>
            </a:r>
            <a:r>
              <a:rPr lang="el-GR" sz="2000" dirty="0"/>
              <a:t>συνήθως </a:t>
            </a:r>
            <a:r>
              <a:rPr lang="el-GR" sz="2000" dirty="0" smtClean="0"/>
              <a:t>η σύνθεση </a:t>
            </a:r>
            <a:r>
              <a:rPr lang="el-GR" sz="2000" dirty="0"/>
              <a:t>μιας ποικιλίας </a:t>
            </a:r>
            <a:r>
              <a:rPr lang="el-GR" sz="2000" dirty="0" smtClean="0"/>
              <a:t>δεδομένων</a:t>
            </a:r>
            <a:r>
              <a:rPr lang="el-GR" sz="2000" dirty="0" smtClean="0"/>
              <a:t>, αναφορών </a:t>
            </a:r>
            <a:r>
              <a:rPr lang="el-GR" sz="2000" dirty="0"/>
              <a:t>έρευνας, </a:t>
            </a:r>
            <a:r>
              <a:rPr lang="el-GR" sz="2000" dirty="0" err="1" smtClean="0"/>
              <a:t>κλπ</a:t>
            </a:r>
            <a:r>
              <a:rPr lang="el-GR" sz="2000" dirty="0" smtClean="0"/>
              <a:t> </a:t>
            </a:r>
            <a:r>
              <a:rPr lang="el-GR" sz="2000" dirty="0"/>
              <a:t>- και </a:t>
            </a:r>
            <a:r>
              <a:rPr lang="el-GR" sz="2000" dirty="0" smtClean="0"/>
              <a:t>η παραγωγή μιας έκθεσης </a:t>
            </a:r>
            <a:r>
              <a:rPr lang="el-GR" sz="2000" dirty="0"/>
              <a:t>που παρέχει </a:t>
            </a:r>
            <a:r>
              <a:rPr lang="el-GR" sz="2000" dirty="0" smtClean="0"/>
              <a:t>προοπτικές για μελλοντικές </a:t>
            </a:r>
            <a:r>
              <a:rPr lang="el-GR" sz="2000" dirty="0"/>
              <a:t>δυνατότητες </a:t>
            </a:r>
            <a:r>
              <a:rPr lang="el-GR" sz="2000" dirty="0" smtClean="0"/>
              <a:t>σε θέματα </a:t>
            </a:r>
            <a:r>
              <a:rPr lang="el-GR" sz="2000" dirty="0"/>
              <a:t>υπό ανάλυση.</a:t>
            </a:r>
          </a:p>
          <a:p>
            <a:pPr algn="just"/>
            <a:r>
              <a:rPr lang="el-GR" sz="2000" dirty="0"/>
              <a:t>  </a:t>
            </a:r>
            <a:r>
              <a:rPr lang="el-GR" sz="2000" dirty="0" smtClean="0"/>
              <a:t>	Ειδικά </a:t>
            </a:r>
            <a:r>
              <a:rPr lang="el-GR" sz="2000" dirty="0"/>
              <a:t>εργαλεία μπορούν να χρησιμοποιηθούν για να επιλέξετε και να </a:t>
            </a:r>
            <a:r>
              <a:rPr lang="el-GR" sz="2000" dirty="0" smtClean="0"/>
              <a:t>ενεργοποιήσετε</a:t>
            </a:r>
            <a:r>
              <a:rPr lang="el-GR" sz="2000" dirty="0" smtClean="0"/>
              <a:t> </a:t>
            </a:r>
            <a:r>
              <a:rPr lang="el-GR" sz="2000" dirty="0"/>
              <a:t>τον πίνακα, </a:t>
            </a:r>
            <a:r>
              <a:rPr lang="el-GR" sz="2000" dirty="0" smtClean="0"/>
              <a:t>για ανάθεση </a:t>
            </a:r>
            <a:r>
              <a:rPr lang="el-GR" sz="2000" dirty="0"/>
              <a:t>εργασιών </a:t>
            </a:r>
            <a:r>
              <a:rPr lang="el-GR" sz="2000" dirty="0" smtClean="0"/>
              <a:t>που προκαλούν </a:t>
            </a:r>
            <a:r>
              <a:rPr lang="el-GR" sz="2000" dirty="0"/>
              <a:t>την κοινή χρήση και την περαιτέρω ανάπτυξη της γνώσης.</a:t>
            </a: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C4EF-9466-46B7-A510-7FCE005246A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0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1152128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Participating methods in sustainable management of natural </a:t>
            </a:r>
            <a:r>
              <a:rPr lang="en-US" sz="2400" dirty="0" smtClean="0">
                <a:solidFill>
                  <a:srgbClr val="000000"/>
                </a:solidFill>
              </a:rPr>
              <a:t>resources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Module 1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27584" y="2132856"/>
            <a:ext cx="360154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1600" b="1" dirty="0">
                <a:latin typeface="Calibri" pitchFamily="34" charset="0"/>
              </a:rPr>
              <a:t>University of Naples (</a:t>
            </a:r>
            <a:r>
              <a:rPr lang="en-US" sz="1600" b="1" dirty="0" smtClean="0">
                <a:latin typeface="Calibri" pitchFamily="34" charset="0"/>
              </a:rPr>
              <a:t>UNINA)</a:t>
            </a:r>
            <a:r>
              <a:rPr lang="en-US" sz="1600" b="1" cap="none" dirty="0" smtClean="0">
                <a:latin typeface="Calibri" pitchFamily="34" charset="0"/>
                <a:hlinkClick r:id="rId2"/>
              </a:rPr>
              <a:t>http://www.unina.it/home</a:t>
            </a:r>
            <a:r>
              <a:rPr lang="en-US" sz="1600" b="1" cap="none" dirty="0" smtClean="0">
                <a:latin typeface="Calibri" pitchFamily="34" charset="0"/>
              </a:rPr>
              <a:t>  </a:t>
            </a:r>
            <a:endParaRPr lang="en-US" sz="1600" b="1" cap="none" dirty="0">
              <a:latin typeface="Calibri" pitchFamily="34" charset="0"/>
            </a:endParaRP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27584" y="3212976"/>
            <a:ext cx="3601540" cy="1813856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200" b="0" dirty="0">
                <a:latin typeface="Calibri" pitchFamily="34" charset="0"/>
              </a:rPr>
              <a:t>Emilio </a:t>
            </a:r>
            <a:r>
              <a:rPr lang="en-US" sz="2200" b="0" dirty="0" err="1">
                <a:latin typeface="Calibri" pitchFamily="34" charset="0"/>
              </a:rPr>
              <a:t>Balzano</a:t>
            </a:r>
            <a:r>
              <a:rPr lang="en-US" sz="2200" b="0" dirty="0">
                <a:latin typeface="Calibri" pitchFamily="34" charset="0"/>
              </a:rPr>
              <a:t>, Aggregate Professor</a:t>
            </a:r>
          </a:p>
          <a:p>
            <a:pPr>
              <a:buFont typeface="Arial" pitchFamily="34" charset="0"/>
              <a:buChar char="•"/>
            </a:pPr>
            <a:r>
              <a:rPr lang="en-US" sz="2200" b="0" dirty="0" err="1">
                <a:latin typeface="Calibri" pitchFamily="34" charset="0"/>
              </a:rPr>
              <a:t>Caterina</a:t>
            </a:r>
            <a:r>
              <a:rPr lang="en-US" sz="2200" b="0" dirty="0">
                <a:latin typeface="Calibri" pitchFamily="34" charset="0"/>
              </a:rPr>
              <a:t> </a:t>
            </a:r>
            <a:r>
              <a:rPr lang="en-US" sz="2200" b="0" dirty="0" err="1">
                <a:latin typeface="Calibri" pitchFamily="34" charset="0"/>
              </a:rPr>
              <a:t>Miele</a:t>
            </a:r>
            <a:r>
              <a:rPr lang="en-US" sz="2200" b="0" dirty="0">
                <a:latin typeface="Calibri" pitchFamily="34" charset="0"/>
              </a:rPr>
              <a:t> , </a:t>
            </a:r>
            <a:r>
              <a:rPr lang="en-US" sz="2200" b="0" dirty="0" smtClean="0">
                <a:latin typeface="Calibri" pitchFamily="34" charset="0"/>
              </a:rPr>
              <a:t>Post-Doctoral Fellow </a:t>
            </a:r>
            <a:endParaRPr lang="en-US" sz="2200" b="0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b="0" dirty="0">
                <a:latin typeface="Calibri" pitchFamily="34" charset="0"/>
              </a:rPr>
              <a:t>Marko </a:t>
            </a:r>
            <a:r>
              <a:rPr lang="en-US" sz="2200" b="0" dirty="0" err="1">
                <a:latin typeface="Calibri" pitchFamily="34" charset="0"/>
              </a:rPr>
              <a:t>Serpico</a:t>
            </a:r>
            <a:r>
              <a:rPr lang="en-US" sz="2200" b="0" dirty="0">
                <a:latin typeface="Calibri" pitchFamily="34" charset="0"/>
              </a:rPr>
              <a:t>, </a:t>
            </a:r>
            <a:r>
              <a:rPr lang="en-US" sz="2200" b="0" dirty="0" smtClean="0">
                <a:latin typeface="Calibri" pitchFamily="34" charset="0"/>
              </a:rPr>
              <a:t>Research Associate</a:t>
            </a:r>
            <a:endParaRPr lang="en-US" sz="2200" b="0" dirty="0">
              <a:latin typeface="Calibri" pitchFamily="34" charset="0"/>
            </a:endParaRPr>
          </a:p>
          <a:p>
            <a:endParaRPr lang="el-GR" dirty="0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3438" y="2132856"/>
            <a:ext cx="3600970" cy="93610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University of </a:t>
            </a:r>
            <a:r>
              <a:rPr lang="en-US" sz="1600" b="1" dirty="0" err="1" smtClean="0">
                <a:latin typeface="Calibri" pitchFamily="34" charset="0"/>
              </a:rPr>
              <a:t>ioannina</a:t>
            </a:r>
            <a:r>
              <a:rPr lang="en-US" sz="1600" b="1" dirty="0" smtClean="0">
                <a:latin typeface="Calibri" pitchFamily="34" charset="0"/>
              </a:rPr>
              <a:t> (</a:t>
            </a:r>
            <a:r>
              <a:rPr lang="en-US" sz="1600" b="1" dirty="0" err="1" smtClean="0">
                <a:latin typeface="Calibri" pitchFamily="34" charset="0"/>
              </a:rPr>
              <a:t>uoi</a:t>
            </a:r>
            <a:r>
              <a:rPr lang="en-US" sz="1600" b="1" dirty="0" smtClean="0">
                <a:latin typeface="Calibri" pitchFamily="34" charset="0"/>
              </a:rPr>
              <a:t>) </a:t>
            </a:r>
            <a:r>
              <a:rPr lang="en-US" sz="1600" b="1" cap="none" dirty="0" smtClean="0">
                <a:latin typeface="Calibri" pitchFamily="34" charset="0"/>
                <a:hlinkClick r:id="rId3"/>
              </a:rPr>
              <a:t>http://www.uoi.gr/en/</a:t>
            </a:r>
            <a:r>
              <a:rPr lang="en-US" sz="1600" b="1" cap="none" dirty="0" smtClean="0">
                <a:latin typeface="Calibri" pitchFamily="34" charset="0"/>
              </a:rPr>
              <a:t> </a:t>
            </a:r>
            <a:endParaRPr lang="el-GR" sz="1600" b="1" dirty="0">
              <a:latin typeface="Calibri" pitchFamily="34" charset="0"/>
            </a:endParaRP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3438" y="3212976"/>
            <a:ext cx="3545010" cy="1800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0" dirty="0" err="1" smtClean="0">
                <a:latin typeface="Calibri" pitchFamily="34" charset="0"/>
              </a:rPr>
              <a:t>Katerina</a:t>
            </a:r>
            <a:r>
              <a:rPr lang="en-US" sz="2000" b="0" dirty="0" smtClean="0">
                <a:latin typeface="Calibri" pitchFamily="34" charset="0"/>
              </a:rPr>
              <a:t> </a:t>
            </a:r>
            <a:r>
              <a:rPr lang="en-US" sz="2000" b="0" dirty="0" err="1" smtClean="0">
                <a:latin typeface="Calibri" pitchFamily="34" charset="0"/>
              </a:rPr>
              <a:t>Plakitsi</a:t>
            </a:r>
            <a:r>
              <a:rPr lang="en-US" sz="2000" b="0" dirty="0" smtClean="0">
                <a:latin typeface="Calibri" pitchFamily="34" charset="0"/>
              </a:rPr>
              <a:t>, </a:t>
            </a:r>
            <a:r>
              <a:rPr lang="en-US" sz="2000" b="0" dirty="0" err="1" smtClean="0">
                <a:latin typeface="Calibri" pitchFamily="34" charset="0"/>
              </a:rPr>
              <a:t>Assocciate</a:t>
            </a:r>
            <a:r>
              <a:rPr lang="en-US" sz="2000" b="0" dirty="0" smtClean="0">
                <a:latin typeface="Calibri" pitchFamily="34" charset="0"/>
              </a:rPr>
              <a:t> Professor 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err="1" smtClean="0">
                <a:latin typeface="Calibri" pitchFamily="34" charset="0"/>
              </a:rPr>
              <a:t>Athina</a:t>
            </a:r>
            <a:r>
              <a:rPr lang="en-US" sz="2000" b="0" dirty="0" smtClean="0">
                <a:latin typeface="Calibri" pitchFamily="34" charset="0"/>
              </a:rPr>
              <a:t> Christina </a:t>
            </a:r>
            <a:r>
              <a:rPr lang="en-US" sz="2000" b="0" dirty="0" err="1" smtClean="0">
                <a:latin typeface="Calibri" pitchFamily="34" charset="0"/>
              </a:rPr>
              <a:t>Kornelaki</a:t>
            </a:r>
            <a:r>
              <a:rPr lang="en-US" sz="2000" b="0" dirty="0" smtClean="0">
                <a:latin typeface="Calibri" pitchFamily="34" charset="0"/>
              </a:rPr>
              <a:t>, PhD student</a:t>
            </a:r>
          </a:p>
          <a:p>
            <a:pPr marL="0" indent="0"/>
            <a:endParaRPr lang="el-GR" sz="2000" dirty="0">
              <a:latin typeface="Calibri" pitchFamily="34" charset="0"/>
            </a:endParaRP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0093-3876-4631-9C44-AD17154BE0A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9" name="TextBox 8"/>
          <p:cNvSpPr txBox="1"/>
          <p:nvPr/>
        </p:nvSpPr>
        <p:spPr>
          <a:xfrm flipH="1">
            <a:off x="1403648" y="1580606"/>
            <a:ext cx="6295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 pitchFamily="34" charset="0"/>
              </a:rPr>
              <a:t>Participating Organizations:</a:t>
            </a:r>
            <a:endParaRPr lang="el-GR" sz="20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63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520940" cy="548640"/>
          </a:xfrm>
        </p:spPr>
        <p:txBody>
          <a:bodyPr/>
          <a:lstStyle/>
          <a:p>
            <a:pPr algn="ctr"/>
            <a:r>
              <a:rPr lang="el-GR" dirty="0"/>
              <a:t>ΕΠΙΤΡΟΠΗ ΕΙΔΙΚΩΝ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088" y="1844824"/>
            <a:ext cx="7874428" cy="3579849"/>
          </a:xfrm>
        </p:spPr>
        <p:txBody>
          <a:bodyPr>
            <a:normAutofit/>
          </a:bodyPr>
          <a:lstStyle/>
          <a:p>
            <a:r>
              <a:rPr lang="el-GR" sz="2000" dirty="0">
                <a:latin typeface="+mj-lt"/>
              </a:rPr>
              <a:t>Πότε ενδείκνυται:</a:t>
            </a:r>
          </a:p>
          <a:p>
            <a:endParaRPr lang="el-GR" sz="2000" dirty="0">
              <a:latin typeface="+mj-lt"/>
            </a:endParaRPr>
          </a:p>
          <a:p>
            <a:r>
              <a:rPr lang="el-GR" sz="2000" dirty="0">
                <a:latin typeface="+mj-lt"/>
              </a:rPr>
              <a:t>  </a:t>
            </a:r>
            <a:r>
              <a:rPr lang="el-GR" sz="2000" dirty="0" smtClean="0">
                <a:latin typeface="+mj-lt"/>
              </a:rPr>
              <a:t>		Η χρήση </a:t>
            </a:r>
            <a:r>
              <a:rPr lang="el-GR" sz="2000" dirty="0" smtClean="0">
                <a:latin typeface="+mj-lt"/>
              </a:rPr>
              <a:t>της </a:t>
            </a:r>
            <a:r>
              <a:rPr lang="el-GR" sz="2000" dirty="0" smtClean="0">
                <a:latin typeface="+mj-lt"/>
              </a:rPr>
              <a:t>επιτροπής </a:t>
            </a:r>
            <a:r>
              <a:rPr lang="el-GR" sz="2000" dirty="0" smtClean="0">
                <a:latin typeface="+mj-lt"/>
              </a:rPr>
              <a:t>ειδικών είναι </a:t>
            </a:r>
            <a:r>
              <a:rPr lang="el-GR" sz="2000" dirty="0">
                <a:latin typeface="+mj-lt"/>
              </a:rPr>
              <a:t>ιδιαίτερα </a:t>
            </a:r>
            <a:r>
              <a:rPr lang="el-GR" sz="2000" dirty="0" smtClean="0">
                <a:latin typeface="+mj-lt"/>
              </a:rPr>
              <a:t>κατάλληλη </a:t>
            </a:r>
            <a:r>
              <a:rPr lang="el-GR" sz="2000" dirty="0">
                <a:latin typeface="+mj-lt"/>
              </a:rPr>
              <a:t>για ζητήματα που απαιτούν </a:t>
            </a:r>
            <a:r>
              <a:rPr lang="el-GR" sz="2000" dirty="0" smtClean="0">
                <a:latin typeface="+mj-lt"/>
              </a:rPr>
              <a:t>ειδικές </a:t>
            </a:r>
            <a:r>
              <a:rPr lang="el-GR" sz="2000" dirty="0">
                <a:latin typeface="+mj-lt"/>
              </a:rPr>
              <a:t>τεχνικές γνώσεις ή 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που </a:t>
            </a:r>
            <a:r>
              <a:rPr lang="el-GR" sz="2000" dirty="0" smtClean="0">
                <a:latin typeface="+mj-lt"/>
              </a:rPr>
              <a:t>είναι </a:t>
            </a:r>
            <a:r>
              <a:rPr lang="el-GR" sz="2000" dirty="0">
                <a:latin typeface="+mj-lt"/>
              </a:rPr>
              <a:t>εξαιρετικά πολύπλοκες και απαιτούν τη σύνθεση ειδικών από πολλούς διαφορετικούς επιστημονικούς κλάδους.</a:t>
            </a:r>
          </a:p>
          <a:p>
            <a:r>
              <a:rPr lang="el-GR" sz="2000" dirty="0">
                <a:latin typeface="+mj-lt"/>
              </a:rPr>
              <a:t>  </a:t>
            </a:r>
            <a:r>
              <a:rPr lang="el-GR" sz="2000" dirty="0" smtClean="0">
                <a:latin typeface="+mj-lt"/>
              </a:rPr>
              <a:t>		Αυτή </a:t>
            </a:r>
            <a:r>
              <a:rPr lang="el-GR" sz="2000" dirty="0">
                <a:latin typeface="+mj-lt"/>
              </a:rPr>
              <a:t>η μέθοδος δεν έχει σχεδιαστεί για να εμπλέξει ενεργά το ευρύ κοινό.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E5B1-08E7-4A00-86B9-AEC914C0F49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91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Ομαδα</a:t>
            </a:r>
            <a:r>
              <a:rPr lang="el-GR" dirty="0" smtClean="0"/>
              <a:t> </a:t>
            </a:r>
            <a:r>
              <a:rPr lang="el-GR" dirty="0" err="1" smtClean="0"/>
              <a:t>εστιασησ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500174"/>
            <a:ext cx="8215370" cy="392449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l-GR" sz="2000" dirty="0" smtClean="0">
                <a:latin typeface="+mj-lt"/>
              </a:rPr>
              <a:t>ΟΡΙΣΜΟΣ</a:t>
            </a:r>
            <a:r>
              <a:rPr lang="el-GR" sz="2000" dirty="0">
                <a:latin typeface="+mj-lt"/>
              </a:rPr>
              <a:t>:</a:t>
            </a:r>
          </a:p>
          <a:p>
            <a:pPr algn="just"/>
            <a:endParaRPr lang="el-GR" sz="2000" dirty="0">
              <a:latin typeface="+mj-lt"/>
            </a:endParaRPr>
          </a:p>
          <a:p>
            <a:pPr algn="just"/>
            <a:r>
              <a:rPr lang="el-GR" sz="2000" dirty="0">
                <a:latin typeface="+mj-lt"/>
              </a:rPr>
              <a:t>  </a:t>
            </a:r>
            <a:r>
              <a:rPr lang="el-GR" sz="2000" dirty="0" smtClean="0">
                <a:latin typeface="+mj-lt"/>
              </a:rPr>
              <a:t>		Μια </a:t>
            </a:r>
            <a:r>
              <a:rPr lang="el-GR" sz="2000" dirty="0">
                <a:latin typeface="+mj-lt"/>
              </a:rPr>
              <a:t>προγραμματισμένη συζήτηση ανάμεσα σε μια μικρή ομάδα (4-12 </a:t>
            </a:r>
            <a:r>
              <a:rPr lang="el-GR" sz="2000" dirty="0" smtClean="0">
                <a:latin typeface="+mj-lt"/>
              </a:rPr>
              <a:t>ατόμων) </a:t>
            </a:r>
            <a:r>
              <a:rPr lang="el-GR" sz="2000" dirty="0">
                <a:latin typeface="+mj-lt"/>
              </a:rPr>
              <a:t>ενδιαφερομένων διευκολύνεται από έμπειρο επόπτη.</a:t>
            </a:r>
          </a:p>
          <a:p>
            <a:pPr algn="just"/>
            <a:r>
              <a:rPr lang="el-GR" sz="2000" dirty="0">
                <a:latin typeface="+mj-lt"/>
              </a:rPr>
              <a:t> </a:t>
            </a:r>
            <a:r>
              <a:rPr lang="el-GR" sz="2000" dirty="0" smtClean="0">
                <a:latin typeface="+mj-lt"/>
              </a:rPr>
              <a:t>		 </a:t>
            </a:r>
            <a:r>
              <a:rPr lang="el-GR" sz="2000" dirty="0">
                <a:latin typeface="+mj-lt"/>
              </a:rPr>
              <a:t>Έχει σχεδιαστεί για να λάβει πληροφορίες σχετικά με </a:t>
            </a:r>
            <a:r>
              <a:rPr lang="el-GR" sz="2000" dirty="0" smtClean="0">
                <a:latin typeface="+mj-lt"/>
              </a:rPr>
              <a:t>τις (διάφορες) </a:t>
            </a:r>
            <a:r>
              <a:rPr lang="el-GR" sz="2000" dirty="0">
                <a:latin typeface="+mj-lt"/>
              </a:rPr>
              <a:t>προτιμήσεις και τις αξίες των ανθρώπων που σχετίζονται με ένα καθορισμένο θέμα και γιατί αυτοί </a:t>
            </a:r>
            <a:r>
              <a:rPr lang="el-GR" sz="2000" dirty="0" smtClean="0">
                <a:latin typeface="+mj-lt"/>
              </a:rPr>
              <a:t>παρατηρούν τη </a:t>
            </a:r>
            <a:r>
              <a:rPr lang="el-GR" sz="2000" dirty="0">
                <a:latin typeface="+mj-lt"/>
              </a:rPr>
              <a:t>δομημένη συζήτηση </a:t>
            </a:r>
            <a:r>
              <a:rPr lang="el-GR" sz="2000" dirty="0" smtClean="0">
                <a:latin typeface="+mj-lt"/>
              </a:rPr>
              <a:t>μιας αλληλεπιδραστικής ομάδας στο πλαίσιο  ανεκτικού και όχι απειλητικού περιβάλλοντος.</a:t>
            </a:r>
            <a:endParaRPr lang="el-GR" sz="2000" dirty="0">
              <a:latin typeface="+mj-lt"/>
            </a:endParaRPr>
          </a:p>
          <a:p>
            <a:pPr algn="just"/>
            <a:r>
              <a:rPr lang="el-GR" sz="2000" dirty="0">
                <a:latin typeface="+mj-lt"/>
              </a:rPr>
              <a:t> </a:t>
            </a:r>
            <a:r>
              <a:rPr lang="el-GR" sz="2000" dirty="0" smtClean="0">
                <a:latin typeface="+mj-lt"/>
              </a:rPr>
              <a:t>		 </a:t>
            </a:r>
            <a:r>
              <a:rPr lang="el-GR" sz="2000" dirty="0">
                <a:latin typeface="+mj-lt"/>
              </a:rPr>
              <a:t>Μια ομάδα εστίασης μπορεί να θεωρηθεί ως ένας συνδυασμός ανάμεσα σε ένα εστιασμένη συνέντευξη και μια ομάδα συζήτησης</a:t>
            </a:r>
            <a:r>
              <a:rPr lang="el-GR" sz="2000" dirty="0" smtClean="0">
                <a:latin typeface="+mj-lt"/>
              </a:rPr>
              <a:t>.</a:t>
            </a:r>
          </a:p>
          <a:p>
            <a:pPr algn="just"/>
            <a:r>
              <a:rPr lang="el-GR" sz="2000" dirty="0" smtClean="0">
                <a:latin typeface="+mj-lt"/>
              </a:rPr>
              <a:t> 	Οι ομάδες </a:t>
            </a:r>
            <a:r>
              <a:rPr lang="el-GR" sz="2000" dirty="0">
                <a:latin typeface="+mj-lt"/>
              </a:rPr>
              <a:t>εστίασης </a:t>
            </a:r>
            <a:r>
              <a:rPr lang="el-GR" sz="2000" dirty="0" smtClean="0">
                <a:latin typeface="+mj-lt"/>
              </a:rPr>
              <a:t>μπορούν επίσης </a:t>
            </a:r>
            <a:r>
              <a:rPr lang="el-GR" sz="2000" dirty="0">
                <a:latin typeface="+mj-lt"/>
              </a:rPr>
              <a:t>να </a:t>
            </a:r>
            <a:r>
              <a:rPr lang="el-GR" sz="2000" dirty="0" smtClean="0">
                <a:latin typeface="+mj-lt"/>
              </a:rPr>
              <a:t>διεξαχθούν σε </a:t>
            </a:r>
            <a:r>
              <a:rPr lang="el-GR" sz="2000" dirty="0">
                <a:latin typeface="+mj-lt"/>
              </a:rPr>
              <a:t>απευθείας σύνδεση.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1EDC-1EE9-484D-8936-218154A51EB8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49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75811" y="501168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ΟΜΑΔΕΣ ΕΣΤΙΑΣΗΣ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049808"/>
            <a:ext cx="8215370" cy="5096038"/>
          </a:xfrm>
        </p:spPr>
        <p:txBody>
          <a:bodyPr>
            <a:normAutofit/>
          </a:bodyPr>
          <a:lstStyle/>
          <a:p>
            <a:r>
              <a:rPr lang="el-GR" sz="2000" dirty="0">
                <a:latin typeface="+mj-lt"/>
              </a:rPr>
              <a:t>Πότε ενδείκνυται:</a:t>
            </a:r>
          </a:p>
          <a:p>
            <a:pPr marL="0" indent="0"/>
            <a:r>
              <a:rPr lang="el-GR" sz="2000" dirty="0" smtClean="0">
                <a:latin typeface="+mj-lt"/>
              </a:rPr>
              <a:t>Οι ομάδες εστίασης </a:t>
            </a:r>
            <a:r>
              <a:rPr lang="el-GR" sz="2000" dirty="0" smtClean="0">
                <a:latin typeface="+mj-lt"/>
              </a:rPr>
              <a:t>είναι </a:t>
            </a:r>
            <a:r>
              <a:rPr lang="el-GR" sz="2000" dirty="0">
                <a:latin typeface="+mj-lt"/>
              </a:rPr>
              <a:t>χρήσιμες για: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τη μέτρηση της φύσης </a:t>
            </a:r>
            <a:r>
              <a:rPr lang="el-GR" sz="2000" dirty="0">
                <a:latin typeface="+mj-lt"/>
              </a:rPr>
              <a:t>και </a:t>
            </a:r>
            <a:r>
              <a:rPr lang="el-GR" sz="2000" dirty="0" smtClean="0">
                <a:latin typeface="+mj-lt"/>
              </a:rPr>
              <a:t>της έντασης των αξιών </a:t>
            </a:r>
            <a:r>
              <a:rPr lang="el-GR" sz="2000" dirty="0">
                <a:latin typeface="+mj-lt"/>
              </a:rPr>
              <a:t>των ενδιαφερομένων σχετικά με τα ζητήματα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Τη λήψη ενός στιγμιότυπου </a:t>
            </a:r>
            <a:r>
              <a:rPr lang="el-GR" sz="2000" dirty="0">
                <a:latin typeface="+mj-lt"/>
              </a:rPr>
              <a:t>της κοινής γνώμης, όταν οι χρονικοί περιορισμοί ή τα οικονομικά δεν επιτρέπουν την πλήρη επανεξέταση ή έρευνα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Την απόκτηση εισόδου </a:t>
            </a:r>
            <a:r>
              <a:rPr lang="el-GR" sz="2000" dirty="0">
                <a:latin typeface="+mj-lt"/>
              </a:rPr>
              <a:t>από ιδιώτες, καθώς και ομάδες συμφερόντων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Την απόκτηση λεπτομερών αντιδράσεων και τη </a:t>
            </a:r>
            <a:r>
              <a:rPr lang="el-GR" sz="2000" dirty="0">
                <a:latin typeface="+mj-lt"/>
              </a:rPr>
              <a:t>συμβολή από τους ενδιαφερομένους ή </a:t>
            </a:r>
            <a:r>
              <a:rPr lang="el-GR" sz="2000" dirty="0" smtClean="0">
                <a:latin typeface="+mj-lt"/>
              </a:rPr>
              <a:t>από ομάδα </a:t>
            </a:r>
            <a:r>
              <a:rPr lang="el-GR" sz="2000" dirty="0">
                <a:latin typeface="+mj-lt"/>
              </a:rPr>
              <a:t>πελατών σε προκαταρκτικές </a:t>
            </a:r>
            <a:r>
              <a:rPr lang="el-GR" sz="2000" dirty="0" smtClean="0">
                <a:latin typeface="+mj-lt"/>
              </a:rPr>
              <a:t>προτάσεις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Τη </a:t>
            </a:r>
            <a:r>
              <a:rPr lang="el-GR" sz="2000" dirty="0" smtClean="0">
                <a:latin typeface="+mj-lt"/>
              </a:rPr>
              <a:t>συλλογή </a:t>
            </a:r>
            <a:r>
              <a:rPr lang="el-GR" sz="2000" dirty="0">
                <a:latin typeface="+mj-lt"/>
              </a:rPr>
              <a:t>πληροφοριών σχετικά με τις ανάγκες των ενδιαφερόμενων μερών σχετικά με ένα συγκεκριμένο θέμα ή μια έννοια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+mj-lt"/>
              </a:rPr>
              <a:t>Τον καθορισμό  πρόσθετων πληροφοριών που </a:t>
            </a:r>
            <a:r>
              <a:rPr lang="el-GR" sz="2000" dirty="0">
                <a:latin typeface="+mj-lt"/>
              </a:rPr>
              <a:t>μπορεί να </a:t>
            </a:r>
            <a:r>
              <a:rPr lang="el-GR" sz="2000" dirty="0" smtClean="0">
                <a:latin typeface="+mj-lt"/>
              </a:rPr>
              <a:t>χρειαστούν για να </a:t>
            </a:r>
            <a:r>
              <a:rPr lang="el-GR" sz="2000" dirty="0">
                <a:latin typeface="+mj-lt"/>
              </a:rPr>
              <a:t>αναπτυχθούν θέματα διαβούλευσης ή </a:t>
            </a:r>
            <a:r>
              <a:rPr lang="el-GR" sz="2000" dirty="0" smtClean="0">
                <a:latin typeface="+mj-lt"/>
              </a:rPr>
              <a:t>περαιτέρω</a:t>
            </a:r>
            <a:r>
              <a:rPr lang="el-GR" sz="2000" dirty="0"/>
              <a:t> προτάσεις</a:t>
            </a:r>
            <a:r>
              <a:rPr lang="el-GR" sz="2000" dirty="0" smtClean="0">
                <a:latin typeface="+mj-lt"/>
              </a:rPr>
              <a:t>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77BB-2D71-4E78-967C-082982C4D363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9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60840" cy="792088"/>
          </a:xfrm>
        </p:spPr>
        <p:txBody>
          <a:bodyPr/>
          <a:lstStyle/>
          <a:p>
            <a:pPr algn="ctr"/>
            <a:r>
              <a:rPr lang="el-GR" dirty="0" err="1" smtClean="0"/>
              <a:t>Συμμετοχικη</a:t>
            </a:r>
            <a:r>
              <a:rPr lang="el-GR" dirty="0" smtClean="0"/>
              <a:t> </a:t>
            </a:r>
            <a:r>
              <a:rPr lang="el-GR" dirty="0" err="1" smtClean="0"/>
              <a:t>Εκτιμηση</a:t>
            </a: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> </a:t>
            </a:r>
            <a:r>
              <a:rPr lang="el-GR" dirty="0" err="1" smtClean="0"/>
              <a:t>Παρακολουθησησ</a:t>
            </a:r>
            <a:r>
              <a:rPr lang="el-GR" dirty="0" smtClean="0"/>
              <a:t> </a:t>
            </a:r>
            <a:r>
              <a:rPr lang="el-GR" dirty="0"/>
              <a:t>και </a:t>
            </a:r>
            <a:r>
              <a:rPr lang="el-GR" dirty="0" err="1" smtClean="0"/>
              <a:t>Αξιολογησησ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916832"/>
            <a:ext cx="8215370" cy="4248472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 smtClean="0">
                <a:latin typeface="+mj-lt"/>
              </a:rPr>
              <a:t>ΟΡΙΣΜΟΣ</a:t>
            </a:r>
            <a:r>
              <a:rPr lang="el-GR" sz="2000" dirty="0">
                <a:latin typeface="+mj-lt"/>
              </a:rPr>
              <a:t>:</a:t>
            </a:r>
          </a:p>
          <a:p>
            <a:endParaRPr lang="el-GR" sz="2000" dirty="0">
              <a:latin typeface="+mj-lt"/>
            </a:endParaRPr>
          </a:p>
          <a:p>
            <a:pPr algn="just"/>
            <a:r>
              <a:rPr lang="el-GR" sz="2000" dirty="0" smtClean="0">
                <a:latin typeface="+mj-lt"/>
              </a:rPr>
              <a:t>		Μια </a:t>
            </a:r>
            <a:r>
              <a:rPr lang="el-GR" sz="2000" dirty="0">
                <a:latin typeface="+mj-lt"/>
              </a:rPr>
              <a:t>συμμετοχική αξιολόγηση είναι μια ευκαιρία για τους εμπλεκόμενους φορείς του έργου να </a:t>
            </a:r>
            <a:r>
              <a:rPr lang="el-GR" sz="2000" dirty="0" smtClean="0">
                <a:latin typeface="+mj-lt"/>
              </a:rPr>
              <a:t>σταματήσουν </a:t>
            </a:r>
            <a:r>
              <a:rPr lang="el-GR" sz="2000" dirty="0">
                <a:latin typeface="+mj-lt"/>
              </a:rPr>
              <a:t>και να προβληματιστούν σχετικά με το παρελθόν, προκειμένου να πάρουν αποφάσεις για το μέλλον. </a:t>
            </a:r>
            <a:r>
              <a:rPr lang="el-GR" sz="2000" dirty="0" smtClean="0">
                <a:latin typeface="+mj-lt"/>
              </a:rPr>
              <a:t>Οι συμμετέχοντες διαδικασία </a:t>
            </a:r>
            <a:r>
              <a:rPr lang="el-GR" sz="2000" dirty="0">
                <a:latin typeface="+mj-lt"/>
              </a:rPr>
              <a:t>αξιολόγησης μοιράζονται τον έλεγχο και την ευθύνη για:</a:t>
            </a:r>
          </a:p>
          <a:p>
            <a:endParaRPr lang="el-GR" sz="2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τ</a:t>
            </a:r>
            <a:r>
              <a:rPr lang="el-GR" sz="2000" dirty="0" smtClean="0">
                <a:latin typeface="+mj-lt"/>
              </a:rPr>
              <a:t>ην απόφαση του τι </a:t>
            </a:r>
            <a:r>
              <a:rPr lang="el-GR" sz="2000" dirty="0">
                <a:latin typeface="+mj-lt"/>
              </a:rPr>
              <a:t>πρέπει να </a:t>
            </a:r>
            <a:r>
              <a:rPr lang="el-GR" sz="2000" dirty="0" smtClean="0">
                <a:latin typeface="+mj-lt"/>
              </a:rPr>
              <a:t>αξιολογηθεί</a:t>
            </a:r>
            <a:endParaRPr lang="el-GR" sz="2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την επιλογή των μεθόδων και των πηγών δεδομένων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τη διενέργεια της αξιολόγησης και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τ</a:t>
            </a:r>
            <a:r>
              <a:rPr lang="el-GR" sz="2000" dirty="0" smtClean="0">
                <a:latin typeface="+mj-lt"/>
              </a:rPr>
              <a:t>ην ανάλυση </a:t>
            </a:r>
            <a:r>
              <a:rPr lang="el-GR" sz="2000" dirty="0">
                <a:latin typeface="+mj-lt"/>
              </a:rPr>
              <a:t>πληροφοριών και </a:t>
            </a:r>
            <a:r>
              <a:rPr lang="el-GR" sz="2000" dirty="0" smtClean="0">
                <a:latin typeface="+mj-lt"/>
              </a:rPr>
              <a:t>παρουσίαση </a:t>
            </a:r>
            <a:r>
              <a:rPr lang="el-GR" sz="2000" dirty="0">
                <a:latin typeface="+mj-lt"/>
              </a:rPr>
              <a:t>των αποτελεσμάτων της αξιολόγησης.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48257-B5D2-497B-B0C7-FC92C7CCFCC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94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20940" cy="792088"/>
          </a:xfrm>
        </p:spPr>
        <p:txBody>
          <a:bodyPr/>
          <a:lstStyle/>
          <a:p>
            <a:pPr algn="ctr"/>
            <a:r>
              <a:rPr lang="el-GR" dirty="0" err="1"/>
              <a:t>Συμμετοχικη</a:t>
            </a:r>
            <a:r>
              <a:rPr lang="el-GR" dirty="0"/>
              <a:t> </a:t>
            </a:r>
            <a:r>
              <a:rPr lang="el-GR" dirty="0" err="1"/>
              <a:t>Εκτιμηση</a:t>
            </a:r>
            <a:r>
              <a:rPr lang="el-GR" dirty="0"/>
              <a:t/>
            </a:r>
            <a:br>
              <a:rPr lang="el-GR" dirty="0"/>
            </a:br>
            <a:r>
              <a:rPr lang="el-GR" dirty="0"/>
              <a:t> </a:t>
            </a:r>
            <a:r>
              <a:rPr lang="el-GR" dirty="0" err="1"/>
              <a:t>Παρακολουθησησ</a:t>
            </a:r>
            <a:r>
              <a:rPr lang="el-GR" dirty="0"/>
              <a:t> και </a:t>
            </a:r>
            <a:r>
              <a:rPr lang="el-GR" dirty="0" err="1"/>
              <a:t>Αξιολογησησ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59610" y="1628840"/>
            <a:ext cx="7992888" cy="4248472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l-GR" dirty="0">
                <a:latin typeface="+mj-lt"/>
              </a:rPr>
              <a:t>Πότε ενδείκνυται:</a:t>
            </a:r>
          </a:p>
          <a:p>
            <a:pPr marL="0" lvl="1" indent="0">
              <a:buNone/>
            </a:pPr>
            <a:endParaRPr lang="el-GR" dirty="0">
              <a:latin typeface="+mj-lt"/>
            </a:endParaRPr>
          </a:p>
          <a:p>
            <a:pPr marL="0" lvl="1" indent="0">
              <a:buNone/>
            </a:pPr>
            <a:r>
              <a:rPr lang="el-GR" dirty="0">
                <a:latin typeface="+mj-lt"/>
              </a:rPr>
              <a:t>Συμμετοχική αξιολόγηση μπορεί να γίνεται για τους ακόλουθους λόγους: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>
                <a:latin typeface="+mj-lt"/>
              </a:rPr>
              <a:t>  </a:t>
            </a:r>
            <a:r>
              <a:rPr lang="el-GR" b="1" dirty="0">
                <a:latin typeface="+mj-lt"/>
              </a:rPr>
              <a:t>Επειδή έχει </a:t>
            </a:r>
            <a:r>
              <a:rPr lang="el-GR" b="1" dirty="0" smtClean="0">
                <a:latin typeface="+mj-lt"/>
              </a:rPr>
              <a:t>προγραμματιστεί</a:t>
            </a:r>
            <a:endParaRPr lang="el-GR" b="1" dirty="0">
              <a:latin typeface="+mj-lt"/>
            </a:endParaRPr>
          </a:p>
          <a:p>
            <a:pPr marL="0" lvl="1" indent="0">
              <a:buNone/>
            </a:pPr>
            <a:r>
              <a:rPr lang="el-GR" dirty="0" smtClean="0">
                <a:latin typeface="+mj-lt"/>
              </a:rPr>
              <a:t>Η σ</a:t>
            </a:r>
            <a:r>
              <a:rPr lang="el-GR" dirty="0" smtClean="0">
                <a:latin typeface="+mj-lt"/>
              </a:rPr>
              <a:t>υμμετοχική </a:t>
            </a:r>
            <a:r>
              <a:rPr lang="el-GR" dirty="0">
                <a:latin typeface="+mj-lt"/>
              </a:rPr>
              <a:t>αξιολόγηση μπορεί να προγραμματιστεί σε διάφορα σημεία σε όλη </a:t>
            </a:r>
            <a:r>
              <a:rPr lang="el-GR" dirty="0" smtClean="0">
                <a:latin typeface="+mj-lt"/>
              </a:rPr>
              <a:t>τη διάρκεια ενός </a:t>
            </a:r>
            <a:r>
              <a:rPr lang="el-GR" dirty="0">
                <a:latin typeface="+mj-lt"/>
              </a:rPr>
              <a:t>έργου. Αυτά μπορεί να είναι στη μέση </a:t>
            </a:r>
            <a:r>
              <a:rPr lang="el-GR" dirty="0" smtClean="0">
                <a:latin typeface="+mj-lt"/>
              </a:rPr>
              <a:t>της πορείας μέσα </a:t>
            </a:r>
            <a:r>
              <a:rPr lang="el-GR" dirty="0">
                <a:latin typeface="+mj-lt"/>
              </a:rPr>
              <a:t>από μια σειρά δραστηριοτήτων ή μετά από κάθε δραστηριότητα, ανάλογα με το πότε η κοινότητα </a:t>
            </a:r>
            <a:r>
              <a:rPr lang="el-GR" dirty="0" smtClean="0">
                <a:latin typeface="+mj-lt"/>
              </a:rPr>
              <a:t>αποφασίζει </a:t>
            </a:r>
            <a:r>
              <a:rPr lang="el-GR" dirty="0">
                <a:latin typeface="+mj-lt"/>
              </a:rPr>
              <a:t>ότι πρέπει να σταματήσει και να εξετάσει τις προηγούμενες επιδόσεις.</a:t>
            </a:r>
          </a:p>
          <a:p>
            <a:pPr marL="0" lvl="1" indent="0">
              <a:buNone/>
            </a:pPr>
            <a:endParaRPr lang="el-GR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>
                <a:latin typeface="+mj-lt"/>
              </a:rPr>
              <a:t>  </a:t>
            </a:r>
            <a:r>
              <a:rPr lang="el-GR" b="1" dirty="0">
                <a:latin typeface="+mj-lt"/>
              </a:rPr>
              <a:t>Επειδή μια (εν δυνάμει) κρίση έχει αρχίσει να διαγράφεται</a:t>
            </a:r>
          </a:p>
          <a:p>
            <a:pPr marL="0" lvl="1" indent="0">
              <a:buNone/>
            </a:pPr>
            <a:r>
              <a:rPr lang="el-GR" dirty="0" smtClean="0">
                <a:latin typeface="+mj-lt"/>
              </a:rPr>
              <a:t>Η συμμετοχική </a:t>
            </a:r>
            <a:r>
              <a:rPr lang="el-GR" dirty="0">
                <a:latin typeface="+mj-lt"/>
              </a:rPr>
              <a:t>αξιολόγηση μπορεί να βοηθήσει να αποφευχθεί μια πιθανή κρίση, φέρνοντας κοντά τους ανθρώπους για να συζητήσουν και να μεσολαβήσει </a:t>
            </a:r>
            <a:r>
              <a:rPr lang="el-GR" dirty="0" smtClean="0">
                <a:latin typeface="+mj-lt"/>
              </a:rPr>
              <a:t>σε λύση σημαντικών ζητημάτων</a:t>
            </a:r>
            <a:endParaRPr lang="el-GR" dirty="0">
              <a:latin typeface="+mj-lt"/>
            </a:endParaRPr>
          </a:p>
          <a:p>
            <a:pPr marL="0" lvl="1" indent="0">
              <a:buNone/>
            </a:pPr>
            <a:endParaRPr lang="el-GR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l-GR" b="1" dirty="0" smtClean="0">
                <a:latin typeface="+mj-lt"/>
              </a:rPr>
              <a:t> </a:t>
            </a:r>
            <a:endParaRPr lang="en-US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9DD6-A4D4-46BF-BAF4-B1CB96A7A88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1888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520940" cy="864096"/>
          </a:xfrm>
        </p:spPr>
        <p:txBody>
          <a:bodyPr/>
          <a:lstStyle/>
          <a:p>
            <a:pPr algn="ctr"/>
            <a:r>
              <a:rPr lang="el-GR" dirty="0" err="1"/>
              <a:t>Συμμετοχικη</a:t>
            </a:r>
            <a:r>
              <a:rPr lang="el-GR" dirty="0"/>
              <a:t> </a:t>
            </a:r>
            <a:r>
              <a:rPr lang="el-GR" dirty="0" err="1"/>
              <a:t>Εκτιμηση</a:t>
            </a:r>
            <a:r>
              <a:rPr lang="el-GR" dirty="0"/>
              <a:t/>
            </a:r>
            <a:br>
              <a:rPr lang="el-GR" dirty="0"/>
            </a:br>
            <a:r>
              <a:rPr lang="el-GR" dirty="0"/>
              <a:t> </a:t>
            </a:r>
            <a:r>
              <a:rPr lang="el-GR" dirty="0" err="1"/>
              <a:t>Παρακολουθησησ</a:t>
            </a:r>
            <a:r>
              <a:rPr lang="el-GR" dirty="0"/>
              <a:t> και </a:t>
            </a:r>
            <a:r>
              <a:rPr lang="el-GR" dirty="0" err="1"/>
              <a:t>Αξιολογησησ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11560" y="2060848"/>
            <a:ext cx="7920880" cy="3816424"/>
          </a:xfrm>
        </p:spPr>
        <p:txBody>
          <a:bodyPr>
            <a:normAutofit lnSpcReduction="10000"/>
          </a:bodyPr>
          <a:lstStyle/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l-GR" sz="2000" b="1" dirty="0"/>
              <a:t>Επειδή ένα πρόβλημα έχει καταστεί προφανές</a:t>
            </a:r>
          </a:p>
          <a:p>
            <a:pPr marL="0" lvl="1" indent="0">
              <a:buClrTx/>
              <a:buNone/>
            </a:pPr>
            <a:r>
              <a:rPr lang="el-GR" sz="2000" dirty="0"/>
              <a:t>Προβλήματα, όπως η γενική έλλειψη </a:t>
            </a:r>
            <a:r>
              <a:rPr lang="el-GR" sz="2000" dirty="0" smtClean="0"/>
              <a:t>ενδιαφέροντος συμμετοχής της κοινότητας σε </a:t>
            </a:r>
            <a:r>
              <a:rPr lang="el-GR" sz="2000" dirty="0"/>
              <a:t>δραστηριότητες, μπορεί να είναι εμφανείς. </a:t>
            </a:r>
            <a:r>
              <a:rPr lang="el-GR" sz="2000" dirty="0" smtClean="0"/>
              <a:t>Η συμμετοχική </a:t>
            </a:r>
            <a:r>
              <a:rPr lang="el-GR" sz="2000" dirty="0"/>
              <a:t>αξιολόγηση μπορεί να παρέχει περισσότερες πληροφορίες που μπορούν να βοηθήσουν τους ανθρώπους να </a:t>
            </a:r>
            <a:r>
              <a:rPr lang="el-GR" sz="2000" dirty="0" smtClean="0"/>
              <a:t>καθορίσουν </a:t>
            </a:r>
            <a:r>
              <a:rPr lang="el-GR" sz="2000" dirty="0"/>
              <a:t>γιατί υπάρχει πρόβλημα και πώς να το </a:t>
            </a:r>
            <a:r>
              <a:rPr lang="el-GR" sz="2000" dirty="0" smtClean="0"/>
              <a:t>διορθώσουν.</a:t>
            </a:r>
            <a:endParaRPr lang="el-GR" sz="2000" dirty="0"/>
          </a:p>
          <a:p>
            <a:pPr lvl="1">
              <a:buClrTx/>
              <a:buFont typeface="Wingdings" panose="05000000000000000000" pitchFamily="2" charset="2"/>
              <a:buChar char="Ø"/>
            </a:pPr>
            <a:endParaRPr lang="el-GR" sz="2000" b="1" dirty="0"/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l-GR" sz="2000" b="1" dirty="0"/>
              <a:t>  Να εισαγάγει και να </a:t>
            </a:r>
            <a:r>
              <a:rPr lang="el-GR" sz="2000" b="1" dirty="0" smtClean="0"/>
              <a:t>δημιουργήσει </a:t>
            </a:r>
            <a:r>
              <a:rPr lang="el-GR" sz="2000" b="1" dirty="0"/>
              <a:t>μια συμμετοχική προσέγγιση.</a:t>
            </a:r>
          </a:p>
          <a:p>
            <a:pPr marL="0" lvl="1" indent="0">
              <a:buClrTx/>
              <a:buNone/>
            </a:pPr>
            <a:r>
              <a:rPr lang="el-GR" sz="2000" dirty="0"/>
              <a:t>Μια συμμετοχική αξιολόγηση μπορεί να ρίξει κάποια κατανόηση σχετικά με το γιατί το σχέδιο δεν λειτουργεί πολύ καλά. Τα αποτελέσματα μιας </a:t>
            </a:r>
            <a:r>
              <a:rPr lang="el-GR" sz="2000" dirty="0" smtClean="0"/>
              <a:t>συμμετοχικής αξιολόγησης </a:t>
            </a:r>
            <a:r>
              <a:rPr lang="el-GR" sz="2000" dirty="0"/>
              <a:t>μπορεί να είναι το σημείο εισόδου για μια πιο συμμετοχική προσέγγιση του έργου σε γενικές γραμμές.</a:t>
            </a:r>
            <a:endParaRPr lang="el-GR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5EE5-25A1-46CF-B160-8DEE5FCCA906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70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60904" y="515454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Κελι</a:t>
            </a:r>
            <a:r>
              <a:rPr lang="el-GR" dirty="0" smtClean="0"/>
              <a:t> </a:t>
            </a:r>
            <a:r>
              <a:rPr lang="el-GR" dirty="0" err="1" smtClean="0"/>
              <a:t>σχεδιασμου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088" y="1064094"/>
            <a:ext cx="8643998" cy="5454938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l-GR" sz="2000" b="1" dirty="0" smtClean="0">
                <a:latin typeface="+mj-lt"/>
              </a:rPr>
              <a:t>ΟΡΙΣΜΟΣ</a:t>
            </a:r>
            <a:r>
              <a:rPr lang="el-GR" sz="2000" b="1" dirty="0">
                <a:latin typeface="+mj-lt"/>
              </a:rPr>
              <a:t>:</a:t>
            </a:r>
          </a:p>
          <a:p>
            <a:pPr marL="0" lvl="1" indent="0">
              <a:buNone/>
            </a:pPr>
            <a:endParaRPr lang="el-GR" sz="2000" b="1" dirty="0">
              <a:latin typeface="+mj-lt"/>
            </a:endParaRPr>
          </a:p>
          <a:p>
            <a:pPr lvl="1"/>
            <a:r>
              <a:rPr lang="el-GR" sz="2000" b="1" dirty="0">
                <a:latin typeface="+mj-lt"/>
              </a:rPr>
              <a:t>  Απασχολεί περίπου είκοσι πέντε τυχαία επιλεγμένα άτομα, που εργάζονται ως </a:t>
            </a:r>
            <a:r>
              <a:rPr lang="el-GR" sz="2000" b="1" dirty="0" smtClean="0">
                <a:latin typeface="+mj-lt"/>
              </a:rPr>
              <a:t>δημόσιοι σύμβουλοι </a:t>
            </a:r>
            <a:r>
              <a:rPr lang="el-GR" sz="2000" b="1" dirty="0">
                <a:latin typeface="+mj-lt"/>
              </a:rPr>
              <a:t>για περιορισμένο χρονικό διάστημα (π.χ. μία εβδομάδα), προκειμένου να </a:t>
            </a:r>
            <a:r>
              <a:rPr lang="el-GR" sz="2000" b="1" dirty="0" smtClean="0">
                <a:latin typeface="+mj-lt"/>
              </a:rPr>
              <a:t>παρουσιάσουν </a:t>
            </a:r>
            <a:r>
              <a:rPr lang="el-GR" sz="2000" b="1" dirty="0">
                <a:latin typeface="+mj-lt"/>
              </a:rPr>
              <a:t>λύσεις για ένα συγκεκριμένο σχεδιασμό ή </a:t>
            </a:r>
            <a:r>
              <a:rPr lang="el-GR" sz="2000" b="1" dirty="0" smtClean="0">
                <a:latin typeface="+mj-lt"/>
              </a:rPr>
              <a:t>ένα πρόβλημα </a:t>
            </a:r>
            <a:r>
              <a:rPr lang="el-GR" sz="2000" b="1" dirty="0">
                <a:latin typeface="+mj-lt"/>
              </a:rPr>
              <a:t>πολιτικής.</a:t>
            </a:r>
          </a:p>
          <a:p>
            <a:pPr lvl="1"/>
            <a:r>
              <a:rPr lang="el-GR" sz="2000" b="1" dirty="0">
                <a:latin typeface="+mj-lt"/>
              </a:rPr>
              <a:t>  </a:t>
            </a:r>
            <a:r>
              <a:rPr lang="el-GR" sz="2000" b="1" dirty="0" smtClean="0">
                <a:latin typeface="+mj-lt"/>
              </a:rPr>
              <a:t>Η τεχνική συνοδεύεται </a:t>
            </a:r>
            <a:r>
              <a:rPr lang="el-GR" sz="2000" b="1" dirty="0">
                <a:latin typeface="+mj-lt"/>
              </a:rPr>
              <a:t>από δύο </a:t>
            </a:r>
            <a:r>
              <a:rPr lang="el-GR" sz="2000" b="1" dirty="0" smtClean="0">
                <a:latin typeface="+mj-lt"/>
              </a:rPr>
              <a:t>υπεύθυνους </a:t>
            </a:r>
            <a:r>
              <a:rPr lang="el-GR" sz="2000" b="1" dirty="0">
                <a:latin typeface="+mj-lt"/>
              </a:rPr>
              <a:t>για το πρόγραμμα </a:t>
            </a:r>
            <a:r>
              <a:rPr lang="el-GR" sz="2000" b="1" dirty="0" smtClean="0">
                <a:latin typeface="+mj-lt"/>
              </a:rPr>
              <a:t>πληροφόρησης</a:t>
            </a:r>
            <a:endParaRPr lang="el-GR" sz="2000" b="1" dirty="0">
              <a:latin typeface="+mj-lt"/>
            </a:endParaRPr>
          </a:p>
          <a:p>
            <a:pPr lvl="1"/>
            <a:r>
              <a:rPr lang="el-GR" sz="2000" b="1" dirty="0">
                <a:latin typeface="+mj-lt"/>
              </a:rPr>
              <a:t>  Ένα έργο μπορεί να περιλαμβάνει ένα μεγαλύτερο ή μικρότερο αριθμό </a:t>
            </a:r>
            <a:r>
              <a:rPr lang="el-GR" sz="2000" b="1" dirty="0" smtClean="0">
                <a:latin typeface="+mj-lt"/>
              </a:rPr>
              <a:t>που σχεδιάζει.</a:t>
            </a:r>
            <a:endParaRPr lang="el-GR" sz="2000" b="1" dirty="0">
              <a:latin typeface="+mj-lt"/>
            </a:endParaRPr>
          </a:p>
          <a:p>
            <a:pPr lvl="1"/>
            <a:r>
              <a:rPr lang="el-GR" sz="2000" b="1" dirty="0">
                <a:latin typeface="+mj-lt"/>
              </a:rPr>
              <a:t> </a:t>
            </a:r>
            <a:r>
              <a:rPr lang="el-GR" sz="2000" b="1" dirty="0" smtClean="0">
                <a:latin typeface="+mj-lt"/>
              </a:rPr>
              <a:t>Οι </a:t>
            </a:r>
            <a:r>
              <a:rPr lang="el-GR" sz="2000" b="1" dirty="0" smtClean="0">
                <a:latin typeface="+mj-lt"/>
              </a:rPr>
              <a:t>συμμετέχοντες </a:t>
            </a:r>
            <a:r>
              <a:rPr lang="el-GR" sz="2000" b="1" dirty="0">
                <a:latin typeface="+mj-lt"/>
              </a:rPr>
              <a:t>αποκτούν και </a:t>
            </a:r>
            <a:r>
              <a:rPr lang="el-GR" sz="2000" b="1" dirty="0" smtClean="0">
                <a:latin typeface="+mj-lt"/>
              </a:rPr>
              <a:t>ανταλλάσσουν </a:t>
            </a:r>
            <a:r>
              <a:rPr lang="el-GR" sz="2000" b="1" dirty="0">
                <a:latin typeface="+mj-lt"/>
              </a:rPr>
              <a:t>πληροφορίες σχετικά με το πρόβλημα, </a:t>
            </a:r>
            <a:r>
              <a:rPr lang="el-GR" sz="2000" b="1" dirty="0" smtClean="0">
                <a:latin typeface="+mj-lt"/>
              </a:rPr>
              <a:t>διερευνούν </a:t>
            </a:r>
            <a:r>
              <a:rPr lang="el-GR" sz="2000" b="1" dirty="0">
                <a:latin typeface="+mj-lt"/>
              </a:rPr>
              <a:t>και να </a:t>
            </a:r>
            <a:r>
              <a:rPr lang="el-GR" sz="2000" b="1" dirty="0" smtClean="0">
                <a:latin typeface="+mj-lt"/>
              </a:rPr>
              <a:t>συζητούν </a:t>
            </a:r>
            <a:r>
              <a:rPr lang="el-GR" sz="2000" b="1" dirty="0">
                <a:latin typeface="+mj-lt"/>
              </a:rPr>
              <a:t>πιθανές λύσεις και </a:t>
            </a:r>
            <a:r>
              <a:rPr lang="el-GR" sz="2000" b="1" dirty="0" smtClean="0">
                <a:latin typeface="+mj-lt"/>
              </a:rPr>
              <a:t>τα αξιολογούν από </a:t>
            </a:r>
            <a:r>
              <a:rPr lang="el-GR" sz="2000" b="1" dirty="0">
                <a:latin typeface="+mj-lt"/>
              </a:rPr>
              <a:t>την άποψη των επιθυμητών και ανεπιθύμητων συνεπειών.</a:t>
            </a:r>
          </a:p>
          <a:p>
            <a:pPr lvl="1"/>
            <a:r>
              <a:rPr lang="el-GR" sz="2000" b="1" dirty="0">
                <a:latin typeface="+mj-lt"/>
              </a:rPr>
              <a:t>  </a:t>
            </a:r>
            <a:r>
              <a:rPr lang="el-GR" sz="2000" b="1" dirty="0" smtClean="0">
                <a:latin typeface="+mj-lt"/>
              </a:rPr>
              <a:t>Οι εμπειρογνώμονες</a:t>
            </a:r>
            <a:r>
              <a:rPr lang="el-GR" sz="2000" b="1" dirty="0">
                <a:latin typeface="+mj-lt"/>
              </a:rPr>
              <a:t>, </a:t>
            </a:r>
            <a:r>
              <a:rPr lang="el-GR" sz="2000" b="1" dirty="0" smtClean="0">
                <a:latin typeface="+mj-lt"/>
              </a:rPr>
              <a:t>οι ενδιαφερόμενοι </a:t>
            </a:r>
            <a:r>
              <a:rPr lang="el-GR" sz="2000" b="1" dirty="0">
                <a:latin typeface="+mj-lt"/>
              </a:rPr>
              <a:t>φορείς </a:t>
            </a:r>
            <a:r>
              <a:rPr lang="el-GR" sz="2000" b="1" dirty="0" smtClean="0">
                <a:latin typeface="+mj-lt"/>
              </a:rPr>
              <a:t>και οι  </a:t>
            </a:r>
            <a:r>
              <a:rPr lang="el-GR" sz="2000" b="1" dirty="0">
                <a:latin typeface="+mj-lt"/>
              </a:rPr>
              <a:t>ομάδες συμφερόντων έχουν την ευκαιρία να παρουσιάσουν τις θέσεις τους </a:t>
            </a:r>
            <a:r>
              <a:rPr lang="el-GR" sz="2000" b="1" dirty="0" smtClean="0">
                <a:latin typeface="+mj-lt"/>
              </a:rPr>
              <a:t>στα υπόλοιπα μέλη.</a:t>
            </a:r>
            <a:endParaRPr lang="el-GR" sz="2000" b="1" dirty="0">
              <a:latin typeface="+mj-lt"/>
            </a:endParaRPr>
          </a:p>
          <a:p>
            <a:pPr lvl="1"/>
            <a:r>
              <a:rPr lang="el-GR" sz="2000" b="1" dirty="0">
                <a:latin typeface="+mj-lt"/>
              </a:rPr>
              <a:t>  Τα τελικά αποτελέσματα </a:t>
            </a:r>
            <a:r>
              <a:rPr lang="el-GR" sz="2000" b="1" dirty="0" smtClean="0">
                <a:latin typeface="+mj-lt"/>
              </a:rPr>
              <a:t>συνοψίζονται </a:t>
            </a:r>
            <a:r>
              <a:rPr lang="el-GR" sz="2000" b="1" dirty="0">
                <a:latin typeface="+mj-lt"/>
              </a:rPr>
              <a:t>ως« έκθεση πολίτη », </a:t>
            </a:r>
            <a:r>
              <a:rPr lang="el-GR" sz="2000" b="1" dirty="0" smtClean="0">
                <a:latin typeface="+mj-lt"/>
              </a:rPr>
              <a:t>η </a:t>
            </a:r>
            <a:r>
              <a:rPr lang="el-GR" sz="2000" b="1" dirty="0" smtClean="0">
                <a:latin typeface="+mj-lt"/>
              </a:rPr>
              <a:t>οποία παραδί</a:t>
            </a:r>
            <a:r>
              <a:rPr lang="el-GR" sz="2000" b="1" dirty="0" smtClean="0">
                <a:latin typeface="+mj-lt"/>
              </a:rPr>
              <a:t>δεται </a:t>
            </a:r>
            <a:r>
              <a:rPr lang="el-GR" sz="2000" b="1" dirty="0">
                <a:latin typeface="+mj-lt"/>
              </a:rPr>
              <a:t>στις </a:t>
            </a:r>
            <a:r>
              <a:rPr lang="el-GR" sz="2000" b="1" dirty="0" smtClean="0">
                <a:latin typeface="+mj-lt"/>
              </a:rPr>
              <a:t>αρχές, καθώς </a:t>
            </a:r>
            <a:r>
              <a:rPr lang="el-GR" sz="2000" b="1" dirty="0">
                <a:latin typeface="+mj-lt"/>
              </a:rPr>
              <a:t>και με τους ίδιους τους συμμετέχοντες.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D10-921D-4770-8F69-BAC44D37F43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98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σχεδιασμο</a:t>
            </a:r>
            <a:r>
              <a:rPr lang="el-GR" dirty="0" err="1" smtClean="0"/>
              <a:t>Σ</a:t>
            </a:r>
            <a:r>
              <a:rPr lang="el-GR" dirty="0" smtClean="0"/>
              <a:t> </a:t>
            </a:r>
            <a:r>
              <a:rPr lang="en-US" dirty="0" smtClean="0"/>
              <a:t>CELL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158" y="1428736"/>
            <a:ext cx="8501122" cy="5096608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l-GR" sz="2000" b="1" dirty="0">
                <a:latin typeface="+mj-lt"/>
              </a:rPr>
              <a:t>Πότε ενδείκνυται:</a:t>
            </a:r>
          </a:p>
          <a:p>
            <a:pPr marL="0" lvl="1" indent="0">
              <a:buNone/>
            </a:pPr>
            <a:r>
              <a:rPr lang="el-GR" sz="2000" b="1" dirty="0">
                <a:latin typeface="+mj-lt"/>
              </a:rPr>
              <a:t>Τα ακόλουθα κριτήρια πρέπει να χρησιμοποιούνται για την αξιολόγηση της καταλληλότητας της διαδικασίας </a:t>
            </a:r>
            <a:r>
              <a:rPr lang="el-GR" sz="2000" b="1" dirty="0" smtClean="0">
                <a:latin typeface="+mj-lt"/>
              </a:rPr>
              <a:t>«Σχεδιασμού </a:t>
            </a:r>
            <a:r>
              <a:rPr lang="en-US" sz="2000" b="1" dirty="0" smtClean="0">
                <a:latin typeface="+mj-lt"/>
              </a:rPr>
              <a:t>Cell</a:t>
            </a:r>
            <a:r>
              <a:rPr lang="el-GR" sz="2000" b="1" dirty="0" smtClean="0">
                <a:latin typeface="+mj-lt"/>
              </a:rPr>
              <a:t>» </a:t>
            </a:r>
            <a:r>
              <a:rPr lang="el-GR" sz="2000" b="1" dirty="0">
                <a:latin typeface="+mj-lt"/>
              </a:rPr>
              <a:t>για μία δεδομένη εφαρμογή. Όταν το σύνολο ή οι περισσότεροι </a:t>
            </a:r>
            <a:r>
              <a:rPr lang="el-GR" sz="2000" b="1" dirty="0" smtClean="0">
                <a:latin typeface="+mj-lt"/>
              </a:rPr>
              <a:t>απαντούν </a:t>
            </a:r>
            <a:r>
              <a:rPr lang="el-GR" sz="2000" b="1" dirty="0">
                <a:latin typeface="+mj-lt"/>
              </a:rPr>
              <a:t>θετικά, η μέθοδος </a:t>
            </a:r>
            <a:r>
              <a:rPr lang="el-GR" sz="2000" b="1" dirty="0" smtClean="0">
                <a:latin typeface="+mj-lt"/>
              </a:rPr>
              <a:t>«Σχεδιασμού</a:t>
            </a:r>
            <a:r>
              <a:rPr lang="en-US" sz="2000" b="1" dirty="0" smtClean="0">
                <a:latin typeface="+mj-lt"/>
              </a:rPr>
              <a:t> Cell</a:t>
            </a:r>
            <a:r>
              <a:rPr lang="el-GR" sz="2000" b="1" dirty="0" smtClean="0">
                <a:latin typeface="+mj-lt"/>
              </a:rPr>
              <a:t>»</a:t>
            </a:r>
            <a:r>
              <a:rPr lang="en-US" sz="2000" b="1" dirty="0" smtClean="0">
                <a:latin typeface="+mj-lt"/>
              </a:rPr>
              <a:t> </a:t>
            </a:r>
            <a:r>
              <a:rPr lang="el-GR" sz="2000" b="1" dirty="0" smtClean="0">
                <a:latin typeface="+mj-lt"/>
              </a:rPr>
              <a:t>θα </a:t>
            </a:r>
            <a:r>
              <a:rPr lang="el-GR" sz="2000" b="1" dirty="0">
                <a:latin typeface="+mj-lt"/>
              </a:rPr>
              <a:t>είναι </a:t>
            </a:r>
            <a:r>
              <a:rPr lang="el-GR" sz="2000" b="1" dirty="0" smtClean="0">
                <a:latin typeface="+mj-lt"/>
              </a:rPr>
              <a:t>κατάλληλ</a:t>
            </a:r>
            <a:r>
              <a:rPr lang="el-GR" sz="2000" b="1" dirty="0">
                <a:latin typeface="+mj-lt"/>
              </a:rPr>
              <a:t>η</a:t>
            </a:r>
            <a:r>
              <a:rPr lang="el-GR" sz="2000" b="1" dirty="0" smtClean="0">
                <a:latin typeface="+mj-lt"/>
              </a:rPr>
              <a:t>.</a:t>
            </a:r>
            <a:endParaRPr lang="el-GR" sz="2000" b="1" dirty="0">
              <a:latin typeface="+mj-lt"/>
            </a:endParaRPr>
          </a:p>
          <a:p>
            <a:pPr marL="0" lvl="1" indent="0">
              <a:buNone/>
            </a:pPr>
            <a:r>
              <a:rPr lang="el-GR" sz="2000" b="1" dirty="0">
                <a:latin typeface="+mj-lt"/>
              </a:rPr>
              <a:t> </a:t>
            </a:r>
          </a:p>
          <a:p>
            <a:pPr lvl="1"/>
            <a:r>
              <a:rPr lang="el-GR" sz="2000" b="1" dirty="0">
                <a:latin typeface="+mj-lt"/>
              </a:rPr>
              <a:t>Η μεταβλητότητα των επιλογών: </a:t>
            </a:r>
            <a:r>
              <a:rPr lang="el-GR" sz="2000" b="1" dirty="0" smtClean="0">
                <a:latin typeface="+mj-lt"/>
              </a:rPr>
              <a:t>Έχουν </a:t>
            </a:r>
            <a:r>
              <a:rPr lang="el-GR" sz="2000" b="1" dirty="0">
                <a:latin typeface="+mj-lt"/>
              </a:rPr>
              <a:t>οι συμμετέχοντες έχουν </a:t>
            </a:r>
            <a:r>
              <a:rPr lang="el-GR" sz="2000" b="1" dirty="0" smtClean="0">
                <a:latin typeface="+mj-lt"/>
              </a:rPr>
              <a:t>τη δυνατότητα να επιλέξουν από </a:t>
            </a:r>
            <a:r>
              <a:rPr lang="el-GR" sz="2000" b="1" dirty="0">
                <a:latin typeface="+mj-lt"/>
              </a:rPr>
              <a:t>μια ποικιλία </a:t>
            </a:r>
            <a:r>
              <a:rPr lang="el-GR" sz="2000" b="1" dirty="0" smtClean="0">
                <a:latin typeface="+mj-lt"/>
              </a:rPr>
              <a:t>επιλογών, οι οποίες είναι εφικτ</a:t>
            </a:r>
            <a:r>
              <a:rPr lang="el-GR" sz="2000" b="1" dirty="0" smtClean="0">
                <a:latin typeface="+mj-lt"/>
              </a:rPr>
              <a:t>ές </a:t>
            </a:r>
            <a:r>
              <a:rPr lang="el-GR" sz="2000" b="1" dirty="0" smtClean="0">
                <a:latin typeface="+mj-lt"/>
              </a:rPr>
              <a:t>στη </a:t>
            </a:r>
            <a:r>
              <a:rPr lang="el-GR" sz="2000" b="1" dirty="0">
                <a:latin typeface="+mj-lt"/>
              </a:rPr>
              <a:t>συγκεκριμένη κατάσταση;</a:t>
            </a:r>
          </a:p>
          <a:p>
            <a:pPr lvl="1"/>
            <a:r>
              <a:rPr lang="el-GR" sz="2000" b="1" dirty="0">
                <a:latin typeface="+mj-lt"/>
              </a:rPr>
              <a:t>Ίδια Κεφάλαια της έκθεσης: </a:t>
            </a:r>
            <a:r>
              <a:rPr lang="el-GR" sz="2000" b="1" dirty="0" smtClean="0">
                <a:latin typeface="+mj-lt"/>
              </a:rPr>
              <a:t>Εκτίθενται </a:t>
            </a:r>
            <a:r>
              <a:rPr lang="el-GR" sz="2000" b="1" dirty="0">
                <a:latin typeface="+mj-lt"/>
              </a:rPr>
              <a:t>όλες οι ομάδες της κοινότητας ή της αντίστοιχης εκλογικής περιφέρειας </a:t>
            </a:r>
            <a:r>
              <a:rPr lang="el-GR" sz="2000" b="1" dirty="0" smtClean="0">
                <a:latin typeface="+mj-lt"/>
              </a:rPr>
              <a:t>με </a:t>
            </a:r>
            <a:r>
              <a:rPr lang="el-GR" sz="2000" b="1" dirty="0">
                <a:latin typeface="+mj-lt"/>
              </a:rPr>
              <a:t>κάποιο τρόπο </a:t>
            </a:r>
            <a:r>
              <a:rPr lang="el-GR" sz="2000" b="1" dirty="0">
                <a:latin typeface="+mj-lt"/>
              </a:rPr>
              <a:t>σ</a:t>
            </a:r>
            <a:r>
              <a:rPr lang="el-GR" sz="2000" b="1" dirty="0" smtClean="0">
                <a:latin typeface="+mj-lt"/>
              </a:rPr>
              <a:t>τα </a:t>
            </a:r>
            <a:r>
              <a:rPr lang="el-GR" sz="2000" b="1" dirty="0">
                <a:latin typeface="+mj-lt"/>
              </a:rPr>
              <a:t>πιθανά μειονεκτήματα των προτεινόμενων </a:t>
            </a:r>
            <a:r>
              <a:rPr lang="el-GR" sz="2000" b="1" dirty="0" smtClean="0">
                <a:latin typeface="+mj-lt"/>
              </a:rPr>
              <a:t>επιλογών;</a:t>
            </a:r>
            <a:endParaRPr lang="en-US" sz="2000" b="0" dirty="0" smtClean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AB5B-F4B1-49AD-BDCD-6C8EB43131E1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472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σχεδιασμοΣ</a:t>
            </a:r>
            <a:r>
              <a:rPr lang="el-GR" dirty="0" smtClean="0"/>
              <a:t> </a:t>
            </a:r>
            <a:r>
              <a:rPr lang="en-US" dirty="0" smtClean="0"/>
              <a:t>CELL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714488"/>
            <a:ext cx="8286808" cy="4162784"/>
          </a:xfrm>
        </p:spPr>
        <p:txBody>
          <a:bodyPr/>
          <a:lstStyle/>
          <a:p>
            <a:pPr lvl="1">
              <a:buClrTx/>
            </a:pPr>
            <a:endParaRPr lang="en-US" sz="2000" dirty="0" smtClean="0"/>
          </a:p>
          <a:p>
            <a:pPr lvl="1">
              <a:buClrTx/>
            </a:pPr>
            <a:r>
              <a:rPr lang="el-GR" sz="2000" b="1" dirty="0"/>
              <a:t>Προσωπική εμπειρία: </a:t>
            </a:r>
            <a:r>
              <a:rPr lang="el-GR" sz="2000" dirty="0" smtClean="0"/>
              <a:t>Έχουν οι </a:t>
            </a:r>
            <a:r>
              <a:rPr lang="el-GR" sz="2000" dirty="0"/>
              <a:t>συμμετέχοντες </a:t>
            </a:r>
            <a:r>
              <a:rPr lang="el-GR" sz="2000" dirty="0" smtClean="0"/>
              <a:t>κάποιες </a:t>
            </a:r>
            <a:r>
              <a:rPr lang="el-GR" sz="2000" dirty="0"/>
              <a:t>εμπειρίες με το </a:t>
            </a:r>
            <a:r>
              <a:rPr lang="el-GR" sz="2000" dirty="0" smtClean="0"/>
              <a:t>πρόβλημα;</a:t>
            </a:r>
            <a:endParaRPr lang="el-GR" sz="2000" dirty="0"/>
          </a:p>
          <a:p>
            <a:pPr lvl="1">
              <a:buClrTx/>
            </a:pPr>
            <a:r>
              <a:rPr lang="el-GR" sz="2000" b="1" dirty="0" smtClean="0"/>
              <a:t>Προσωπικό </a:t>
            </a:r>
            <a:r>
              <a:rPr lang="el-GR" sz="2000" b="1" dirty="0"/>
              <a:t>ενδιαφέρον</a:t>
            </a:r>
            <a:r>
              <a:rPr lang="el-GR" sz="2000" dirty="0"/>
              <a:t>: </a:t>
            </a:r>
            <a:r>
              <a:rPr lang="el-GR" sz="2000" dirty="0" smtClean="0"/>
              <a:t>Θεωρούν οι συμμετέχοντες το </a:t>
            </a:r>
            <a:r>
              <a:rPr lang="el-GR" sz="2000" dirty="0"/>
              <a:t>πρόβλημα αρκετά </a:t>
            </a:r>
            <a:r>
              <a:rPr lang="el-GR" sz="2000" dirty="0" smtClean="0"/>
              <a:t>σοβαρό, </a:t>
            </a:r>
            <a:r>
              <a:rPr lang="el-GR" sz="2000" dirty="0"/>
              <a:t>ώστε να </a:t>
            </a:r>
            <a:r>
              <a:rPr lang="el-GR" sz="2000" dirty="0" smtClean="0"/>
              <a:t>θυσιάσουν </a:t>
            </a:r>
            <a:r>
              <a:rPr lang="el-GR" sz="2000" dirty="0"/>
              <a:t>αρκετές ημέρες από το χρόνο τους για να εργαστούν για λύσεις;</a:t>
            </a:r>
          </a:p>
          <a:p>
            <a:pPr lvl="1">
              <a:buClrTx/>
            </a:pPr>
            <a:r>
              <a:rPr lang="el-GR" sz="2000" b="1" dirty="0"/>
              <a:t>Σοβαρότητα και </a:t>
            </a:r>
            <a:r>
              <a:rPr lang="el-GR" sz="2000" b="1" dirty="0" smtClean="0"/>
              <a:t>υποστήριξη </a:t>
            </a:r>
            <a:r>
              <a:rPr lang="el-GR" sz="2000" b="1" dirty="0"/>
              <a:t>του χορηγού</a:t>
            </a:r>
            <a:r>
              <a:rPr lang="el-GR" sz="2000" dirty="0"/>
              <a:t>: Είναι ο χορηγός </a:t>
            </a:r>
            <a:r>
              <a:rPr lang="el-GR" sz="2000" dirty="0" smtClean="0"/>
              <a:t>πρόθυμος </a:t>
            </a:r>
            <a:r>
              <a:rPr lang="el-GR" sz="2000" dirty="0"/>
              <a:t>να </a:t>
            </a:r>
            <a:r>
              <a:rPr lang="el-GR" sz="2000" dirty="0" smtClean="0"/>
              <a:t>δεχθεί</a:t>
            </a:r>
            <a:r>
              <a:rPr lang="el-GR" sz="2000" dirty="0" smtClean="0"/>
              <a:t>, </a:t>
            </a:r>
            <a:r>
              <a:rPr lang="el-GR" sz="2000" dirty="0"/>
              <a:t>ή τουλάχιστον να εξετάσει προσεκτικά, τις συστάσεις του Σχεδιασμού </a:t>
            </a:r>
            <a:r>
              <a:rPr lang="en-US" sz="2000" dirty="0" smtClean="0"/>
              <a:t>Cell</a:t>
            </a:r>
            <a:r>
              <a:rPr lang="el-GR" sz="2000" dirty="0" smtClean="0"/>
              <a:t> </a:t>
            </a:r>
            <a:r>
              <a:rPr lang="el-GR" sz="2000" dirty="0"/>
              <a:t>ή μήπως επιδιώκουν κρυφές ατζέντες;</a:t>
            </a:r>
            <a:endParaRPr lang="el-GR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54208-FB9D-495B-B814-1824E2B23A19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500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792088"/>
          </a:xfrm>
        </p:spPr>
        <p:txBody>
          <a:bodyPr/>
          <a:lstStyle/>
          <a:p>
            <a:pPr algn="ctr"/>
            <a:r>
              <a:rPr lang="el-GR" dirty="0" err="1" smtClean="0"/>
              <a:t>Εργαστηρια</a:t>
            </a:r>
            <a:r>
              <a:rPr lang="el-GR" dirty="0" smtClean="0"/>
              <a:t> </a:t>
            </a:r>
            <a:r>
              <a:rPr lang="el-GR" dirty="0" err="1" smtClean="0"/>
              <a:t>σεναριου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2348880"/>
            <a:ext cx="7520940" cy="3075793"/>
          </a:xfrm>
        </p:spPr>
        <p:txBody>
          <a:bodyPr>
            <a:normAutofit/>
          </a:bodyPr>
          <a:lstStyle/>
          <a:p>
            <a:r>
              <a:rPr lang="el-GR" sz="2000" dirty="0"/>
              <a:t>ΟΡΙΣΜΌΣ:</a:t>
            </a:r>
          </a:p>
          <a:p>
            <a:endParaRPr lang="el-GR" sz="2000" dirty="0"/>
          </a:p>
          <a:p>
            <a:r>
              <a:rPr lang="en-US" sz="2000" dirty="0" smtClean="0"/>
              <a:t>		</a:t>
            </a:r>
            <a:r>
              <a:rPr lang="el-GR" sz="2000" dirty="0" smtClean="0"/>
              <a:t>Τα </a:t>
            </a:r>
            <a:r>
              <a:rPr lang="el-GR" sz="2000" dirty="0"/>
              <a:t>σενάρια είναι αφηγηματική περιγραφή των πιθανών </a:t>
            </a:r>
            <a:r>
              <a:rPr lang="el-GR" sz="2000" dirty="0" smtClean="0"/>
              <a:t>γεγονότων που </a:t>
            </a:r>
            <a:r>
              <a:rPr lang="el-GR" sz="2000" dirty="0"/>
              <a:t>εστιάζουν την προσοχή στις σχέσεις μεταξύ των γεγονότων και </a:t>
            </a:r>
            <a:r>
              <a:rPr lang="el-GR" sz="2000" dirty="0" smtClean="0"/>
              <a:t>τα </a:t>
            </a:r>
            <a:r>
              <a:rPr lang="el-GR" sz="2000" dirty="0" smtClean="0"/>
              <a:t>σημεία </a:t>
            </a:r>
            <a:r>
              <a:rPr lang="el-GR" sz="2000" dirty="0"/>
              <a:t>λήψης αποφάσεων.</a:t>
            </a: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4AE63-DC50-4CF4-AFF3-79777A4DC94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45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sz="half" idx="1"/>
          </p:nvPr>
        </p:nvSpPr>
        <p:spPr>
          <a:xfrm>
            <a:off x="611560" y="1268760"/>
            <a:ext cx="3600400" cy="367240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l-GR" sz="2000" dirty="0"/>
              <a:t>Έρευνα </a:t>
            </a:r>
            <a:r>
              <a:rPr lang="el-GR" sz="2000" dirty="0" smtClean="0"/>
              <a:t>δράσης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/>
              <a:t>Πτυχές </a:t>
            </a:r>
            <a:r>
              <a:rPr lang="el-GR" sz="2000" dirty="0"/>
              <a:t>της έρευνας </a:t>
            </a:r>
            <a:r>
              <a:rPr lang="el-GR" sz="2000" dirty="0" smtClean="0"/>
              <a:t>δράσης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/>
              <a:t>Συμμετοχική προσέγγιση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/>
              <a:t>Άλλες συμμετοχικές μέθοδοι </a:t>
            </a:r>
            <a:r>
              <a:rPr lang="el-GR" sz="2000" dirty="0"/>
              <a:t>και </a:t>
            </a:r>
            <a:r>
              <a:rPr lang="el-GR" sz="2000" dirty="0" smtClean="0"/>
              <a:t>τεχνικές</a:t>
            </a:r>
            <a:endParaRPr lang="el-G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/>
              <a:t>Μελέτη περίπτωσης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dirty="0" smtClean="0"/>
              <a:t>Πότε </a:t>
            </a:r>
            <a:r>
              <a:rPr lang="el-GR" sz="2000" dirty="0"/>
              <a:t>να χρησιμοποιήσετε μία προσέγγιση μελέτη περίπτωσης;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2"/>
          </p:nvPr>
        </p:nvSpPr>
        <p:spPr>
          <a:xfrm>
            <a:off x="4700016" y="1196752"/>
            <a:ext cx="3688408" cy="374441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l-GR" sz="2000" dirty="0"/>
              <a:t>Τρία βήματα </a:t>
            </a:r>
            <a:r>
              <a:rPr lang="el-GR" sz="2000" dirty="0" smtClean="0"/>
              <a:t>για το </a:t>
            </a:r>
            <a:r>
              <a:rPr lang="el-GR" sz="2000" dirty="0"/>
              <a:t>σχεδιασμό </a:t>
            </a:r>
            <a:r>
              <a:rPr lang="el-GR" sz="2000" dirty="0" smtClean="0"/>
              <a:t>Μελέτης Περιπτώσεων</a:t>
            </a:r>
            <a:endParaRPr lang="el-GR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Συλλογή </a:t>
            </a:r>
            <a:r>
              <a:rPr lang="el-GR" sz="2000" dirty="0" smtClean="0"/>
              <a:t>Δεδομένων</a:t>
            </a:r>
            <a:endParaRPr lang="el-GR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Παρουσιάζοντας αποδεικτικά στοιχεία μιας μελέτης περίπτωσης</a:t>
            </a:r>
            <a:endParaRPr lang="el-GR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Ανάλυση μελέτης περίπτωσης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Τυπολογία Μελέτης Περίπτωσης</a:t>
            </a:r>
            <a:endParaRPr lang="el-GR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Συμπεράσματα</a:t>
            </a:r>
            <a:endParaRPr lang="el-GR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000" dirty="0" smtClean="0"/>
              <a:t>Αναφορές</a:t>
            </a:r>
            <a:endParaRPr lang="el-GR" sz="20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2712-3AEB-454B-9785-58B3787515A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20940" cy="548640"/>
          </a:xfrm>
        </p:spPr>
        <p:txBody>
          <a:bodyPr/>
          <a:lstStyle/>
          <a:p>
            <a:pPr algn="ctr"/>
            <a:r>
              <a:rPr lang="el-GR" dirty="0"/>
              <a:t/>
            </a:r>
            <a:br>
              <a:rPr lang="el-GR" dirty="0"/>
            </a:br>
            <a:r>
              <a:rPr lang="el-GR" dirty="0" err="1" smtClean="0"/>
              <a:t>Πίνακασ</a:t>
            </a:r>
            <a:r>
              <a:rPr lang="el-GR" dirty="0" smtClean="0"/>
              <a:t> </a:t>
            </a:r>
            <a:r>
              <a:rPr lang="el-GR" dirty="0"/>
              <a:t>περιεχομένων</a:t>
            </a:r>
          </a:p>
        </p:txBody>
      </p:sp>
    </p:spTree>
    <p:extLst>
      <p:ext uri="{BB962C8B-B14F-4D97-AF65-F5344CB8AC3E}">
        <p14:creationId xmlns:p14="http://schemas.microsoft.com/office/powerpoint/2010/main" val="15969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520940" cy="792088"/>
          </a:xfrm>
        </p:spPr>
        <p:txBody>
          <a:bodyPr/>
          <a:lstStyle/>
          <a:p>
            <a:pPr algn="ctr"/>
            <a:r>
              <a:rPr lang="el-GR" dirty="0" err="1"/>
              <a:t>Εργαστηρια</a:t>
            </a:r>
            <a:r>
              <a:rPr lang="el-GR" dirty="0"/>
              <a:t> </a:t>
            </a:r>
            <a:r>
              <a:rPr lang="el-GR" dirty="0" err="1"/>
              <a:t>σεναριου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72682" y="1710564"/>
            <a:ext cx="8143932" cy="4739988"/>
          </a:xfrm>
        </p:spPr>
        <p:txBody>
          <a:bodyPr>
            <a:normAutofit/>
          </a:bodyPr>
          <a:lstStyle/>
          <a:p>
            <a:r>
              <a:rPr lang="el-GR" sz="2000" dirty="0">
                <a:latin typeface="+mj-lt"/>
              </a:rPr>
              <a:t>Πότε ενδείκνυται:</a:t>
            </a:r>
          </a:p>
          <a:p>
            <a:r>
              <a:rPr lang="el-GR" sz="2000" b="0" dirty="0">
                <a:latin typeface="+mj-lt"/>
              </a:rPr>
              <a:t>Κατά κανόνα, η κατασκευή </a:t>
            </a:r>
            <a:r>
              <a:rPr lang="el-GR" sz="2000" b="0" dirty="0" smtClean="0">
                <a:latin typeface="+mj-lt"/>
              </a:rPr>
              <a:t>σεναρίου </a:t>
            </a:r>
            <a:r>
              <a:rPr lang="el-GR" sz="2000" b="0" dirty="0">
                <a:latin typeface="+mj-lt"/>
              </a:rPr>
              <a:t>είναι ιδιαίτερα χρήσιμη σε περιπτώσεις όπου το παρελθόν ή το παρόν είναι </a:t>
            </a:r>
            <a:r>
              <a:rPr lang="el-GR" sz="2000" b="0" dirty="0" smtClean="0">
                <a:latin typeface="+mj-lt"/>
              </a:rPr>
              <a:t>πιθανό </a:t>
            </a:r>
            <a:r>
              <a:rPr lang="el-GR" sz="2000" b="0" dirty="0">
                <a:latin typeface="+mj-lt"/>
              </a:rPr>
              <a:t>να </a:t>
            </a:r>
            <a:r>
              <a:rPr lang="el-GR" sz="2000" b="0" dirty="0" smtClean="0">
                <a:latin typeface="+mj-lt"/>
              </a:rPr>
              <a:t>λειτουργήσει ως </a:t>
            </a:r>
            <a:r>
              <a:rPr lang="el-GR" sz="2000" b="0" dirty="0">
                <a:latin typeface="+mj-lt"/>
              </a:rPr>
              <a:t>ένας οδηγός για το μέλλον, </a:t>
            </a:r>
            <a:r>
              <a:rPr lang="el-GR" sz="2000" b="0" dirty="0" smtClean="0">
                <a:latin typeface="+mj-lt"/>
              </a:rPr>
              <a:t>ιδιαίτερα όταν</a:t>
            </a:r>
            <a:r>
              <a:rPr lang="el-GR" sz="2000" b="0" dirty="0">
                <a:latin typeface="+mj-lt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>
                <a:latin typeface="+mj-lt"/>
              </a:rPr>
              <a:t>το πρόβλημα είναι πολύπλοκο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>
                <a:latin typeface="+mj-lt"/>
              </a:rPr>
              <a:t>υπάρχει μια μεγάλη πιθανότητα σημαντικής μεταβολής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>
                <a:latin typeface="+mj-lt"/>
              </a:rPr>
              <a:t>οι κυρίαρχες τάσεις δεν </a:t>
            </a:r>
            <a:r>
              <a:rPr lang="el-GR" sz="2000" b="0" dirty="0" smtClean="0">
                <a:latin typeface="+mj-lt"/>
              </a:rPr>
              <a:t>μπορούν </a:t>
            </a:r>
            <a:r>
              <a:rPr lang="el-GR" sz="2000" b="0" dirty="0">
                <a:latin typeface="+mj-lt"/>
              </a:rPr>
              <a:t>να είναι </a:t>
            </a:r>
            <a:r>
              <a:rPr lang="el-GR" sz="2000" b="0" dirty="0" smtClean="0">
                <a:latin typeface="+mj-lt"/>
              </a:rPr>
              <a:t>θετικές </a:t>
            </a:r>
            <a:r>
              <a:rPr lang="el-GR" sz="2000" b="0" dirty="0">
                <a:latin typeface="+mj-lt"/>
              </a:rPr>
              <a:t>και ως εκ τούτου θα πρέπει να αναλυθούν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>
                <a:latin typeface="+mj-lt"/>
              </a:rPr>
              <a:t>ο</a:t>
            </a:r>
            <a:r>
              <a:rPr lang="el-GR" sz="2000" b="0" dirty="0" smtClean="0">
                <a:latin typeface="+mj-lt"/>
              </a:rPr>
              <a:t> χρονικός ορίζοντας </a:t>
            </a:r>
            <a:r>
              <a:rPr lang="el-GR" sz="2000" b="0" dirty="0">
                <a:latin typeface="+mj-lt"/>
              </a:rPr>
              <a:t>είναι σχετικά </a:t>
            </a:r>
            <a:r>
              <a:rPr lang="el-GR" sz="2000" b="0" dirty="0" smtClean="0">
                <a:latin typeface="+mj-lt"/>
              </a:rPr>
              <a:t>μεγάλος.</a:t>
            </a:r>
            <a:endParaRPr lang="el-GR" sz="20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7254-3613-4963-BE73-9A9351D84689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02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520940" cy="548640"/>
          </a:xfrm>
        </p:spPr>
        <p:txBody>
          <a:bodyPr/>
          <a:lstStyle/>
          <a:p>
            <a:pPr algn="ctr"/>
            <a:r>
              <a:rPr lang="el-GR" dirty="0" err="1"/>
              <a:t>Εργαστηρια</a:t>
            </a:r>
            <a:r>
              <a:rPr lang="el-GR" dirty="0"/>
              <a:t> </a:t>
            </a:r>
            <a:r>
              <a:rPr lang="el-GR" dirty="0" err="1"/>
              <a:t>σεναριου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714488"/>
            <a:ext cx="7520940" cy="3946760"/>
          </a:xfrm>
        </p:spPr>
        <p:txBody>
          <a:bodyPr>
            <a:normAutofit lnSpcReduction="10000"/>
          </a:bodyPr>
          <a:lstStyle/>
          <a:p>
            <a:r>
              <a:rPr lang="el-GR" sz="2000" b="0" dirty="0"/>
              <a:t>Έτσι, οι κύριες εφαρμογές των εργαστηρίων σεναρίου είναι: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βελτιωθεί </a:t>
            </a:r>
            <a:r>
              <a:rPr lang="el-GR" sz="2000" b="0" dirty="0"/>
              <a:t>η μακροπρόθεσμη λήψη αποφάσεων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</a:t>
            </a:r>
            <a:r>
              <a:rPr lang="el-GR" sz="2000" b="0" dirty="0" smtClean="0"/>
              <a:t>παρακινήσουν την </a:t>
            </a:r>
            <a:r>
              <a:rPr lang="el-GR" sz="2000" b="0" dirty="0"/>
              <a:t>αλλαγή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δημιουργήσουν </a:t>
            </a:r>
            <a:r>
              <a:rPr lang="el-GR" sz="2000" b="0" dirty="0"/>
              <a:t>εναλλακτικές διαδρομές για τις μελλοντικές εξελίξεις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βελτιώσουν την ετοιμότητα </a:t>
            </a:r>
            <a:r>
              <a:rPr lang="el-GR" sz="2000" b="0" dirty="0"/>
              <a:t>για καταστάσεις έκτακτης ανάγκης και </a:t>
            </a:r>
            <a:r>
              <a:rPr lang="el-GR" sz="2000" b="0" dirty="0" smtClean="0"/>
              <a:t>απρόβλεπτα γεγονότα</a:t>
            </a:r>
            <a:endParaRPr lang="el-GR" sz="2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</a:t>
            </a:r>
            <a:r>
              <a:rPr lang="el-GR" sz="2000" b="0" dirty="0" smtClean="0"/>
              <a:t>καθοδηγήσουν </a:t>
            </a:r>
            <a:r>
              <a:rPr lang="el-GR" sz="2000" b="0" dirty="0"/>
              <a:t>βασικές επιλογές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 smtClean="0"/>
              <a:t>Να </a:t>
            </a:r>
            <a:r>
              <a:rPr lang="el-GR" sz="2000" b="0" dirty="0" smtClean="0"/>
              <a:t>οικοδομήσουν μελλοντικά-δίκτυα </a:t>
            </a:r>
            <a:r>
              <a:rPr lang="el-GR" sz="2000" b="0" dirty="0"/>
              <a:t>γνώσης και της δράσης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000" b="0" dirty="0"/>
              <a:t>Ν</a:t>
            </a:r>
            <a:r>
              <a:rPr lang="el-GR" sz="2000" b="0" dirty="0" smtClean="0"/>
              <a:t>α δημιουργήσουν </a:t>
            </a:r>
            <a:r>
              <a:rPr lang="el-GR" sz="2000" b="0" dirty="0"/>
              <a:t>ένα όραμα και </a:t>
            </a:r>
            <a:r>
              <a:rPr lang="el-GR" sz="2000" b="0" dirty="0" smtClean="0"/>
              <a:t>σχέδιο </a:t>
            </a:r>
            <a:r>
              <a:rPr lang="el-GR" sz="2000" b="0" dirty="0"/>
              <a:t>δράσης για την υλοποίηση.</a:t>
            </a: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43A2-FD28-45E8-960F-708F2E800413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242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ΤΟ </a:t>
            </a:r>
            <a:r>
              <a:rPr lang="en-US" dirty="0" smtClean="0"/>
              <a:t>World CAFE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5095468"/>
          </a:xfrm>
        </p:spPr>
        <p:txBody>
          <a:bodyPr>
            <a:noAutofit/>
          </a:bodyPr>
          <a:lstStyle/>
          <a:p>
            <a:pPr algn="just"/>
            <a:r>
              <a:rPr lang="el-GR" sz="2000" dirty="0">
                <a:latin typeface="+mj-lt"/>
              </a:rPr>
              <a:t>ΟΡΙΣΜΌΣ: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000" dirty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Αποτελεί μια</a:t>
            </a:r>
            <a:r>
              <a:rPr lang="el-GR" dirty="0" smtClean="0">
                <a:latin typeface="+mj-lt"/>
              </a:rPr>
              <a:t> </a:t>
            </a:r>
            <a:r>
              <a:rPr lang="el-GR" dirty="0">
                <a:latin typeface="+mj-lt"/>
              </a:rPr>
              <a:t>δημιουργική διαδικασία για τη διευκόλυνση της συνεργασίας του διαλόγου και την ανταλλαγή γνώσεων και </a:t>
            </a:r>
            <a:r>
              <a:rPr lang="el-GR" dirty="0" smtClean="0">
                <a:latin typeface="+mj-lt"/>
              </a:rPr>
              <a:t>ιδεών, </a:t>
            </a:r>
            <a:r>
              <a:rPr lang="el-GR" dirty="0">
                <a:latin typeface="+mj-lt"/>
              </a:rPr>
              <a:t>για τη δημιουργία ενός δικτύου </a:t>
            </a:r>
            <a:r>
              <a:rPr lang="el-GR" dirty="0" smtClean="0">
                <a:latin typeface="+mj-lt"/>
              </a:rPr>
              <a:t>συζήτησης </a:t>
            </a:r>
            <a:r>
              <a:rPr lang="el-GR" dirty="0">
                <a:latin typeface="+mj-lt"/>
              </a:rPr>
              <a:t>και δράσης.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dirty="0" smtClean="0">
                <a:latin typeface="+mj-lt"/>
              </a:rPr>
              <a:t>Σε </a:t>
            </a:r>
            <a:r>
              <a:rPr lang="el-GR" dirty="0">
                <a:latin typeface="+mj-lt"/>
              </a:rPr>
              <a:t>αυτή τη διαδικασία </a:t>
            </a:r>
            <a:r>
              <a:rPr lang="el-GR" dirty="0" smtClean="0">
                <a:latin typeface="+mj-lt"/>
              </a:rPr>
              <a:t>δημιουργείται μια </a:t>
            </a:r>
            <a:r>
              <a:rPr lang="el-GR" dirty="0">
                <a:latin typeface="+mj-lt"/>
              </a:rPr>
              <a:t>ατμόσφαιρα </a:t>
            </a:r>
            <a:r>
              <a:rPr lang="el-GR" dirty="0" smtClean="0">
                <a:latin typeface="+mj-lt"/>
              </a:rPr>
              <a:t>«καφενείου», </a:t>
            </a:r>
            <a:r>
              <a:rPr lang="el-GR" dirty="0">
                <a:latin typeface="+mj-lt"/>
              </a:rPr>
              <a:t>στην οποία οι συμμετέχοντες </a:t>
            </a:r>
            <a:r>
              <a:rPr lang="el-GR" dirty="0" smtClean="0">
                <a:latin typeface="+mj-lt"/>
              </a:rPr>
              <a:t>συζητούν μια </a:t>
            </a:r>
            <a:r>
              <a:rPr lang="el-GR" dirty="0">
                <a:latin typeface="+mj-lt"/>
              </a:rPr>
              <a:t>ερώτηση ή </a:t>
            </a:r>
            <a:r>
              <a:rPr lang="el-GR" dirty="0" smtClean="0">
                <a:latin typeface="+mj-lt"/>
              </a:rPr>
              <a:t>ένα</a:t>
            </a:r>
            <a:r>
              <a:rPr lang="el-GR" dirty="0" smtClean="0">
                <a:latin typeface="+mj-lt"/>
              </a:rPr>
              <a:t> </a:t>
            </a:r>
            <a:r>
              <a:rPr lang="el-GR" dirty="0">
                <a:latin typeface="+mj-lt"/>
              </a:rPr>
              <a:t>θέμα σε μικρές ομάδες γύρω από τα τραπέζια καφέ.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</a:rPr>
              <a:t> </a:t>
            </a:r>
            <a:r>
              <a:rPr lang="el-GR" dirty="0" smtClean="0">
                <a:latin typeface="+mj-lt"/>
              </a:rPr>
              <a:t>Σε </a:t>
            </a:r>
            <a:r>
              <a:rPr lang="el-GR" dirty="0">
                <a:latin typeface="+mj-lt"/>
              </a:rPr>
              <a:t>τακτά χρονικά διαστήματα οι συμμετέχοντες </a:t>
            </a:r>
            <a:r>
              <a:rPr lang="el-GR" dirty="0" smtClean="0">
                <a:latin typeface="+mj-lt"/>
              </a:rPr>
              <a:t>προχωρούν </a:t>
            </a:r>
            <a:r>
              <a:rPr lang="el-GR" dirty="0">
                <a:latin typeface="+mj-lt"/>
              </a:rPr>
              <a:t>σε ένα νέο τραπέζι</a:t>
            </a:r>
            <a:r>
              <a:rPr lang="el-GR" dirty="0" smtClean="0">
                <a:latin typeface="+mj-lt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dirty="0" smtClean="0">
                <a:latin typeface="+mj-lt"/>
              </a:rPr>
              <a:t> </a:t>
            </a:r>
            <a:r>
              <a:rPr lang="el-GR" dirty="0">
                <a:latin typeface="+mj-lt"/>
              </a:rPr>
              <a:t>Ένα τραπέζι υποδοχής παραμένει και συνοψίζει την προηγούμενη συζήτηση για </a:t>
            </a:r>
            <a:r>
              <a:rPr lang="el-GR" dirty="0" smtClean="0">
                <a:latin typeface="+mj-lt"/>
              </a:rPr>
              <a:t>τους νέους επισκέπτες.</a:t>
            </a:r>
            <a:endParaRPr lang="el-GR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</a:rPr>
              <a:t>  Οι </a:t>
            </a:r>
            <a:r>
              <a:rPr lang="el-GR" dirty="0" smtClean="0">
                <a:latin typeface="+mj-lt"/>
              </a:rPr>
              <a:t>διαδικασίες συνομιλίας </a:t>
            </a:r>
            <a:r>
              <a:rPr lang="el-GR" dirty="0" err="1" smtClean="0">
                <a:latin typeface="+mj-lt"/>
              </a:rPr>
              <a:t>αλληλοδιαπλέκονται</a:t>
            </a:r>
            <a:r>
              <a:rPr lang="el-GR" dirty="0" smtClean="0">
                <a:latin typeface="+mj-lt"/>
              </a:rPr>
              <a:t> με </a:t>
            </a:r>
            <a:r>
              <a:rPr lang="el-GR" dirty="0">
                <a:latin typeface="+mj-lt"/>
              </a:rPr>
              <a:t>τις ιδέες που </a:t>
            </a:r>
            <a:r>
              <a:rPr lang="el-GR" dirty="0" smtClean="0">
                <a:latin typeface="+mj-lt"/>
              </a:rPr>
              <a:t>έχουν συζητηθεί </a:t>
            </a:r>
            <a:r>
              <a:rPr lang="el-GR" dirty="0">
                <a:latin typeface="+mj-lt"/>
              </a:rPr>
              <a:t>με άλλους συμμετέχοντες.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dirty="0" smtClean="0">
                <a:latin typeface="+mj-lt"/>
              </a:rPr>
              <a:t>Στο </a:t>
            </a:r>
            <a:r>
              <a:rPr lang="el-GR" dirty="0">
                <a:latin typeface="+mj-lt"/>
              </a:rPr>
              <a:t>τέλος της διαδικασίας </a:t>
            </a:r>
            <a:r>
              <a:rPr lang="el-GR" dirty="0" smtClean="0">
                <a:latin typeface="+mj-lt"/>
              </a:rPr>
              <a:t>συνοψίζονται στην ολομέλεια</a:t>
            </a:r>
            <a:r>
              <a:rPr lang="el-GR" dirty="0"/>
              <a:t> οι βασικές ιδέες</a:t>
            </a:r>
            <a:r>
              <a:rPr lang="el-GR" dirty="0" smtClean="0">
                <a:latin typeface="+mj-lt"/>
              </a:rPr>
              <a:t> </a:t>
            </a:r>
            <a:r>
              <a:rPr lang="el-GR" dirty="0">
                <a:latin typeface="+mj-lt"/>
              </a:rPr>
              <a:t>και οι δυνατότητες παρακολούθησης που συζητήθηκαν.</a:t>
            </a:r>
            <a:endParaRPr lang="el-GR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3819-6AD7-446A-8CCD-F8B138D7CD5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34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520940" cy="548640"/>
          </a:xfrm>
        </p:spPr>
        <p:txBody>
          <a:bodyPr/>
          <a:lstStyle/>
          <a:p>
            <a:pPr algn="ctr"/>
            <a:r>
              <a:rPr lang="el-GR" dirty="0"/>
              <a:t>Το </a:t>
            </a:r>
            <a:r>
              <a:rPr lang="en-US" dirty="0" smtClean="0"/>
              <a:t>WORLD CAFE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5096038"/>
          </a:xfrm>
        </p:spPr>
        <p:txBody>
          <a:bodyPr>
            <a:noAutofit/>
          </a:bodyPr>
          <a:lstStyle/>
          <a:p>
            <a:pPr algn="just"/>
            <a:r>
              <a:rPr lang="el-GR" sz="2000" dirty="0">
                <a:latin typeface="+mj-lt"/>
              </a:rPr>
              <a:t>Πότε ενδείκνυται:</a:t>
            </a:r>
          </a:p>
          <a:p>
            <a:pPr marL="0" indent="0" algn="just"/>
            <a:r>
              <a:rPr lang="el-GR" b="0" dirty="0">
                <a:latin typeface="+mj-lt"/>
              </a:rPr>
              <a:t>Η διαδικασία World </a:t>
            </a:r>
            <a:r>
              <a:rPr lang="el-GR" b="0" dirty="0" err="1">
                <a:latin typeface="+mj-lt"/>
              </a:rPr>
              <a:t>Café</a:t>
            </a:r>
            <a:r>
              <a:rPr lang="el-GR" b="0" dirty="0">
                <a:latin typeface="+mj-lt"/>
              </a:rPr>
              <a:t> είναι ιδιαίτερα </a:t>
            </a:r>
            <a:r>
              <a:rPr lang="el-GR" b="0" dirty="0" smtClean="0">
                <a:latin typeface="+mj-lt"/>
              </a:rPr>
              <a:t>χρήσιμη </a:t>
            </a:r>
            <a:r>
              <a:rPr lang="el-GR" b="0" dirty="0">
                <a:latin typeface="+mj-lt"/>
              </a:rPr>
              <a:t>στις ακόλουθες περιπτώσεις: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</a:t>
            </a:r>
            <a:r>
              <a:rPr lang="el-GR" b="0" dirty="0" smtClean="0">
                <a:latin typeface="+mj-lt"/>
              </a:rPr>
              <a:t>Να </a:t>
            </a:r>
            <a:r>
              <a:rPr lang="el-GR" b="0" dirty="0">
                <a:latin typeface="+mj-lt"/>
              </a:rPr>
              <a:t>συμμετάσχουν μεγάλες ομάδες (</a:t>
            </a:r>
            <a:r>
              <a:rPr lang="el-GR" b="0" dirty="0" smtClean="0">
                <a:latin typeface="+mj-lt"/>
              </a:rPr>
              <a:t>μεγαλύτερες </a:t>
            </a:r>
            <a:r>
              <a:rPr lang="el-GR" b="0" dirty="0">
                <a:latin typeface="+mj-lt"/>
              </a:rPr>
              <a:t>από 12 άτομα) σε μια αυθεντική διαδικασία διαλόγου </a:t>
            </a:r>
            <a:endParaRPr lang="el-GR" b="0" dirty="0" smtClean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 Όταν θέλετε να δημιουργήσετε </a:t>
            </a:r>
            <a:r>
              <a:rPr lang="el-GR" b="0" dirty="0" smtClean="0">
                <a:latin typeface="+mj-lt"/>
              </a:rPr>
              <a:t>δυνατότητες για να</a:t>
            </a:r>
            <a:r>
              <a:rPr lang="el-GR" b="0" dirty="0" smtClean="0">
                <a:latin typeface="+mj-lt"/>
              </a:rPr>
              <a:t> </a:t>
            </a:r>
            <a:r>
              <a:rPr lang="el-GR" b="0" dirty="0">
                <a:latin typeface="+mj-lt"/>
              </a:rPr>
              <a:t>μοιράζονται τις γνώσεις τους, </a:t>
            </a:r>
            <a:r>
              <a:rPr lang="el-GR" b="0" dirty="0" smtClean="0">
                <a:latin typeface="+mj-lt"/>
              </a:rPr>
              <a:t>για την </a:t>
            </a:r>
            <a:r>
              <a:rPr lang="el-GR" b="0" dirty="0">
                <a:latin typeface="+mj-lt"/>
              </a:rPr>
              <a:t>τόνωση της καινοτόμου σκέψης και </a:t>
            </a:r>
            <a:r>
              <a:rPr lang="el-GR" b="0" dirty="0" smtClean="0">
                <a:latin typeface="+mj-lt"/>
              </a:rPr>
              <a:t>τη</a:t>
            </a:r>
            <a:r>
              <a:rPr lang="el-GR" b="0" dirty="0" smtClean="0">
                <a:latin typeface="+mj-lt"/>
              </a:rPr>
              <a:t> διερεύνηση των δυνατοτήτων δράσης </a:t>
            </a:r>
            <a:r>
              <a:rPr lang="el-GR" b="0" dirty="0">
                <a:latin typeface="+mj-lt"/>
              </a:rPr>
              <a:t>γύρω από </a:t>
            </a:r>
            <a:r>
              <a:rPr lang="el-GR" b="0" dirty="0" smtClean="0">
                <a:latin typeface="+mj-lt"/>
              </a:rPr>
              <a:t> </a:t>
            </a:r>
            <a:r>
              <a:rPr lang="el-GR" b="0" dirty="0">
                <a:latin typeface="+mj-lt"/>
              </a:rPr>
              <a:t>ζητήματα </a:t>
            </a:r>
            <a:r>
              <a:rPr lang="el-GR" b="0" dirty="0" smtClean="0">
                <a:latin typeface="+mj-lt"/>
              </a:rPr>
              <a:t>της πραγματικής ζωής.</a:t>
            </a:r>
            <a:endParaRPr lang="el-GR" b="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 Για να συμμετάσχουν οι άνθρωποι </a:t>
            </a:r>
            <a:r>
              <a:rPr lang="el-GR" b="0" dirty="0" smtClean="0">
                <a:latin typeface="+mj-lt"/>
              </a:rPr>
              <a:t>σε </a:t>
            </a:r>
            <a:r>
              <a:rPr lang="el-GR" b="0" dirty="0">
                <a:latin typeface="+mj-lt"/>
              </a:rPr>
              <a:t>αυθεντική συνομιλία - είτε πρόκειται για </a:t>
            </a:r>
            <a:r>
              <a:rPr lang="el-GR" b="0" dirty="0" smtClean="0">
                <a:latin typeface="+mj-lt"/>
              </a:rPr>
              <a:t>πρώτη συνάντηση</a:t>
            </a:r>
            <a:r>
              <a:rPr lang="el-GR" b="0" dirty="0">
                <a:latin typeface="+mj-lt"/>
              </a:rPr>
              <a:t>, </a:t>
            </a:r>
            <a:r>
              <a:rPr lang="el-GR" b="0" dirty="0" smtClean="0">
                <a:latin typeface="+mj-lt"/>
              </a:rPr>
              <a:t>είτε αφορά σε περίπτωση που έχουν συνάψει </a:t>
            </a:r>
            <a:r>
              <a:rPr lang="el-GR" b="0" dirty="0">
                <a:latin typeface="+mj-lt"/>
              </a:rPr>
              <a:t>σχέσεις </a:t>
            </a:r>
            <a:r>
              <a:rPr lang="el-GR" b="0" dirty="0" smtClean="0">
                <a:latin typeface="+mj-lt"/>
              </a:rPr>
              <a:t>μεταξύ τους.</a:t>
            </a:r>
            <a:endParaRPr lang="el-GR" b="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 Για τη διεξαγωγή σε βάθος </a:t>
            </a:r>
            <a:r>
              <a:rPr lang="el-GR" b="0" dirty="0" smtClean="0">
                <a:latin typeface="+mj-lt"/>
              </a:rPr>
              <a:t>εξερεύνησης </a:t>
            </a:r>
            <a:r>
              <a:rPr lang="el-GR" b="0" dirty="0">
                <a:latin typeface="+mj-lt"/>
              </a:rPr>
              <a:t>των βασικών στρατηγικών </a:t>
            </a:r>
            <a:r>
              <a:rPr lang="el-GR" b="0" dirty="0" smtClean="0">
                <a:latin typeface="+mj-lt"/>
              </a:rPr>
              <a:t>προκλήσεων </a:t>
            </a:r>
            <a:r>
              <a:rPr lang="el-GR" b="0" dirty="0">
                <a:latin typeface="+mj-lt"/>
              </a:rPr>
              <a:t>ή </a:t>
            </a:r>
            <a:r>
              <a:rPr lang="el-GR" b="0" dirty="0" smtClean="0">
                <a:latin typeface="+mj-lt"/>
              </a:rPr>
              <a:t>ευκαιριών.</a:t>
            </a:r>
            <a:endParaRPr lang="el-GR" b="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 </a:t>
            </a:r>
            <a:r>
              <a:rPr lang="el-GR" b="0" dirty="0" smtClean="0">
                <a:latin typeface="+mj-lt"/>
              </a:rPr>
              <a:t>Για να </a:t>
            </a:r>
            <a:r>
              <a:rPr lang="el-GR" b="0" dirty="0">
                <a:latin typeface="+mj-lt"/>
              </a:rPr>
              <a:t>εμβαθύνει τις σχέσεις και την αμοιβαία ιδιοκτησία των αποτελεσμάτων σε μια υπάρχουσα ομάδα.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b="0" dirty="0">
                <a:latin typeface="+mj-lt"/>
              </a:rPr>
              <a:t>  Για να </a:t>
            </a:r>
            <a:r>
              <a:rPr lang="el-GR" b="0" dirty="0" smtClean="0">
                <a:latin typeface="+mj-lt"/>
              </a:rPr>
              <a:t>δημιουργήσει </a:t>
            </a:r>
            <a:r>
              <a:rPr lang="el-GR" b="0" dirty="0">
                <a:latin typeface="+mj-lt"/>
              </a:rPr>
              <a:t>σημαντική αλληλεπίδραση μεταξύ ενός ομιλητή και του ακροατηρίου.</a:t>
            </a:r>
            <a:endParaRPr lang="el-GR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915C-99A7-4F4C-9E88-C8ED7B7BFF74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154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20940" cy="720080"/>
          </a:xfrm>
        </p:spPr>
        <p:txBody>
          <a:bodyPr/>
          <a:lstStyle/>
          <a:p>
            <a:pPr algn="ctr"/>
            <a:r>
              <a:rPr lang="el-GR" dirty="0" err="1" smtClean="0"/>
              <a:t>Μελετη</a:t>
            </a:r>
            <a:r>
              <a:rPr lang="el-GR" dirty="0" smtClean="0"/>
              <a:t> </a:t>
            </a:r>
            <a:r>
              <a:rPr lang="el-GR" dirty="0" err="1" smtClean="0"/>
              <a:t>περιπτωσησ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500174"/>
            <a:ext cx="8286808" cy="4593122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l-GR" sz="2000" b="1" dirty="0">
                <a:latin typeface="+mj-lt"/>
              </a:rPr>
              <a:t>ΤΙ ΕΊΝΑΙ ΑΥΤΌ?</a:t>
            </a:r>
          </a:p>
          <a:p>
            <a:pPr marL="0" lvl="1" indent="0" algn="just">
              <a:buNone/>
            </a:pPr>
            <a:r>
              <a:rPr lang="el-GR" sz="2000" b="1" dirty="0">
                <a:latin typeface="+mj-lt"/>
              </a:rPr>
              <a:t>Μ</a:t>
            </a:r>
            <a:r>
              <a:rPr lang="el-GR" sz="2000" dirty="0">
                <a:latin typeface="+mj-lt"/>
              </a:rPr>
              <a:t>ια </a:t>
            </a:r>
            <a:r>
              <a:rPr lang="el-GR" sz="2000" dirty="0" smtClean="0">
                <a:latin typeface="+mj-lt"/>
              </a:rPr>
              <a:t>μελέτη περίπτωσης αναμένεται </a:t>
            </a:r>
            <a:r>
              <a:rPr lang="el-GR" sz="2000" dirty="0">
                <a:latin typeface="+mj-lt"/>
              </a:rPr>
              <a:t>να συλλάβει την πολυπλοκότητα μιας </a:t>
            </a:r>
            <a:r>
              <a:rPr lang="el-GR" sz="2000" dirty="0" smtClean="0">
                <a:latin typeface="+mj-lt"/>
              </a:rPr>
              <a:t>υπόθεσης </a:t>
            </a:r>
            <a:r>
              <a:rPr lang="el-GR" sz="2000" dirty="0">
                <a:latin typeface="+mj-lt"/>
              </a:rPr>
              <a:t>και η μεθοδολογία που επιτρέπει αυτή έχει αναπτυχθεί στο πλαίσιο των κοινωνικών επιστημών. Η μεθοδολογία αυτή εφαρμόζεται όχι μόνο στις κοινωνικές επιστήμες, όπως η ψυχολογία, κοινωνιολογία, </a:t>
            </a:r>
            <a:r>
              <a:rPr lang="el-GR" sz="2000" dirty="0" smtClean="0">
                <a:latin typeface="+mj-lt"/>
              </a:rPr>
              <a:t>ανθρωπολογία </a:t>
            </a:r>
            <a:r>
              <a:rPr lang="el-GR" sz="2000" dirty="0">
                <a:latin typeface="+mj-lt"/>
              </a:rPr>
              <a:t>και </a:t>
            </a:r>
            <a:r>
              <a:rPr lang="el-GR" sz="2000" dirty="0">
                <a:latin typeface="+mj-lt"/>
              </a:rPr>
              <a:t>η</a:t>
            </a:r>
            <a:r>
              <a:rPr lang="el-GR" sz="2000" dirty="0" smtClean="0">
                <a:latin typeface="+mj-lt"/>
              </a:rPr>
              <a:t> </a:t>
            </a:r>
            <a:r>
              <a:rPr lang="el-GR" sz="2000" dirty="0">
                <a:latin typeface="+mj-lt"/>
              </a:rPr>
              <a:t>οικονομία, αλλά και σε τομείς </a:t>
            </a:r>
            <a:r>
              <a:rPr lang="el-GR" sz="2000" dirty="0" smtClean="0">
                <a:latin typeface="+mj-lt"/>
              </a:rPr>
              <a:t>με πρακτικό </a:t>
            </a:r>
            <a:r>
              <a:rPr lang="el-GR" sz="2000" dirty="0">
                <a:latin typeface="+mj-lt"/>
              </a:rPr>
              <a:t>προσανατολισμό, όπως οι περιβαλλοντικές μελέτες, </a:t>
            </a:r>
            <a:r>
              <a:rPr lang="el-GR" sz="2000" dirty="0">
                <a:latin typeface="+mj-lt"/>
              </a:rPr>
              <a:t>η</a:t>
            </a:r>
            <a:r>
              <a:rPr lang="el-GR" sz="2000" dirty="0" smtClean="0">
                <a:latin typeface="+mj-lt"/>
              </a:rPr>
              <a:t> </a:t>
            </a:r>
            <a:r>
              <a:rPr lang="el-GR" sz="2000" dirty="0">
                <a:latin typeface="+mj-lt"/>
              </a:rPr>
              <a:t>κοινωνική εργασία, </a:t>
            </a:r>
            <a:r>
              <a:rPr lang="el-GR" sz="2000" dirty="0">
                <a:latin typeface="+mj-lt"/>
              </a:rPr>
              <a:t>η</a:t>
            </a:r>
            <a:r>
              <a:rPr lang="el-GR" sz="2000" dirty="0" smtClean="0">
                <a:latin typeface="+mj-lt"/>
              </a:rPr>
              <a:t> </a:t>
            </a:r>
            <a:r>
              <a:rPr lang="el-GR" sz="2000" dirty="0">
                <a:latin typeface="+mj-lt"/>
              </a:rPr>
              <a:t>εκπαίδευση και </a:t>
            </a:r>
            <a:r>
              <a:rPr lang="el-GR" sz="2000" dirty="0" smtClean="0">
                <a:latin typeface="+mj-lt"/>
              </a:rPr>
              <a:t>οι επιχειρηματικές </a:t>
            </a:r>
            <a:r>
              <a:rPr lang="el-GR" sz="2000" dirty="0">
                <a:latin typeface="+mj-lt"/>
              </a:rPr>
              <a:t>μελέτες.</a:t>
            </a:r>
          </a:p>
          <a:p>
            <a:pPr marL="0" lvl="1" indent="0" algn="just">
              <a:buNone/>
            </a:pPr>
            <a:endParaRPr lang="el-GR" sz="2000" dirty="0">
              <a:latin typeface="+mj-lt"/>
            </a:endParaRPr>
          </a:p>
          <a:p>
            <a:pPr marL="0" lvl="1" indent="0" algn="just">
              <a:buNone/>
            </a:pPr>
            <a:r>
              <a:rPr lang="el-GR" sz="2000" dirty="0">
                <a:latin typeface="+mj-lt"/>
              </a:rPr>
              <a:t>Η μελέτη περίπτωσης πρέπει να έχει μια «υπόθεση» που αποτελεί το αντικείμενο της μελέτης. Η "υπόθεση" πρέπει:</a:t>
            </a:r>
          </a:p>
          <a:p>
            <a:pPr marL="0" lvl="1" indent="0" algn="just">
              <a:buNone/>
            </a:pPr>
            <a:r>
              <a:rPr lang="el-GR" sz="2000" dirty="0">
                <a:latin typeface="+mj-lt"/>
              </a:rPr>
              <a:t>• να είναι μια σύνθετη μονάδα λειτουργίας,</a:t>
            </a:r>
          </a:p>
          <a:p>
            <a:pPr marL="0" lvl="1" indent="0" algn="just">
              <a:buNone/>
            </a:pPr>
            <a:r>
              <a:rPr lang="el-GR" sz="2000" dirty="0">
                <a:latin typeface="+mj-lt"/>
              </a:rPr>
              <a:t>• να διερευνηθεί στο φυσικό της πλαίσιο με ένα πλήθος μεθόδων, και</a:t>
            </a:r>
          </a:p>
          <a:p>
            <a:pPr marL="0" lvl="1" indent="0" algn="just">
              <a:buNone/>
            </a:pPr>
            <a:r>
              <a:rPr lang="el-GR" sz="2000" dirty="0">
                <a:latin typeface="+mj-lt"/>
              </a:rPr>
              <a:t>• να είναι σύγχρονη.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9658-73BA-4A6B-851D-E007EB9E3551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07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20940" cy="764664"/>
          </a:xfrm>
        </p:spPr>
        <p:txBody>
          <a:bodyPr/>
          <a:lstStyle/>
          <a:p>
            <a:pPr algn="ctr"/>
            <a:r>
              <a:rPr lang="el-GR" dirty="0" err="1" smtClean="0"/>
              <a:t>Ποτε</a:t>
            </a:r>
            <a:r>
              <a:rPr lang="el-GR" dirty="0" smtClean="0"/>
              <a:t> </a:t>
            </a:r>
            <a:r>
              <a:rPr lang="el-GR" dirty="0" err="1" smtClean="0"/>
              <a:t>χρησιμοποιειται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83568" y="1844824"/>
            <a:ext cx="7776864" cy="3579849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l-GR" sz="2000" dirty="0"/>
              <a:t>Σύμφωνα με τον </a:t>
            </a:r>
            <a:r>
              <a:rPr lang="el-GR" sz="2000" dirty="0" err="1"/>
              <a:t>Yin</a:t>
            </a:r>
            <a:r>
              <a:rPr lang="el-GR" sz="2000" dirty="0"/>
              <a:t> (2003) ένα σχέδιο μελέτης </a:t>
            </a:r>
            <a:r>
              <a:rPr lang="el-GR" sz="2000" dirty="0" smtClean="0"/>
              <a:t>περίπτωσης </a:t>
            </a:r>
            <a:r>
              <a:rPr lang="el-GR" sz="2000" dirty="0"/>
              <a:t>πρέπει να λαμβάνεται υπόψη όταν:</a:t>
            </a:r>
          </a:p>
          <a:p>
            <a:pPr marL="0" lvl="1" indent="0">
              <a:buNone/>
            </a:pPr>
            <a:endParaRPr lang="el-GR" sz="2000" dirty="0"/>
          </a:p>
          <a:p>
            <a:pPr lvl="1"/>
            <a:r>
              <a:rPr lang="el-GR" sz="2000" dirty="0"/>
              <a:t>το επίκεντρο της μελέτης είναι να απαντήσει «πώς» και «γιατί» </a:t>
            </a:r>
            <a:endParaRPr lang="el-GR" sz="2000" dirty="0" smtClean="0"/>
          </a:p>
          <a:p>
            <a:pPr lvl="1"/>
            <a:r>
              <a:rPr lang="el-GR" sz="2000" dirty="0" smtClean="0"/>
              <a:t>δεν </a:t>
            </a:r>
            <a:r>
              <a:rPr lang="el-GR" sz="2000" dirty="0"/>
              <a:t>μπορείτε να χειριστείτε τη συμπεριφορά όσων εμπλέκονται στη μελέτη</a:t>
            </a:r>
          </a:p>
          <a:p>
            <a:pPr lvl="1"/>
            <a:r>
              <a:rPr lang="el-GR" sz="2000" dirty="0"/>
              <a:t>θέλετε να καλύψετε </a:t>
            </a:r>
            <a:r>
              <a:rPr lang="el-GR" sz="2000" dirty="0" smtClean="0"/>
              <a:t>ορισμένες συνθήκες</a:t>
            </a:r>
            <a:r>
              <a:rPr lang="el-GR" sz="2000" dirty="0"/>
              <a:t>, </a:t>
            </a:r>
            <a:r>
              <a:rPr lang="el-GR" sz="2000" dirty="0" smtClean="0"/>
              <a:t>επειδή πιστεύετε ότι </a:t>
            </a:r>
            <a:r>
              <a:rPr lang="el-GR" sz="2000" dirty="0"/>
              <a:t>είναι </a:t>
            </a:r>
            <a:r>
              <a:rPr lang="el-GR" sz="2000" dirty="0" smtClean="0"/>
              <a:t>σχετικές με </a:t>
            </a:r>
            <a:r>
              <a:rPr lang="el-GR" sz="2000" dirty="0"/>
              <a:t>το </a:t>
            </a:r>
            <a:r>
              <a:rPr lang="el-GR" sz="2000" dirty="0" smtClean="0"/>
              <a:t>υπό</a:t>
            </a:r>
            <a:r>
              <a:rPr lang="el-GR" sz="2000" dirty="0"/>
              <a:t> μελέτη φαινόμενο </a:t>
            </a:r>
            <a:endParaRPr lang="el-GR" sz="2000" dirty="0"/>
          </a:p>
          <a:p>
            <a:pPr lvl="1"/>
            <a:r>
              <a:rPr lang="el-GR" sz="2000" dirty="0"/>
              <a:t>τα όρια δεν είναι σαφή μεταξύ του φαινομένου και </a:t>
            </a:r>
            <a:r>
              <a:rPr lang="el-GR" sz="2000" dirty="0" smtClean="0"/>
              <a:t>του </a:t>
            </a:r>
            <a:r>
              <a:rPr lang="el-GR" sz="2000" dirty="0" err="1" smtClean="0"/>
              <a:t>πλαίσιου</a:t>
            </a:r>
            <a:r>
              <a:rPr lang="el-GR" sz="2000" dirty="0" smtClean="0"/>
              <a:t>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72DB-E042-4AF7-A9FE-BA20C347C35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97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20940" cy="936104"/>
          </a:xfrm>
        </p:spPr>
        <p:txBody>
          <a:bodyPr/>
          <a:lstStyle/>
          <a:p>
            <a:pPr algn="ctr"/>
            <a:r>
              <a:rPr lang="el-GR" dirty="0"/>
              <a:t>ΤΡΙΑ ΒΗΜΑΤΑ στο </a:t>
            </a:r>
            <a:r>
              <a:rPr lang="el-GR" dirty="0" err="1" smtClean="0"/>
              <a:t>σχεδιασμο</a:t>
            </a:r>
            <a:r>
              <a:rPr lang="el-GR" dirty="0" smtClean="0"/>
              <a:t> </a:t>
            </a:r>
            <a:r>
              <a:rPr lang="el-GR" dirty="0" err="1" smtClean="0"/>
              <a:t>μελετησ</a:t>
            </a:r>
            <a:r>
              <a:rPr lang="el-GR" dirty="0" smtClean="0"/>
              <a:t> </a:t>
            </a:r>
            <a:r>
              <a:rPr lang="el-GR" dirty="0" err="1" smtClean="0"/>
              <a:t>περιπτωσεων</a:t>
            </a:r>
            <a:r>
              <a:rPr lang="el-GR" dirty="0" smtClean="0"/>
              <a:t>: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988840"/>
            <a:ext cx="7520940" cy="3435833"/>
          </a:xfrm>
        </p:spPr>
        <p:txBody>
          <a:bodyPr>
            <a:normAutofit/>
          </a:bodyPr>
          <a:lstStyle/>
          <a:p>
            <a:pPr>
              <a:buAutoNum type="arabicPeriod"/>
            </a:pPr>
            <a:endParaRPr lang="en-US" sz="2400" dirty="0" smtClean="0"/>
          </a:p>
          <a:p>
            <a:pPr>
              <a:buAutoNum type="arabicPeriod"/>
            </a:pPr>
            <a:r>
              <a:rPr lang="el-GR" sz="2400" dirty="0" smtClean="0"/>
              <a:t>Ορίζοντας </a:t>
            </a:r>
            <a:r>
              <a:rPr lang="el-GR" sz="2400" dirty="0" err="1" smtClean="0"/>
              <a:t>μια"υπόθεση</a:t>
            </a:r>
            <a:r>
              <a:rPr lang="el-GR" sz="2400" dirty="0"/>
              <a:t>"</a:t>
            </a:r>
          </a:p>
          <a:p>
            <a:pPr>
              <a:buAutoNum type="arabicPeriod"/>
            </a:pPr>
            <a:r>
              <a:rPr lang="el-GR" sz="2400" dirty="0"/>
              <a:t>Επιλέγοντας ένα από τα τέσσερα είδη των σχεδίων </a:t>
            </a:r>
            <a:r>
              <a:rPr lang="el-GR" sz="2400" dirty="0" smtClean="0"/>
              <a:t>Μελέτης Περίπτωσης</a:t>
            </a:r>
            <a:endParaRPr lang="el-GR" sz="2400" dirty="0"/>
          </a:p>
          <a:p>
            <a:pPr>
              <a:buAutoNum type="arabicPeriod"/>
            </a:pPr>
            <a:r>
              <a:rPr lang="el-GR" sz="2400" dirty="0"/>
              <a:t>Χρησιμοποιώντας τη θεωρία </a:t>
            </a:r>
            <a:r>
              <a:rPr lang="el-GR" sz="2400" dirty="0" smtClean="0"/>
              <a:t>του Σχεδιασμού εργασίας</a:t>
            </a:r>
            <a:endParaRPr lang="el-GR" sz="24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2BB-A105-4C0F-855E-E586FC2CD0A7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384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520940" cy="692656"/>
          </a:xfrm>
        </p:spPr>
        <p:txBody>
          <a:bodyPr/>
          <a:lstStyle/>
          <a:p>
            <a:pPr algn="ctr"/>
            <a:r>
              <a:rPr lang="en-US" dirty="0" smtClean="0"/>
              <a:t>1. DEFINING A CASE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71472" y="2060848"/>
            <a:ext cx="8001056" cy="3363825"/>
          </a:xfrm>
        </p:spPr>
        <p:txBody>
          <a:bodyPr>
            <a:normAutofit/>
          </a:bodyPr>
          <a:lstStyle/>
          <a:p>
            <a:pPr marL="0" lvl="1" indent="0" algn="just"/>
            <a:r>
              <a:rPr lang="en-US" sz="2000" dirty="0" smtClean="0"/>
              <a:t> Arriving </a:t>
            </a:r>
            <a:r>
              <a:rPr lang="en-US" sz="2000" dirty="0"/>
              <a:t>at even a tentative definition helps enormously in organizing your case study. </a:t>
            </a:r>
            <a:endParaRPr lang="en-US" sz="2000" dirty="0" smtClean="0"/>
          </a:p>
          <a:p>
            <a:pPr marL="0" lvl="1" indent="0" algn="just"/>
            <a:r>
              <a:rPr lang="en-US" sz="2000" dirty="0" smtClean="0"/>
              <a:t> A </a:t>
            </a:r>
            <a:r>
              <a:rPr lang="en-US" sz="2000" dirty="0"/>
              <a:t>“case” is generally a bounded entity (a person, organization, behavioral condition, event, or other social phenomenon), but the boundary between the case and its contextual conditions—in both spatial and temporal dimensions—may be blurred </a:t>
            </a:r>
            <a:endParaRPr lang="en-US" sz="2000" dirty="0" smtClean="0"/>
          </a:p>
          <a:p>
            <a:pPr marL="0" lvl="1" indent="0" algn="just"/>
            <a:r>
              <a:rPr lang="en-US" sz="2000" dirty="0" smtClean="0"/>
              <a:t> The </a:t>
            </a:r>
            <a:r>
              <a:rPr lang="en-US" sz="2000" dirty="0"/>
              <a:t>case serves as the main unit of analysis in a case </a:t>
            </a:r>
            <a:r>
              <a:rPr lang="en-US" sz="2000" dirty="0" smtClean="0"/>
              <a:t>study</a:t>
            </a:r>
            <a:r>
              <a:rPr lang="en-US" sz="2000" dirty="0"/>
              <a:t>. At the same time, case studies also can have nested units within the main unit 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6871-DA1A-409B-8CBD-B47A0CC30CB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80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775107"/>
            <a:ext cx="7520940" cy="1152128"/>
          </a:xfrm>
        </p:spPr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l-GR" dirty="0"/>
              <a:t>. </a:t>
            </a:r>
            <a:r>
              <a:rPr lang="el-GR" dirty="0" err="1" smtClean="0"/>
              <a:t>Επιλεγοντασ</a:t>
            </a:r>
            <a:r>
              <a:rPr lang="el-GR" dirty="0" smtClean="0"/>
              <a:t> </a:t>
            </a:r>
            <a:r>
              <a:rPr lang="el-GR" dirty="0" err="1" smtClean="0"/>
              <a:t>ενα</a:t>
            </a:r>
            <a:r>
              <a:rPr lang="el-GR" dirty="0" smtClean="0"/>
              <a:t> </a:t>
            </a:r>
            <a:r>
              <a:rPr lang="el-GR" dirty="0" err="1" smtClean="0"/>
              <a:t>απο</a:t>
            </a:r>
            <a:r>
              <a:rPr lang="el-GR" dirty="0" smtClean="0"/>
              <a:t> </a:t>
            </a:r>
            <a:r>
              <a:rPr lang="el-GR" dirty="0"/>
              <a:t>τα </a:t>
            </a:r>
            <a:r>
              <a:rPr lang="el-GR" dirty="0" err="1" smtClean="0"/>
              <a:t>τεσσερα</a:t>
            </a:r>
            <a:r>
              <a:rPr lang="el-GR" dirty="0" smtClean="0"/>
              <a:t> </a:t>
            </a:r>
            <a:r>
              <a:rPr lang="el-GR" dirty="0"/>
              <a:t>είδη των σχεδίων </a:t>
            </a:r>
            <a:r>
              <a:rPr lang="el-GR" dirty="0" err="1" smtClean="0"/>
              <a:t>Μελέτησ</a:t>
            </a:r>
            <a:r>
              <a:rPr lang="el-GR" dirty="0" smtClean="0"/>
              <a:t> </a:t>
            </a:r>
            <a:r>
              <a:rPr lang="el-GR" dirty="0" err="1" smtClean="0"/>
              <a:t>Περίπτωσησ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1520" y="1885778"/>
            <a:ext cx="7520940" cy="4536504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l-GR" sz="2000" dirty="0"/>
              <a:t>Αποφασίστε αν </a:t>
            </a:r>
            <a:r>
              <a:rPr lang="el-GR" sz="2000" dirty="0" smtClean="0"/>
              <a:t>η μελέτη περίπτωσή σας </a:t>
            </a:r>
            <a:r>
              <a:rPr lang="el-GR" sz="2000" dirty="0"/>
              <a:t>θα αποτελείται από μία ή πολλαπλές περιπτώσεις, τότε </a:t>
            </a:r>
            <a:r>
              <a:rPr lang="el-GR" sz="2000" dirty="0" smtClean="0"/>
              <a:t>θα </a:t>
            </a:r>
            <a:r>
              <a:rPr lang="el-GR" sz="2000" dirty="0"/>
              <a:t>μπορούσε να </a:t>
            </a:r>
            <a:r>
              <a:rPr lang="el-GR" sz="2000" dirty="0" smtClean="0"/>
              <a:t>επισημαίνεται </a:t>
            </a:r>
            <a:r>
              <a:rPr lang="el-GR" sz="2000" dirty="0"/>
              <a:t>ως </a:t>
            </a:r>
            <a:r>
              <a:rPr lang="el-GR" sz="2000" dirty="0" smtClean="0"/>
              <a:t>μονή ή </a:t>
            </a:r>
            <a:r>
              <a:rPr lang="el-GR" sz="2000" dirty="0"/>
              <a:t>μελέτη πολλαπλών </a:t>
            </a:r>
            <a:r>
              <a:rPr lang="el-GR" sz="2000" dirty="0" smtClean="0"/>
              <a:t>υποθέσεων.</a:t>
            </a:r>
            <a:endParaRPr lang="el-GR" sz="2000" dirty="0"/>
          </a:p>
          <a:p>
            <a:pPr marL="0" lvl="1" indent="0" algn="just">
              <a:buNone/>
            </a:pPr>
            <a:r>
              <a:rPr lang="el-GR" sz="2000" dirty="0" smtClean="0"/>
              <a:t>Επίσης</a:t>
            </a:r>
            <a:r>
              <a:rPr lang="el-GR" sz="2000" dirty="0"/>
              <a:t>, μπορείτε να επιλέξετε να </a:t>
            </a:r>
            <a:r>
              <a:rPr lang="el-GR" sz="2000" dirty="0" smtClean="0"/>
              <a:t>τη διατηρήσετε </a:t>
            </a:r>
            <a:endParaRPr lang="el-GR" sz="2000" dirty="0"/>
          </a:p>
          <a:p>
            <a:pPr marL="0" lvl="1" indent="0" algn="just">
              <a:buNone/>
            </a:pPr>
            <a:r>
              <a:rPr lang="el-GR" sz="2000" dirty="0" smtClean="0"/>
              <a:t>ολιστική </a:t>
            </a:r>
            <a:r>
              <a:rPr lang="el-GR" sz="2000" dirty="0"/>
              <a:t>ή να </a:t>
            </a:r>
            <a:r>
              <a:rPr lang="el-GR" sz="2000" dirty="0" smtClean="0"/>
              <a:t>έχει ενσωματωμένες</a:t>
            </a:r>
            <a:endParaRPr lang="el-GR" sz="2000" dirty="0"/>
          </a:p>
          <a:p>
            <a:pPr marL="0" lvl="1" indent="0" algn="just">
              <a:buNone/>
            </a:pPr>
            <a:r>
              <a:rPr lang="el-GR" sz="2000" dirty="0"/>
              <a:t>υποπεριπτώσεις στο πλαίσιο μιας συνολικής ολιστικής</a:t>
            </a:r>
          </a:p>
          <a:p>
            <a:pPr marL="0" lvl="1" indent="0" algn="just">
              <a:buNone/>
            </a:pPr>
            <a:r>
              <a:rPr lang="el-GR" sz="2000" dirty="0"/>
              <a:t>περίπτωση. </a:t>
            </a:r>
            <a:r>
              <a:rPr lang="el-GR" sz="2000" dirty="0" smtClean="0"/>
              <a:t>Ο </a:t>
            </a:r>
            <a:r>
              <a:rPr lang="el-GR" sz="2000" dirty="0" err="1" smtClean="0"/>
              <a:t>προκύπτον</a:t>
            </a:r>
            <a:r>
              <a:rPr lang="el-GR" sz="2000" dirty="0" smtClean="0"/>
              <a:t> σχεδιασμός οδηγεί </a:t>
            </a:r>
          </a:p>
          <a:p>
            <a:pPr marL="0" lvl="1" indent="0" algn="just">
              <a:buNone/>
            </a:pPr>
            <a:r>
              <a:rPr lang="el-GR" sz="2000" dirty="0" smtClean="0"/>
              <a:t>σε </a:t>
            </a:r>
            <a:r>
              <a:rPr lang="el-GR" sz="2000" dirty="0"/>
              <a:t>τέσσερις διαφορετικές </a:t>
            </a:r>
            <a:r>
              <a:rPr lang="el-GR" sz="2000" dirty="0" smtClean="0"/>
              <a:t>υποθέσεις-σχέδια </a:t>
            </a:r>
            <a:r>
              <a:rPr lang="el-GR" sz="2000" dirty="0"/>
              <a:t>μελέτης</a:t>
            </a:r>
            <a:r>
              <a:rPr lang="en-US" sz="2000" dirty="0" smtClean="0"/>
              <a:t>.</a:t>
            </a:r>
            <a:endParaRPr lang="el-GR" sz="2000" dirty="0"/>
          </a:p>
        </p:txBody>
      </p:sp>
      <p:pic>
        <p:nvPicPr>
          <p:cNvPr id="7" name="Θέση εικόνας 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2636912"/>
            <a:ext cx="3203848" cy="418554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57A0-3908-4E50-91AF-9C05F6965DDA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23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720080"/>
          </a:xfrm>
        </p:spPr>
        <p:txBody>
          <a:bodyPr/>
          <a:lstStyle/>
          <a:p>
            <a:pPr algn="ctr"/>
            <a:r>
              <a:rPr lang="en-US" dirty="0" smtClean="0"/>
              <a:t>3. </a:t>
            </a:r>
            <a:r>
              <a:rPr lang="el-GR" dirty="0" err="1" smtClean="0"/>
              <a:t>Χρησιμοποιωντασ</a:t>
            </a:r>
            <a:r>
              <a:rPr lang="el-GR" dirty="0" smtClean="0"/>
              <a:t> </a:t>
            </a:r>
            <a:r>
              <a:rPr lang="el-GR" dirty="0"/>
              <a:t>τη </a:t>
            </a:r>
            <a:r>
              <a:rPr lang="el-GR" dirty="0" err="1" smtClean="0"/>
              <a:t>θεωρια</a:t>
            </a:r>
            <a:r>
              <a:rPr lang="el-GR" dirty="0" smtClean="0"/>
              <a:t> στον </a:t>
            </a:r>
            <a:r>
              <a:rPr lang="el-GR" dirty="0" err="1" smtClean="0"/>
              <a:t>σχεδιασμο</a:t>
            </a:r>
            <a:r>
              <a:rPr lang="el-GR" dirty="0" smtClean="0"/>
              <a:t> </a:t>
            </a:r>
            <a:r>
              <a:rPr lang="el-GR" dirty="0" err="1" smtClean="0"/>
              <a:t>εργασίασ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988840"/>
            <a:ext cx="7520940" cy="343583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en-US" sz="2000" b="0" dirty="0" smtClean="0"/>
          </a:p>
          <a:p>
            <a:pPr marL="0" lvl="1" indent="0"/>
            <a:r>
              <a:rPr lang="el-GR" sz="2000" dirty="0"/>
              <a:t>Αποφασίστε αν θα </a:t>
            </a:r>
            <a:r>
              <a:rPr lang="el-GR" sz="2000" dirty="0" smtClean="0"/>
              <a:t>χρησιμοποιήσετε </a:t>
            </a:r>
            <a:r>
              <a:rPr lang="el-GR" sz="2000" dirty="0"/>
              <a:t>ή όχι θεωρία για να </a:t>
            </a:r>
            <a:r>
              <a:rPr lang="el-GR" sz="2000" dirty="0" smtClean="0"/>
              <a:t>σας βοηθήσει να ολοκληρωθούν τα απαραίτητα </a:t>
            </a:r>
            <a:r>
              <a:rPr lang="el-GR" sz="2000" dirty="0"/>
              <a:t>μεθοδολογικά </a:t>
            </a:r>
            <a:r>
              <a:rPr lang="el-GR" sz="2000" dirty="0" smtClean="0"/>
              <a:t>βήματά </a:t>
            </a:r>
            <a:r>
              <a:rPr lang="el-GR" sz="2000" dirty="0"/>
              <a:t>σας, όπως η ανάπτυξη </a:t>
            </a:r>
            <a:r>
              <a:rPr lang="el-GR" sz="2000" dirty="0" smtClean="0"/>
              <a:t>του ερευνητικού ερωτήματος, η </a:t>
            </a:r>
            <a:r>
              <a:rPr lang="el-GR" sz="2000" dirty="0"/>
              <a:t>τελειοποίηση του σχεδιασμού μελέτη </a:t>
            </a:r>
            <a:r>
              <a:rPr lang="el-GR" sz="2000" dirty="0" smtClean="0"/>
              <a:t>περίπτωσής </a:t>
            </a:r>
            <a:r>
              <a:rPr lang="el-GR" sz="2000" dirty="0"/>
              <a:t>σας, ή </a:t>
            </a:r>
            <a:r>
              <a:rPr lang="el-GR" sz="2000" dirty="0"/>
              <a:t>ο</a:t>
            </a:r>
            <a:r>
              <a:rPr lang="el-GR" sz="2000" dirty="0" smtClean="0"/>
              <a:t> </a:t>
            </a:r>
            <a:r>
              <a:rPr lang="el-GR" sz="2000" dirty="0"/>
              <a:t>καθορισμό των σχετικών δεδομένων που πρέπει να συλλεχθούν.</a:t>
            </a:r>
          </a:p>
          <a:p>
            <a:pPr marL="0" lvl="1" indent="0"/>
            <a:r>
              <a:rPr lang="el-GR" sz="2000" dirty="0"/>
              <a:t>  Η χρήση της θεωρίας, επίσης, μπορεί να σας βοηθήσει να οργανώσετε την αρχική </a:t>
            </a:r>
            <a:r>
              <a:rPr lang="el-GR" sz="2000" dirty="0" smtClean="0"/>
              <a:t>στρατηγική ανάλυση </a:t>
            </a:r>
            <a:r>
              <a:rPr lang="el-GR" sz="2000" dirty="0"/>
              <a:t>των δεδομένων σας και να γενικευθούν τα ευρήματα από τη μελέτη περίπτωσή σας.</a:t>
            </a:r>
            <a:endParaRPr lang="el-GR" sz="20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44D-F4A5-448C-8FEB-93022356AF62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12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ερευνα</a:t>
            </a:r>
            <a:r>
              <a:rPr lang="el-GR" dirty="0" smtClean="0"/>
              <a:t> </a:t>
            </a:r>
            <a:r>
              <a:rPr lang="el-GR" dirty="0" err="1" smtClean="0"/>
              <a:t>δρασησ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916832"/>
            <a:ext cx="7520940" cy="357984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l-GR" sz="2400" dirty="0" smtClean="0"/>
              <a:t>							Τι </a:t>
            </a:r>
            <a:r>
              <a:rPr lang="el-GR" sz="2400" dirty="0"/>
              <a:t>είναι </a:t>
            </a:r>
            <a:r>
              <a:rPr lang="el-GR" sz="2400" dirty="0" smtClean="0"/>
              <a:t>αυτό</a:t>
            </a:r>
            <a:r>
              <a:rPr lang="el-GR" sz="2400" dirty="0"/>
              <a:t>;</a:t>
            </a:r>
            <a:r>
              <a:rPr lang="el-GR" sz="2400" dirty="0" smtClean="0"/>
              <a:t>  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b="0" dirty="0"/>
              <a:t>Πρόκειται για μια μορφή έρευνας που </a:t>
            </a:r>
            <a:r>
              <a:rPr lang="el-GR" sz="2400" b="0" dirty="0" smtClean="0"/>
              <a:t>μπορεί να πραγματοποιηθεί </a:t>
            </a:r>
            <a:r>
              <a:rPr lang="el-GR" sz="2400" b="0" dirty="0"/>
              <a:t>από τους ανθρώπους σε οποιοδήποτε πλαίσιο, ανεξάρτητα από </a:t>
            </a:r>
            <a:r>
              <a:rPr lang="el-GR" sz="2400" b="0" dirty="0" smtClean="0"/>
              <a:t>την κατάσταση ή </a:t>
            </a:r>
            <a:r>
              <a:rPr lang="el-GR" sz="2400" b="0" dirty="0"/>
              <a:t>τη θέση τους. </a:t>
            </a:r>
            <a:r>
              <a:rPr lang="el-GR" sz="2400" b="0" dirty="0" smtClean="0"/>
              <a:t>Σας εμπλέκει ώστε να σκέφτεστε </a:t>
            </a:r>
            <a:r>
              <a:rPr lang="el-GR" sz="2400" b="0" dirty="0"/>
              <a:t>προσεκτικά για το τι </a:t>
            </a:r>
            <a:r>
              <a:rPr lang="el-GR" sz="2400" b="0" dirty="0" smtClean="0"/>
              <a:t>κάνετε και για το λόγο αυτό  μπορεί </a:t>
            </a:r>
            <a:r>
              <a:rPr lang="el-GR" sz="2400" b="0" dirty="0"/>
              <a:t>να </a:t>
            </a:r>
            <a:r>
              <a:rPr lang="el-GR" sz="2400" b="0" dirty="0" smtClean="0"/>
              <a:t>θεωρηθεί </a:t>
            </a:r>
            <a:r>
              <a:rPr lang="el-GR" sz="2400" b="0" dirty="0" smtClean="0"/>
              <a:t>ως </a:t>
            </a:r>
            <a:r>
              <a:rPr lang="el-GR" sz="2400" b="0" dirty="0" smtClean="0"/>
              <a:t>ένα </a:t>
            </a:r>
            <a:r>
              <a:rPr lang="el-GR" sz="2400" b="0" dirty="0"/>
              <a:t>είδος </a:t>
            </a:r>
            <a:r>
              <a:rPr lang="el-GR" sz="2400" b="0" dirty="0" err="1" smtClean="0"/>
              <a:t>αυτο</a:t>
            </a:r>
            <a:r>
              <a:rPr lang="el-GR" sz="2400" b="0" dirty="0" smtClean="0"/>
              <a:t>-στοχαστικής πρακτικής. </a:t>
            </a:r>
            <a:r>
              <a:rPr lang="el-GR" sz="2400" b="0" dirty="0"/>
              <a:t>Στη </a:t>
            </a:r>
            <a:r>
              <a:rPr lang="el-GR" sz="2400" b="0" dirty="0" smtClean="0"/>
              <a:t>έρευνα δράσης οι </a:t>
            </a:r>
            <a:r>
              <a:rPr lang="el-GR" sz="2400" b="0" dirty="0"/>
              <a:t>ερευνητές </a:t>
            </a:r>
            <a:r>
              <a:rPr lang="el-GR" sz="2400" b="0" dirty="0" smtClean="0"/>
              <a:t>κάνουν έρευνα για τον εαυτό </a:t>
            </a:r>
            <a:r>
              <a:rPr lang="el-GR" sz="2400" b="0" dirty="0"/>
              <a:t>τους </a:t>
            </a:r>
            <a:r>
              <a:rPr lang="el-GR" sz="2400" b="0" dirty="0" smtClean="0"/>
              <a:t>σε αλληλεπίδραση με </a:t>
            </a:r>
            <a:r>
              <a:rPr lang="el-GR" sz="2400" b="0" dirty="0"/>
              <a:t>άλλους </a:t>
            </a:r>
            <a:r>
              <a:rPr lang="el-GR" sz="2400" b="0" dirty="0" smtClean="0"/>
              <a:t>ανθρώπους,</a:t>
            </a:r>
            <a:r>
              <a:rPr lang="en-US" sz="2400" b="0" dirty="0" smtClean="0"/>
              <a:t> </a:t>
            </a:r>
            <a:r>
              <a:rPr lang="el-GR" sz="2400" b="0" dirty="0" smtClean="0"/>
              <a:t>οι οποίοι κάνουν </a:t>
            </a:r>
            <a:r>
              <a:rPr lang="el-GR" sz="2400" b="0" dirty="0"/>
              <a:t>το ίδιο. Δεν γίνεται διάκριση </a:t>
            </a:r>
            <a:r>
              <a:rPr lang="el-GR" sz="2400" b="0" dirty="0" smtClean="0"/>
              <a:t>ανάμεσα στο ποιος είναι ο ερευνητής </a:t>
            </a:r>
            <a:r>
              <a:rPr lang="el-GR" sz="2400" b="0" dirty="0"/>
              <a:t>και </a:t>
            </a:r>
            <a:r>
              <a:rPr lang="el-GR" sz="2400" b="0" dirty="0" smtClean="0"/>
              <a:t>ποιος είναι ο ασκούμενος. </a:t>
            </a:r>
            <a:r>
              <a:rPr lang="el-GR" sz="2400" b="0" dirty="0"/>
              <a:t>Οι ασκούμενοι είναι </a:t>
            </a:r>
            <a:r>
              <a:rPr lang="el-GR" sz="2400" b="0" dirty="0" smtClean="0"/>
              <a:t>εν δυνάμει ερευνητές</a:t>
            </a:r>
            <a:r>
              <a:rPr lang="el-GR" sz="2400" b="0" dirty="0"/>
              <a:t>, και </a:t>
            </a:r>
            <a:r>
              <a:rPr lang="el-GR" sz="2400" b="0" dirty="0" smtClean="0"/>
              <a:t>ερευνητές (είναι εν δυνάμει), ασκούμενοι.</a:t>
            </a:r>
            <a:r>
              <a:rPr lang="en-US" sz="2400" b="0" dirty="0" smtClean="0"/>
              <a:t>(</a:t>
            </a:r>
            <a:r>
              <a:rPr lang="en-US" sz="2400" b="0" dirty="0" err="1" smtClean="0"/>
              <a:t>McNiff</a:t>
            </a:r>
            <a:r>
              <a:rPr lang="en-US" sz="2400" b="0" dirty="0" smtClean="0"/>
              <a:t> J., Whitehead J., 2002)</a:t>
            </a:r>
            <a:endParaRPr lang="el-GR" sz="2400" b="0" dirty="0"/>
          </a:p>
        </p:txBody>
      </p:sp>
      <p:pic>
        <p:nvPicPr>
          <p:cNvPr id="8" name="Θέση εικόνας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9" y="188641"/>
            <a:ext cx="1150572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D380-69F7-4898-8E1D-7375FCB203D2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84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645964"/>
            <a:ext cx="7520940" cy="576064"/>
          </a:xfrm>
        </p:spPr>
        <p:txBody>
          <a:bodyPr/>
          <a:lstStyle/>
          <a:p>
            <a:pPr algn="ctr"/>
            <a:r>
              <a:rPr lang="el-GR" dirty="0" err="1" smtClean="0"/>
              <a:t>ΠΗΓ</a:t>
            </a:r>
            <a:r>
              <a:rPr lang="el-GR" dirty="0" err="1"/>
              <a:t>ε</a:t>
            </a:r>
            <a:r>
              <a:rPr lang="el-GR" dirty="0" err="1" smtClean="0"/>
              <a:t>Σ</a:t>
            </a:r>
            <a:r>
              <a:rPr lang="el-GR" dirty="0" smtClean="0"/>
              <a:t> </a:t>
            </a:r>
            <a:r>
              <a:rPr lang="el-GR" dirty="0" err="1" smtClean="0"/>
              <a:t>ΔΕΔΟΜεΝΩΝ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088" y="1254257"/>
            <a:ext cx="8130352" cy="511256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l-GR" sz="2000" dirty="0" smtClean="0"/>
              <a:t>Ένα </a:t>
            </a:r>
            <a:r>
              <a:rPr lang="el-GR" sz="2000" dirty="0"/>
              <a:t>χαρακτηριστικό της ερευνητικής μελέτης </a:t>
            </a:r>
            <a:r>
              <a:rPr lang="el-GR" sz="2000" dirty="0" smtClean="0"/>
              <a:t>της υπόθεσης </a:t>
            </a:r>
            <a:r>
              <a:rPr lang="el-GR" sz="2000" dirty="0"/>
              <a:t>είναι η χρήση πολλαπλών πηγών </a:t>
            </a:r>
            <a:r>
              <a:rPr lang="el-GR" sz="2000" dirty="0" smtClean="0"/>
              <a:t>δεδομένων. Πρόκειται για </a:t>
            </a:r>
            <a:r>
              <a:rPr lang="el-GR" sz="2000" dirty="0"/>
              <a:t>μια </a:t>
            </a:r>
            <a:r>
              <a:rPr lang="el-GR" sz="2000" dirty="0" smtClean="0"/>
              <a:t>στρατηγική, </a:t>
            </a:r>
            <a:r>
              <a:rPr lang="el-GR" sz="2000" dirty="0"/>
              <a:t>η οποία ενισχύει επίσης την αξιοπιστία των δεδομένων (</a:t>
            </a:r>
            <a:r>
              <a:rPr lang="el-GR" sz="2000" dirty="0" err="1"/>
              <a:t>Patton</a:t>
            </a:r>
            <a:r>
              <a:rPr lang="el-GR" sz="2000" dirty="0"/>
              <a:t>, </a:t>
            </a:r>
            <a:r>
              <a:rPr lang="el-GR" sz="2000" dirty="0" smtClean="0"/>
              <a:t>1990’ </a:t>
            </a:r>
            <a:r>
              <a:rPr lang="el-GR" sz="2000" dirty="0" err="1"/>
              <a:t>Yin</a:t>
            </a:r>
            <a:r>
              <a:rPr lang="el-GR" sz="2000" dirty="0"/>
              <a:t>, 2003).</a:t>
            </a:r>
          </a:p>
          <a:p>
            <a:pPr marL="0" lvl="1" indent="0">
              <a:buNone/>
            </a:pPr>
            <a:r>
              <a:rPr lang="el-GR" sz="2000" dirty="0" smtClean="0"/>
              <a:t>Μπορείτε </a:t>
            </a:r>
            <a:r>
              <a:rPr lang="el-GR" sz="2000" dirty="0"/>
              <a:t>να χρησιμοποιήσετε </a:t>
            </a:r>
            <a:r>
              <a:rPr lang="el-GR" sz="2000" dirty="0" smtClean="0"/>
              <a:t> τα παρακάτω 6 στοιχεία σε </a:t>
            </a:r>
            <a:r>
              <a:rPr lang="el-GR" sz="2000" dirty="0"/>
              <a:t>οποιονδήποτε συνδυασμό, καθώς και τις σχετικές πηγές, όπως οι ομάδες </a:t>
            </a:r>
            <a:r>
              <a:rPr lang="el-GR" sz="2000" dirty="0" smtClean="0"/>
              <a:t>εστίασης, </a:t>
            </a:r>
            <a:r>
              <a:rPr lang="el-GR" sz="2000" dirty="0"/>
              <a:t>ανάλογα με το τι είναι διαθέσιμο και σχετικό για τη μελέτη </a:t>
            </a:r>
            <a:r>
              <a:rPr lang="el-GR" sz="2000" dirty="0" smtClean="0"/>
              <a:t>περίπτωσής σας</a:t>
            </a:r>
            <a:r>
              <a:rPr lang="el-GR" sz="2000" dirty="0"/>
              <a:t>.</a:t>
            </a:r>
            <a:endParaRPr lang="en-US" sz="2000" dirty="0" smtClean="0"/>
          </a:p>
        </p:txBody>
      </p:sp>
      <p:pic>
        <p:nvPicPr>
          <p:cNvPr id="7" name="Θέση εικόνας 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graphicFrame>
        <p:nvGraphicFramePr>
          <p:cNvPr id="9" name="Πίνακας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77396"/>
              </p:ext>
            </p:extLst>
          </p:nvPr>
        </p:nvGraphicFramePr>
        <p:xfrm>
          <a:off x="402088" y="3380844"/>
          <a:ext cx="8115409" cy="31394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8115409"/>
              </a:tblGrid>
              <a:tr h="2520280">
                <a:tc>
                  <a:txBody>
                    <a:bodyPr/>
                    <a:lstStyle/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1. Άμεσες παρατηρήσεις (π.χ., ανθρώπινες ενέργειες ή ένα φυσικό περιβάλλον).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2. Συνεντεύξεις (π.χ., ανοιχτές συζητήσεις με τους βασικούς συμμετέχοντες).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3. </a:t>
                      </a:r>
                      <a:r>
                        <a:rPr lang="el-GR" sz="2000" dirty="0" smtClean="0"/>
                        <a:t>Αρχειακά </a:t>
                      </a:r>
                      <a:r>
                        <a:rPr lang="el-GR" sz="2000" dirty="0" smtClean="0"/>
                        <a:t>έγγραφα (π.χ., τα αρχεία των φοιτητών).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4. </a:t>
                      </a:r>
                      <a:r>
                        <a:rPr lang="el-GR" sz="2000" dirty="0" smtClean="0"/>
                        <a:t>Έγγραφα </a:t>
                      </a:r>
                      <a:r>
                        <a:rPr lang="el-GR" sz="2000" dirty="0" smtClean="0"/>
                        <a:t>(π.χ., άρθρα εφημερίδων, επιστολές και e-</a:t>
                      </a:r>
                      <a:r>
                        <a:rPr lang="el-GR" sz="2000" dirty="0" err="1" smtClean="0"/>
                        <a:t>mails</a:t>
                      </a:r>
                      <a:r>
                        <a:rPr lang="el-GR" sz="2000" dirty="0" smtClean="0"/>
                        <a:t>, εκθέσεις).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5. </a:t>
                      </a:r>
                      <a:r>
                        <a:rPr lang="el-GR" sz="2000" dirty="0" smtClean="0"/>
                        <a:t>Συμμετέχων-παρατηρητής</a:t>
                      </a:r>
                      <a:r>
                        <a:rPr lang="el-GR" sz="2000" baseline="0" dirty="0" smtClean="0"/>
                        <a:t> </a:t>
                      </a:r>
                      <a:r>
                        <a:rPr lang="el-GR" sz="2000" dirty="0" smtClean="0"/>
                        <a:t>(π.χ</a:t>
                      </a:r>
                      <a:r>
                        <a:rPr lang="el-GR" sz="2000" dirty="0" smtClean="0"/>
                        <a:t>., να αναγνωρίζεται ως ερευνητής, αλλά και συμπληρώνοντας έναν ρόλο πραγματικής ζωής στη σκηνή υπό μελέτη).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l-GR" sz="2000" dirty="0" smtClean="0"/>
                        <a:t>6. </a:t>
                      </a:r>
                      <a:r>
                        <a:rPr lang="el-GR" sz="2000" dirty="0" smtClean="0"/>
                        <a:t>Φυσικά </a:t>
                      </a:r>
                      <a:r>
                        <a:rPr lang="el-GR" sz="2000" dirty="0" smtClean="0"/>
                        <a:t>αντικείμενα (π.χ., </a:t>
                      </a:r>
                      <a:r>
                        <a:rPr lang="el-GR" sz="2000" dirty="0" err="1" smtClean="0"/>
                        <a:t>downloads</a:t>
                      </a:r>
                      <a:r>
                        <a:rPr lang="el-GR" sz="2000" dirty="0" smtClean="0"/>
                        <a:t> υπολογιστή της εργασίας των υπαλλήλων).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822C8-F605-4875-82C0-3FF5E7C42E83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151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520940" cy="576064"/>
          </a:xfrm>
        </p:spPr>
        <p:txBody>
          <a:bodyPr/>
          <a:lstStyle/>
          <a:p>
            <a:pPr algn="ctr"/>
            <a:r>
              <a:rPr lang="el-GR" dirty="0" err="1" smtClean="0"/>
              <a:t>Παρουσιάζοντασ</a:t>
            </a:r>
            <a:r>
              <a:rPr lang="el-GR" dirty="0" smtClean="0"/>
              <a:t> </a:t>
            </a:r>
            <a:r>
              <a:rPr lang="el-GR" dirty="0" err="1" smtClean="0"/>
              <a:t>εκθέσεισ</a:t>
            </a:r>
            <a:r>
              <a:rPr lang="el-GR" dirty="0" smtClean="0"/>
              <a:t> </a:t>
            </a:r>
            <a:r>
              <a:rPr lang="el-GR" dirty="0" err="1" smtClean="0"/>
              <a:t>ωσ</a:t>
            </a:r>
            <a:r>
              <a:rPr lang="el-GR" dirty="0" smtClean="0"/>
              <a:t> </a:t>
            </a:r>
            <a:r>
              <a:rPr lang="el-GR" dirty="0"/>
              <a:t>Απόδειξη </a:t>
            </a:r>
            <a:r>
              <a:rPr lang="el-GR" dirty="0" err="1" smtClean="0"/>
              <a:t>Μελέτησ</a:t>
            </a:r>
            <a:r>
              <a:rPr lang="el-GR" dirty="0" smtClean="0"/>
              <a:t> </a:t>
            </a:r>
            <a:r>
              <a:rPr lang="el-GR" dirty="0" err="1" smtClean="0"/>
              <a:t>Περίπτωσησ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2276872"/>
            <a:ext cx="7520940" cy="3147801"/>
          </a:xfrm>
        </p:spPr>
        <p:txBody>
          <a:bodyPr>
            <a:normAutofit/>
          </a:bodyPr>
          <a:lstStyle/>
          <a:p>
            <a:pPr marL="0" lvl="1" indent="0" algn="just"/>
            <a:r>
              <a:rPr lang="el-GR" sz="2000" dirty="0"/>
              <a:t>Παρουσιάστε τα αποδεικτικά στοιχεία σε περίπτωση </a:t>
            </a:r>
            <a:r>
              <a:rPr lang="el-GR" sz="2000" dirty="0" smtClean="0"/>
              <a:t>που η </a:t>
            </a:r>
            <a:r>
              <a:rPr lang="el-GR" sz="2000" dirty="0" smtClean="0"/>
              <a:t>μελέτη σας διακρίνεται από επαρκή </a:t>
            </a:r>
            <a:r>
              <a:rPr lang="el-GR" sz="2000" dirty="0"/>
              <a:t>σαφήνεια (π.χ</a:t>
            </a:r>
            <a:r>
              <a:rPr lang="el-GR" sz="2000" dirty="0" smtClean="0"/>
              <a:t>. </a:t>
            </a:r>
            <a:r>
              <a:rPr lang="el-GR" sz="2000" dirty="0"/>
              <a:t>ξεχωριστά κείμενα, πίνακες και εκθέματα) </a:t>
            </a:r>
            <a:r>
              <a:rPr lang="el-GR" sz="2000" dirty="0" smtClean="0"/>
              <a:t>και </a:t>
            </a:r>
            <a:r>
              <a:rPr lang="el-GR" sz="2000" dirty="0" smtClean="0"/>
              <a:t> επιτρέπει </a:t>
            </a:r>
            <a:r>
              <a:rPr lang="el-GR" sz="2000" dirty="0"/>
              <a:t>στους αναγνώστες να κρίνουν ανεξάρτητα αργότερα </a:t>
            </a:r>
            <a:r>
              <a:rPr lang="el-GR" sz="2000" dirty="0" smtClean="0"/>
              <a:t>από την ερμηνεία </a:t>
            </a:r>
            <a:r>
              <a:rPr lang="el-GR" sz="2000" dirty="0"/>
              <a:t>των δεδομένων σας.</a:t>
            </a:r>
          </a:p>
          <a:p>
            <a:pPr marL="0" lvl="1" indent="0" algn="just"/>
            <a:r>
              <a:rPr lang="el-GR" sz="2000" dirty="0"/>
              <a:t>  Στην ιδανική περίπτωση, τέτοια στοιχεία θα </a:t>
            </a:r>
            <a:r>
              <a:rPr lang="el-GR" sz="2000" dirty="0" smtClean="0"/>
              <a:t>προέλθουν </a:t>
            </a:r>
            <a:r>
              <a:rPr lang="el-GR" sz="2000" dirty="0"/>
              <a:t>από μια επίσημη βάση δεδομένων μελέτη </a:t>
            </a:r>
            <a:r>
              <a:rPr lang="el-GR" sz="2000" dirty="0" smtClean="0"/>
              <a:t>περίπτωσης, </a:t>
            </a:r>
            <a:r>
              <a:rPr lang="el-GR" sz="2000" dirty="0"/>
              <a:t>που θα </a:t>
            </a:r>
            <a:r>
              <a:rPr lang="el-GR" sz="2000" dirty="0" smtClean="0"/>
              <a:t>συγκεντρώνετε </a:t>
            </a:r>
            <a:r>
              <a:rPr lang="el-GR" sz="2000" dirty="0"/>
              <a:t>για τα αρχεία σας μετά την ολοκλήρωση της συλλογής των στοιχείων σας.</a:t>
            </a:r>
          </a:p>
        </p:txBody>
      </p:sp>
      <p:pic>
        <p:nvPicPr>
          <p:cNvPr id="9" name="Θέση εικόνας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6" name="Θέση ημερομηνίας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57EF-5DA5-49C4-A111-A80238082D85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66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20940" cy="836672"/>
          </a:xfrm>
        </p:spPr>
        <p:txBody>
          <a:bodyPr/>
          <a:lstStyle/>
          <a:p>
            <a:pPr algn="ctr"/>
            <a:r>
              <a:rPr lang="el-GR" dirty="0" err="1" smtClean="0"/>
              <a:t>Αναλυση</a:t>
            </a:r>
            <a:r>
              <a:rPr lang="el-GR" dirty="0" smtClean="0"/>
              <a:t> </a:t>
            </a:r>
            <a:r>
              <a:rPr lang="el-GR" dirty="0" err="1" smtClean="0"/>
              <a:t>μελετησ</a:t>
            </a:r>
            <a:r>
              <a:rPr lang="el-GR" dirty="0" smtClean="0"/>
              <a:t> περιπτώσεων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772816"/>
            <a:ext cx="7520940" cy="403244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l-GR" sz="2000" dirty="0" smtClean="0"/>
              <a:t>Το πρότυπο </a:t>
            </a:r>
            <a:r>
              <a:rPr lang="el-GR" sz="2000" dirty="0" smtClean="0"/>
              <a:t>λογικής </a:t>
            </a:r>
            <a:r>
              <a:rPr lang="el-GR" sz="2000" dirty="0" smtClean="0"/>
              <a:t>αντιστοίχισης θα </a:t>
            </a:r>
            <a:r>
              <a:rPr lang="el-GR" sz="2000" dirty="0"/>
              <a:t>σας επιτρέψει αργότερα να συγκρίνετε </a:t>
            </a:r>
            <a:r>
              <a:rPr lang="el-GR" sz="2000" dirty="0" smtClean="0"/>
              <a:t>μοτίβο με </a:t>
            </a:r>
            <a:r>
              <a:rPr lang="el-GR" sz="2000" dirty="0"/>
              <a:t>βάση </a:t>
            </a:r>
            <a:r>
              <a:rPr lang="el-GR" sz="2000" dirty="0" smtClean="0"/>
              <a:t>τις εμπειρίες σας (τα </a:t>
            </a:r>
            <a:r>
              <a:rPr lang="el-GR" sz="2000" dirty="0"/>
              <a:t>δεδομένα που είχαν συλλεχθεί) </a:t>
            </a:r>
            <a:r>
              <a:rPr lang="el-GR" sz="20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l-GR" sz="2000" dirty="0" smtClean="0"/>
              <a:t>Μια </a:t>
            </a:r>
            <a:r>
              <a:rPr lang="el-GR" sz="2000" dirty="0"/>
              <a:t>μελέτη περίπτωσης μπορεί να μην έχει ξεκινήσει με οποιαδήποτε </a:t>
            </a:r>
            <a:r>
              <a:rPr lang="el-GR" sz="2000" dirty="0" smtClean="0"/>
              <a:t>προβλέψιμα </a:t>
            </a:r>
            <a:r>
              <a:rPr lang="el-GR" sz="2000" dirty="0"/>
              <a:t>πρότυπα, αλλά στην πραγματικότητα μπορεί να έχει ξεκινήσει με </a:t>
            </a:r>
            <a:r>
              <a:rPr lang="el-GR" sz="2000" dirty="0" smtClean="0"/>
              <a:t>ένα ανοιχτό ερευνητικό ερώτημα που </a:t>
            </a:r>
            <a:r>
              <a:rPr lang="el-GR" sz="2000" dirty="0"/>
              <a:t>θα οδηγήσει στη χρήση μιας </a:t>
            </a:r>
            <a:r>
              <a:rPr lang="el-GR" sz="2000" dirty="0" err="1" smtClean="0"/>
              <a:t>οικοδομιστικής</a:t>
            </a:r>
            <a:r>
              <a:rPr lang="el-GR" sz="2000" dirty="0" smtClean="0"/>
              <a:t> τεχνικής εξήγησης </a:t>
            </a:r>
          </a:p>
          <a:p>
            <a:pPr marL="457200" indent="-457200">
              <a:buFont typeface="+mj-lt"/>
              <a:buAutoNum type="arabicParenR"/>
            </a:pPr>
            <a:r>
              <a:rPr lang="el-GR" sz="2000" dirty="0" smtClean="0"/>
              <a:t>Μια </a:t>
            </a:r>
            <a:r>
              <a:rPr lang="el-GR" sz="2000" dirty="0"/>
              <a:t>τρίτη τεχνική </a:t>
            </a:r>
            <a:r>
              <a:rPr lang="el-GR" sz="2000" dirty="0" smtClean="0"/>
              <a:t>αναλύει </a:t>
            </a:r>
            <a:r>
              <a:rPr lang="el-GR" sz="2000" dirty="0"/>
              <a:t>στην ποσοτική έρευνα. Στην έρευνα </a:t>
            </a:r>
            <a:r>
              <a:rPr lang="el-GR" sz="2000" dirty="0" smtClean="0"/>
              <a:t>της μελέτης </a:t>
            </a:r>
            <a:r>
              <a:rPr lang="el-GR" sz="2000" dirty="0"/>
              <a:t>περίπτωσης, η απλούστερη </a:t>
            </a:r>
            <a:r>
              <a:rPr lang="el-GR" sz="2000" dirty="0" smtClean="0"/>
              <a:t>μορφή </a:t>
            </a:r>
            <a:r>
              <a:rPr lang="el-GR" sz="2000" dirty="0"/>
              <a:t>μπορεί να αποτελείται από τη συναρμολόγηση σημαντικών γεγονότων σε μία χρονολογική σειρά.</a:t>
            </a: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00B8-59CF-4104-9130-9842EE27FC58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40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20940" cy="548640"/>
          </a:xfrm>
        </p:spPr>
        <p:txBody>
          <a:bodyPr/>
          <a:lstStyle/>
          <a:p>
            <a:pPr algn="ctr"/>
            <a:r>
              <a:rPr lang="en-US" dirty="0"/>
              <a:t>Case Study Typologies</a:t>
            </a:r>
            <a:endParaRPr lang="el-GR" dirty="0"/>
          </a:p>
        </p:txBody>
      </p:sp>
      <p:pic>
        <p:nvPicPr>
          <p:cNvPr id="6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8956281" cy="4646015"/>
          </a:xfrm>
        </p:spPr>
      </p:pic>
      <p:pic>
        <p:nvPicPr>
          <p:cNvPr id="3" name="Θέση εικόνας 2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7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2969-2BD3-42AB-82F8-93C71A3E07C1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096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Συμπερασμα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1988840"/>
            <a:ext cx="7520940" cy="3816424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l-GR" sz="2000" dirty="0"/>
              <a:t>Το πεδίο </a:t>
            </a:r>
            <a:r>
              <a:rPr lang="el-GR" sz="2000" dirty="0" smtClean="0"/>
              <a:t>υπόθεσης, η υπόθεση εφαρμογής και </a:t>
            </a:r>
            <a:r>
              <a:rPr lang="el-GR" sz="2000" dirty="0"/>
              <a:t>την επιτυχία υπόθεση μεθοδολογίες φαίνεται πιο πιθανή για εκπαιδευτικούς σκοπούς για τους ακόλουθους λόγους:</a:t>
            </a:r>
          </a:p>
          <a:p>
            <a:pPr marL="0" lvl="1" indent="0">
              <a:buNone/>
            </a:pPr>
            <a:r>
              <a:rPr lang="el-GR" sz="2000" dirty="0"/>
              <a:t> </a:t>
            </a:r>
          </a:p>
          <a:p>
            <a:pPr marL="0" lvl="1" indent="0">
              <a:buNone/>
            </a:pPr>
            <a:r>
              <a:rPr lang="el-GR" sz="2000" b="1" dirty="0"/>
              <a:t>Πρόκληση</a:t>
            </a:r>
            <a:r>
              <a:rPr lang="el-GR" sz="2000" dirty="0"/>
              <a:t>: αυτές οι προσεγγίσεις τείνουν γενικά να </a:t>
            </a:r>
            <a:r>
              <a:rPr lang="el-GR" sz="2000" dirty="0" smtClean="0"/>
              <a:t>επισημάνουν </a:t>
            </a:r>
            <a:r>
              <a:rPr lang="el-GR" sz="2000" dirty="0"/>
              <a:t>γιατί ένα γεγονός αξίζει να συζητηθεί</a:t>
            </a:r>
          </a:p>
          <a:p>
            <a:pPr marL="0" lvl="1" indent="0">
              <a:buNone/>
            </a:pPr>
            <a:r>
              <a:rPr lang="el-GR" sz="2000" b="1" dirty="0"/>
              <a:t>Πλαίσιο</a:t>
            </a:r>
            <a:r>
              <a:rPr lang="el-GR" sz="2000" dirty="0"/>
              <a:t>: </a:t>
            </a:r>
            <a:r>
              <a:rPr lang="el-GR" sz="2000" dirty="0" smtClean="0"/>
              <a:t>θα αναδείξει </a:t>
            </a:r>
            <a:r>
              <a:rPr lang="el-GR" sz="2000" dirty="0"/>
              <a:t>σημαντικά σημεία σχετικά με το πλαίσιο και τις συνθήκες που επηρεάζουν ένα θέμα στο χέρι.</a:t>
            </a:r>
          </a:p>
          <a:p>
            <a:pPr marL="0" lvl="1" indent="0">
              <a:buNone/>
            </a:pPr>
            <a:r>
              <a:rPr lang="el-GR" sz="2000" b="1" dirty="0"/>
              <a:t>Στρατηγική</a:t>
            </a:r>
            <a:r>
              <a:rPr lang="el-GR" sz="2000" dirty="0"/>
              <a:t>: </a:t>
            </a:r>
            <a:r>
              <a:rPr lang="el-GR" sz="2000" dirty="0" err="1"/>
              <a:t>highlight</a:t>
            </a:r>
            <a:r>
              <a:rPr lang="el-GR" sz="2000" dirty="0"/>
              <a:t> προσεγγίσεις που υιοθετήθηκαν για την αντιμετώπιση των προκλήσεων που προσδιορίστηκαν</a:t>
            </a:r>
          </a:p>
          <a:p>
            <a:pPr marL="0" lvl="1" indent="0">
              <a:buNone/>
            </a:pPr>
            <a:r>
              <a:rPr lang="el-GR" sz="2000" b="1" dirty="0"/>
              <a:t>Αποτέλεσμα</a:t>
            </a:r>
            <a:r>
              <a:rPr lang="el-GR" sz="2000" dirty="0"/>
              <a:t>: τα αποτελέσματα </a:t>
            </a:r>
            <a:r>
              <a:rPr lang="el-GR" sz="2000" dirty="0" smtClean="0"/>
              <a:t>δείχνουν αν  </a:t>
            </a:r>
            <a:r>
              <a:rPr lang="el-GR" sz="2000" dirty="0"/>
              <a:t>επιτεύχθηκαν και τα διδάγματα και, τέλος,</a:t>
            </a:r>
          </a:p>
          <a:p>
            <a:pPr marL="0" lvl="1" indent="0">
              <a:buNone/>
            </a:pPr>
            <a:r>
              <a:rPr lang="el-GR" sz="2000" b="1" dirty="0"/>
              <a:t>Σημεία συζήτησης</a:t>
            </a:r>
            <a:r>
              <a:rPr lang="el-GR" sz="2000" dirty="0"/>
              <a:t>: </a:t>
            </a:r>
            <a:r>
              <a:rPr lang="el-GR" sz="2000" dirty="0" smtClean="0"/>
              <a:t>θα διευκολυνθούν </a:t>
            </a:r>
            <a:r>
              <a:rPr lang="el-GR" sz="2000" dirty="0"/>
              <a:t>οι συζητήσεις με τα θέματα και τις ερωτήσεις τους </a:t>
            </a:r>
            <a:r>
              <a:rPr lang="el-GR" sz="2000" dirty="0" smtClean="0"/>
              <a:t>αναγνώστες.</a:t>
            </a:r>
            <a:endParaRPr lang="el-GR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A70A-8D79-4C9B-916C-E6B22EB51F6B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04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Συμπερασμα</a:t>
            </a:r>
            <a:endParaRPr lang="el-GR" dirty="0"/>
          </a:p>
        </p:txBody>
      </p:sp>
      <p:pic>
        <p:nvPicPr>
          <p:cNvPr id="9" name="Θέση περιεχομένου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676"/>
            <a:ext cx="7704856" cy="4269737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FC3-734B-4E11-A74C-E480DEEDF51D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21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20940" cy="548640"/>
          </a:xfrm>
        </p:spPr>
        <p:txBody>
          <a:bodyPr/>
          <a:lstStyle/>
          <a:p>
            <a:pPr algn="ctr"/>
            <a:r>
              <a:rPr lang="el-GR" smtClean="0"/>
              <a:t>παραπομπεσ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0" dirty="0" smtClean="0"/>
              <a:t>Commonwealth </a:t>
            </a:r>
            <a:r>
              <a:rPr lang="en-US" sz="2000" b="0" dirty="0"/>
              <a:t>Association for Public Administration and </a:t>
            </a:r>
            <a:r>
              <a:rPr lang="en-US" sz="2000" b="0" dirty="0" smtClean="0"/>
              <a:t>Management, </a:t>
            </a:r>
            <a:r>
              <a:rPr lang="en-US" sz="2000" b="0" dirty="0"/>
              <a:t>(2010</a:t>
            </a:r>
            <a:r>
              <a:rPr lang="en-US" sz="2000" b="0" dirty="0" smtClean="0"/>
              <a:t>). </a:t>
            </a:r>
            <a:r>
              <a:rPr lang="en-US" sz="2000" b="0" dirty="0"/>
              <a:t>Overview of Case Study Models and </a:t>
            </a:r>
            <a:r>
              <a:rPr lang="en-US" sz="2000" b="0" dirty="0" smtClean="0"/>
              <a:t>Methodology.</a:t>
            </a:r>
            <a:r>
              <a:rPr lang="en-US" sz="2000" b="0" dirty="0"/>
              <a:t> </a:t>
            </a:r>
            <a:endParaRPr lang="en-US" sz="2000" b="0" dirty="0" smtClean="0"/>
          </a:p>
          <a:p>
            <a:pPr>
              <a:buFont typeface="Wingdings" pitchFamily="2" charset="2"/>
              <a:buChar char="§"/>
            </a:pPr>
            <a:r>
              <a:rPr lang="en-US" sz="2000" b="0" dirty="0" smtClean="0"/>
              <a:t>Johansson </a:t>
            </a:r>
            <a:r>
              <a:rPr lang="en-US" sz="2000" b="0" dirty="0"/>
              <a:t>R., (2003). Case Study Methodology.</a:t>
            </a:r>
          </a:p>
          <a:p>
            <a:pPr>
              <a:buFont typeface="Wingdings" pitchFamily="2" charset="2"/>
              <a:buChar char="§"/>
            </a:pPr>
            <a:r>
              <a:rPr lang="en-US" sz="2000" b="0" dirty="0" err="1"/>
              <a:t>McNiff</a:t>
            </a:r>
            <a:r>
              <a:rPr lang="en-US" sz="2000" b="0" dirty="0"/>
              <a:t> J., Whitehead J., (2002). Action Research: Principles and Practice</a:t>
            </a:r>
            <a:r>
              <a:rPr lang="en-US" sz="2000" b="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000" b="0" dirty="0" smtClean="0"/>
              <a:t>Slocum N., (2003). </a:t>
            </a:r>
            <a:r>
              <a:rPr lang="en-US" sz="2000" b="0" dirty="0"/>
              <a:t>Participatory Methods </a:t>
            </a:r>
            <a:r>
              <a:rPr lang="en-US" sz="2000" b="0" dirty="0" smtClean="0"/>
              <a:t>Toolkit A </a:t>
            </a:r>
            <a:r>
              <a:rPr lang="en-US" sz="2000" b="0" dirty="0"/>
              <a:t>practitioner’s </a:t>
            </a:r>
            <a:r>
              <a:rPr lang="en-US" sz="2000" b="0" dirty="0" smtClean="0"/>
              <a:t>manual.</a:t>
            </a:r>
          </a:p>
          <a:p>
            <a:pPr>
              <a:buFont typeface="Wingdings" pitchFamily="2" charset="2"/>
              <a:buChar char="§"/>
            </a:pPr>
            <a:r>
              <a:rPr lang="en-US" sz="2000" b="0" dirty="0" smtClean="0"/>
              <a:t>Yin </a:t>
            </a:r>
            <a:r>
              <a:rPr lang="en-US" sz="2000" b="0" dirty="0"/>
              <a:t>R. K</a:t>
            </a:r>
            <a:r>
              <a:rPr lang="en-US" sz="2000" b="0" dirty="0" smtClean="0"/>
              <a:t>., </a:t>
            </a:r>
            <a:r>
              <a:rPr lang="en-US" sz="2000" b="0" dirty="0"/>
              <a:t>(2012</a:t>
            </a:r>
            <a:r>
              <a:rPr lang="en-US" sz="2000" b="0" dirty="0" smtClean="0"/>
              <a:t>). </a:t>
            </a:r>
            <a:r>
              <a:rPr lang="en-US" sz="2000" b="0" dirty="0"/>
              <a:t>Applications of case study </a:t>
            </a:r>
            <a:r>
              <a:rPr lang="en-US" sz="2000" b="0" dirty="0" smtClean="0"/>
              <a:t>research.</a:t>
            </a:r>
          </a:p>
          <a:p>
            <a:pPr>
              <a:buFont typeface="Wingdings" pitchFamily="2" charset="2"/>
              <a:buChar char="§"/>
            </a:pPr>
            <a:endParaRPr lang="el-GR" sz="20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5E71-1F84-47A2-8B76-77F6ADFC3640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48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Σας </a:t>
            </a:r>
            <a:r>
              <a:rPr lang="el-GR" dirty="0" err="1" smtClean="0"/>
              <a:t>ευχαριστω</a:t>
            </a:r>
            <a:r>
              <a:rPr lang="el-GR" dirty="0" smtClean="0"/>
              <a:t> για την </a:t>
            </a:r>
            <a:r>
              <a:rPr lang="el-GR" dirty="0" err="1" smtClean="0"/>
              <a:t>προσοχη</a:t>
            </a:r>
            <a:r>
              <a:rPr lang="el-GR" dirty="0" smtClean="0"/>
              <a:t> </a:t>
            </a:r>
            <a:r>
              <a:rPr lang="el-GR" dirty="0" err="1" smtClean="0"/>
              <a:t>σασ</a:t>
            </a:r>
            <a:r>
              <a:rPr lang="en-US" dirty="0" smtClean="0"/>
              <a:t>!</a:t>
            </a:r>
            <a:endParaRPr lang="el-GR" dirty="0"/>
          </a:p>
        </p:txBody>
      </p:sp>
      <p:pic>
        <p:nvPicPr>
          <p:cNvPr id="6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844675"/>
            <a:ext cx="7142686" cy="4364975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34293-0091-4F1C-81AE-8801C9F9C269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49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368192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ΠΤΥΧΕΣ ΤΗΣ ΕΡΕΥΝΑΣ ΔΡΑΣΗΣ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2348880"/>
            <a:ext cx="7520940" cy="31683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l-GR" sz="2400" dirty="0"/>
              <a:t>Οντολογία  </a:t>
            </a:r>
            <a:r>
              <a:rPr lang="el-GR" sz="2400" dirty="0" smtClean="0"/>
              <a:t>- </a:t>
            </a:r>
            <a:r>
              <a:rPr lang="el-GR" sz="2400" b="0" dirty="0" smtClean="0"/>
              <a:t>Πώς </a:t>
            </a:r>
            <a:r>
              <a:rPr lang="el-GR" sz="2400" b="0" dirty="0"/>
              <a:t>βλέπουμε τον εαυτό μας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l-GR" sz="2400" dirty="0"/>
              <a:t>Επιστημολογία </a:t>
            </a:r>
            <a:r>
              <a:rPr lang="el-GR" sz="2400" dirty="0" smtClean="0"/>
              <a:t>- </a:t>
            </a:r>
            <a:r>
              <a:rPr lang="el-GR" sz="2400" b="0" dirty="0"/>
              <a:t>Πώς </a:t>
            </a:r>
            <a:r>
              <a:rPr lang="el-GR" sz="2400" b="0" dirty="0" smtClean="0"/>
              <a:t>αποκτούμε τη γνώση</a:t>
            </a:r>
            <a:endParaRPr lang="el-GR" sz="2400" b="0" dirty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l-GR" sz="2400" dirty="0" smtClean="0"/>
              <a:t>Μεθοδολογία - </a:t>
            </a:r>
            <a:r>
              <a:rPr lang="el-GR" sz="2400" b="0" dirty="0"/>
              <a:t>Πώς </a:t>
            </a:r>
            <a:r>
              <a:rPr lang="el-GR" sz="2400" b="0" dirty="0" smtClean="0"/>
              <a:t>κάνουμε </a:t>
            </a:r>
            <a:r>
              <a:rPr lang="el-GR" sz="2400" b="0" dirty="0"/>
              <a:t>τα πράγματα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l-GR" sz="2400" dirty="0" smtClean="0"/>
              <a:t>Κοινωνικό-πολιτική </a:t>
            </a:r>
            <a:r>
              <a:rPr lang="el-GR" sz="2400" dirty="0"/>
              <a:t>πρόθεση </a:t>
            </a:r>
            <a:r>
              <a:rPr lang="el-GR" sz="2400" dirty="0" smtClean="0"/>
              <a:t>- </a:t>
            </a:r>
            <a:r>
              <a:rPr lang="el-GR" sz="2400" b="0" dirty="0" smtClean="0"/>
              <a:t>Τι ευελπιστούμε </a:t>
            </a:r>
            <a:r>
              <a:rPr lang="el-GR" sz="2400" b="0" dirty="0"/>
              <a:t>να επιτύχουμε</a:t>
            </a:r>
            <a:endParaRPr lang="en-US" sz="2400" b="0" dirty="0" smtClean="0">
              <a:sym typeface="Wingdings" pitchFamily="2" charset="2"/>
            </a:endParaRP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78C0-DDFD-4A30-B576-D3B7235B49B2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800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20940" cy="548640"/>
          </a:xfrm>
        </p:spPr>
        <p:txBody>
          <a:bodyPr/>
          <a:lstStyle/>
          <a:p>
            <a:pPr algn="ctr"/>
            <a:r>
              <a:rPr lang="el-GR" b="1" dirty="0" smtClean="0"/>
              <a:t>ΣΥΜΜΕΤΟΧΙΚΗ ΠΡΟΣΕΓΓΙΣΗ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2602" y="1191558"/>
            <a:ext cx="7520940" cy="5383500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l-GR" sz="2000" b="1" dirty="0">
                <a:latin typeface="+mj-lt"/>
              </a:rPr>
              <a:t>Τι είναι αυτό?</a:t>
            </a:r>
          </a:p>
          <a:p>
            <a:pPr lvl="1" algn="just"/>
            <a:r>
              <a:rPr lang="el-GR" sz="2000" b="1" dirty="0">
                <a:latin typeface="+mj-lt"/>
              </a:rPr>
              <a:t>  </a:t>
            </a:r>
            <a:r>
              <a:rPr lang="el-GR" sz="1800" b="1" dirty="0" smtClean="0">
                <a:latin typeface="+mj-lt"/>
              </a:rPr>
              <a:t>Υποστηρίζει ενεργά τη συμμετοχή «του κοινού» </a:t>
            </a:r>
            <a:r>
              <a:rPr lang="el-GR" sz="1800" b="1" dirty="0">
                <a:latin typeface="+mj-lt"/>
              </a:rPr>
              <a:t>στις διαδικασίες λήψης </a:t>
            </a:r>
            <a:r>
              <a:rPr lang="el-GR" sz="1800" b="1" dirty="0" smtClean="0">
                <a:latin typeface="+mj-lt"/>
              </a:rPr>
              <a:t>αποφάσεων</a:t>
            </a:r>
          </a:p>
          <a:p>
            <a:pPr lvl="1" algn="just"/>
            <a:r>
              <a:rPr lang="el-GR" sz="1800" b="1" dirty="0" smtClean="0">
                <a:latin typeface="+mj-lt"/>
              </a:rPr>
              <a:t>Το </a:t>
            </a:r>
            <a:r>
              <a:rPr lang="el-GR" sz="1800" b="1" dirty="0">
                <a:latin typeface="+mj-lt"/>
              </a:rPr>
              <a:t>σχετικό «κοινό» εξαρτάται </a:t>
            </a:r>
            <a:r>
              <a:rPr lang="el-GR" sz="1800" b="1" dirty="0" smtClean="0">
                <a:latin typeface="+mj-lt"/>
              </a:rPr>
              <a:t>από το πώς αντιμετωπίζεται </a:t>
            </a:r>
            <a:r>
              <a:rPr lang="el-GR" sz="1800" b="1" dirty="0">
                <a:latin typeface="+mj-lt"/>
              </a:rPr>
              <a:t>το </a:t>
            </a:r>
            <a:r>
              <a:rPr lang="el-GR" sz="1800" b="1" dirty="0" smtClean="0">
                <a:latin typeface="+mj-lt"/>
              </a:rPr>
              <a:t>θέμα</a:t>
            </a:r>
          </a:p>
          <a:p>
            <a:pPr lvl="1" algn="just"/>
            <a:r>
              <a:rPr lang="el-GR" sz="1800" b="1" dirty="0" smtClean="0">
                <a:latin typeface="+mj-lt"/>
              </a:rPr>
              <a:t>Το </a:t>
            </a:r>
            <a:r>
              <a:rPr lang="el-GR" sz="1800" b="1" dirty="0">
                <a:latin typeface="+mj-lt"/>
              </a:rPr>
              <a:t>κοινό μπορεί να είναι κατά μέσο όρο οι πολίτες, οι ενδιαφερόμενοι ενός συγκεκριμένου σχεδίου ή πολιτικής, εμπειρογνώμονες και ακόμη και τα μέλη της κυβέρνησης και τον ιδιωτικό </a:t>
            </a:r>
            <a:r>
              <a:rPr lang="el-GR" sz="1800" b="1" dirty="0" smtClean="0">
                <a:latin typeface="+mj-lt"/>
              </a:rPr>
              <a:t>τομέα.</a:t>
            </a:r>
          </a:p>
          <a:p>
            <a:pPr lvl="1" algn="just"/>
            <a:r>
              <a:rPr lang="el-GR" sz="1800" b="1" dirty="0" smtClean="0">
                <a:latin typeface="+mj-lt"/>
              </a:rPr>
              <a:t>Οι διαδικασίες </a:t>
            </a:r>
            <a:r>
              <a:rPr lang="el-GR" sz="1800" b="1" dirty="0">
                <a:latin typeface="+mj-lt"/>
              </a:rPr>
              <a:t>πολιτικής </a:t>
            </a:r>
            <a:r>
              <a:rPr lang="el-GR" sz="1800" b="1" dirty="0" smtClean="0">
                <a:latin typeface="+mj-lt"/>
              </a:rPr>
              <a:t>μπορούν να αποτυπωθούν ως </a:t>
            </a:r>
            <a:r>
              <a:rPr lang="el-GR" sz="1800" b="1" dirty="0">
                <a:latin typeface="+mj-lt"/>
              </a:rPr>
              <a:t>ένας κύκλος τριών </a:t>
            </a:r>
            <a:r>
              <a:rPr lang="el-GR" sz="1800" b="1" dirty="0" smtClean="0">
                <a:latin typeface="+mj-lt"/>
              </a:rPr>
              <a:t>σταδίων: </a:t>
            </a:r>
          </a:p>
          <a:p>
            <a:pPr lvl="2" algn="just"/>
            <a:r>
              <a:rPr lang="el-GR" sz="1800" b="1" dirty="0" smtClean="0">
                <a:latin typeface="+mj-lt"/>
              </a:rPr>
              <a:t>του σχεδιασμού,</a:t>
            </a:r>
            <a:endParaRPr lang="el-GR" sz="1800" b="1" dirty="0">
              <a:latin typeface="+mj-lt"/>
            </a:endParaRPr>
          </a:p>
          <a:p>
            <a:pPr lvl="2" algn="just"/>
            <a:r>
              <a:rPr lang="el-GR" sz="1800" b="1" dirty="0" smtClean="0">
                <a:latin typeface="+mj-lt"/>
              </a:rPr>
              <a:t>της εφαρμογής </a:t>
            </a:r>
            <a:r>
              <a:rPr lang="el-GR" sz="1800" b="1" dirty="0">
                <a:latin typeface="+mj-lt"/>
              </a:rPr>
              <a:t>και </a:t>
            </a:r>
            <a:endParaRPr lang="el-GR" sz="1800" b="1" dirty="0" smtClean="0">
              <a:latin typeface="+mj-lt"/>
            </a:endParaRPr>
          </a:p>
          <a:p>
            <a:pPr lvl="2" algn="just"/>
            <a:r>
              <a:rPr lang="el-GR" sz="1800" b="1" dirty="0" smtClean="0">
                <a:latin typeface="+mj-lt"/>
              </a:rPr>
              <a:t>Της αξιολόγησης</a:t>
            </a:r>
            <a:endParaRPr lang="el-GR" sz="1800" b="1" dirty="0">
              <a:latin typeface="+mj-lt"/>
            </a:endParaRPr>
          </a:p>
          <a:p>
            <a:pPr marL="0" lvl="1" indent="0" algn="just">
              <a:buNone/>
            </a:pPr>
            <a:r>
              <a:rPr lang="el-GR" sz="1800" b="1" dirty="0" smtClean="0">
                <a:latin typeface="+mj-lt"/>
              </a:rPr>
              <a:t>Μια </a:t>
            </a:r>
            <a:r>
              <a:rPr lang="el-GR" sz="1800" b="1" dirty="0">
                <a:latin typeface="+mj-lt"/>
              </a:rPr>
              <a:t>συμμετοχική</a:t>
            </a:r>
          </a:p>
          <a:p>
            <a:pPr marL="0" lvl="1" indent="0" algn="just">
              <a:buNone/>
            </a:pPr>
            <a:r>
              <a:rPr lang="el-GR" sz="1800" b="1" dirty="0">
                <a:latin typeface="+mj-lt"/>
              </a:rPr>
              <a:t>προσέγγιση μπορεί να </a:t>
            </a:r>
            <a:r>
              <a:rPr lang="el-GR" sz="1800" b="1" dirty="0" smtClean="0">
                <a:latin typeface="+mj-lt"/>
              </a:rPr>
              <a:t>αξιοποιηθεί </a:t>
            </a:r>
          </a:p>
          <a:p>
            <a:pPr marL="0" lvl="1" indent="0" algn="just">
              <a:buNone/>
            </a:pPr>
            <a:r>
              <a:rPr lang="el-GR" sz="1800" b="1" dirty="0" smtClean="0">
                <a:latin typeface="+mj-lt"/>
              </a:rPr>
              <a:t>Σε ορισμένα </a:t>
            </a:r>
            <a:r>
              <a:rPr lang="el-GR" sz="1800" b="1" dirty="0">
                <a:latin typeface="+mj-lt"/>
              </a:rPr>
              <a:t>ή </a:t>
            </a:r>
            <a:r>
              <a:rPr lang="el-GR" sz="1800" b="1" dirty="0" smtClean="0">
                <a:latin typeface="+mj-lt"/>
              </a:rPr>
              <a:t>σε όλα </a:t>
            </a:r>
          </a:p>
          <a:p>
            <a:pPr marL="0" lvl="1" indent="0" algn="just">
              <a:buNone/>
            </a:pPr>
            <a:r>
              <a:rPr lang="el-GR" sz="1800" b="1" dirty="0" smtClean="0">
                <a:latin typeface="+mj-lt"/>
              </a:rPr>
              <a:t>τα στάδια.</a:t>
            </a:r>
            <a:r>
              <a:rPr lang="en-US" sz="1800" dirty="0" smtClean="0"/>
              <a:t>(Slocum N., 2003)</a:t>
            </a:r>
          </a:p>
          <a:p>
            <a:pPr marL="0" lvl="1" indent="0" algn="just">
              <a:buNone/>
            </a:pPr>
            <a:endParaRPr lang="el-GR" sz="1800" b="0" dirty="0"/>
          </a:p>
        </p:txBody>
      </p:sp>
      <p:pic>
        <p:nvPicPr>
          <p:cNvPr id="7" name="Θέση εικόνας 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8" name="Θέση εικόνας 7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graphicFrame>
        <p:nvGraphicFramePr>
          <p:cNvPr id="9" name="Διάγραμμα 8"/>
          <p:cNvGraphicFramePr/>
          <p:nvPr>
            <p:extLst>
              <p:ext uri="{D42A27DB-BD31-4B8C-83A1-F6EECF244321}">
                <p14:modId xmlns:p14="http://schemas.microsoft.com/office/powerpoint/2010/main" val="1528735470"/>
              </p:ext>
            </p:extLst>
          </p:nvPr>
        </p:nvGraphicFramePr>
        <p:xfrm>
          <a:off x="5395358" y="3957384"/>
          <a:ext cx="2972496" cy="27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15624-275E-49C6-8B88-50DA395CAE4E}" type="datetime1">
              <a:rPr lang="el-GR" smtClean="0"/>
              <a:pPr/>
              <a:t>21/3/2017</a:t>
            </a:fld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799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921350"/>
            <a:ext cx="7520940" cy="548640"/>
          </a:xfrm>
        </p:spPr>
        <p:txBody>
          <a:bodyPr/>
          <a:lstStyle/>
          <a:p>
            <a:pPr algn="ctr"/>
            <a:r>
              <a:rPr lang="el-GR" dirty="0" err="1" smtClean="0"/>
              <a:t>Συμμετοχικη</a:t>
            </a:r>
            <a:r>
              <a:rPr lang="el-GR" dirty="0" smtClean="0"/>
              <a:t> </a:t>
            </a:r>
            <a:r>
              <a:rPr lang="el-GR" dirty="0" err="1" smtClean="0"/>
              <a:t>προσεγγιση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39200" y="1565386"/>
            <a:ext cx="7848872" cy="48245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l-GR" sz="2400" dirty="0">
                <a:latin typeface="+mj-lt"/>
              </a:rPr>
              <a:t>Πότε είναι η κατάλληλη;</a:t>
            </a:r>
          </a:p>
          <a:p>
            <a:pPr marL="0" indent="0" algn="just"/>
            <a:r>
              <a:rPr lang="el-GR" sz="2400" b="0" dirty="0">
                <a:latin typeface="+mj-lt"/>
              </a:rPr>
              <a:t>Μια συμμετοχική προσέγγιση είναι ιδιαίτερα κατάλληλη για </a:t>
            </a:r>
            <a:r>
              <a:rPr lang="el-GR" sz="2400" b="0" dirty="0" smtClean="0">
                <a:latin typeface="+mj-lt"/>
              </a:rPr>
              <a:t>να αντιμετωπίσει:</a:t>
            </a:r>
            <a:endParaRPr lang="el-GR" sz="2400" b="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400" b="0" dirty="0">
                <a:latin typeface="+mj-lt"/>
              </a:rPr>
              <a:t>Θέματα που απαιτούν </a:t>
            </a:r>
            <a:r>
              <a:rPr lang="el-GR" sz="2400" b="0" dirty="0" smtClean="0">
                <a:latin typeface="+mj-lt"/>
              </a:rPr>
              <a:t>ηθική, κοινωνική </a:t>
            </a:r>
            <a:r>
              <a:rPr lang="el-GR" sz="2400" b="0" dirty="0">
                <a:latin typeface="+mj-lt"/>
              </a:rPr>
              <a:t>ή </a:t>
            </a:r>
            <a:r>
              <a:rPr lang="el-GR" sz="2400" b="0" dirty="0" smtClean="0">
                <a:latin typeface="+mj-lt"/>
              </a:rPr>
              <a:t>πολιτισμική μελέτη </a:t>
            </a:r>
            <a:r>
              <a:rPr lang="el-GR" sz="2400" b="0" dirty="0">
                <a:latin typeface="+mj-lt"/>
              </a:rPr>
              <a:t>ή</a:t>
            </a:r>
            <a:r>
              <a:rPr lang="el-GR" sz="2400" b="0" dirty="0" smtClean="0">
                <a:latin typeface="+mj-lt"/>
              </a:rPr>
              <a:t> </a:t>
            </a:r>
            <a:r>
              <a:rPr lang="el-GR" sz="2400" b="0" dirty="0">
                <a:latin typeface="+mj-lt"/>
              </a:rPr>
              <a:t>μπορεί να </a:t>
            </a:r>
            <a:r>
              <a:rPr lang="el-GR" sz="2400" b="0" dirty="0" smtClean="0">
                <a:latin typeface="+mj-lt"/>
              </a:rPr>
              <a:t>κληθεί </a:t>
            </a:r>
            <a:r>
              <a:rPr lang="el-GR" sz="2400" b="0" dirty="0">
                <a:latin typeface="+mj-lt"/>
              </a:rPr>
              <a:t>για μια επιλογή μεταξύ των θεμελιωδών αξιών και αρχών.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400" b="0" dirty="0">
                <a:latin typeface="+mj-lt"/>
              </a:rPr>
              <a:t>Ζ</a:t>
            </a:r>
            <a:r>
              <a:rPr lang="el-GR" sz="2400" b="0" dirty="0" smtClean="0">
                <a:latin typeface="+mj-lt"/>
              </a:rPr>
              <a:t>ητήματα πολιτικής, </a:t>
            </a:r>
            <a:r>
              <a:rPr lang="el-GR" sz="2400" b="0" dirty="0">
                <a:latin typeface="+mj-lt"/>
              </a:rPr>
              <a:t>που απαιτούν ένα συνδυασμό της ευαισθητοποίησης του κοινού, </a:t>
            </a:r>
            <a:r>
              <a:rPr lang="el-GR" sz="2400" b="0" dirty="0" smtClean="0">
                <a:latin typeface="+mj-lt"/>
              </a:rPr>
              <a:t>της μάθησης, της αναζήτησης </a:t>
            </a:r>
            <a:r>
              <a:rPr lang="el-GR" sz="2400" b="0" dirty="0">
                <a:latin typeface="+mj-lt"/>
              </a:rPr>
              <a:t>λύσεων και </a:t>
            </a:r>
            <a:r>
              <a:rPr lang="el-GR" sz="2400" b="0" dirty="0" smtClean="0">
                <a:latin typeface="+mj-lt"/>
              </a:rPr>
              <a:t>συναισθηματικής </a:t>
            </a:r>
            <a:r>
              <a:rPr lang="el-GR" sz="2400" b="0" dirty="0">
                <a:latin typeface="+mj-lt"/>
              </a:rPr>
              <a:t>ή </a:t>
            </a:r>
            <a:r>
              <a:rPr lang="el-GR" sz="2400" b="0" dirty="0" smtClean="0">
                <a:latin typeface="+mj-lt"/>
              </a:rPr>
              <a:t>ηθικής αποδοχής </a:t>
            </a:r>
            <a:r>
              <a:rPr lang="el-GR" sz="2400" b="0" dirty="0">
                <a:latin typeface="+mj-lt"/>
              </a:rPr>
              <a:t>της </a:t>
            </a:r>
            <a:r>
              <a:rPr lang="el-GR" sz="2400" b="0" dirty="0" smtClean="0">
                <a:latin typeface="+mj-lt"/>
              </a:rPr>
              <a:t>τελικής </a:t>
            </a:r>
            <a:r>
              <a:rPr lang="el-GR" sz="2400" b="0" dirty="0">
                <a:latin typeface="+mj-lt"/>
              </a:rPr>
              <a:t>απόφασης.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400" b="0" dirty="0" smtClean="0">
                <a:latin typeface="+mj-lt"/>
              </a:rPr>
              <a:t>Πολιτικές δημόσιων επιλογών, που </a:t>
            </a:r>
            <a:r>
              <a:rPr lang="el-GR" sz="2400" b="0" dirty="0">
                <a:latin typeface="+mj-lt"/>
              </a:rPr>
              <a:t>θα </a:t>
            </a:r>
            <a:r>
              <a:rPr lang="el-GR" sz="2400" b="0" dirty="0" smtClean="0">
                <a:latin typeface="+mj-lt"/>
              </a:rPr>
              <a:t>βασίζονται </a:t>
            </a:r>
            <a:r>
              <a:rPr lang="el-GR" sz="2400" b="0" dirty="0">
                <a:latin typeface="+mj-lt"/>
              </a:rPr>
              <a:t>στην αρχή της προφύλαξης ή </a:t>
            </a:r>
            <a:r>
              <a:rPr lang="el-GR" sz="2400" b="0" dirty="0" smtClean="0">
                <a:latin typeface="+mj-lt"/>
              </a:rPr>
              <a:t>στη βαρύτητα της </a:t>
            </a:r>
            <a:r>
              <a:rPr lang="el-GR" sz="2400" b="0" dirty="0">
                <a:latin typeface="+mj-lt"/>
              </a:rPr>
              <a:t>απόδειξης.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400" b="0" dirty="0">
                <a:latin typeface="+mj-lt"/>
              </a:rPr>
              <a:t>Υποκείμενες αξίες </a:t>
            </a:r>
            <a:r>
              <a:rPr lang="el-GR" sz="2400" b="0" dirty="0" smtClean="0">
                <a:latin typeface="+mj-lt"/>
              </a:rPr>
              <a:t>και αρχές, οι οποίες χρειάζεται να διασαφηνιστούν </a:t>
            </a:r>
            <a:r>
              <a:rPr lang="el-GR" sz="2400" b="0" dirty="0">
                <a:latin typeface="+mj-lt"/>
              </a:rPr>
              <a:t>πριν από λεπτομερείς προτάσεις ή επιλογές διαχείρισης των κινδύνων επισπευσθεί.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400" b="0" dirty="0">
                <a:latin typeface="+mj-lt"/>
              </a:rPr>
              <a:t>Ένα σαφώς καθορισμένο σύνολο επιλογών ή προτάσεις που υποστηρίζουν την αναζήτηση συναίνεσης ή </a:t>
            </a:r>
            <a:r>
              <a:rPr lang="el-GR" sz="2400" b="0" dirty="0" smtClean="0">
                <a:latin typeface="+mj-lt"/>
              </a:rPr>
              <a:t>καινοτόμων λύσεων.</a:t>
            </a:r>
            <a:endParaRPr lang="el-GR" sz="2400" b="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6D63-B05C-4581-AD09-AA7697F02F88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956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520940" cy="548640"/>
          </a:xfrm>
        </p:spPr>
        <p:txBody>
          <a:bodyPr>
            <a:normAutofit/>
          </a:bodyPr>
          <a:lstStyle/>
          <a:p>
            <a:pPr algn="ctr"/>
            <a:r>
              <a:rPr lang="el-GR" dirty="0" smtClean="0"/>
              <a:t>ΆΛΛΕΣ ΣΥΜΜΕΤΟΧΙΚΕΣ ΜΕΘΟΔΟΙ ΚΑΙ ΤΕΧΝΙΚΕΣ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187624" y="2132856"/>
            <a:ext cx="7088892" cy="4248472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l-GR" sz="2000" dirty="0" err="1">
                <a:latin typeface="+mj-lt"/>
              </a:rPr>
              <a:t>Charrette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 smtClean="0">
                <a:latin typeface="+mj-lt"/>
              </a:rPr>
              <a:t>Κριτική Επιτροπή Πολιτών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 smtClean="0">
                <a:latin typeface="+mj-lt"/>
              </a:rPr>
              <a:t>Συνέδριο Συναίνεσης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 smtClean="0">
                <a:latin typeface="+mj-lt"/>
              </a:rPr>
              <a:t>Τεχνική </a:t>
            </a:r>
            <a:r>
              <a:rPr lang="en-US" sz="2000" dirty="0" err="1" smtClean="0">
                <a:latin typeface="+mj-lt"/>
              </a:rPr>
              <a:t>Deplhi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>
                <a:latin typeface="+mj-lt"/>
              </a:rPr>
              <a:t>Ομάδα εμπειρογνωμόνων</a:t>
            </a:r>
          </a:p>
          <a:p>
            <a:pPr>
              <a:buFont typeface="Courier New" pitchFamily="49" charset="0"/>
              <a:buChar char="o"/>
            </a:pPr>
            <a:r>
              <a:rPr lang="el-GR" sz="2000" dirty="0">
                <a:latin typeface="+mj-lt"/>
              </a:rPr>
              <a:t>Ομάδα εστίασης</a:t>
            </a:r>
          </a:p>
          <a:p>
            <a:pPr>
              <a:buFont typeface="Courier New" pitchFamily="49" charset="0"/>
              <a:buChar char="o"/>
            </a:pPr>
            <a:r>
              <a:rPr lang="el-GR" sz="2000" dirty="0">
                <a:latin typeface="+mj-lt"/>
              </a:rPr>
              <a:t>Συμμετοχική Εκτίμηση, </a:t>
            </a:r>
            <a:r>
              <a:rPr lang="el-GR" sz="2000" dirty="0" smtClean="0">
                <a:latin typeface="+mj-lt"/>
              </a:rPr>
              <a:t>Παρακολούθηση </a:t>
            </a:r>
            <a:r>
              <a:rPr lang="el-GR" sz="2000" dirty="0">
                <a:latin typeface="+mj-lt"/>
              </a:rPr>
              <a:t>και </a:t>
            </a:r>
            <a:r>
              <a:rPr lang="el-GR" sz="2000" dirty="0" smtClean="0">
                <a:latin typeface="+mj-lt"/>
              </a:rPr>
              <a:t>Αξιολόγηση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 smtClean="0">
                <a:latin typeface="+mj-lt"/>
              </a:rPr>
              <a:t>Σχεδιάζοντας στοιχεία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>
                <a:latin typeface="+mj-lt"/>
              </a:rPr>
              <a:t>Σ</a:t>
            </a:r>
            <a:r>
              <a:rPr lang="el-GR" sz="2000" dirty="0" smtClean="0">
                <a:latin typeface="+mj-lt"/>
              </a:rPr>
              <a:t>ενάρια</a:t>
            </a:r>
            <a:endParaRPr lang="el-GR" sz="2000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el-GR" sz="2000" dirty="0" err="1">
                <a:latin typeface="+mj-lt"/>
              </a:rPr>
              <a:t>The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err="1">
                <a:latin typeface="+mj-lt"/>
              </a:rPr>
              <a:t>World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err="1">
                <a:latin typeface="+mj-lt"/>
              </a:rPr>
              <a:t>Cafe</a:t>
            </a:r>
            <a:endParaRPr lang="el-GR" sz="2000" dirty="0">
              <a:latin typeface="+mj-lt"/>
            </a:endParaRP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F8D0-E6DD-4503-BD87-8671E861EF3F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63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20940" cy="548640"/>
          </a:xfrm>
        </p:spPr>
        <p:txBody>
          <a:bodyPr/>
          <a:lstStyle/>
          <a:p>
            <a:pPr algn="ctr"/>
            <a:r>
              <a:rPr lang="el-GR" dirty="0" smtClean="0"/>
              <a:t>«</a:t>
            </a:r>
            <a:r>
              <a:rPr lang="en-US" dirty="0" smtClean="0"/>
              <a:t>Charrette</a:t>
            </a:r>
            <a:r>
              <a:rPr lang="el-GR" dirty="0" smtClean="0"/>
              <a:t>»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0034" y="1285860"/>
            <a:ext cx="8143932" cy="4663420"/>
          </a:xfrm>
        </p:spPr>
        <p:txBody>
          <a:bodyPr>
            <a:normAutofit fontScale="92500"/>
          </a:bodyPr>
          <a:lstStyle/>
          <a:p>
            <a:r>
              <a:rPr lang="el-GR" sz="2000" dirty="0" smtClean="0">
                <a:latin typeface="+mj-lt"/>
              </a:rPr>
              <a:t>ΟΡΙΣΜΟΣ</a:t>
            </a:r>
            <a:r>
              <a:rPr lang="el-GR" sz="2000" dirty="0">
                <a:latin typeface="+mj-lt"/>
              </a:rPr>
              <a:t>:</a:t>
            </a:r>
          </a:p>
          <a:p>
            <a:endParaRPr lang="el-GR" sz="200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Μια </a:t>
            </a:r>
            <a:r>
              <a:rPr lang="el-GR" sz="2000" b="0" dirty="0">
                <a:latin typeface="+mj-lt"/>
              </a:rPr>
              <a:t>εντατική </a:t>
            </a:r>
            <a:r>
              <a:rPr lang="el-GR" sz="2000" b="0" dirty="0" smtClean="0">
                <a:latin typeface="+mj-lt"/>
              </a:rPr>
              <a:t>μετωπική διαδικασία </a:t>
            </a:r>
            <a:r>
              <a:rPr lang="el-GR" sz="2000" b="0" dirty="0">
                <a:latin typeface="+mj-lt"/>
              </a:rPr>
              <a:t>που αποσκοπεί να φέρει τους ανθρώπους από διάφορες </a:t>
            </a:r>
            <a:r>
              <a:rPr lang="el-GR" sz="2000" b="0" dirty="0" err="1">
                <a:latin typeface="+mj-lt"/>
              </a:rPr>
              <a:t>υπο</a:t>
            </a:r>
            <a:r>
              <a:rPr lang="el-GR" sz="2000" b="0" dirty="0">
                <a:latin typeface="+mj-lt"/>
              </a:rPr>
              <a:t>-ομάδες της κοινωνίας σε </a:t>
            </a:r>
            <a:r>
              <a:rPr lang="el-GR" sz="2000" b="0" dirty="0" smtClean="0">
                <a:latin typeface="+mj-lt"/>
              </a:rPr>
              <a:t>συμφωνία μέσα </a:t>
            </a:r>
            <a:r>
              <a:rPr lang="el-GR" sz="2000" b="0" dirty="0">
                <a:latin typeface="+mj-lt"/>
              </a:rPr>
              <a:t>σε σύντομο χρονικό </a:t>
            </a:r>
            <a:r>
              <a:rPr lang="el-GR" sz="2000" b="0" dirty="0" smtClean="0">
                <a:latin typeface="+mj-lt"/>
              </a:rPr>
              <a:t>διάστημα.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Ο </a:t>
            </a:r>
            <a:r>
              <a:rPr lang="el-GR" sz="2000" b="0" dirty="0">
                <a:latin typeface="+mj-lt"/>
              </a:rPr>
              <a:t>σχεδιασμός προ-</a:t>
            </a:r>
            <a:r>
              <a:rPr lang="el-GR" sz="2000" b="0" dirty="0" err="1">
                <a:latin typeface="+mj-lt"/>
              </a:rPr>
              <a:t>Charrette</a:t>
            </a:r>
            <a:r>
              <a:rPr lang="el-GR" sz="2000" b="0" dirty="0">
                <a:latin typeface="+mj-lt"/>
              </a:rPr>
              <a:t> </a:t>
            </a:r>
            <a:r>
              <a:rPr lang="el-GR" sz="2000" b="0" dirty="0" smtClean="0">
                <a:latin typeface="+mj-lt"/>
              </a:rPr>
              <a:t>διασπάει </a:t>
            </a:r>
            <a:r>
              <a:rPr lang="el-GR" sz="2000" b="0" dirty="0">
                <a:latin typeface="+mj-lt"/>
              </a:rPr>
              <a:t>το </a:t>
            </a:r>
            <a:r>
              <a:rPr lang="el-GR" sz="2000" b="0" dirty="0" smtClean="0">
                <a:latin typeface="+mj-lt"/>
              </a:rPr>
              <a:t>βασικό </a:t>
            </a:r>
            <a:r>
              <a:rPr lang="el-GR" sz="2000" b="0" dirty="0">
                <a:latin typeface="+mj-lt"/>
              </a:rPr>
              <a:t>θέμα σε </a:t>
            </a:r>
            <a:r>
              <a:rPr lang="el-GR" sz="2000" b="0" dirty="0" smtClean="0">
                <a:latin typeface="+mj-lt"/>
              </a:rPr>
              <a:t>επιμέρους στοιχεία, </a:t>
            </a:r>
            <a:r>
              <a:rPr lang="el-GR" sz="2000" b="0" dirty="0">
                <a:latin typeface="+mj-lt"/>
              </a:rPr>
              <a:t>στα οποία έχουν εκχωρηθεί </a:t>
            </a:r>
            <a:r>
              <a:rPr lang="el-GR" sz="2000" b="0" dirty="0" err="1">
                <a:latin typeface="+mj-lt"/>
              </a:rPr>
              <a:t>υπο</a:t>
            </a:r>
            <a:r>
              <a:rPr lang="el-GR" sz="2000" b="0" dirty="0">
                <a:latin typeface="+mj-lt"/>
              </a:rPr>
              <a:t>-ομάδες των </a:t>
            </a:r>
            <a:r>
              <a:rPr lang="el-GR" sz="2000" b="0" dirty="0" smtClean="0">
                <a:latin typeface="+mj-lt"/>
              </a:rPr>
              <a:t>ανθρώπων.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Οι </a:t>
            </a:r>
            <a:r>
              <a:rPr lang="el-GR" sz="2000" b="0" dirty="0">
                <a:latin typeface="+mj-lt"/>
              </a:rPr>
              <a:t>υποομάδες περιοδικά </a:t>
            </a:r>
            <a:r>
              <a:rPr lang="el-GR" sz="2000" b="0" dirty="0" smtClean="0">
                <a:latin typeface="+mj-lt"/>
              </a:rPr>
              <a:t>δίνουν αναφορά στο </a:t>
            </a:r>
            <a:r>
              <a:rPr lang="el-GR" sz="2000" b="0" dirty="0">
                <a:latin typeface="+mj-lt"/>
              </a:rPr>
              <a:t>σύνολο της ομάδας </a:t>
            </a:r>
            <a:r>
              <a:rPr lang="el-GR" sz="2000" b="0" dirty="0" smtClean="0">
                <a:latin typeface="+mj-lt"/>
              </a:rPr>
              <a:t>και η </a:t>
            </a:r>
            <a:r>
              <a:rPr lang="el-GR" sz="2000" b="0" dirty="0" smtClean="0">
                <a:latin typeface="+mj-lt"/>
              </a:rPr>
              <a:t>ανατροφοδότηση </a:t>
            </a:r>
            <a:r>
              <a:rPr lang="el-GR" sz="2000" b="0" dirty="0">
                <a:latin typeface="+mj-lt"/>
              </a:rPr>
              <a:t>από </a:t>
            </a:r>
            <a:r>
              <a:rPr lang="el-GR" sz="2000" b="0" dirty="0" smtClean="0">
                <a:latin typeface="+mj-lt"/>
              </a:rPr>
              <a:t>την ολομέλεια </a:t>
            </a:r>
            <a:r>
              <a:rPr lang="el-GR" sz="2000" b="0" dirty="0" smtClean="0">
                <a:latin typeface="+mj-lt"/>
              </a:rPr>
              <a:t>τότε, </a:t>
            </a:r>
            <a:r>
              <a:rPr lang="el-GR" sz="2000" b="0" dirty="0">
                <a:latin typeface="+mj-lt"/>
              </a:rPr>
              <a:t>απευθύνεται </a:t>
            </a:r>
            <a:r>
              <a:rPr lang="el-GR" sz="2000" b="0" dirty="0" smtClean="0">
                <a:latin typeface="+mj-lt"/>
              </a:rPr>
              <a:t>στο </a:t>
            </a:r>
            <a:r>
              <a:rPr lang="el-GR" sz="2000" b="0" dirty="0">
                <a:latin typeface="+mj-lt"/>
              </a:rPr>
              <a:t>επόμενο </a:t>
            </a:r>
            <a:r>
              <a:rPr lang="el-GR" sz="2000" b="0" dirty="0" smtClean="0">
                <a:latin typeface="+mj-lt"/>
              </a:rPr>
              <a:t>επίπεδο </a:t>
            </a:r>
            <a:r>
              <a:rPr lang="el-GR" sz="2000" b="0" dirty="0">
                <a:latin typeface="+mj-lt"/>
              </a:rPr>
              <a:t>των </a:t>
            </a:r>
            <a:r>
              <a:rPr lang="el-GR" sz="2000" b="0" dirty="0" smtClean="0">
                <a:latin typeface="+mj-lt"/>
              </a:rPr>
              <a:t>συζητήσεων της </a:t>
            </a:r>
            <a:r>
              <a:rPr lang="el-GR" sz="2000" b="0" dirty="0" err="1" smtClean="0">
                <a:latin typeface="+mj-lt"/>
              </a:rPr>
              <a:t>υπο</a:t>
            </a:r>
            <a:r>
              <a:rPr lang="el-GR" sz="2000" b="0" dirty="0" smtClean="0">
                <a:latin typeface="+mj-lt"/>
              </a:rPr>
              <a:t>-ομάδας. </a:t>
            </a:r>
            <a:r>
              <a:rPr lang="el-GR" sz="2000" b="0" dirty="0">
                <a:latin typeface="+mj-lt"/>
              </a:rPr>
              <a:t>Αυτή η ακολουθία επαναλαμβάνεται μέχρι να επιτευχθεί </a:t>
            </a:r>
            <a:r>
              <a:rPr lang="el-GR" sz="2000" b="0" dirty="0" smtClean="0">
                <a:latin typeface="+mj-lt"/>
              </a:rPr>
              <a:t>η συμφωνία στην </a:t>
            </a:r>
            <a:r>
              <a:rPr lang="el-GR" sz="2000" b="0" dirty="0">
                <a:latin typeface="+mj-lt"/>
              </a:rPr>
              <a:t>τελική προθεσμία </a:t>
            </a:r>
            <a:r>
              <a:rPr lang="el-GR" sz="2000" b="0" dirty="0" smtClean="0">
                <a:latin typeface="+mj-lt"/>
              </a:rPr>
              <a:t>για μια αναφορά.</a:t>
            </a:r>
            <a:endParaRPr lang="el-GR" sz="2000" b="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l-GR" sz="2000" b="0" dirty="0" smtClean="0">
                <a:latin typeface="+mj-lt"/>
              </a:rPr>
              <a:t> </a:t>
            </a:r>
            <a:r>
              <a:rPr lang="el-GR" sz="2000" b="0" dirty="0" smtClean="0">
                <a:latin typeface="+mj-lt"/>
              </a:rPr>
              <a:t>«</a:t>
            </a:r>
            <a:r>
              <a:rPr lang="el-GR" sz="2000" b="0" dirty="0" err="1" smtClean="0">
                <a:latin typeface="+mj-lt"/>
              </a:rPr>
              <a:t>Charrettes</a:t>
            </a:r>
            <a:r>
              <a:rPr lang="el-GR" sz="2000" b="0" dirty="0" smtClean="0">
                <a:latin typeface="+mj-lt"/>
              </a:rPr>
              <a:t>» </a:t>
            </a:r>
            <a:r>
              <a:rPr lang="el-GR" sz="2000" b="0" dirty="0">
                <a:latin typeface="+mj-lt"/>
              </a:rPr>
              <a:t>ποικίλουν σε μέγεθος, από 50 έως πάνω από 1.000 άτομα, και </a:t>
            </a:r>
            <a:r>
              <a:rPr lang="el-GR" sz="2000" b="0" dirty="0" smtClean="0">
                <a:latin typeface="+mj-lt"/>
              </a:rPr>
              <a:t>σε χρονική διάρκεια και </a:t>
            </a:r>
            <a:r>
              <a:rPr lang="el-GR" sz="2000" b="0" dirty="0">
                <a:latin typeface="+mj-lt"/>
              </a:rPr>
              <a:t>από τέσσερις ημέρες έως δύο εβδομάδες</a:t>
            </a:r>
            <a:r>
              <a:rPr lang="el-GR" sz="2000" dirty="0">
                <a:latin typeface="+mj-lt"/>
              </a:rPr>
              <a:t>.</a:t>
            </a:r>
            <a:endParaRPr lang="el-GR" sz="20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98000"/>
            <a:ext cx="1080000" cy="317454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r="4342"/>
          <a:stretch>
            <a:fillRect/>
          </a:stretch>
        </p:blipFill>
        <p:spPr>
          <a:xfrm>
            <a:off x="755576" y="188640"/>
            <a:ext cx="1150573" cy="360000"/>
          </a:xfrm>
        </p:spPr>
      </p:pic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A451-CCEF-4D93-A291-A821C6C8BFE7}" type="datetime1">
              <a:rPr lang="el-GR" smtClean="0"/>
              <a:pPr/>
              <a:t>21/3/2017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B073-3D2F-4477-9B74-F66C6716BD97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28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Γωνίες">
  <a:themeElements>
    <a:clrScheme name="Γωνίες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Γωνίες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Γωνίε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3827</TotalTime>
  <Words>2967</Words>
  <Application>Microsoft Office PowerPoint</Application>
  <PresentationFormat>Προβολή στην οθόνη (4:3)</PresentationFormat>
  <Paragraphs>420</Paragraphs>
  <Slides>47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47</vt:i4>
      </vt:variant>
    </vt:vector>
  </HeadingPairs>
  <TitlesOfParts>
    <vt:vector size="57" baseType="lpstr">
      <vt:lpstr>Arial</vt:lpstr>
      <vt:lpstr>Browallia New</vt:lpstr>
      <vt:lpstr>Calibri</vt:lpstr>
      <vt:lpstr>Courier New</vt:lpstr>
      <vt:lpstr>Franklin Gothic Book</vt:lpstr>
      <vt:lpstr>Franklin Gothic Medium</vt:lpstr>
      <vt:lpstr>Tunga</vt:lpstr>
      <vt:lpstr>Wingdings</vt:lpstr>
      <vt:lpstr>Προσαρμοσμένη σχεδίαση</vt:lpstr>
      <vt:lpstr>Γωνίες</vt:lpstr>
      <vt:lpstr>Συμμετοχικεσ μεθοδοι στηΝ ΑΕΙΦΟΡΙΚΗ διαχειριση των φυσικων πΟρων</vt:lpstr>
      <vt:lpstr>Participating methods in sustainable management of natural resources Module 1</vt:lpstr>
      <vt:lpstr> Πίνακασ περιεχομένων</vt:lpstr>
      <vt:lpstr>ερευνα δρασησ</vt:lpstr>
      <vt:lpstr>ΠΤΥΧΕΣ ΤΗΣ ΕΡΕΥΝΑΣ ΔΡΑΣΗΣ</vt:lpstr>
      <vt:lpstr>ΣΥΜΜΕΤΟΧΙΚΗ ΠΡΟΣΕΓΓΙΣΗ</vt:lpstr>
      <vt:lpstr>Συμμετοχικη προσεγγιση</vt:lpstr>
      <vt:lpstr>ΆΛΛΕΣ ΣΥΜΜΕΤΟΧΙΚΕΣ ΜΕΘΟΔΟΙ ΚΑΙ ΤΕΧΝΙΚΕΣ</vt:lpstr>
      <vt:lpstr>«Charrette»</vt:lpstr>
      <vt:lpstr>Charrette</vt:lpstr>
      <vt:lpstr>ΕΝΕΡΓΟΣ ΠΟΛΙΤΕΙΟΤΗΤΑ</vt:lpstr>
      <vt:lpstr>ΚΡΙΤΙΚΗ ΕΠΙΤΡΟΠΗ ΠΟΛΙΤΩΝ</vt:lpstr>
      <vt:lpstr>ΕΠΙΤΡΟΠΗ ΣΥΝΑΙΝΕΣΗΣ</vt:lpstr>
      <vt:lpstr>ΕΠΙΤΡΟΠΗ ΣΥΝΑΙΝΕΣΗΣ</vt:lpstr>
      <vt:lpstr>Τεχνικη Delphi </vt:lpstr>
      <vt:lpstr>Τεχνικη Delphi </vt:lpstr>
      <vt:lpstr>Delphi</vt:lpstr>
      <vt:lpstr>Delphi</vt:lpstr>
      <vt:lpstr>ΕΠΙΤΡΟΠΗ ΕΙΔΙΚΩΝ</vt:lpstr>
      <vt:lpstr>ΕΠΙΤΡΟΠΗ ΕΙΔΙΚΩΝ</vt:lpstr>
      <vt:lpstr>Ομαδα εστιασησ</vt:lpstr>
      <vt:lpstr>ΟΜΑΔΕΣ ΕΣΤΙΑΣΗΣ</vt:lpstr>
      <vt:lpstr>Συμμετοχικη Εκτιμηση  Παρακολουθησησ και Αξιολογησησ</vt:lpstr>
      <vt:lpstr>Συμμετοχικη Εκτιμηση  Παρακολουθησησ και Αξιολογησησ</vt:lpstr>
      <vt:lpstr>Συμμετοχικη Εκτιμηση  Παρακολουθησησ και Αξιολογησησ</vt:lpstr>
      <vt:lpstr>Κελι σχεδιασμου</vt:lpstr>
      <vt:lpstr>σχεδιασμοΣ CELL</vt:lpstr>
      <vt:lpstr>σχεδιασμοΣ CELL</vt:lpstr>
      <vt:lpstr>Εργαστηρια σεναριου</vt:lpstr>
      <vt:lpstr>Εργαστηρια σεναριου</vt:lpstr>
      <vt:lpstr>Εργαστηρια σεναριου</vt:lpstr>
      <vt:lpstr>ΤΟ World CAFE</vt:lpstr>
      <vt:lpstr>Το WORLD CAFE</vt:lpstr>
      <vt:lpstr>Μελετη περιπτωσησ</vt:lpstr>
      <vt:lpstr>Ποτε χρησιμοποιειται</vt:lpstr>
      <vt:lpstr>ΤΡΙΑ ΒΗΜΑΤΑ στο σχεδιασμο μελετησ περιπτωσεων:</vt:lpstr>
      <vt:lpstr>1. DEFINING A CASE</vt:lpstr>
      <vt:lpstr>2. Επιλεγοντασ ενα απο τα τεσσερα είδη των σχεδίων Μελέτησ Περίπτωσησ</vt:lpstr>
      <vt:lpstr>3. Χρησιμοποιωντασ τη θεωρια στον σχεδιασμο εργασίασ</vt:lpstr>
      <vt:lpstr>ΠΗΓεΣ ΔΕΔΟΜεΝΩΝ</vt:lpstr>
      <vt:lpstr>Παρουσιάζοντασ εκθέσεισ ωσ Απόδειξη Μελέτησ Περίπτωσησ</vt:lpstr>
      <vt:lpstr>Αναλυση μελετησ περιπτώσεων</vt:lpstr>
      <vt:lpstr>Case Study Typologies</vt:lpstr>
      <vt:lpstr>Συμπερασμα</vt:lpstr>
      <vt:lpstr>Συμπερασμα</vt:lpstr>
      <vt:lpstr>παραπομπεσ</vt:lpstr>
      <vt:lpstr>Σας ευχαριστω για την προσοχη σασ!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Athina</dc:creator>
  <cp:lastModifiedBy>Maria Topoliati</cp:lastModifiedBy>
  <cp:revision>107</cp:revision>
  <dcterms:created xsi:type="dcterms:W3CDTF">2015-04-28T15:18:20Z</dcterms:created>
  <dcterms:modified xsi:type="dcterms:W3CDTF">2017-03-21T20:50:11Z</dcterms:modified>
</cp:coreProperties>
</file>