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 id="2147483720" r:id="rId2"/>
  </p:sldMasterIdLst>
  <p:notesMasterIdLst>
    <p:notesMasterId r:id="rId23"/>
  </p:notesMasterIdLst>
  <p:sldIdLst>
    <p:sldId id="256" r:id="rId3"/>
    <p:sldId id="268" r:id="rId4"/>
    <p:sldId id="269" r:id="rId5"/>
    <p:sldId id="259" r:id="rId6"/>
    <p:sldId id="275" r:id="rId7"/>
    <p:sldId id="276" r:id="rId8"/>
    <p:sldId id="277" r:id="rId9"/>
    <p:sldId id="279" r:id="rId10"/>
    <p:sldId id="278" r:id="rId11"/>
    <p:sldId id="280" r:id="rId12"/>
    <p:sldId id="281" r:id="rId13"/>
    <p:sldId id="273" r:id="rId14"/>
    <p:sldId id="282" r:id="rId15"/>
    <p:sldId id="258" r:id="rId16"/>
    <p:sldId id="283" r:id="rId17"/>
    <p:sldId id="260" r:id="rId18"/>
    <p:sldId id="265" r:id="rId19"/>
    <p:sldId id="270" r:id="rId20"/>
    <p:sldId id="272" r:id="rId21"/>
    <p:sldId id="271" r:id="rId22"/>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93" autoAdjust="0"/>
    <p:restoredTop sz="94660"/>
  </p:normalViewPr>
  <p:slideViewPr>
    <p:cSldViewPr>
      <p:cViewPr>
        <p:scale>
          <a:sx n="60" d="100"/>
          <a:sy n="60" d="100"/>
        </p:scale>
        <p:origin x="-24"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96CF5EC-3787-4E91-9057-3C4B40187B13}" type="datetimeFigureOut">
              <a:rPr lang="el-GR"/>
              <a:pPr>
                <a:defRPr/>
              </a:pPr>
              <a:t>4/3/2017</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noProof="0"/>
              <a:t>Στυλ υποδείγματος κειμένου</a:t>
            </a:r>
          </a:p>
          <a:p>
            <a:pPr lvl="1"/>
            <a:r>
              <a:rPr lang="el-GR" noProof="0"/>
              <a:t>Δεύτερου επιπέδου</a:t>
            </a:r>
          </a:p>
          <a:p>
            <a:pPr lvl="2"/>
            <a:r>
              <a:rPr lang="el-GR" noProof="0"/>
              <a:t>Τρίτου επιπέδου</a:t>
            </a:r>
          </a:p>
          <a:p>
            <a:pPr lvl="3"/>
            <a:r>
              <a:rPr lang="el-GR" noProof="0"/>
              <a:t>Τέταρτου επιπέδου</a:t>
            </a:r>
          </a:p>
          <a:p>
            <a:pPr lvl="4"/>
            <a:r>
              <a:rPr lang="el-GR" noProof="0"/>
              <a:t>Πέμπτου επιπέδου</a:t>
            </a: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AC718E8-0629-4DAD-885A-8E6F847D3994}" type="slidenum">
              <a:rPr lang="el-GR"/>
              <a:pPr>
                <a:defRPr/>
              </a:pPr>
              <a:t>‹#›</a:t>
            </a:fld>
            <a:endParaRPr lang="el-GR"/>
          </a:p>
        </p:txBody>
      </p:sp>
    </p:spTree>
    <p:extLst>
      <p:ext uri="{BB962C8B-B14F-4D97-AF65-F5344CB8AC3E}">
        <p14:creationId xmlns:p14="http://schemas.microsoft.com/office/powerpoint/2010/main" val="31819783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2"/>
      </p:bgRef>
    </p:bg>
    <p:spTree>
      <p:nvGrpSpPr>
        <p:cNvPr id="1" name=""/>
        <p:cNvGrpSpPr/>
        <p:nvPr/>
      </p:nvGrpSpPr>
      <p:grpSpPr>
        <a:xfrm>
          <a:off x="0" y="0"/>
          <a:ext cx="0" cy="0"/>
          <a:chOff x="0" y="0"/>
          <a:chExt cx="0" cy="0"/>
        </a:xfrm>
      </p:grpSpPr>
      <p:sp>
        <p:nvSpPr>
          <p:cNvPr id="4" name="Ορθογώνιο 6"/>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9"/>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10"/>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Τίτλος 7"/>
          <p:cNvSpPr>
            <a:spLocks noGrp="1"/>
          </p:cNvSpPr>
          <p:nvPr>
            <p:ph type="ctrTitle"/>
          </p:nvPr>
        </p:nvSpPr>
        <p:spPr>
          <a:xfrm>
            <a:off x="2362200" y="4038600"/>
            <a:ext cx="6477000" cy="1828800"/>
          </a:xfrm>
        </p:spPr>
        <p:txBody>
          <a:bodyPr anchor="b"/>
          <a:lstStyle>
            <a:lvl1pPr>
              <a:defRPr cap="all" baseline="0"/>
            </a:lvl1pPr>
          </a:lstStyle>
          <a:p>
            <a:r>
              <a:rPr lang="el-GR"/>
              <a:t>Στυλ κύριου τίτλου</a:t>
            </a:r>
            <a:endParaRPr lang="en-US"/>
          </a:p>
        </p:txBody>
      </p:sp>
      <p:sp>
        <p:nvSpPr>
          <p:cNvPr id="9" name="Υπότιτλος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l-GR"/>
              <a:t>Στυλ κύριου υπότιτλου</a:t>
            </a:r>
            <a:endParaRPr lang="en-US"/>
          </a:p>
        </p:txBody>
      </p:sp>
      <p:sp>
        <p:nvSpPr>
          <p:cNvPr id="7" name="Θέση ημερομηνίας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1548466E-FA42-47A7-A80A-C2726B7A54FF}" type="datetime1">
              <a:rPr lang="el-GR"/>
              <a:pPr>
                <a:defRPr/>
              </a:pPr>
              <a:t>4/3/2017</a:t>
            </a:fld>
            <a:endParaRPr lang="el-GR"/>
          </a:p>
        </p:txBody>
      </p:sp>
      <p:sp>
        <p:nvSpPr>
          <p:cNvPr id="10" name="Θέση υποσέλιδου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l-GR"/>
          </a:p>
        </p:txBody>
      </p:sp>
      <p:sp>
        <p:nvSpPr>
          <p:cNvPr id="11" name="Θέση αριθμού διαφάνειας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24518B91-3F17-49E0-9651-0D014ED1F005}"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Θέση ημερομηνίας 13"/>
          <p:cNvSpPr>
            <a:spLocks noGrp="1"/>
          </p:cNvSpPr>
          <p:nvPr>
            <p:ph type="dt" sz="half" idx="10"/>
          </p:nvPr>
        </p:nvSpPr>
        <p:spPr/>
        <p:txBody>
          <a:bodyPr/>
          <a:lstStyle>
            <a:lvl1pPr>
              <a:defRPr/>
            </a:lvl1pPr>
          </a:lstStyle>
          <a:p>
            <a:pPr>
              <a:defRPr/>
            </a:pPr>
            <a:fld id="{4ED0F6CB-FD0D-40B8-91E1-0CC8CA12C1B3}" type="datetime1">
              <a:rPr lang="el-GR"/>
              <a:pPr>
                <a:defRPr/>
              </a:pPr>
              <a:t>4/3/2017</a:t>
            </a:fld>
            <a:endParaRPr lang="el-GR"/>
          </a:p>
        </p:txBody>
      </p:sp>
      <p:sp>
        <p:nvSpPr>
          <p:cNvPr id="5" name="Θέση υποσέλιδου 2"/>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22"/>
          <p:cNvSpPr>
            <a:spLocks noGrp="1"/>
          </p:cNvSpPr>
          <p:nvPr>
            <p:ph type="sldNum" sz="quarter" idx="12"/>
          </p:nvPr>
        </p:nvSpPr>
        <p:spPr/>
        <p:txBody>
          <a:bodyPr/>
          <a:lstStyle>
            <a:lvl1pPr>
              <a:defRPr/>
            </a:lvl1pPr>
          </a:lstStyle>
          <a:p>
            <a:pPr>
              <a:defRPr/>
            </a:pPr>
            <a:fld id="{06D9FD66-261B-4B07-8807-89F46CDA309D}"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4" name="Ορθογώνιο 6"/>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Κατακόρυφος τίτλος 1"/>
          <p:cNvSpPr>
            <a:spLocks noGrp="1"/>
          </p:cNvSpPr>
          <p:nvPr>
            <p:ph type="title" orient="vert"/>
          </p:nvPr>
        </p:nvSpPr>
        <p:spPr>
          <a:xfrm>
            <a:off x="6553200" y="609600"/>
            <a:ext cx="2057400" cy="5516563"/>
          </a:xfrm>
        </p:spPr>
        <p:txBody>
          <a:bodyPr vert="eaVert"/>
          <a:lstStyle/>
          <a:p>
            <a:r>
              <a:rPr lang="el-GR"/>
              <a:t>Στυλ κύριου τίτλου</a:t>
            </a:r>
            <a:endParaRPr lang="en-US"/>
          </a:p>
        </p:txBody>
      </p:sp>
      <p:sp>
        <p:nvSpPr>
          <p:cNvPr id="3" name="Θέση κατακόρυφου κειμένου 2"/>
          <p:cNvSpPr>
            <a:spLocks noGrp="1"/>
          </p:cNvSpPr>
          <p:nvPr>
            <p:ph type="body" orient="vert" idx="1"/>
          </p:nvPr>
        </p:nvSpPr>
        <p:spPr>
          <a:xfrm>
            <a:off x="457200" y="609600"/>
            <a:ext cx="5562600" cy="5516564"/>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7" name="Θέση ημερομηνίας 3"/>
          <p:cNvSpPr>
            <a:spLocks noGrp="1"/>
          </p:cNvSpPr>
          <p:nvPr>
            <p:ph type="dt" sz="half" idx="10"/>
          </p:nvPr>
        </p:nvSpPr>
        <p:spPr>
          <a:xfrm>
            <a:off x="6553200" y="6248400"/>
            <a:ext cx="2209800" cy="365125"/>
          </a:xfrm>
        </p:spPr>
        <p:txBody>
          <a:bodyPr/>
          <a:lstStyle>
            <a:lvl1pPr>
              <a:defRPr/>
            </a:lvl1pPr>
          </a:lstStyle>
          <a:p>
            <a:pPr>
              <a:defRPr/>
            </a:pPr>
            <a:fld id="{574E916A-D735-4144-82B9-1D8F786BBF2C}" type="datetime1">
              <a:rPr lang="el-GR"/>
              <a:pPr>
                <a:defRPr/>
              </a:pPr>
              <a:t>4/3/2017</a:t>
            </a:fld>
            <a:endParaRPr lang="el-GR"/>
          </a:p>
        </p:txBody>
      </p:sp>
      <p:sp>
        <p:nvSpPr>
          <p:cNvPr id="8" name="Θέση υποσέλιδου 4"/>
          <p:cNvSpPr>
            <a:spLocks noGrp="1"/>
          </p:cNvSpPr>
          <p:nvPr>
            <p:ph type="ftr" sz="quarter" idx="11"/>
          </p:nvPr>
        </p:nvSpPr>
        <p:spPr>
          <a:xfrm>
            <a:off x="457200" y="6248400"/>
            <a:ext cx="5573713" cy="365125"/>
          </a:xfrm>
        </p:spPr>
        <p:txBody>
          <a:bodyPr/>
          <a:lstStyle>
            <a:lvl1pPr>
              <a:defRPr/>
            </a:lvl1pPr>
          </a:lstStyle>
          <a:p>
            <a:pPr>
              <a:defRPr/>
            </a:pPr>
            <a:endParaRPr lang="el-GR"/>
          </a:p>
        </p:txBody>
      </p:sp>
      <p:sp>
        <p:nvSpPr>
          <p:cNvPr id="9" name="Θέση αριθμού διαφάνειας 5"/>
          <p:cNvSpPr>
            <a:spLocks noGrp="1"/>
          </p:cNvSpPr>
          <p:nvPr>
            <p:ph type="sldNum" sz="quarter" idx="12"/>
          </p:nvPr>
        </p:nvSpPr>
        <p:spPr>
          <a:xfrm rot="5400000">
            <a:off x="5989638" y="144462"/>
            <a:ext cx="533400" cy="244475"/>
          </a:xfrm>
        </p:spPr>
        <p:txBody>
          <a:bodyPr/>
          <a:lstStyle>
            <a:lvl1pPr>
              <a:defRPr/>
            </a:lvl1pPr>
          </a:lstStyle>
          <a:p>
            <a:pPr>
              <a:defRPr/>
            </a:pPr>
            <a:fld id="{43429BEE-62B1-4A49-BD49-093C3548F07B}" type="slidenum">
              <a:rPr lang="el-GR"/>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a:t>Στυλ κύριου τίτλου</a:t>
            </a: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Στυλ κύριου υπότιτλου</a:t>
            </a:r>
          </a:p>
        </p:txBody>
      </p:sp>
      <p:sp>
        <p:nvSpPr>
          <p:cNvPr id="4" name="Θέση ημερομηνίας 3"/>
          <p:cNvSpPr>
            <a:spLocks noGrp="1"/>
          </p:cNvSpPr>
          <p:nvPr>
            <p:ph type="dt" sz="half" idx="10"/>
          </p:nvPr>
        </p:nvSpPr>
        <p:spPr/>
        <p:txBody>
          <a:bodyPr/>
          <a:lstStyle>
            <a:lvl1pPr>
              <a:defRPr/>
            </a:lvl1pPr>
          </a:lstStyle>
          <a:p>
            <a:pPr>
              <a:defRPr/>
            </a:pPr>
            <a:fld id="{7CC03258-FD20-4E69-8939-AF322AB11EAE}" type="datetime1">
              <a:rPr lang="el-GR"/>
              <a:pPr>
                <a:defRPr/>
              </a:pPr>
              <a:t>4/3/2017</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EEF1241C-BC5F-4DF4-8A7E-3FFD5EE83A18}" type="slidenum">
              <a:rPr lang="el-GR"/>
              <a:pPr>
                <a:defRPr/>
              </a:pPr>
              <a:t>‹#›</a:t>
            </a:fld>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lvl1pPr>
              <a:defRPr/>
            </a:lvl1pPr>
          </a:lstStyle>
          <a:p>
            <a:pPr>
              <a:defRPr/>
            </a:pPr>
            <a:fld id="{0EB3F404-12A8-4115-9B4F-521CADD76D0A}" type="datetime1">
              <a:rPr lang="el-GR"/>
              <a:pPr>
                <a:defRPr/>
              </a:pPr>
              <a:t>4/3/2017</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83D9D33F-8D3B-4730-9C27-00377C7986F4}" type="slidenum">
              <a:rPr lang="el-GR"/>
              <a:pPr>
                <a:defRPr/>
              </a:pPr>
              <a:t>‹#›</a:t>
            </a:fld>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a:t>Στυλ κύριου τίτλου</a:t>
            </a: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lvl1pPr>
              <a:defRPr/>
            </a:lvl1pPr>
          </a:lstStyle>
          <a:p>
            <a:pPr>
              <a:defRPr/>
            </a:pPr>
            <a:fld id="{972052CE-C3A4-4699-86F6-2C1DFC89F5D4}" type="datetime1">
              <a:rPr lang="el-GR"/>
              <a:pPr>
                <a:defRPr/>
              </a:pPr>
              <a:t>4/3/2017</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0D36420E-2BCF-4A17-9A03-E5BBE11DF3C2}" type="slidenum">
              <a:rPr lang="el-GR"/>
              <a:pPr>
                <a:defRPr/>
              </a:pPr>
              <a:t>‹#›</a:t>
            </a:fld>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3"/>
          <p:cNvSpPr>
            <a:spLocks noGrp="1"/>
          </p:cNvSpPr>
          <p:nvPr>
            <p:ph type="dt" sz="half" idx="10"/>
          </p:nvPr>
        </p:nvSpPr>
        <p:spPr/>
        <p:txBody>
          <a:bodyPr/>
          <a:lstStyle>
            <a:lvl1pPr>
              <a:defRPr/>
            </a:lvl1pPr>
          </a:lstStyle>
          <a:p>
            <a:pPr>
              <a:defRPr/>
            </a:pPr>
            <a:fld id="{FC24A992-5122-46A9-AE75-7AC04F46FDBC}" type="datetime1">
              <a:rPr lang="el-GR"/>
              <a:pPr>
                <a:defRPr/>
              </a:pPr>
              <a:t>4/3/2017</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5901EEB4-1A8F-4AEC-872F-A2074C0A10A8}" type="slidenum">
              <a:rPr lang="el-GR"/>
              <a:pPr>
                <a:defRPr/>
              </a:pPr>
              <a:t>‹#›</a:t>
            </a:fld>
            <a:endParaRPr lang="el-G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a:t>Στυλ κύριου τίτλου</a:t>
            </a: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3"/>
          <p:cNvSpPr>
            <a:spLocks noGrp="1"/>
          </p:cNvSpPr>
          <p:nvPr>
            <p:ph type="dt" sz="half" idx="10"/>
          </p:nvPr>
        </p:nvSpPr>
        <p:spPr/>
        <p:txBody>
          <a:bodyPr/>
          <a:lstStyle>
            <a:lvl1pPr>
              <a:defRPr/>
            </a:lvl1pPr>
          </a:lstStyle>
          <a:p>
            <a:pPr>
              <a:defRPr/>
            </a:pPr>
            <a:fld id="{FF96E18E-5151-4312-8158-EFA7F9D6021A}" type="datetime1">
              <a:rPr lang="el-GR"/>
              <a:pPr>
                <a:defRPr/>
              </a:pPr>
              <a:t>4/3/2017</a:t>
            </a:fld>
            <a:endParaRPr lang="el-GR"/>
          </a:p>
        </p:txBody>
      </p:sp>
      <p:sp>
        <p:nvSpPr>
          <p:cNvPr id="8" name="Θέση υποσέλιδου 4"/>
          <p:cNvSpPr>
            <a:spLocks noGrp="1"/>
          </p:cNvSpPr>
          <p:nvPr>
            <p:ph type="ftr" sz="quarter" idx="11"/>
          </p:nvPr>
        </p:nvSpPr>
        <p:spPr/>
        <p:txBody>
          <a:bodyPr/>
          <a:lstStyle>
            <a:lvl1pPr>
              <a:defRPr/>
            </a:lvl1pPr>
          </a:lstStyle>
          <a:p>
            <a:pPr>
              <a:defRPr/>
            </a:pPr>
            <a:endParaRPr lang="el-GR"/>
          </a:p>
        </p:txBody>
      </p:sp>
      <p:sp>
        <p:nvSpPr>
          <p:cNvPr id="9" name="Θέση αριθμού διαφάνειας 5"/>
          <p:cNvSpPr>
            <a:spLocks noGrp="1"/>
          </p:cNvSpPr>
          <p:nvPr>
            <p:ph type="sldNum" sz="quarter" idx="12"/>
          </p:nvPr>
        </p:nvSpPr>
        <p:spPr/>
        <p:txBody>
          <a:bodyPr/>
          <a:lstStyle>
            <a:lvl1pPr>
              <a:defRPr/>
            </a:lvl1pPr>
          </a:lstStyle>
          <a:p>
            <a:pPr>
              <a:defRPr/>
            </a:pPr>
            <a:fld id="{3E47E236-5F38-4B4D-9169-EA1110F5FF10}" type="slidenum">
              <a:rPr lang="el-GR"/>
              <a:pPr>
                <a:defRPr/>
              </a:pPr>
              <a:t>‹#›</a:t>
            </a:fld>
            <a:endParaRPr lang="el-G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3"/>
          <p:cNvSpPr>
            <a:spLocks noGrp="1"/>
          </p:cNvSpPr>
          <p:nvPr>
            <p:ph type="dt" sz="half" idx="10"/>
          </p:nvPr>
        </p:nvSpPr>
        <p:spPr/>
        <p:txBody>
          <a:bodyPr/>
          <a:lstStyle>
            <a:lvl1pPr>
              <a:defRPr/>
            </a:lvl1pPr>
          </a:lstStyle>
          <a:p>
            <a:pPr>
              <a:defRPr/>
            </a:pPr>
            <a:fld id="{49FE584B-A5A2-42CE-8455-8A1FB4CDB43B}" type="datetime1">
              <a:rPr lang="el-GR"/>
              <a:pPr>
                <a:defRPr/>
              </a:pPr>
              <a:t>4/3/2017</a:t>
            </a:fld>
            <a:endParaRPr lang="el-GR"/>
          </a:p>
        </p:txBody>
      </p:sp>
      <p:sp>
        <p:nvSpPr>
          <p:cNvPr id="4" name="Θέση υποσέλιδου 4"/>
          <p:cNvSpPr>
            <a:spLocks noGrp="1"/>
          </p:cNvSpPr>
          <p:nvPr>
            <p:ph type="ftr" sz="quarter" idx="11"/>
          </p:nvPr>
        </p:nvSpPr>
        <p:spPr/>
        <p:txBody>
          <a:bodyPr/>
          <a:lstStyle>
            <a:lvl1pPr>
              <a:defRPr/>
            </a:lvl1pPr>
          </a:lstStyle>
          <a:p>
            <a:pPr>
              <a:defRPr/>
            </a:pPr>
            <a:endParaRPr lang="el-GR"/>
          </a:p>
        </p:txBody>
      </p:sp>
      <p:sp>
        <p:nvSpPr>
          <p:cNvPr id="5" name="Θέση αριθμού διαφάνειας 5"/>
          <p:cNvSpPr>
            <a:spLocks noGrp="1"/>
          </p:cNvSpPr>
          <p:nvPr>
            <p:ph type="sldNum" sz="quarter" idx="12"/>
          </p:nvPr>
        </p:nvSpPr>
        <p:spPr/>
        <p:txBody>
          <a:bodyPr/>
          <a:lstStyle>
            <a:lvl1pPr>
              <a:defRPr/>
            </a:lvl1pPr>
          </a:lstStyle>
          <a:p>
            <a:pPr>
              <a:defRPr/>
            </a:pPr>
            <a:fld id="{7C24E039-086D-4959-B1CA-C1179812D199}" type="slidenum">
              <a:rPr lang="el-GR"/>
              <a:pPr>
                <a:defRPr/>
              </a:pPr>
              <a:t>‹#›</a:t>
            </a:fld>
            <a:endParaRPr lang="el-G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3"/>
          <p:cNvSpPr>
            <a:spLocks noGrp="1"/>
          </p:cNvSpPr>
          <p:nvPr>
            <p:ph type="dt" sz="half" idx="10"/>
          </p:nvPr>
        </p:nvSpPr>
        <p:spPr/>
        <p:txBody>
          <a:bodyPr/>
          <a:lstStyle>
            <a:lvl1pPr>
              <a:defRPr/>
            </a:lvl1pPr>
          </a:lstStyle>
          <a:p>
            <a:pPr>
              <a:defRPr/>
            </a:pPr>
            <a:fld id="{130EACB2-C6BB-4C6E-8CC6-BAB26B5719F9}" type="datetime1">
              <a:rPr lang="el-GR"/>
              <a:pPr>
                <a:defRPr/>
              </a:pPr>
              <a:t>4/3/2017</a:t>
            </a:fld>
            <a:endParaRPr lang="el-GR"/>
          </a:p>
        </p:txBody>
      </p:sp>
      <p:sp>
        <p:nvSpPr>
          <p:cNvPr id="3" name="Θέση υποσέλιδου 4"/>
          <p:cNvSpPr>
            <a:spLocks noGrp="1"/>
          </p:cNvSpPr>
          <p:nvPr>
            <p:ph type="ftr" sz="quarter" idx="11"/>
          </p:nvPr>
        </p:nvSpPr>
        <p:spPr/>
        <p:txBody>
          <a:bodyPr/>
          <a:lstStyle>
            <a:lvl1pPr>
              <a:defRPr/>
            </a:lvl1pPr>
          </a:lstStyle>
          <a:p>
            <a:pPr>
              <a:defRPr/>
            </a:pPr>
            <a:endParaRPr lang="el-GR"/>
          </a:p>
        </p:txBody>
      </p:sp>
      <p:sp>
        <p:nvSpPr>
          <p:cNvPr id="4" name="Θέση αριθμού διαφάνειας 5"/>
          <p:cNvSpPr>
            <a:spLocks noGrp="1"/>
          </p:cNvSpPr>
          <p:nvPr>
            <p:ph type="sldNum" sz="quarter" idx="12"/>
          </p:nvPr>
        </p:nvSpPr>
        <p:spPr/>
        <p:txBody>
          <a:bodyPr/>
          <a:lstStyle>
            <a:lvl1pPr>
              <a:defRPr/>
            </a:lvl1pPr>
          </a:lstStyle>
          <a:p>
            <a:pPr>
              <a:defRPr/>
            </a:pPr>
            <a:fld id="{180434F1-42F0-45EE-9C23-6C46D5B1799E}" type="slidenum">
              <a:rPr lang="el-GR"/>
              <a:pPr>
                <a:defRPr/>
              </a:pPr>
              <a:t>‹#›</a:t>
            </a:fld>
            <a:endParaRPr lang="el-G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a:t>Στυλ κύριου τίτλου</a:t>
            </a: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υποδείγματος κειμένου</a:t>
            </a:r>
          </a:p>
        </p:txBody>
      </p:sp>
      <p:sp>
        <p:nvSpPr>
          <p:cNvPr id="5" name="Θέση ημερομηνίας 3"/>
          <p:cNvSpPr>
            <a:spLocks noGrp="1"/>
          </p:cNvSpPr>
          <p:nvPr>
            <p:ph type="dt" sz="half" idx="10"/>
          </p:nvPr>
        </p:nvSpPr>
        <p:spPr/>
        <p:txBody>
          <a:bodyPr/>
          <a:lstStyle>
            <a:lvl1pPr>
              <a:defRPr/>
            </a:lvl1pPr>
          </a:lstStyle>
          <a:p>
            <a:pPr>
              <a:defRPr/>
            </a:pPr>
            <a:fld id="{39C7C735-6755-4E15-95A0-B2ADBBFCF060}" type="datetime1">
              <a:rPr lang="el-GR"/>
              <a:pPr>
                <a:defRPr/>
              </a:pPr>
              <a:t>4/3/2017</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F5CCF486-0DED-43E2-B98C-18C715B937CA}"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pic>
        <p:nvPicPr>
          <p:cNvPr id="4" name="Εικόνα 2"/>
          <p:cNvPicPr>
            <a:picLocks noChangeAspect="1"/>
          </p:cNvPicPr>
          <p:nvPr userDrawn="1"/>
        </p:nvPicPr>
        <p:blipFill>
          <a:blip r:embed="rId2"/>
          <a:srcRect/>
          <a:stretch>
            <a:fillRect/>
          </a:stretch>
        </p:blipFill>
        <p:spPr bwMode="auto">
          <a:xfrm>
            <a:off x="620713" y="6337300"/>
            <a:ext cx="1260475" cy="360363"/>
          </a:xfrm>
          <a:prstGeom prst="rect">
            <a:avLst/>
          </a:prstGeom>
          <a:noFill/>
          <a:ln w="9525">
            <a:noFill/>
            <a:miter lim="800000"/>
            <a:headEnd/>
            <a:tailEnd/>
          </a:ln>
        </p:spPr>
      </p:pic>
      <p:pic>
        <p:nvPicPr>
          <p:cNvPr id="5" name="Εικόνα 6"/>
          <p:cNvPicPr>
            <a:picLocks noChangeAspect="1"/>
          </p:cNvPicPr>
          <p:nvPr userDrawn="1"/>
        </p:nvPicPr>
        <p:blipFill>
          <a:blip r:embed="rId3"/>
          <a:srcRect/>
          <a:stretch>
            <a:fillRect/>
          </a:stretch>
        </p:blipFill>
        <p:spPr bwMode="auto">
          <a:xfrm>
            <a:off x="4643438" y="6392863"/>
            <a:ext cx="1081087" cy="317500"/>
          </a:xfrm>
          <a:prstGeom prst="rect">
            <a:avLst/>
          </a:prstGeom>
          <a:noFill/>
          <a:ln w="9525">
            <a:noFill/>
            <a:miter lim="800000"/>
            <a:headEnd/>
            <a:tailEnd/>
          </a:ln>
        </p:spPr>
      </p:pic>
      <p:sp>
        <p:nvSpPr>
          <p:cNvPr id="2" name="Τίτλος 1"/>
          <p:cNvSpPr>
            <a:spLocks noGrp="1"/>
          </p:cNvSpPr>
          <p:nvPr>
            <p:ph type="title"/>
          </p:nvPr>
        </p:nvSpPr>
        <p:spPr>
          <a:xfrm>
            <a:off x="612648" y="260648"/>
            <a:ext cx="8153400" cy="958552"/>
          </a:xfrm>
        </p:spPr>
        <p:txBody>
          <a:bodyPr/>
          <a:lstStyle/>
          <a:p>
            <a:r>
              <a:rPr lang="el-GR" dirty="0"/>
              <a:t>Στυλ κύριου τίτλου</a:t>
            </a:r>
            <a:endParaRPr lang="en-US" dirty="0"/>
          </a:p>
        </p:txBody>
      </p:sp>
      <p:sp>
        <p:nvSpPr>
          <p:cNvPr id="8" name="Θέση περιεχομένου 7"/>
          <p:cNvSpPr>
            <a:spLocks noGrp="1"/>
          </p:cNvSpPr>
          <p:nvPr>
            <p:ph sz="quarter" idx="1"/>
          </p:nvPr>
        </p:nvSpPr>
        <p:spPr>
          <a:xfrm>
            <a:off x="612648" y="1600200"/>
            <a:ext cx="8153400" cy="4495800"/>
          </a:xfrm>
        </p:spPr>
        <p:txBody>
          <a:bodyPr/>
          <a:lstStyle>
            <a:lvl1pPr marL="0" indent="0">
              <a:buNone/>
              <a:defRPr/>
            </a:lvl1pPr>
          </a:lstStyle>
          <a:p>
            <a:pPr lvl="0"/>
            <a:endParaRPr lang="el-GR" dirty="0"/>
          </a:p>
        </p:txBody>
      </p:sp>
      <p:sp>
        <p:nvSpPr>
          <p:cNvPr id="6" name="Θέση ημερομηνίας 3"/>
          <p:cNvSpPr>
            <a:spLocks noGrp="1"/>
          </p:cNvSpPr>
          <p:nvPr>
            <p:ph type="dt" sz="half" idx="10"/>
          </p:nvPr>
        </p:nvSpPr>
        <p:spPr/>
        <p:txBody>
          <a:bodyPr/>
          <a:lstStyle>
            <a:lvl1pPr>
              <a:defRPr/>
            </a:lvl1pPr>
          </a:lstStyle>
          <a:p>
            <a:pPr>
              <a:defRPr/>
            </a:pPr>
            <a:fld id="{AA617248-86E6-4163-8C57-7B5BE437670A}" type="datetime1">
              <a:rPr lang="el-GR"/>
              <a:pPr>
                <a:defRPr/>
              </a:pPr>
              <a:t>4/3/2017</a:t>
            </a:fld>
            <a:endParaRPr lang="el-GR"/>
          </a:p>
        </p:txBody>
      </p:sp>
      <p:sp>
        <p:nvSpPr>
          <p:cNvPr id="7" name="Θέση αριθμού διαφάνειας 5"/>
          <p:cNvSpPr>
            <a:spLocks noGrp="1"/>
          </p:cNvSpPr>
          <p:nvPr>
            <p:ph type="sldNum" sz="quarter" idx="11"/>
          </p:nvPr>
        </p:nvSpPr>
        <p:spPr/>
        <p:txBody>
          <a:bodyPr/>
          <a:lstStyle>
            <a:lvl1pPr>
              <a:defRPr smtClean="0">
                <a:solidFill>
                  <a:srgbClr val="FFFFFF"/>
                </a:solidFill>
              </a:defRPr>
            </a:lvl1pPr>
          </a:lstStyle>
          <a:p>
            <a:pPr>
              <a:defRPr/>
            </a:pPr>
            <a:fld id="{87B341DC-D5F6-4C4D-9971-3FCDD75F4AB3}" type="slidenum">
              <a:rPr lang="el-GR"/>
              <a:pPr>
                <a:defRPr/>
              </a:pPr>
              <a:t>‹#›</a:t>
            </a:fld>
            <a:endParaRPr lang="el-G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a:t>Στυλ κύριου τίτλου</a:t>
            </a:r>
          </a:p>
        </p:txBody>
      </p:sp>
      <p:sp>
        <p:nvSpPr>
          <p:cNvPr id="3" name="Θέση εικόνας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υποδείγματος κειμένου</a:t>
            </a:r>
          </a:p>
        </p:txBody>
      </p:sp>
      <p:sp>
        <p:nvSpPr>
          <p:cNvPr id="5" name="Θέση ημερομηνίας 3"/>
          <p:cNvSpPr>
            <a:spLocks noGrp="1"/>
          </p:cNvSpPr>
          <p:nvPr>
            <p:ph type="dt" sz="half" idx="10"/>
          </p:nvPr>
        </p:nvSpPr>
        <p:spPr/>
        <p:txBody>
          <a:bodyPr/>
          <a:lstStyle>
            <a:lvl1pPr>
              <a:defRPr/>
            </a:lvl1pPr>
          </a:lstStyle>
          <a:p>
            <a:pPr>
              <a:defRPr/>
            </a:pPr>
            <a:fld id="{8C3A13DB-B981-4626-8399-B098B7390AB8}" type="datetime1">
              <a:rPr lang="el-GR"/>
              <a:pPr>
                <a:defRPr/>
              </a:pPr>
              <a:t>4/3/2017</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08EF52F2-E588-44AE-A320-51E659A6E4D3}" type="slidenum">
              <a:rPr lang="el-GR"/>
              <a:pPr>
                <a:defRPr/>
              </a:pPr>
              <a:t>‹#›</a:t>
            </a:fld>
            <a:endParaRPr lang="el-G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lvl1pPr>
              <a:defRPr/>
            </a:lvl1pPr>
          </a:lstStyle>
          <a:p>
            <a:pPr>
              <a:defRPr/>
            </a:pPr>
            <a:fld id="{4DF2FFE7-36A3-4E66-89C6-EDBA06B2F72D}" type="datetime1">
              <a:rPr lang="el-GR"/>
              <a:pPr>
                <a:defRPr/>
              </a:pPr>
              <a:t>4/3/2017</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EE60A167-00B5-485A-AD18-D44B59C2274D}" type="slidenum">
              <a:rPr lang="el-GR"/>
              <a:pPr>
                <a:defRPr/>
              </a:pPr>
              <a:t>‹#›</a:t>
            </a:fld>
            <a:endParaRPr lang="el-G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lvl1pPr>
              <a:defRPr/>
            </a:lvl1pPr>
          </a:lstStyle>
          <a:p>
            <a:pPr>
              <a:defRPr/>
            </a:pPr>
            <a:fld id="{9BF0AB25-F438-47DE-BCA0-28592E495CD6}" type="datetime1">
              <a:rPr lang="el-GR"/>
              <a:pPr>
                <a:defRPr/>
              </a:pPr>
              <a:t>4/3/2017</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C420E18D-763D-4BDC-AB06-7775C56EC893}"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1"/>
      </p:bgRef>
    </p:bg>
    <p:spTree>
      <p:nvGrpSpPr>
        <p:cNvPr id="1" name=""/>
        <p:cNvGrpSpPr/>
        <p:nvPr/>
      </p:nvGrpSpPr>
      <p:grpSpPr>
        <a:xfrm>
          <a:off x="0" y="0"/>
          <a:ext cx="0" cy="0"/>
          <a:chOff x="0" y="0"/>
          <a:chExt cx="0" cy="0"/>
        </a:xfrm>
      </p:grpSpPr>
      <p:sp>
        <p:nvSpPr>
          <p:cNvPr id="4" name="Ορθογώνιο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Εικόνα 3"/>
          <p:cNvPicPr>
            <a:picLocks noChangeAspect="1"/>
          </p:cNvPicPr>
          <p:nvPr userDrawn="1"/>
        </p:nvPicPr>
        <p:blipFill>
          <a:blip r:embed="rId2"/>
          <a:srcRect/>
          <a:stretch>
            <a:fillRect/>
          </a:stretch>
        </p:blipFill>
        <p:spPr bwMode="auto">
          <a:xfrm>
            <a:off x="1371600" y="260350"/>
            <a:ext cx="1260475" cy="360363"/>
          </a:xfrm>
          <a:prstGeom prst="rect">
            <a:avLst/>
          </a:prstGeom>
          <a:noFill/>
          <a:ln w="9525">
            <a:noFill/>
            <a:miter lim="800000"/>
            <a:headEnd/>
            <a:tailEnd/>
          </a:ln>
        </p:spPr>
      </p:pic>
      <p:pic>
        <p:nvPicPr>
          <p:cNvPr id="8" name="Εικόνα 4"/>
          <p:cNvPicPr>
            <a:picLocks noChangeAspect="1"/>
          </p:cNvPicPr>
          <p:nvPr userDrawn="1"/>
        </p:nvPicPr>
        <p:blipFill>
          <a:blip r:embed="rId3"/>
          <a:srcRect/>
          <a:stretch>
            <a:fillRect/>
          </a:stretch>
        </p:blipFill>
        <p:spPr bwMode="auto">
          <a:xfrm>
            <a:off x="7740650" y="260350"/>
            <a:ext cx="1079500" cy="317500"/>
          </a:xfrm>
          <a:prstGeom prst="rect">
            <a:avLst/>
          </a:prstGeom>
          <a:noFill/>
          <a:ln w="9525">
            <a:noFill/>
            <a:miter lim="800000"/>
            <a:headEnd/>
            <a:tailEnd/>
          </a:ln>
        </p:spPr>
      </p:pic>
      <p:sp>
        <p:nvSpPr>
          <p:cNvPr id="3" name="Θέση κειμένου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l-GR"/>
              <a:t>Στυλ υποδείγματος κειμένου</a:t>
            </a:r>
          </a:p>
        </p:txBody>
      </p:sp>
      <p:sp>
        <p:nvSpPr>
          <p:cNvPr id="2" name="Τίτλος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l-GR"/>
              <a:t>Στυλ κύριου τίτλου</a:t>
            </a:r>
            <a:endParaRPr lang="en-US"/>
          </a:p>
        </p:txBody>
      </p:sp>
      <p:sp>
        <p:nvSpPr>
          <p:cNvPr id="9" name="Θέση ημερομηνίας 11"/>
          <p:cNvSpPr>
            <a:spLocks noGrp="1"/>
          </p:cNvSpPr>
          <p:nvPr>
            <p:ph type="dt" sz="half" idx="10"/>
          </p:nvPr>
        </p:nvSpPr>
        <p:spPr/>
        <p:txBody>
          <a:bodyPr/>
          <a:lstStyle>
            <a:lvl1pPr>
              <a:defRPr/>
            </a:lvl1pPr>
          </a:lstStyle>
          <a:p>
            <a:pPr>
              <a:defRPr/>
            </a:pPr>
            <a:fld id="{63C80C7D-C497-403D-BA27-3F92ED72ADEE}" type="datetime1">
              <a:rPr lang="el-GR"/>
              <a:pPr>
                <a:defRPr/>
              </a:pPr>
              <a:t>4/3/2017</a:t>
            </a:fld>
            <a:endParaRPr lang="el-GR"/>
          </a:p>
        </p:txBody>
      </p:sp>
      <p:sp>
        <p:nvSpPr>
          <p:cNvPr id="10" name="Θέση αριθμού διαφάνειας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E944553C-6321-4396-9F2B-A6330AED0F6D}" type="slidenum">
              <a:rPr lang="el-GR"/>
              <a:pPr>
                <a:defRPr/>
              </a:pPr>
              <a:t>‹#›</a:t>
            </a:fld>
            <a:endParaRPr lang="el-GR"/>
          </a:p>
        </p:txBody>
      </p:sp>
      <p:sp>
        <p:nvSpPr>
          <p:cNvPr id="11" name="Θέση υποσέλιδου 13"/>
          <p:cNvSpPr>
            <a:spLocks noGrp="1"/>
          </p:cNvSpPr>
          <p:nvPr>
            <p:ph type="ftr" sz="quarter" idx="12"/>
          </p:nvPr>
        </p:nvSpPr>
        <p:spPr/>
        <p:txBody>
          <a:bodyPr/>
          <a:lstStyle>
            <a:lvl1pPr>
              <a:defRPr/>
            </a:lvl1pPr>
          </a:lstStyle>
          <a:p>
            <a:pPr>
              <a:defRPr/>
            </a:pPr>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endParaRPr lang="en-US"/>
          </a:p>
        </p:txBody>
      </p:sp>
      <p:sp>
        <p:nvSpPr>
          <p:cNvPr id="9" name="Θέση περιεχομένου 8"/>
          <p:cNvSpPr>
            <a:spLocks noGrp="1"/>
          </p:cNvSpPr>
          <p:nvPr>
            <p:ph sz="quarter" idx="1"/>
          </p:nvPr>
        </p:nvSpPr>
        <p:spPr>
          <a:xfrm>
            <a:off x="609600" y="1589567"/>
            <a:ext cx="3886200" cy="4572000"/>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11" name="Θέση περιεχομένου 10"/>
          <p:cNvSpPr>
            <a:spLocks noGrp="1"/>
          </p:cNvSpPr>
          <p:nvPr>
            <p:ph sz="quarter" idx="2"/>
          </p:nvPr>
        </p:nvSpPr>
        <p:spPr>
          <a:xfrm>
            <a:off x="4844901" y="1589567"/>
            <a:ext cx="3886200" cy="4572000"/>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5" name="Θέση ημερομηνίας 7"/>
          <p:cNvSpPr>
            <a:spLocks noGrp="1"/>
          </p:cNvSpPr>
          <p:nvPr>
            <p:ph type="dt" sz="half" idx="10"/>
          </p:nvPr>
        </p:nvSpPr>
        <p:spPr/>
        <p:txBody>
          <a:bodyPr rtlCol="0"/>
          <a:lstStyle>
            <a:lvl1pPr>
              <a:defRPr/>
            </a:lvl1pPr>
          </a:lstStyle>
          <a:p>
            <a:pPr>
              <a:defRPr/>
            </a:pPr>
            <a:fld id="{55B27228-0FA3-464B-9C65-67F5E9236D0B}" type="datetime1">
              <a:rPr lang="el-GR"/>
              <a:pPr>
                <a:defRPr/>
              </a:pPr>
              <a:t>4/3/2017</a:t>
            </a:fld>
            <a:endParaRPr lang="el-GR"/>
          </a:p>
        </p:txBody>
      </p:sp>
      <p:sp>
        <p:nvSpPr>
          <p:cNvPr id="6" name="Θέση αριθμού διαφάνειας 9"/>
          <p:cNvSpPr>
            <a:spLocks noGrp="1"/>
          </p:cNvSpPr>
          <p:nvPr>
            <p:ph type="sldNum" sz="quarter" idx="11"/>
          </p:nvPr>
        </p:nvSpPr>
        <p:spPr/>
        <p:txBody>
          <a:bodyPr rtlCol="0"/>
          <a:lstStyle>
            <a:lvl1pPr>
              <a:defRPr/>
            </a:lvl1pPr>
          </a:lstStyle>
          <a:p>
            <a:pPr>
              <a:defRPr/>
            </a:pPr>
            <a:fld id="{959D53D7-D7C9-41E2-9B01-6542BAEAFA35}" type="slidenum">
              <a:rPr lang="el-GR"/>
              <a:pPr>
                <a:defRPr/>
              </a:pPr>
              <a:t>‹#›</a:t>
            </a:fld>
            <a:endParaRPr lang="el-GR"/>
          </a:p>
        </p:txBody>
      </p:sp>
      <p:sp>
        <p:nvSpPr>
          <p:cNvPr id="7" name="Θέση υποσέλιδου 11"/>
          <p:cNvSpPr>
            <a:spLocks noGrp="1"/>
          </p:cNvSpPr>
          <p:nvPr>
            <p:ph type="ftr" sz="quarter" idx="12"/>
          </p:nvPr>
        </p:nvSpPr>
        <p:spPr/>
        <p:txBody>
          <a:bodyPr rtlCol="0"/>
          <a:lstStyle>
            <a:lvl1pPr>
              <a:defRPr/>
            </a:lvl1pPr>
          </a:lstStyle>
          <a:p>
            <a:pPr>
              <a:defRPr/>
            </a:pPr>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533400" y="273050"/>
            <a:ext cx="8153400" cy="869950"/>
          </a:xfrm>
        </p:spPr>
        <p:txBody>
          <a:bodyPr/>
          <a:lstStyle>
            <a:lvl1pPr>
              <a:defRPr/>
            </a:lvl1pPr>
          </a:lstStyle>
          <a:p>
            <a:r>
              <a:rPr lang="el-GR"/>
              <a:t>Στυλ κύριου τίτλου</a:t>
            </a:r>
            <a:endParaRPr lang="en-US"/>
          </a:p>
        </p:txBody>
      </p:sp>
      <p:sp>
        <p:nvSpPr>
          <p:cNvPr id="11" name="Θέση περιεχομένου 10"/>
          <p:cNvSpPr>
            <a:spLocks noGrp="1"/>
          </p:cNvSpPr>
          <p:nvPr>
            <p:ph sz="quarter" idx="2"/>
          </p:nvPr>
        </p:nvSpPr>
        <p:spPr>
          <a:xfrm>
            <a:off x="609600" y="2438400"/>
            <a:ext cx="3886200" cy="3581400"/>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13" name="Θέση περιεχομένου 12"/>
          <p:cNvSpPr>
            <a:spLocks noGrp="1"/>
          </p:cNvSpPr>
          <p:nvPr>
            <p:ph sz="quarter" idx="4"/>
          </p:nvPr>
        </p:nvSpPr>
        <p:spPr>
          <a:xfrm>
            <a:off x="4800600" y="2438400"/>
            <a:ext cx="3886200" cy="3581400"/>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16" name="Θέση κειμένου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l-GR"/>
              <a:t>Στυλ υποδείγματος κειμένου</a:t>
            </a:r>
          </a:p>
        </p:txBody>
      </p:sp>
      <p:sp>
        <p:nvSpPr>
          <p:cNvPr id="15" name="Θέση κειμένου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l-GR"/>
              <a:t>Στυλ υποδείγματος κειμένου</a:t>
            </a:r>
          </a:p>
        </p:txBody>
      </p:sp>
      <p:sp>
        <p:nvSpPr>
          <p:cNvPr id="7" name="Θέση ημερομηνίας 9"/>
          <p:cNvSpPr>
            <a:spLocks noGrp="1"/>
          </p:cNvSpPr>
          <p:nvPr>
            <p:ph type="dt" sz="half" idx="10"/>
          </p:nvPr>
        </p:nvSpPr>
        <p:spPr/>
        <p:txBody>
          <a:bodyPr rtlCol="0"/>
          <a:lstStyle>
            <a:lvl1pPr>
              <a:defRPr/>
            </a:lvl1pPr>
          </a:lstStyle>
          <a:p>
            <a:pPr>
              <a:defRPr/>
            </a:pPr>
            <a:fld id="{2F5203B1-97F9-46DA-8EA3-A214EDEAC671}" type="datetime1">
              <a:rPr lang="el-GR"/>
              <a:pPr>
                <a:defRPr/>
              </a:pPr>
              <a:t>4/3/2017</a:t>
            </a:fld>
            <a:endParaRPr lang="el-GR"/>
          </a:p>
        </p:txBody>
      </p:sp>
      <p:sp>
        <p:nvSpPr>
          <p:cNvPr id="8" name="Θέση αριθμού διαφάνειας 11"/>
          <p:cNvSpPr>
            <a:spLocks noGrp="1"/>
          </p:cNvSpPr>
          <p:nvPr>
            <p:ph type="sldNum" sz="quarter" idx="11"/>
          </p:nvPr>
        </p:nvSpPr>
        <p:spPr/>
        <p:txBody>
          <a:bodyPr rtlCol="0"/>
          <a:lstStyle>
            <a:lvl1pPr>
              <a:defRPr/>
            </a:lvl1pPr>
          </a:lstStyle>
          <a:p>
            <a:pPr>
              <a:defRPr/>
            </a:pPr>
            <a:fld id="{BBC32045-9B3A-4823-9023-9E01D4D8121C}" type="slidenum">
              <a:rPr lang="el-GR"/>
              <a:pPr>
                <a:defRPr/>
              </a:pPr>
              <a:t>‹#›</a:t>
            </a:fld>
            <a:endParaRPr lang="el-GR"/>
          </a:p>
        </p:txBody>
      </p:sp>
      <p:sp>
        <p:nvSpPr>
          <p:cNvPr id="9" name="Θέση υποσέλιδου 13"/>
          <p:cNvSpPr>
            <a:spLocks noGrp="1"/>
          </p:cNvSpPr>
          <p:nvPr>
            <p:ph type="ftr" sz="quarter" idx="12"/>
          </p:nvPr>
        </p:nvSpPr>
        <p:spPr/>
        <p:txBody>
          <a:bodyPr rtlCol="0"/>
          <a:lstStyle>
            <a:lvl1pPr>
              <a:defRPr/>
            </a:lvl1pPr>
          </a:lstStyle>
          <a:p>
            <a:pPr>
              <a:defRPr/>
            </a:pPr>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endParaRPr lang="en-US"/>
          </a:p>
        </p:txBody>
      </p:sp>
      <p:sp>
        <p:nvSpPr>
          <p:cNvPr id="3" name="Θέση ημερομηνίας 13"/>
          <p:cNvSpPr>
            <a:spLocks noGrp="1"/>
          </p:cNvSpPr>
          <p:nvPr>
            <p:ph type="dt" sz="half" idx="10"/>
          </p:nvPr>
        </p:nvSpPr>
        <p:spPr/>
        <p:txBody>
          <a:bodyPr/>
          <a:lstStyle>
            <a:lvl1pPr>
              <a:defRPr/>
            </a:lvl1pPr>
          </a:lstStyle>
          <a:p>
            <a:pPr>
              <a:defRPr/>
            </a:pPr>
            <a:fld id="{30EFCFAE-F798-4A0D-BE44-C0B1FE3352BD}" type="datetime1">
              <a:rPr lang="el-GR"/>
              <a:pPr>
                <a:defRPr/>
              </a:pPr>
              <a:t>4/3/2017</a:t>
            </a:fld>
            <a:endParaRPr lang="el-GR"/>
          </a:p>
        </p:txBody>
      </p:sp>
      <p:sp>
        <p:nvSpPr>
          <p:cNvPr id="4" name="Θέση υποσέλιδου 2"/>
          <p:cNvSpPr>
            <a:spLocks noGrp="1"/>
          </p:cNvSpPr>
          <p:nvPr>
            <p:ph type="ftr" sz="quarter" idx="11"/>
          </p:nvPr>
        </p:nvSpPr>
        <p:spPr/>
        <p:txBody>
          <a:bodyPr/>
          <a:lstStyle>
            <a:lvl1pPr>
              <a:defRPr/>
            </a:lvl1pPr>
          </a:lstStyle>
          <a:p>
            <a:pPr>
              <a:defRPr/>
            </a:pPr>
            <a:endParaRPr lang="el-GR"/>
          </a:p>
        </p:txBody>
      </p:sp>
      <p:sp>
        <p:nvSpPr>
          <p:cNvPr id="5" name="Θέση αριθμού διαφάνειας 22"/>
          <p:cNvSpPr>
            <a:spLocks noGrp="1"/>
          </p:cNvSpPr>
          <p:nvPr>
            <p:ph type="sldNum" sz="quarter" idx="12"/>
          </p:nvPr>
        </p:nvSpPr>
        <p:spPr/>
        <p:txBody>
          <a:bodyPr/>
          <a:lstStyle>
            <a:lvl1pPr>
              <a:defRPr/>
            </a:lvl1pPr>
          </a:lstStyle>
          <a:p>
            <a:pPr>
              <a:defRPr/>
            </a:pPr>
            <a:fld id="{83B9E885-98EE-45F4-AB66-128EF8D7CCE6}"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lvl1pPr>
              <a:defRPr/>
            </a:lvl1pPr>
          </a:lstStyle>
          <a:p>
            <a:pPr>
              <a:defRPr/>
            </a:pPr>
            <a:fld id="{CAF5B732-0BF0-4BFA-8FB3-1ADADD288C11}" type="datetime1">
              <a:rPr lang="el-GR"/>
              <a:pPr>
                <a:defRPr/>
              </a:pPr>
              <a:t>4/3/2017</a:t>
            </a:fld>
            <a:endParaRPr lang="el-GR"/>
          </a:p>
        </p:txBody>
      </p:sp>
      <p:sp>
        <p:nvSpPr>
          <p:cNvPr id="3" name="Θέση υποσέλιδου 2"/>
          <p:cNvSpPr>
            <a:spLocks noGrp="1"/>
          </p:cNvSpPr>
          <p:nvPr>
            <p:ph type="ftr" sz="quarter" idx="11"/>
          </p:nvPr>
        </p:nvSpPr>
        <p:spPr/>
        <p:txBody>
          <a:bodyPr/>
          <a:lstStyle>
            <a:lvl1pPr>
              <a:defRPr/>
            </a:lvl1pPr>
          </a:lstStyle>
          <a:p>
            <a:pPr>
              <a:defRPr/>
            </a:pPr>
            <a:endParaRPr lang="el-GR"/>
          </a:p>
        </p:txBody>
      </p:sp>
      <p:sp>
        <p:nvSpPr>
          <p:cNvPr id="4" name="Θέση αριθμού διαφάνειας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58571E04-971C-4CB4-84AE-B2780DB66451}"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609600" y="273050"/>
            <a:ext cx="8077200" cy="869950"/>
          </a:xfrm>
        </p:spPr>
        <p:txBody>
          <a:bodyPr/>
          <a:lstStyle>
            <a:lvl1pPr algn="l">
              <a:buNone/>
              <a:defRPr sz="4400" b="0"/>
            </a:lvl1pPr>
          </a:lstStyle>
          <a:p>
            <a:r>
              <a:rPr lang="el-GR"/>
              <a:t>Στυλ κύριου τίτλου</a:t>
            </a:r>
            <a:endParaRPr lang="en-US"/>
          </a:p>
        </p:txBody>
      </p:sp>
      <p:sp>
        <p:nvSpPr>
          <p:cNvPr id="3" name="Θέση κειμένου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l-GR"/>
              <a:t>Στυλ υποδείγματος κειμένου</a:t>
            </a:r>
          </a:p>
        </p:txBody>
      </p:sp>
      <p:sp>
        <p:nvSpPr>
          <p:cNvPr id="9" name="Θέση περιεχομένου 8"/>
          <p:cNvSpPr>
            <a:spLocks noGrp="1"/>
          </p:cNvSpPr>
          <p:nvPr>
            <p:ph sz="quarter" idx="1"/>
          </p:nvPr>
        </p:nvSpPr>
        <p:spPr>
          <a:xfrm>
            <a:off x="2362200" y="1752600"/>
            <a:ext cx="6400800" cy="4419600"/>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5" name="Θέση ημερομηνίας 13"/>
          <p:cNvSpPr>
            <a:spLocks noGrp="1"/>
          </p:cNvSpPr>
          <p:nvPr>
            <p:ph type="dt" sz="half" idx="10"/>
          </p:nvPr>
        </p:nvSpPr>
        <p:spPr/>
        <p:txBody>
          <a:bodyPr/>
          <a:lstStyle>
            <a:lvl1pPr>
              <a:defRPr/>
            </a:lvl1pPr>
          </a:lstStyle>
          <a:p>
            <a:pPr>
              <a:defRPr/>
            </a:pPr>
            <a:fld id="{7FB61F8C-2369-43DC-9C6D-8E2B29948971}" type="datetime1">
              <a:rPr lang="el-GR"/>
              <a:pPr>
                <a:defRPr/>
              </a:pPr>
              <a:t>4/3/2017</a:t>
            </a:fld>
            <a:endParaRPr lang="el-GR"/>
          </a:p>
        </p:txBody>
      </p:sp>
      <p:sp>
        <p:nvSpPr>
          <p:cNvPr id="6" name="Θέση υποσέλιδου 2"/>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22"/>
          <p:cNvSpPr>
            <a:spLocks noGrp="1"/>
          </p:cNvSpPr>
          <p:nvPr>
            <p:ph type="sldNum" sz="quarter" idx="12"/>
          </p:nvPr>
        </p:nvSpPr>
        <p:spPr/>
        <p:txBody>
          <a:bodyPr/>
          <a:lstStyle>
            <a:lvl1pPr>
              <a:defRPr/>
            </a:lvl1pPr>
          </a:lstStyle>
          <a:p>
            <a:pPr>
              <a:defRPr/>
            </a:pPr>
            <a:fld id="{4FB971C8-B243-4385-8E0A-E4098139DC97}"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Ref idx="1003">
        <a:schemeClr val="bg2"/>
      </p:bgRef>
    </p:bg>
    <p:spTree>
      <p:nvGrpSpPr>
        <p:cNvPr id="1" name=""/>
        <p:cNvGrpSpPr/>
        <p:nvPr/>
      </p:nvGrpSpPr>
      <p:grpSpPr>
        <a:xfrm>
          <a:off x="0" y="0"/>
          <a:ext cx="0" cy="0"/>
          <a:chOff x="0" y="0"/>
          <a:chExt cx="0" cy="0"/>
        </a:xfrm>
      </p:grpSpPr>
      <p:sp>
        <p:nvSpPr>
          <p:cNvPr id="5" name="Ορθογώνιο 7"/>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Ορθογώνιο 9"/>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Ορθογώνιο 10"/>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Θέση κειμένου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l-GR"/>
              <a:t>Στυλ υποδείγματος κειμένου</a:t>
            </a:r>
          </a:p>
        </p:txBody>
      </p:sp>
      <p:sp>
        <p:nvSpPr>
          <p:cNvPr id="2" name="Τίτλος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l-GR"/>
              <a:t>Στυλ κύριου τίτλου</a:t>
            </a:r>
            <a:endParaRPr lang="en-US"/>
          </a:p>
        </p:txBody>
      </p:sp>
      <p:sp>
        <p:nvSpPr>
          <p:cNvPr id="3" name="Θέση εικόνας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l-GR" noProof="0"/>
              <a:t>Κάντε κλικ στο εικονίδιο για να προσθέσετε μια εικόνα</a:t>
            </a:r>
            <a:endParaRPr lang="en-US" noProof="0" dirty="0"/>
          </a:p>
        </p:txBody>
      </p:sp>
      <p:sp>
        <p:nvSpPr>
          <p:cNvPr id="9" name="Θέση ημερομηνίας 11"/>
          <p:cNvSpPr>
            <a:spLocks noGrp="1"/>
          </p:cNvSpPr>
          <p:nvPr>
            <p:ph type="dt" sz="half" idx="10"/>
          </p:nvPr>
        </p:nvSpPr>
        <p:spPr>
          <a:xfrm>
            <a:off x="6248400" y="6248400"/>
            <a:ext cx="2667000" cy="365125"/>
          </a:xfrm>
        </p:spPr>
        <p:txBody>
          <a:bodyPr rtlCol="0"/>
          <a:lstStyle>
            <a:lvl1pPr>
              <a:defRPr/>
            </a:lvl1pPr>
          </a:lstStyle>
          <a:p>
            <a:pPr>
              <a:defRPr/>
            </a:pPr>
            <a:fld id="{FF198A74-DDC4-43B2-A443-F9E4ADB02BE9}" type="datetime1">
              <a:rPr lang="el-GR"/>
              <a:pPr>
                <a:defRPr/>
              </a:pPr>
              <a:t>4/3/2017</a:t>
            </a:fld>
            <a:endParaRPr lang="el-GR"/>
          </a:p>
        </p:txBody>
      </p:sp>
      <p:sp>
        <p:nvSpPr>
          <p:cNvPr id="10" name="Θέση αριθμού διαφάνειας 12"/>
          <p:cNvSpPr>
            <a:spLocks noGrp="1"/>
          </p:cNvSpPr>
          <p:nvPr>
            <p:ph type="sldNum" sz="quarter" idx="11"/>
          </p:nvPr>
        </p:nvSpPr>
        <p:spPr>
          <a:xfrm>
            <a:off x="0" y="4667250"/>
            <a:ext cx="1447800" cy="663575"/>
          </a:xfrm>
        </p:spPr>
        <p:txBody>
          <a:bodyPr rtlCol="0"/>
          <a:lstStyle>
            <a:lvl1pPr>
              <a:defRPr sz="2800" smtClean="0"/>
            </a:lvl1pPr>
          </a:lstStyle>
          <a:p>
            <a:pPr>
              <a:defRPr/>
            </a:pPr>
            <a:fld id="{1F6C86F3-289C-4D8A-82CB-3744B7EBDC45}" type="slidenum">
              <a:rPr lang="el-GR"/>
              <a:pPr>
                <a:defRPr/>
              </a:pPr>
              <a:t>‹#›</a:t>
            </a:fld>
            <a:endParaRPr lang="el-GR"/>
          </a:p>
        </p:txBody>
      </p:sp>
      <p:sp>
        <p:nvSpPr>
          <p:cNvPr id="11" name="Θέση υποσέλιδου 13"/>
          <p:cNvSpPr>
            <a:spLocks noGrp="1"/>
          </p:cNvSpPr>
          <p:nvPr>
            <p:ph type="ftr" sz="quarter" idx="12"/>
          </p:nvPr>
        </p:nvSpPr>
        <p:spPr>
          <a:xfrm>
            <a:off x="1600200" y="6248400"/>
            <a:ext cx="4572000" cy="365125"/>
          </a:xfrm>
        </p:spPr>
        <p:txBody>
          <a:bodyPr rtlCol="0"/>
          <a:lstStyle>
            <a:lvl1pPr>
              <a:defRPr/>
            </a:lvl1pPr>
          </a:lstStyle>
          <a:p>
            <a:pPr>
              <a:defRPr/>
            </a:pPr>
            <a:endParaRPr lang="el-G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Θέση τίτλου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a:t>Στυλ κύριου τίτλου</a:t>
            </a:r>
            <a:endParaRPr lang="en-US"/>
          </a:p>
        </p:txBody>
      </p:sp>
      <p:sp>
        <p:nvSpPr>
          <p:cNvPr id="1027" name="Θέση κειμένου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14" name="Θέση ημερομηνίας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smtClean="0">
                <a:solidFill>
                  <a:schemeClr val="tx2"/>
                </a:solidFill>
                <a:latin typeface="+mn-lt"/>
                <a:cs typeface="+mn-cs"/>
              </a:defRPr>
            </a:lvl1pPr>
          </a:lstStyle>
          <a:p>
            <a:pPr>
              <a:defRPr/>
            </a:pPr>
            <a:fld id="{0DF5563F-72DC-420A-8567-1A9C04D1BC3D}" type="datetime1">
              <a:rPr lang="el-GR"/>
              <a:pPr>
                <a:defRPr/>
              </a:pPr>
              <a:t>4/3/2017</a:t>
            </a:fld>
            <a:endParaRPr lang="el-GR"/>
          </a:p>
        </p:txBody>
      </p:sp>
      <p:sp>
        <p:nvSpPr>
          <p:cNvPr id="3" name="Θέση υποσέλιδου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el-GR"/>
          </a:p>
        </p:txBody>
      </p:sp>
      <p:sp>
        <p:nvSpPr>
          <p:cNvPr id="7" name="Ορθογώνιο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Ορθογώνιο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Ορθογώνιο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Θέση αριθμού διαφάνειας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031693A0-D8C8-4C35-B96B-2EA14D4048C6}"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29" r:id="rId6"/>
    <p:sldLayoutId id="2147483748" r:id="rId7"/>
    <p:sldLayoutId id="2147483730" r:id="rId8"/>
    <p:sldLayoutId id="2147483749" r:id="rId9"/>
    <p:sldLayoutId id="2147483731" r:id="rId10"/>
    <p:sldLayoutId id="2147483750" r:id="rId11"/>
  </p:sldLayoutIdLst>
  <p:hf hdr="0" ftr="0"/>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Calibri" pitchFamily="34" charset="0"/>
        </a:defRPr>
      </a:lvl2pPr>
      <a:lvl3pPr algn="l" rtl="0" fontAlgn="base">
        <a:spcBef>
          <a:spcPct val="0"/>
        </a:spcBef>
        <a:spcAft>
          <a:spcPct val="0"/>
        </a:spcAft>
        <a:defRPr sz="4400">
          <a:solidFill>
            <a:schemeClr val="tx2"/>
          </a:solidFill>
          <a:latin typeface="Calibri" pitchFamily="34" charset="0"/>
        </a:defRPr>
      </a:lvl3pPr>
      <a:lvl4pPr algn="l" rtl="0" fontAlgn="base">
        <a:spcBef>
          <a:spcPct val="0"/>
        </a:spcBef>
        <a:spcAft>
          <a:spcPct val="0"/>
        </a:spcAft>
        <a:defRPr sz="4400">
          <a:solidFill>
            <a:schemeClr val="tx2"/>
          </a:solidFill>
          <a:latin typeface="Calibri" pitchFamily="34" charset="0"/>
        </a:defRPr>
      </a:lvl4pPr>
      <a:lvl5pPr algn="l" rtl="0" fontAlgn="base">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fontAlgn="base">
        <a:spcBef>
          <a:spcPts val="400"/>
        </a:spcBef>
        <a:spcAft>
          <a:spcPct val="0"/>
        </a:spcAft>
        <a:buClr>
          <a:srgbClr val="FF6700"/>
        </a:buClr>
        <a:buSzPct val="75000"/>
        <a:buFont typeface="Wingdings" pitchFamily="2" charset="2"/>
        <a:buChar char=""/>
        <a:defRPr sz="2000" kern="1200">
          <a:solidFill>
            <a:schemeClr val="tx1"/>
          </a:solidFill>
          <a:latin typeface="+mn-lt"/>
          <a:ea typeface="+mn-ea"/>
          <a:cs typeface="+mn-cs"/>
        </a:defRPr>
      </a:lvl4pPr>
      <a:lvl5pPr marL="1828800" indent="-228600" algn="l" rtl="0" fontAlgn="base">
        <a:spcBef>
          <a:spcPts val="400"/>
        </a:spcBef>
        <a:spcAft>
          <a:spcPct val="0"/>
        </a:spcAft>
        <a:buClr>
          <a:srgbClr val="909465"/>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Θέση τίτλου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a:t>Στυλ κύριου τίτλου</a:t>
            </a:r>
          </a:p>
        </p:txBody>
      </p:sp>
      <p:sp>
        <p:nvSpPr>
          <p:cNvPr id="13315" name="Θέση κειμένου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14182B84-854F-476A-94E8-BD2B408E31E4}" type="datetime1">
              <a:rPr lang="el-GR"/>
              <a:pPr>
                <a:defRPr/>
              </a:pPr>
              <a:t>4/3/2017</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482B7D0C-81D7-4A08-8561-4DF5F7B2554B}"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hf hdr="0" ftr="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uoi.gr/en/" TargetMode="External"/><Relationship Id="rId2" Type="http://schemas.openxmlformats.org/officeDocument/2006/relationships/hyperlink" Target="http://www.unina.it/home" TargetMode="Externa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787900" y="908050"/>
            <a:ext cx="4105275" cy="3879850"/>
          </a:xfrm>
          <a:ln w="38100"/>
        </p:spPr>
        <p:txBody>
          <a:bodyPr>
            <a:normAutofit/>
          </a:bodyPr>
          <a:lstStyle/>
          <a:p>
            <a:pPr algn="ctr" fontAlgn="auto">
              <a:spcAft>
                <a:spcPts val="0"/>
              </a:spcAft>
              <a:defRPr/>
            </a:pPr>
            <a:r>
              <a:rPr lang="el-GR" sz="3600" dirty="0" err="1"/>
              <a:t>Συμμετοχικεσ</a:t>
            </a:r>
            <a:r>
              <a:rPr lang="el-GR" sz="3600" dirty="0"/>
              <a:t> </a:t>
            </a:r>
            <a:r>
              <a:rPr lang="el-GR" sz="3600" dirty="0" err="1"/>
              <a:t>μεθοδοι</a:t>
            </a:r>
            <a:r>
              <a:rPr lang="el-GR" sz="3600" dirty="0"/>
              <a:t> για τη </a:t>
            </a:r>
            <a:r>
              <a:rPr lang="el-GR" sz="3600" dirty="0" err="1"/>
              <a:t>βιωσιμη</a:t>
            </a:r>
            <a:r>
              <a:rPr lang="el-GR" sz="3600" dirty="0"/>
              <a:t> διαχείριση των </a:t>
            </a:r>
            <a:r>
              <a:rPr lang="el-GR" sz="3600" dirty="0" err="1"/>
              <a:t>φυσικων</a:t>
            </a:r>
            <a:r>
              <a:rPr lang="el-GR" sz="3600" dirty="0"/>
              <a:t> </a:t>
            </a:r>
            <a:r>
              <a:rPr lang="el-GR" sz="3600" dirty="0" err="1"/>
              <a:t>πορων</a:t>
            </a:r>
            <a:endParaRPr lang="el-GR" sz="3600" dirty="0"/>
          </a:p>
        </p:txBody>
      </p:sp>
      <p:sp>
        <p:nvSpPr>
          <p:cNvPr id="26626" name="Υπότιτλος 2"/>
          <p:cNvSpPr>
            <a:spLocks noGrp="1"/>
          </p:cNvSpPr>
          <p:nvPr>
            <p:ph type="subTitle" idx="1"/>
          </p:nvPr>
        </p:nvSpPr>
        <p:spPr>
          <a:xfrm>
            <a:off x="2362200" y="6049963"/>
            <a:ext cx="6705600" cy="685800"/>
          </a:xfrm>
        </p:spPr>
        <p:txBody>
          <a:bodyPr/>
          <a:lstStyle/>
          <a:p>
            <a:pPr algn="ctr"/>
            <a:r>
              <a:rPr lang="en-US"/>
              <a:t>		</a:t>
            </a:r>
            <a:endParaRPr lang="el-GR"/>
          </a:p>
        </p:txBody>
      </p:sp>
      <p:pic>
        <p:nvPicPr>
          <p:cNvPr id="4" name="Εικόνα 3"/>
          <p:cNvPicPr>
            <a:picLocks noChangeAspect="1"/>
          </p:cNvPicPr>
          <p:nvPr/>
        </p:nvPicPr>
        <p:blipFill>
          <a:blip r:embed="rId2" cstate="print">
            <a:extLst/>
          </a:blip>
          <a:stretch>
            <a:fillRect/>
          </a:stretch>
        </p:blipFill>
        <p:spPr>
          <a:xfrm>
            <a:off x="395536" y="908720"/>
            <a:ext cx="4194970" cy="4693121"/>
          </a:xfrm>
          <a:prstGeom prst="rect">
            <a:avLst/>
          </a:prstGeom>
          <a:effectLst>
            <a:glow rad="228600">
              <a:schemeClr val="accent2">
                <a:satMod val="175000"/>
                <a:alpha val="40000"/>
              </a:schemeClr>
            </a:glow>
            <a:softEdge rad="127000"/>
          </a:effectLst>
        </p:spPr>
      </p:pic>
      <p:sp>
        <p:nvSpPr>
          <p:cNvPr id="26628" name="TextBox 5"/>
          <p:cNvSpPr txBox="1">
            <a:spLocks noChangeArrowheads="1"/>
          </p:cNvSpPr>
          <p:nvPr/>
        </p:nvSpPr>
        <p:spPr bwMode="auto">
          <a:xfrm>
            <a:off x="5572125" y="4957763"/>
            <a:ext cx="2592388" cy="461962"/>
          </a:xfrm>
          <a:prstGeom prst="rect">
            <a:avLst/>
          </a:prstGeom>
          <a:noFill/>
          <a:ln w="9525">
            <a:noFill/>
            <a:miter lim="800000"/>
            <a:headEnd/>
            <a:tailEnd/>
          </a:ln>
        </p:spPr>
        <p:txBody>
          <a:bodyPr>
            <a:spAutoFit/>
          </a:bodyPr>
          <a:lstStyle/>
          <a:p>
            <a:pPr algn="ctr"/>
            <a:r>
              <a:rPr lang="en-US" sz="2400" b="1">
                <a:latin typeface="Tw Cen MT"/>
              </a:rPr>
              <a:t>Module 4</a:t>
            </a:r>
            <a:endParaRPr lang="el-GR" sz="2400" b="1">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Θέση κειμένου 1"/>
          <p:cNvSpPr>
            <a:spLocks noGrp="1"/>
          </p:cNvSpPr>
          <p:nvPr>
            <p:ph type="body" idx="1"/>
          </p:nvPr>
        </p:nvSpPr>
        <p:spPr>
          <a:xfrm>
            <a:off x="323850" y="2743200"/>
            <a:ext cx="8569325" cy="3781425"/>
          </a:xfrm>
        </p:spPr>
        <p:txBody>
          <a:bodyPr/>
          <a:lstStyle/>
          <a:p>
            <a:r>
              <a:rPr lang="el-GR" sz="2000" dirty="0"/>
              <a:t>Βασικές έννοιες της WM</a:t>
            </a:r>
          </a:p>
          <a:p>
            <a:r>
              <a:rPr lang="el-GR" sz="2000" dirty="0"/>
              <a:t>Μια άλλη σημαντική έννοια της σύγχρονης WM είναι ανάκαμψη των πόρων, η οποία περιλαμβάνει όλες τις δράσεις που στοχεύουν στην επαναχρησιμοποίηση των ήδη διαθέσιμων υλικών, όπως η ανακύκλωση, </a:t>
            </a:r>
            <a:r>
              <a:rPr lang="el-GR" sz="2000" dirty="0" err="1"/>
              <a:t>κομποστοποίηση</a:t>
            </a:r>
            <a:r>
              <a:rPr lang="el-GR" sz="2000" dirty="0"/>
              <a:t> και παραγωγή ενέργειας.</a:t>
            </a:r>
          </a:p>
          <a:p>
            <a:r>
              <a:rPr lang="el-GR" sz="2000" dirty="0"/>
              <a:t>Όλες αυτές οι δράσεις στοχεύουν στη μείωση της κατανάλωσης και χρησιμοποίησης των παρθένων πόρων και θα προσφέρει αποδοτικές εναλλακτικές λύσεις για την υγειονομική ταφή.</a:t>
            </a:r>
          </a:p>
          <a:p>
            <a:r>
              <a:rPr lang="el-GR" sz="2000" dirty="0"/>
              <a:t>Αυτή η ιδέα αποτελεί τη βάση όλης της σύγχρονης διαχείρισης των στερεών αποβλήτων στις αστικές περιοχές και συνδέεται στενά με την ανάγκη του διαχωρισμού των απορριμμάτων, προκειμένου να καταστεί πιο εύκολη η επαναχρησιμοποίηση.</a:t>
            </a:r>
            <a:endParaRPr lang="en-GB" sz="2000" dirty="0">
              <a:solidFill>
                <a:schemeClr val="tx1"/>
              </a:solidFill>
            </a:endParaRPr>
          </a:p>
        </p:txBody>
      </p:sp>
      <p:sp>
        <p:nvSpPr>
          <p:cNvPr id="35842" name="Τίτλος 2"/>
          <p:cNvSpPr>
            <a:spLocks noGrp="1"/>
          </p:cNvSpPr>
          <p:nvPr>
            <p:ph type="title"/>
          </p:nvPr>
        </p:nvSpPr>
        <p:spPr/>
        <p:txBody>
          <a:bodyPr/>
          <a:lstStyle/>
          <a:p>
            <a:pPr algn="ctr"/>
            <a:r>
              <a:rPr lang="el-GR" sz="4000" dirty="0"/>
              <a:t>ΠΟΙΟΣ Ο ΣΤΟΧΟΣ ΤΟΥ ΜΑΘΗΜΑΤΟΣ</a:t>
            </a:r>
            <a:endParaRPr lang="el-GR" dirty="0"/>
          </a:p>
        </p:txBody>
      </p:sp>
      <p:sp>
        <p:nvSpPr>
          <p:cNvPr id="3584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7</a:t>
            </a:r>
            <a:endParaRPr lang="el-GR">
              <a:cs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43200"/>
            <a:ext cx="8569325" cy="3781425"/>
          </a:xfrm>
        </p:spPr>
        <p:txBody>
          <a:bodyPr>
            <a:normAutofit fontScale="92500"/>
          </a:bodyPr>
          <a:lstStyle/>
          <a:p>
            <a:pPr marL="0" indent="0">
              <a:lnSpc>
                <a:spcPct val="90000"/>
              </a:lnSpc>
              <a:buNone/>
            </a:pPr>
            <a:r>
              <a:rPr lang="el-GR" sz="2000" dirty="0">
                <a:solidFill>
                  <a:schemeClr val="tx2"/>
                </a:solidFill>
                <a:latin typeface="Arial" charset="0"/>
                <a:cs typeface="Arial" charset="0"/>
              </a:rPr>
              <a:t>Η εστίαση στην αστική διαχείριση στερεών αποβλήτων</a:t>
            </a:r>
          </a:p>
          <a:p>
            <a:pPr marL="0" indent="0">
              <a:lnSpc>
                <a:spcPct val="90000"/>
              </a:lnSpc>
              <a:buNone/>
            </a:pPr>
            <a:endParaRPr lang="el-GR" sz="2000" dirty="0">
              <a:solidFill>
                <a:schemeClr val="tx2"/>
              </a:solidFill>
              <a:latin typeface="Arial" charset="0"/>
              <a:cs typeface="Arial" charset="0"/>
            </a:endParaRPr>
          </a:p>
          <a:p>
            <a:pPr marL="0" indent="0">
              <a:lnSpc>
                <a:spcPct val="90000"/>
              </a:lnSpc>
              <a:buNone/>
            </a:pPr>
            <a:r>
              <a:rPr lang="el-GR" sz="2000" dirty="0">
                <a:solidFill>
                  <a:schemeClr val="tx2"/>
                </a:solidFill>
                <a:latin typeface="Arial" charset="0"/>
                <a:cs typeface="Arial" charset="0"/>
              </a:rPr>
              <a:t>Προκειμένου να διερευνήσουμε την έννοια και τη σημασία των βασικών εννοιών της WM που έχουν εισαχθεί, αυτή η ενότητα επικεντρώνεται σε μια μελέτη περίπτωσης έκτακτης ανάγκης αποβλήτων η οποία, προσέλκυσε την προσοχή όλου του κόσμου για δύο βασικούς λόγους:</a:t>
            </a:r>
          </a:p>
          <a:p>
            <a:pPr marL="0" indent="0">
              <a:lnSpc>
                <a:spcPct val="90000"/>
              </a:lnSpc>
              <a:buNone/>
            </a:pPr>
            <a:endParaRPr lang="el-GR" sz="2000" dirty="0">
              <a:solidFill>
                <a:schemeClr val="tx2"/>
              </a:solidFill>
              <a:latin typeface="Arial" charset="0"/>
              <a:cs typeface="Arial" charset="0"/>
            </a:endParaRPr>
          </a:p>
          <a:p>
            <a:pPr marL="0" indent="0">
              <a:lnSpc>
                <a:spcPct val="90000"/>
              </a:lnSpc>
              <a:buNone/>
            </a:pPr>
            <a:r>
              <a:rPr lang="el-GR" sz="2000" dirty="0">
                <a:solidFill>
                  <a:schemeClr val="tx2"/>
                </a:solidFill>
                <a:latin typeface="Arial" charset="0"/>
                <a:cs typeface="Arial" charset="0"/>
              </a:rPr>
              <a:t>Συνέβη σε μια ανεπτυγμένη χώρα της Δύσης (Ιταλία)</a:t>
            </a:r>
          </a:p>
          <a:p>
            <a:pPr marL="0" indent="0">
              <a:lnSpc>
                <a:spcPct val="90000"/>
              </a:lnSpc>
              <a:buNone/>
            </a:pPr>
            <a:endParaRPr lang="el-GR" sz="2000" dirty="0">
              <a:solidFill>
                <a:schemeClr val="tx2"/>
              </a:solidFill>
              <a:latin typeface="Arial" charset="0"/>
              <a:cs typeface="Arial" charset="0"/>
            </a:endParaRPr>
          </a:p>
          <a:p>
            <a:pPr marL="0" indent="0">
              <a:lnSpc>
                <a:spcPct val="90000"/>
              </a:lnSpc>
              <a:buNone/>
            </a:pPr>
            <a:r>
              <a:rPr lang="el-GR" sz="2000" dirty="0">
                <a:solidFill>
                  <a:schemeClr val="tx2"/>
                </a:solidFill>
                <a:latin typeface="Arial" charset="0"/>
                <a:cs typeface="Arial" charset="0"/>
              </a:rPr>
              <a:t>Μία από τις συνέπειες της κρίσης ήταν η διακοπή (για μεγάλα χρονικά διαστήματα) της συλλογής αστικών αποβλήτων, η οποία οδήγησε σε τεράστιες ποσότητες σκουπιδιών, κατακλύζουν τους δρόμους της πόλης της Νάπολης</a:t>
            </a:r>
            <a:endParaRPr lang="en-US" sz="2000" dirty="0">
              <a:solidFill>
                <a:schemeClr val="tx2"/>
              </a:solidFill>
              <a:latin typeface="Arial" charset="0"/>
              <a:cs typeface="Arial" charset="0"/>
            </a:endParaRPr>
          </a:p>
        </p:txBody>
      </p:sp>
      <p:sp>
        <p:nvSpPr>
          <p:cNvPr id="54275" name="Τίτλος 2"/>
          <p:cNvSpPr>
            <a:spLocks noGrp="1"/>
          </p:cNvSpPr>
          <p:nvPr>
            <p:ph type="title" idx="4294967295"/>
          </p:nvPr>
        </p:nvSpPr>
        <p:spPr>
          <a:xfrm>
            <a:off x="1371600" y="1600200"/>
            <a:ext cx="7620000" cy="990600"/>
          </a:xfrm>
        </p:spPr>
        <p:txBody>
          <a:bodyPr/>
          <a:lstStyle/>
          <a:p>
            <a:pPr algn="ctr"/>
            <a:r>
              <a:rPr lang="el-GR" sz="4000" dirty="0">
                <a:solidFill>
                  <a:srgbClr val="FFFFFF"/>
                </a:solidFill>
              </a:rPr>
              <a:t>ΠΕΡΙ ΤΟΥ ΠΑΡΑΔΕΙΓΜΑΤΟΣ</a:t>
            </a:r>
            <a:endParaRPr lang="el-GR" dirty="0">
              <a:solidFill>
                <a:srgbClr val="FFFFFF"/>
              </a:solidFill>
            </a:endParaRPr>
          </a:p>
        </p:txBody>
      </p:sp>
      <p:sp>
        <p:nvSpPr>
          <p:cNvPr id="54276"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8</a:t>
            </a:r>
            <a:endParaRPr lang="el-GR" sz="2400" b="1">
              <a:solidFill>
                <a:srgbClr val="FFFFFF"/>
              </a:solidFill>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a:bodyPr>
          <a:lstStyle/>
          <a:p>
            <a:pPr>
              <a:lnSpc>
                <a:spcPct val="80000"/>
              </a:lnSpc>
            </a:pPr>
            <a:r>
              <a:rPr lang="el-GR" sz="1800" dirty="0">
                <a:latin typeface="Arial" charset="0"/>
                <a:cs typeface="Arial" charset="0"/>
              </a:rPr>
              <a:t>Η κατάσταση έκτακτης ανάγκης αποβλήτων στην περιφέρεια της Καμπανίας, Ιταλία</a:t>
            </a:r>
          </a:p>
          <a:p>
            <a:pPr>
              <a:lnSpc>
                <a:spcPct val="80000"/>
              </a:lnSpc>
            </a:pPr>
            <a:endParaRPr lang="el-GR" sz="1800" dirty="0">
              <a:latin typeface="Arial" charset="0"/>
              <a:cs typeface="Arial" charset="0"/>
            </a:endParaRPr>
          </a:p>
          <a:p>
            <a:pPr>
              <a:lnSpc>
                <a:spcPct val="80000"/>
              </a:lnSpc>
            </a:pPr>
            <a:r>
              <a:rPr lang="el-GR" sz="1800" dirty="0">
                <a:latin typeface="Arial" charset="0"/>
                <a:cs typeface="Arial" charset="0"/>
              </a:rPr>
              <a:t>Από το 1994 έως τις αρχές του 2008, η Ιταλική κυβέρνηση κήρυξε την περιοχή της Καμπανίας σε κατάσταση έκτακτης ανάγκης, λόγω του κορεσμού των περιφερειακών εγκαταστάσεων επεξεργασίας αποβλήτων. Η συσσώρευση των αποβλήτων, παράνομων και νόμιμων, αστικών και βιομηχανικών, μόλυναν το έδαφος, το νερό και τον αέρα.</a:t>
            </a:r>
          </a:p>
          <a:p>
            <a:pPr>
              <a:lnSpc>
                <a:spcPct val="80000"/>
              </a:lnSpc>
            </a:pPr>
            <a:endParaRPr lang="el-GR" sz="1800" dirty="0">
              <a:latin typeface="Arial" charset="0"/>
              <a:cs typeface="Arial" charset="0"/>
            </a:endParaRPr>
          </a:p>
          <a:p>
            <a:pPr>
              <a:lnSpc>
                <a:spcPct val="80000"/>
              </a:lnSpc>
            </a:pPr>
            <a:r>
              <a:rPr lang="el-GR" sz="1800" dirty="0">
                <a:latin typeface="Arial" charset="0"/>
                <a:cs typeface="Arial" charset="0"/>
              </a:rPr>
              <a:t>Δεδομένου ότι η κυβέρνηση έπρεπε να χρησιμοποιήσει στρατιωτική δύναμη για να κάνει τους πολίτες να δεχθεί στην περιοχή τους τη δημιουργία αποτεφρωτήρες ή χωματερές, η κρίση αύξησε τις δημόσιες ταραχές και επιδείνωσε τη σύγκρουση.</a:t>
            </a:r>
          </a:p>
          <a:p>
            <a:pPr>
              <a:lnSpc>
                <a:spcPct val="80000"/>
              </a:lnSpc>
            </a:pPr>
            <a:endParaRPr lang="el-GR" sz="1800" dirty="0">
              <a:latin typeface="Arial" charset="0"/>
              <a:cs typeface="Arial" charset="0"/>
            </a:endParaRPr>
          </a:p>
          <a:p>
            <a:pPr>
              <a:lnSpc>
                <a:spcPct val="80000"/>
              </a:lnSpc>
            </a:pPr>
            <a:r>
              <a:rPr lang="el-GR" sz="1800" dirty="0">
                <a:latin typeface="Arial" charset="0"/>
                <a:cs typeface="Arial" charset="0"/>
              </a:rPr>
              <a:t>Η κατάσταση έκτακτης ανάγκης έκανε σαφή τη συμμετοχή των εγκληματικών οργανώσεων στον κλάδο της διαχείρισης αποβλήτων.</a:t>
            </a:r>
            <a:endParaRPr lang="it-IT" sz="1800" dirty="0">
              <a:latin typeface="Arial" charset="0"/>
              <a:cs typeface="Arial" charset="0"/>
            </a:endParaRPr>
          </a:p>
        </p:txBody>
      </p:sp>
      <p:sp>
        <p:nvSpPr>
          <p:cNvPr id="37890" name="Τίτλος 2"/>
          <p:cNvSpPr>
            <a:spLocks noGrp="1"/>
          </p:cNvSpPr>
          <p:nvPr>
            <p:ph type="title"/>
          </p:nvPr>
        </p:nvSpPr>
        <p:spPr/>
        <p:txBody>
          <a:bodyPr/>
          <a:lstStyle/>
          <a:p>
            <a:pPr algn="ctr"/>
            <a:r>
              <a:rPr lang="el-GR" sz="4000" dirty="0"/>
              <a:t>ΠΕΡΙ ΤΟΥ ΠΑΡΑΔΕΙΓΜΑΤΟΣ</a:t>
            </a:r>
            <a:endParaRPr lang="el-GR" dirty="0"/>
          </a:p>
        </p:txBody>
      </p:sp>
      <p:sp>
        <p:nvSpPr>
          <p:cNvPr id="3789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9</a:t>
            </a:r>
            <a:endParaRPr lang="el-GR">
              <a:cs typeface="Arial"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43200"/>
            <a:ext cx="8569325" cy="3781425"/>
          </a:xfrm>
        </p:spPr>
        <p:txBody>
          <a:bodyPr>
            <a:normAutofit/>
          </a:bodyPr>
          <a:lstStyle/>
          <a:p>
            <a:pPr marL="0" indent="0">
              <a:lnSpc>
                <a:spcPct val="80000"/>
              </a:lnSpc>
              <a:buNone/>
            </a:pPr>
            <a:r>
              <a:rPr lang="el-GR" sz="1800" dirty="0">
                <a:solidFill>
                  <a:schemeClr val="tx2"/>
                </a:solidFill>
                <a:latin typeface="Arial" charset="0"/>
                <a:cs typeface="Arial" charset="0"/>
              </a:rPr>
              <a:t>Η κατάσταση έκτακτης ανάγκης αποβλήτων στην περιφέρεια της Καμπανίας, Ιταλία</a:t>
            </a:r>
          </a:p>
          <a:p>
            <a:pPr marL="0" indent="0">
              <a:lnSpc>
                <a:spcPct val="80000"/>
              </a:lnSpc>
              <a:buNone/>
            </a:pPr>
            <a:endParaRPr lang="el-GR" sz="1800" dirty="0">
              <a:solidFill>
                <a:schemeClr val="tx2"/>
              </a:solidFill>
              <a:latin typeface="Arial" charset="0"/>
              <a:cs typeface="Arial" charset="0"/>
            </a:endParaRPr>
          </a:p>
          <a:p>
            <a:pPr marL="0" indent="0">
              <a:lnSpc>
                <a:spcPct val="80000"/>
              </a:lnSpc>
              <a:buNone/>
            </a:pPr>
            <a:r>
              <a:rPr lang="el-GR" sz="1800" dirty="0">
                <a:solidFill>
                  <a:schemeClr val="tx2"/>
                </a:solidFill>
                <a:latin typeface="Arial" charset="0"/>
                <a:cs typeface="Arial" charset="0"/>
              </a:rPr>
              <a:t>Ένα έμμεσο αποτέλεσμα της κρίσης των αποβλήτων είναι η άνοδος μιας νέας ευρείας ευαισθητοποίησης των κατοίκων στην Καμπανία για τις κοινωνικές επιπτώσεις και τις περιβαλλοντικές ζημιές που μπορούν να αποκομίσουν από μια λανθασμένη χρήση των φυσικών πόρων ή μια εσφαλμένη διαχείριση των αποβλήτων.</a:t>
            </a:r>
          </a:p>
          <a:p>
            <a:pPr marL="0" indent="0">
              <a:lnSpc>
                <a:spcPct val="80000"/>
              </a:lnSpc>
              <a:buNone/>
            </a:pPr>
            <a:endParaRPr lang="el-GR" sz="1800" dirty="0">
              <a:solidFill>
                <a:schemeClr val="tx2"/>
              </a:solidFill>
              <a:latin typeface="Arial" charset="0"/>
              <a:cs typeface="Arial" charset="0"/>
            </a:endParaRPr>
          </a:p>
          <a:p>
            <a:pPr marL="0" indent="0">
              <a:lnSpc>
                <a:spcPct val="80000"/>
              </a:lnSpc>
              <a:buNone/>
            </a:pPr>
            <a:r>
              <a:rPr lang="el-GR" sz="1800" dirty="0">
                <a:solidFill>
                  <a:schemeClr val="tx2"/>
                </a:solidFill>
                <a:latin typeface="Arial" charset="0"/>
                <a:cs typeface="Arial" charset="0"/>
              </a:rPr>
              <a:t>Από το 2008 διαφορετικά ήδη εμπειριών (κοινωνικά κινήματα, συνεταιρισμοί, ενώσεις, κλπ) προέκυψαν με στόχο την προώθηση και την άσκηση μιας βιώσιμης διαχείρισης των φυσικών πόρων και των αστικών στερεών αποβλήτων.</a:t>
            </a:r>
            <a:endParaRPr lang="it-IT" sz="1800" dirty="0">
              <a:solidFill>
                <a:schemeClr val="tx2"/>
              </a:solidFill>
              <a:latin typeface="Arial" charset="0"/>
              <a:cs typeface="Arial" charset="0"/>
            </a:endParaRPr>
          </a:p>
        </p:txBody>
      </p:sp>
      <p:sp>
        <p:nvSpPr>
          <p:cNvPr id="55299" name="Τίτλος 2"/>
          <p:cNvSpPr>
            <a:spLocks noGrp="1"/>
          </p:cNvSpPr>
          <p:nvPr>
            <p:ph type="title" idx="4294967295"/>
          </p:nvPr>
        </p:nvSpPr>
        <p:spPr>
          <a:xfrm>
            <a:off x="1371600" y="1600200"/>
            <a:ext cx="7620000" cy="990600"/>
          </a:xfrm>
        </p:spPr>
        <p:txBody>
          <a:bodyPr/>
          <a:lstStyle/>
          <a:p>
            <a:pPr algn="ctr"/>
            <a:r>
              <a:rPr lang="el-GR" sz="4000" dirty="0">
                <a:solidFill>
                  <a:srgbClr val="FFFFFF"/>
                </a:solidFill>
              </a:rPr>
              <a:t>ΠΕΡΙ ΤΟΥ ΠΑΡΑΔΕΙΓΜΑΤΟΣ</a:t>
            </a:r>
            <a:endParaRPr lang="el-GR" dirty="0">
              <a:solidFill>
                <a:srgbClr val="FFFFFF"/>
              </a:solidFill>
            </a:endParaRPr>
          </a:p>
        </p:txBody>
      </p:sp>
      <p:sp>
        <p:nvSpPr>
          <p:cNvPr id="55300"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10</a:t>
            </a:r>
            <a:endParaRPr lang="el-GR" sz="2400" b="1">
              <a:solidFill>
                <a:srgbClr val="FFFFFF"/>
              </a:solidFill>
              <a:latin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08275"/>
            <a:ext cx="8170863" cy="3529013"/>
          </a:xfrm>
        </p:spPr>
        <p:txBody>
          <a:bodyPr>
            <a:normAutofit fontScale="70000" lnSpcReduction="20000"/>
          </a:bodyPr>
          <a:lstStyle/>
          <a:p>
            <a:r>
              <a:rPr lang="el-GR" sz="1800" dirty="0">
                <a:latin typeface="Arial" charset="0"/>
                <a:cs typeface="Arial" charset="0"/>
              </a:rPr>
              <a:t>Η κατάσταση έκτακτης ανάγκης αποβλήτων στην περιφέρεια της Καμπανίας, Ιταλία</a:t>
            </a:r>
          </a:p>
          <a:p>
            <a:endParaRPr lang="el-GR" sz="1800" dirty="0">
              <a:latin typeface="Arial" charset="0"/>
              <a:cs typeface="Arial" charset="0"/>
            </a:endParaRPr>
          </a:p>
          <a:p>
            <a:r>
              <a:rPr lang="el-GR" sz="1800" dirty="0">
                <a:latin typeface="Arial" charset="0"/>
                <a:cs typeface="Arial" charset="0"/>
              </a:rPr>
              <a:t>Υπάρχουν αυξανόμενες ενδείξεις, συμπεριλαμβανομένης μιας μελέτης της Παγκόσμιας Οργάνωσης Υγείας της περιοχής, ότι η συσσώρευση των αποβλήτων, παράνομη και νόμιμη, αστική και βιομηχανική, έχει μολύνει το έδαφος, το νερό και τον αέρα με εύρος τοξικών ρύπων, συμπεριλαμβανομένων των διοξινών. Βρέθηκε επίσης μια υψηλή συσχέτιση μεταξύ περιστατικών καρκίνου, αναπνευστικών ασθενειών και γενετικών ανωμαλιών και την παρουσία χωματερών βιομηχανικών και τοξικών αποβλήτων. Η κυβέρνηση δεν έχει καταφέρει να επιλύσει την κρίση αυτή, υιοθετώντας μέτρα που έχουν αυξήσει μόνο τη δημόσια αναταραχή και την επιδείνωση της σύρραξης. Οι τοπικές κοινότητες συνεχίζουν να οργανώνουν και να διαμαρτυρηθούν, διακινδυνεύοντας τη σύλληψη προκειμένου να ακουστούν από μια κυβέρνηση που τους έχει, μέχρι σήμερα, εξαιρέσει από τις διαδικασίες λήψεων αποφάσεων. Εν τω μεταξύ, η διαχείριση των αποβλήτων έχει επιδεινωθεί: από την αποτυχία να διαχωρίσει ξηρά από υγρά απόβλητα και την προκύπτουσα ανικανότητα να παράγουν κομπόστ (απαραίτητο για την αναγέννηση του μολυσμένου εδάφους) για να συνεχιστεί η παραγωγή των ανακριβώς </a:t>
            </a:r>
            <a:r>
              <a:rPr lang="el-GR" sz="1800" dirty="0" err="1">
                <a:latin typeface="Arial" charset="0"/>
                <a:cs typeface="Arial" charset="0"/>
              </a:rPr>
              <a:t>ονομαζόντων</a:t>
            </a:r>
            <a:r>
              <a:rPr lang="el-GR" sz="1800" dirty="0">
                <a:latin typeface="Arial" charset="0"/>
                <a:cs typeface="Arial" charset="0"/>
              </a:rPr>
              <a:t> "</a:t>
            </a:r>
            <a:r>
              <a:rPr lang="el-GR" sz="1800" dirty="0" err="1">
                <a:latin typeface="Arial" charset="0"/>
                <a:cs typeface="Arial" charset="0"/>
              </a:rPr>
              <a:t>ecoballs</a:t>
            </a:r>
            <a:r>
              <a:rPr lang="el-GR" sz="1800" dirty="0">
                <a:latin typeface="Arial" charset="0"/>
                <a:cs typeface="Arial" charset="0"/>
              </a:rPr>
              <a:t>» που συνέχισαν να συσσωρεύονται λόγω των καθυστερήσεων στην κατασκευή </a:t>
            </a:r>
            <a:r>
              <a:rPr lang="el-GR" sz="1800" dirty="0" err="1">
                <a:latin typeface="Arial" charset="0"/>
                <a:cs typeface="Arial" charset="0"/>
              </a:rPr>
              <a:t>αποτεφρωτήρων</a:t>
            </a:r>
            <a:r>
              <a:rPr lang="el-GR" sz="1800" dirty="0">
                <a:latin typeface="Arial" charset="0"/>
                <a:cs typeface="Arial" charset="0"/>
              </a:rPr>
              <a:t>. Οι καθυστερήσεις αυτές έχουν καταστήσει αναγκαία τη δημιουργία νέων αποθηκευτικών χώρων, την επαναλειτουργία των παλαιών χωματερών και τη δημιουργία νέων. Αν και η παράνομη διαχείριση των αποβλήτων είναι ένα από τα πιο επείγοντα περιβαλλοντικά θέματα στην Ιταλία, η κοινή γνώμη και τα μέσα ενημέρωσης παραμένουν σιωπηλοί σχετικά με το θέμα.</a:t>
            </a:r>
          </a:p>
          <a:p>
            <a:r>
              <a:rPr lang="it-IT" sz="1300" dirty="0">
                <a:latin typeface="Arial" charset="0"/>
                <a:cs typeface="Arial" charset="0"/>
              </a:rPr>
              <a:t>Source: </a:t>
            </a:r>
            <a:r>
              <a:rPr lang="el-GR" sz="1300" dirty="0">
                <a:latin typeface="Arial" charset="0"/>
                <a:cs typeface="Arial" charset="0"/>
              </a:rPr>
              <a:t>G</a:t>
            </a:r>
            <a:r>
              <a:rPr lang="it-IT" sz="1300" dirty="0">
                <a:latin typeface="Arial" charset="0"/>
                <a:cs typeface="Arial" charset="0"/>
              </a:rPr>
              <a:t>reyl, L., Vegni, S., Natalicchio, M., Cure, S. and Ferretti, J., </a:t>
            </a:r>
            <a:r>
              <a:rPr lang="it-IT" sz="1300" i="1" dirty="0">
                <a:latin typeface="Arial" charset="0"/>
                <a:cs typeface="Arial" charset="0"/>
              </a:rPr>
              <a:t>The waste crisis in Campania region</a:t>
            </a:r>
            <a:r>
              <a:rPr lang="it-IT" sz="1300" dirty="0">
                <a:latin typeface="Arial" charset="0"/>
                <a:cs typeface="Arial" charset="0"/>
              </a:rPr>
              <a:t>, 2012</a:t>
            </a:r>
          </a:p>
          <a:p>
            <a:pPr algn="just"/>
            <a:endParaRPr lang="en-US" sz="1300" dirty="0">
              <a:latin typeface="Arial" charset="0"/>
              <a:cs typeface="Arial" charset="0"/>
            </a:endParaRPr>
          </a:p>
          <a:p>
            <a:pPr algn="just"/>
            <a:endParaRPr lang="en-US" sz="1500" dirty="0"/>
          </a:p>
        </p:txBody>
      </p:sp>
      <p:sp>
        <p:nvSpPr>
          <p:cNvPr id="38914" name="Τίτλος 2"/>
          <p:cNvSpPr>
            <a:spLocks noGrp="1"/>
          </p:cNvSpPr>
          <p:nvPr>
            <p:ph type="title"/>
          </p:nvPr>
        </p:nvSpPr>
        <p:spPr/>
        <p:txBody>
          <a:bodyPr/>
          <a:lstStyle/>
          <a:p>
            <a:pPr algn="ctr"/>
            <a:r>
              <a:rPr lang="el-GR" dirty="0"/>
              <a:t>ΜΕΛΕΤΗ ΠΕΡΙΠΤΩΣΗΣ 1</a:t>
            </a:r>
          </a:p>
        </p:txBody>
      </p:sp>
      <p:sp>
        <p:nvSpPr>
          <p:cNvPr id="3891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11</a:t>
            </a:r>
            <a:endParaRPr lang="el-GR">
              <a:cs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08275"/>
            <a:ext cx="8667750" cy="3889077"/>
          </a:xfrm>
        </p:spPr>
        <p:txBody>
          <a:bodyPr>
            <a:normAutofit fontScale="77500" lnSpcReduction="20000"/>
          </a:bodyPr>
          <a:lstStyle/>
          <a:p>
            <a:pPr marL="0" indent="0">
              <a:buNone/>
            </a:pPr>
            <a:r>
              <a:rPr lang="el-GR" sz="1800" dirty="0">
                <a:solidFill>
                  <a:schemeClr val="tx2"/>
                </a:solidFill>
                <a:latin typeface="Arial" charset="0"/>
                <a:cs typeface="Arial" charset="0"/>
              </a:rPr>
              <a:t>Η περίπτωση του «Γη των </a:t>
            </a:r>
            <a:r>
              <a:rPr lang="el-GR" sz="1800" dirty="0" err="1">
                <a:solidFill>
                  <a:schemeClr val="tx2"/>
                </a:solidFill>
                <a:latin typeface="Arial" charset="0"/>
                <a:cs typeface="Arial" charset="0"/>
              </a:rPr>
              <a:t>Πυκαγιών</a:t>
            </a:r>
            <a:r>
              <a:rPr lang="el-GR" sz="1800" dirty="0">
                <a:solidFill>
                  <a:schemeClr val="tx2"/>
                </a:solidFill>
                <a:latin typeface="Arial" charset="0"/>
                <a:cs typeface="Arial" charset="0"/>
              </a:rPr>
              <a:t>¨» στην περιφέρεια της Καμπανίας, Ιταλία</a:t>
            </a:r>
          </a:p>
          <a:p>
            <a:pPr marL="0" indent="0">
              <a:buNone/>
            </a:pPr>
            <a:endParaRPr lang="el-GR" sz="1800" dirty="0">
              <a:solidFill>
                <a:schemeClr val="tx2"/>
              </a:solidFill>
              <a:latin typeface="Arial" charset="0"/>
              <a:cs typeface="Arial" charset="0"/>
            </a:endParaRPr>
          </a:p>
          <a:p>
            <a:pPr marL="0" indent="0" algn="just">
              <a:buNone/>
            </a:pPr>
            <a:r>
              <a:rPr lang="el-GR" sz="1800" dirty="0">
                <a:solidFill>
                  <a:schemeClr val="tx2"/>
                </a:solidFill>
                <a:latin typeface="Arial" charset="0"/>
                <a:cs typeface="Arial" charset="0"/>
              </a:rPr>
              <a:t>Η «Γη των πυρκαγιών» αναφέρεται σε μια περιοχή στην Καμπανία, στο νότιο τμήμα της Ιταλίας, συστηματικά, από τα τέλη της δεκαετίας του '80, στην οποία το οργανωμένο έγκλημα εναποθετούσε τοξικά απόβλητα. Αν και για την κοινή γνώμη οι φατρίες της μαφίας εμπλέκονται στην παράνομη διακίνηση αποβλήτων, σημαντικό ρόλο παίζουν επίσης πολλοί επιχειρηματίες και επιχειρήσεις. Η διαφθορά είναι ένα στοιχείο που συνδέει όλους αυτούς τους φορείς στον τομέα των αποβλήτων, η οποία χαρακτηρίζεται από τη χορήγηση δημόσιων αδειών και εγκρίσεων. Επιπλέον, ο τομέας αυτός χρειάζεται μεγάλες οικονομικές επενδύσεις και έχει να αντιμετωπίσει μια τεράστια γραφειοκρατική μηχανή, η οποία καθιστά το έδαφος ακόμα πιο γόνιμο για τη διαφθορά. Όλες αυτές οι συνθήκες παρεμποδίζουν τον ανταγωνισμό και διευκολύνει τη δημιουργία και την ανάπτυξη </a:t>
            </a:r>
            <a:r>
              <a:rPr lang="el-GR" sz="1800" dirty="0" err="1">
                <a:solidFill>
                  <a:schemeClr val="tx2"/>
                </a:solidFill>
                <a:latin typeface="Arial" charset="0"/>
                <a:cs typeface="Arial" charset="0"/>
              </a:rPr>
              <a:t>ολιγοπωλιακών</a:t>
            </a:r>
            <a:r>
              <a:rPr lang="el-GR" sz="1800" dirty="0">
                <a:solidFill>
                  <a:schemeClr val="tx2"/>
                </a:solidFill>
                <a:latin typeface="Arial" charset="0"/>
                <a:cs typeface="Arial" charset="0"/>
              </a:rPr>
              <a:t> δυνάμεων, όπου η δύναμη της μαφίας στον εκφοβισμό αποδεικνύεται ότι είναι ιδιαίτερα αποτελεσματική. Η ασθενής (ή η απόλυτη έλλειψη) επιβολή της εξουσίας τόσο σε εθνικό όσο και σε περιφερειακό επίπεδο έχει χρησιμοποιηθεί για να εξηγήσει αυτή την ευρέως διαδεδομένη παράνομη κατάσταση, αλλά ευθύνες στην πραγματικότητα βρίσκονται σε διάφορα επίπεδα της διακυβέρνησης, που εκτείνονται από την αναποτελεσματική γραφειοκρατία με την πολιτική κηδεμονία και ποινικών κακοδιαχειρίσεων. Επιπλέον, η έλλειψη επαρκών (και αποτελεσματικών) πολιτικών διαχείρισης των αποβλήτων έχει δημιουργήσει θεσμική και κανονιστική αβεβαιότητα που προωθεί την παράνομη αγορά των αποβλήτων.</a:t>
            </a:r>
            <a:endParaRPr lang="en-US" sz="1300" dirty="0">
              <a:solidFill>
                <a:schemeClr val="tx2"/>
              </a:solidFill>
              <a:latin typeface="Arial" charset="0"/>
              <a:cs typeface="Arial" charset="0"/>
            </a:endParaRPr>
          </a:p>
          <a:p>
            <a:pPr marL="0" indent="0" algn="just">
              <a:lnSpc>
                <a:spcPct val="80000"/>
              </a:lnSpc>
              <a:spcBef>
                <a:spcPct val="0"/>
              </a:spcBef>
              <a:buFont typeface="Wingdings" pitchFamily="2" charset="2"/>
              <a:buNone/>
            </a:pPr>
            <a:endParaRPr lang="en-US" sz="1300" b="1" i="1" dirty="0">
              <a:solidFill>
                <a:schemeClr val="tx2"/>
              </a:solidFill>
              <a:latin typeface="Arial" charset="0"/>
              <a:cs typeface="Arial" charset="0"/>
            </a:endParaRPr>
          </a:p>
          <a:p>
            <a:pPr marL="0" indent="0" algn="just">
              <a:lnSpc>
                <a:spcPct val="80000"/>
              </a:lnSpc>
              <a:spcBef>
                <a:spcPct val="0"/>
              </a:spcBef>
              <a:buFont typeface="Wingdings" pitchFamily="2" charset="2"/>
              <a:buNone/>
            </a:pPr>
            <a:r>
              <a:rPr lang="it-IT" sz="1300" dirty="0">
                <a:solidFill>
                  <a:schemeClr val="tx2"/>
                </a:solidFill>
                <a:latin typeface="Arial" charset="0"/>
                <a:cs typeface="Arial" charset="0"/>
              </a:rPr>
              <a:t>Source: D’Alisa, G., P.M. Falcone, A.R. Germani, C. Imbriani, P. Morone, F. Reganati, </a:t>
            </a:r>
            <a:r>
              <a:rPr lang="en-US" sz="1300" i="1" dirty="0">
                <a:solidFill>
                  <a:schemeClr val="tx2"/>
                </a:solidFill>
                <a:latin typeface="Arial" charset="0"/>
                <a:cs typeface="Arial" charset="0"/>
              </a:rPr>
              <a:t>Victims in the “Land of Fires”: A case study on the consequences of buried and burnt waste in Campania, Italy, </a:t>
            </a:r>
            <a:r>
              <a:rPr lang="en-US" sz="1300" dirty="0">
                <a:solidFill>
                  <a:schemeClr val="tx2"/>
                </a:solidFill>
                <a:latin typeface="Arial" charset="0"/>
                <a:cs typeface="Arial" charset="0"/>
              </a:rPr>
              <a:t>2015</a:t>
            </a:r>
          </a:p>
          <a:p>
            <a:pPr marL="0" indent="0" algn="just">
              <a:lnSpc>
                <a:spcPct val="80000"/>
              </a:lnSpc>
              <a:spcBef>
                <a:spcPct val="0"/>
              </a:spcBef>
              <a:buFont typeface="Wingdings" pitchFamily="2" charset="2"/>
              <a:buNone/>
            </a:pPr>
            <a:endParaRPr lang="en-US" sz="1300" dirty="0">
              <a:solidFill>
                <a:schemeClr val="tx2"/>
              </a:solidFill>
              <a:latin typeface="Arial" charset="0"/>
              <a:cs typeface="Arial" charset="0"/>
            </a:endParaRPr>
          </a:p>
          <a:p>
            <a:pPr marL="0" indent="0" algn="just">
              <a:lnSpc>
                <a:spcPct val="80000"/>
              </a:lnSpc>
              <a:spcBef>
                <a:spcPct val="0"/>
              </a:spcBef>
              <a:buFont typeface="Wingdings" pitchFamily="2" charset="2"/>
              <a:buNone/>
            </a:pPr>
            <a:endParaRPr lang="en-US" sz="1400" dirty="0">
              <a:solidFill>
                <a:schemeClr val="tx2"/>
              </a:solidFill>
              <a:latin typeface="Arial" charset="0"/>
              <a:cs typeface="Arial" charset="0"/>
            </a:endParaRPr>
          </a:p>
          <a:p>
            <a:pPr marL="0" indent="0" algn="just">
              <a:buFont typeface="Wingdings" pitchFamily="2" charset="2"/>
              <a:buNone/>
            </a:pPr>
            <a:endParaRPr lang="en-US" sz="1500" dirty="0">
              <a:solidFill>
                <a:schemeClr val="tx2"/>
              </a:solidFill>
            </a:endParaRPr>
          </a:p>
        </p:txBody>
      </p:sp>
      <p:sp>
        <p:nvSpPr>
          <p:cNvPr id="56323" name="Τίτλος 2"/>
          <p:cNvSpPr>
            <a:spLocks noGrp="1"/>
          </p:cNvSpPr>
          <p:nvPr>
            <p:ph type="title" idx="4294967295"/>
          </p:nvPr>
        </p:nvSpPr>
        <p:spPr>
          <a:xfrm>
            <a:off x="1371600" y="1600200"/>
            <a:ext cx="7620000" cy="990600"/>
          </a:xfrm>
        </p:spPr>
        <p:txBody>
          <a:bodyPr/>
          <a:lstStyle/>
          <a:p>
            <a:pPr algn="ctr"/>
            <a:r>
              <a:rPr lang="el-GR" dirty="0">
                <a:solidFill>
                  <a:srgbClr val="FFFFFF"/>
                </a:solidFill>
              </a:rPr>
              <a:t>ΜΕΛΕΤΗ ΠΕΡΙΠΤΩΣΗΣ 2</a:t>
            </a:r>
          </a:p>
        </p:txBody>
      </p:sp>
      <p:sp>
        <p:nvSpPr>
          <p:cNvPr id="56324"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12</a:t>
            </a:r>
            <a:endParaRPr lang="el-GR" sz="2400" b="1">
              <a:solidFill>
                <a:srgbClr val="FFFFFF"/>
              </a:solidFill>
              <a:latin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1371600" y="3141663"/>
            <a:ext cx="7123113" cy="2519362"/>
          </a:xfrm>
        </p:spPr>
        <p:txBody>
          <a:bodyPr>
            <a:normAutofit fontScale="92500" lnSpcReduction="10000"/>
          </a:bodyPr>
          <a:lstStyle/>
          <a:p>
            <a:pPr marL="342900" indent="-342900" fontAlgn="auto">
              <a:spcAft>
                <a:spcPts val="0"/>
              </a:spcAft>
              <a:buFont typeface="Wingdings" pitchFamily="2" charset="2"/>
              <a:buChar char="Ø"/>
              <a:defRPr/>
            </a:pPr>
            <a:r>
              <a:rPr lang="el-GR" sz="2400" dirty="0"/>
              <a:t>Ανάλυση (Θέματα),</a:t>
            </a:r>
          </a:p>
          <a:p>
            <a:pPr marL="342900" indent="-342900" fontAlgn="auto">
              <a:spcAft>
                <a:spcPts val="0"/>
              </a:spcAft>
              <a:buFont typeface="Wingdings" pitchFamily="2" charset="2"/>
              <a:buChar char="Ø"/>
              <a:defRPr/>
            </a:pPr>
            <a:r>
              <a:rPr lang="el-GR" sz="2400" dirty="0"/>
              <a:t>Δημόσια συζήτηση,</a:t>
            </a:r>
          </a:p>
          <a:p>
            <a:pPr marL="342900" indent="-342900" fontAlgn="auto">
              <a:spcAft>
                <a:spcPts val="0"/>
              </a:spcAft>
              <a:buFont typeface="Wingdings" pitchFamily="2" charset="2"/>
              <a:buChar char="Ø"/>
              <a:defRPr/>
            </a:pPr>
            <a:r>
              <a:rPr lang="el-GR" sz="2400" dirty="0"/>
              <a:t>Δίλημμα / Απόφαση,</a:t>
            </a:r>
          </a:p>
          <a:p>
            <a:pPr marL="342900" indent="-342900" fontAlgn="auto">
              <a:spcAft>
                <a:spcPts val="0"/>
              </a:spcAft>
              <a:buFont typeface="Wingdings" pitchFamily="2" charset="2"/>
              <a:buChar char="Ø"/>
              <a:defRPr/>
            </a:pPr>
            <a:r>
              <a:rPr lang="el-GR" sz="2400" dirty="0"/>
              <a:t>Συζήτηση,</a:t>
            </a:r>
          </a:p>
          <a:p>
            <a:pPr marL="342900" indent="-342900" fontAlgn="auto">
              <a:spcAft>
                <a:spcPts val="0"/>
              </a:spcAft>
              <a:buFont typeface="Wingdings" pitchFamily="2" charset="2"/>
              <a:buChar char="Ø"/>
              <a:defRPr/>
            </a:pPr>
            <a:r>
              <a:rPr lang="el-GR" sz="2400" dirty="0"/>
              <a:t>Παιχνίδι ρόλων</a:t>
            </a:r>
          </a:p>
          <a:p>
            <a:pPr marL="342900" indent="-342900" fontAlgn="auto">
              <a:spcAft>
                <a:spcPts val="0"/>
              </a:spcAft>
              <a:buFont typeface="Wingdings" pitchFamily="2" charset="2"/>
              <a:buChar char="Ø"/>
              <a:defRPr/>
            </a:pPr>
            <a:r>
              <a:rPr lang="el-GR" sz="2400" dirty="0"/>
              <a:t>Επιτόπια έρευνα</a:t>
            </a:r>
          </a:p>
        </p:txBody>
      </p:sp>
      <p:sp>
        <p:nvSpPr>
          <p:cNvPr id="40962" name="Τίτλος 2"/>
          <p:cNvSpPr>
            <a:spLocks noGrp="1"/>
          </p:cNvSpPr>
          <p:nvPr>
            <p:ph type="title"/>
          </p:nvPr>
        </p:nvSpPr>
        <p:spPr/>
        <p:txBody>
          <a:bodyPr/>
          <a:lstStyle/>
          <a:p>
            <a:pPr algn="ctr"/>
            <a:r>
              <a:rPr lang="el-GR" dirty="0"/>
              <a:t>ΜΕΘΟΔΟΙ</a:t>
            </a:r>
          </a:p>
        </p:txBody>
      </p:sp>
      <p:sp>
        <p:nvSpPr>
          <p:cNvPr id="4096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13</a:t>
            </a:r>
            <a:endParaRPr lang="el-GR">
              <a:cs typeface="Arial"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Θέση κειμένου 1"/>
          <p:cNvSpPr>
            <a:spLocks noGrp="1"/>
          </p:cNvSpPr>
          <p:nvPr>
            <p:ph type="body" idx="1"/>
          </p:nvPr>
        </p:nvSpPr>
        <p:spPr>
          <a:xfrm>
            <a:off x="179388" y="2852738"/>
            <a:ext cx="8856662" cy="4005262"/>
          </a:xfrm>
        </p:spPr>
        <p:txBody>
          <a:bodyPr/>
          <a:lstStyle/>
          <a:p>
            <a:r>
              <a:rPr lang="el-GR" sz="2000" b="1" dirty="0"/>
              <a:t>Διαβάστε και σκεφτείτε! </a:t>
            </a:r>
            <a:r>
              <a:rPr lang="el-GR" sz="2000" dirty="0"/>
              <a:t>Αναλύστε τη μελέτη περίπτωσης που προσπαθεί να απαντήσει στα ακόλουθα ερωτήματα:</a:t>
            </a:r>
          </a:p>
          <a:p>
            <a:pPr marL="342900" indent="-342900">
              <a:buFont typeface="Arial" panose="020B0604020202020204" pitchFamily="34" charset="0"/>
              <a:buChar char="•"/>
            </a:pPr>
            <a:r>
              <a:rPr lang="el-GR" sz="2000" dirty="0"/>
              <a:t>  Ποιο είναι το πλαίσιο, οι βασικές χαρακτήρες και το περιβάλλον;</a:t>
            </a:r>
          </a:p>
          <a:p>
            <a:pPr marL="342900" indent="-342900">
              <a:buFont typeface="Arial" panose="020B0604020202020204" pitchFamily="34" charset="0"/>
              <a:buChar char="•"/>
            </a:pPr>
            <a:r>
              <a:rPr lang="el-GR" sz="2000" dirty="0"/>
              <a:t>  Πώς αυτή η υπόθεση σχετίζεται με το περιεχόμενο του μαθήματος;</a:t>
            </a:r>
          </a:p>
          <a:p>
            <a:pPr marL="342900" indent="-342900">
              <a:buFont typeface="Arial" panose="020B0604020202020204" pitchFamily="34" charset="0"/>
              <a:buChar char="•"/>
            </a:pPr>
            <a:r>
              <a:rPr lang="el-GR" sz="2000" dirty="0"/>
              <a:t>  Ποια είναι τα κύρια θέματα και οι διαφορετικές προοπτικές;</a:t>
            </a:r>
          </a:p>
          <a:p>
            <a:pPr marL="342900" indent="-342900">
              <a:buFont typeface="Arial" panose="020B0604020202020204" pitchFamily="34" charset="0"/>
              <a:buChar char="•"/>
            </a:pPr>
            <a:r>
              <a:rPr lang="el-GR" sz="2000" dirty="0"/>
              <a:t>  Ποιες είναι οι πιθανές λύσεις, εναλλακτικές προσεγγίσεις και οι συνέπειες των διαφόρων διαδρομών;</a:t>
            </a:r>
          </a:p>
          <a:p>
            <a:pPr marL="342900" indent="-342900">
              <a:buFont typeface="Arial" panose="020B0604020202020204" pitchFamily="34" charset="0"/>
              <a:buChar char="•"/>
            </a:pPr>
            <a:r>
              <a:rPr lang="el-GR" sz="2000" dirty="0"/>
              <a:t>  Ποια είναι τα πλεονεκτήματα και τα μειονεκτήματα για κάθε προσέγγιση ή λύση;</a:t>
            </a:r>
          </a:p>
          <a:p>
            <a:pPr marL="342900" indent="-342900">
              <a:buFont typeface="Arial" panose="020B0604020202020204" pitchFamily="34" charset="0"/>
              <a:buChar char="•"/>
            </a:pPr>
            <a:r>
              <a:rPr lang="el-GR" sz="2000" dirty="0"/>
              <a:t>  Πώς μπορεί αυτή η περίπτωση να γενικευθεί στο «πραγματικό κόσμο»;</a:t>
            </a:r>
            <a:endParaRPr lang="el-GR" sz="1800" dirty="0"/>
          </a:p>
        </p:txBody>
      </p:sp>
      <p:sp>
        <p:nvSpPr>
          <p:cNvPr id="41986" name="Τίτλος 2"/>
          <p:cNvSpPr>
            <a:spLocks noGrp="1"/>
          </p:cNvSpPr>
          <p:nvPr>
            <p:ph type="title"/>
          </p:nvPr>
        </p:nvSpPr>
        <p:spPr/>
        <p:txBody>
          <a:bodyPr/>
          <a:lstStyle/>
          <a:p>
            <a:pPr algn="ctr"/>
            <a:r>
              <a:rPr lang="el-GR" dirty="0"/>
              <a:t>Ο στόχος σας - 1</a:t>
            </a:r>
          </a:p>
        </p:txBody>
      </p:sp>
      <p:sp>
        <p:nvSpPr>
          <p:cNvPr id="41987"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14</a:t>
            </a:r>
            <a:endParaRPr lang="el-GR">
              <a:cs typeface="Arial"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Θέση κειμένου 1"/>
          <p:cNvSpPr>
            <a:spLocks noGrp="1"/>
          </p:cNvSpPr>
          <p:nvPr>
            <p:ph type="body" idx="1"/>
          </p:nvPr>
        </p:nvSpPr>
        <p:spPr>
          <a:xfrm>
            <a:off x="250825" y="2852738"/>
            <a:ext cx="8785225" cy="4005262"/>
          </a:xfrm>
        </p:spPr>
        <p:txBody>
          <a:bodyPr/>
          <a:lstStyle/>
          <a:p>
            <a:pPr algn="just"/>
            <a:r>
              <a:rPr lang="el-GR" sz="2000" b="1" dirty="0"/>
              <a:t>Αρχίστε να εργάζεστε σε ομάδες! </a:t>
            </a:r>
            <a:r>
              <a:rPr lang="el-GR" sz="2000" dirty="0"/>
              <a:t>Χωρίστε την υπόθεση σε πολλά μέρη και προσπαθήσετε να τονίσετε τα διάφορα σημεία των ηθοποιών, την άποψη τους ή τις πολυεπίπεδες επιπτώσεις (οικονομικές, κοινωνικές, πολιτιστικές) που θεωρούνται προβληματικές:</a:t>
            </a:r>
          </a:p>
          <a:p>
            <a:pPr marL="342900" indent="-342900" algn="just">
              <a:buFont typeface="Arial" panose="020B0604020202020204" pitchFamily="34" charset="0"/>
              <a:buChar char="•"/>
            </a:pPr>
            <a:r>
              <a:rPr lang="el-GR" sz="2000" dirty="0"/>
              <a:t>  Επιδιώξτε πολλαπλές επιλογές και λύσεις</a:t>
            </a:r>
          </a:p>
          <a:p>
            <a:pPr marL="342900" indent="-342900" algn="just">
              <a:buFont typeface="Arial" panose="020B0604020202020204" pitchFamily="34" charset="0"/>
              <a:buChar char="•"/>
            </a:pPr>
            <a:r>
              <a:rPr lang="el-GR" sz="2000" dirty="0"/>
              <a:t>  Να είστε ανοιχτόμυαλοι</a:t>
            </a:r>
          </a:p>
          <a:p>
            <a:pPr marL="342900" indent="-342900" algn="just">
              <a:buFont typeface="Arial" panose="020B0604020202020204" pitchFamily="34" charset="0"/>
              <a:buChar char="•"/>
            </a:pPr>
            <a:r>
              <a:rPr lang="el-GR" sz="2000" dirty="0"/>
              <a:t>  Κοιτάξτε πολλαπλές προοπτικές</a:t>
            </a:r>
          </a:p>
          <a:p>
            <a:pPr marL="342900" indent="-342900" algn="just">
              <a:buFont typeface="Arial" panose="020B0604020202020204" pitchFamily="34" charset="0"/>
              <a:buChar char="•"/>
            </a:pPr>
            <a:r>
              <a:rPr lang="el-GR" sz="2000" dirty="0"/>
              <a:t>  Δείτε το φάσμα των επιλογών από το ένα άκρο στο άλλο</a:t>
            </a:r>
          </a:p>
          <a:p>
            <a:pPr marL="342900" indent="-342900" algn="just">
              <a:buFont typeface="Arial" panose="020B0604020202020204" pitchFamily="34" charset="0"/>
              <a:buChar char="•"/>
            </a:pPr>
            <a:r>
              <a:rPr lang="el-GR" sz="2000" dirty="0"/>
              <a:t>  Ψάξτε για τρύπες σε παραδοχές και γενικεύσεις</a:t>
            </a:r>
          </a:p>
          <a:p>
            <a:pPr marL="342900" indent="-342900" algn="just">
              <a:buFont typeface="Arial" panose="020B0604020202020204" pitchFamily="34" charset="0"/>
              <a:buChar char="•"/>
            </a:pPr>
            <a:r>
              <a:rPr lang="el-GR" sz="2000" dirty="0"/>
              <a:t>  Αξιολογείστε αποδείξεις</a:t>
            </a:r>
          </a:p>
          <a:p>
            <a:pPr marL="342900" indent="-342900" algn="just">
              <a:buFont typeface="Arial" panose="020B0604020202020204" pitchFamily="34" charset="0"/>
              <a:buChar char="•"/>
            </a:pPr>
            <a:r>
              <a:rPr lang="el-GR" sz="2000" dirty="0"/>
              <a:t>  Προβείτε σε ενημερωμένες αποφάσεις</a:t>
            </a:r>
          </a:p>
        </p:txBody>
      </p:sp>
      <p:sp>
        <p:nvSpPr>
          <p:cNvPr id="43010" name="Τίτλος 2"/>
          <p:cNvSpPr>
            <a:spLocks noGrp="1"/>
          </p:cNvSpPr>
          <p:nvPr>
            <p:ph type="title"/>
          </p:nvPr>
        </p:nvSpPr>
        <p:spPr/>
        <p:txBody>
          <a:bodyPr/>
          <a:lstStyle/>
          <a:p>
            <a:pPr algn="ctr"/>
            <a:r>
              <a:rPr lang="el-GR" dirty="0"/>
              <a:t>Ο στόχος σας - 2</a:t>
            </a:r>
          </a:p>
        </p:txBody>
      </p:sp>
      <p:sp>
        <p:nvSpPr>
          <p:cNvPr id="4301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15</a:t>
            </a:r>
            <a:endParaRPr lang="el-GR">
              <a:cs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Θέση κειμένου 1"/>
          <p:cNvSpPr>
            <a:spLocks noGrp="1"/>
          </p:cNvSpPr>
          <p:nvPr>
            <p:ph type="body" idx="1"/>
          </p:nvPr>
        </p:nvSpPr>
        <p:spPr>
          <a:xfrm>
            <a:off x="323850" y="2852738"/>
            <a:ext cx="8712200" cy="4005262"/>
          </a:xfrm>
        </p:spPr>
        <p:txBody>
          <a:bodyPr/>
          <a:lstStyle/>
          <a:p>
            <a:r>
              <a:rPr lang="el-GR" sz="1800" b="1" dirty="0"/>
              <a:t>Κάντε μια εμπειρία στον τομέα</a:t>
            </a:r>
            <a:r>
              <a:rPr lang="el-GR" sz="1800" dirty="0"/>
              <a:t>! Κάντε μια εμπειρία στον τομέα των καλών πρακτικών στον τομέα της ανακύκλωσης και στη βιώσιμη διαχείριση των φυσικών πόρων στην περιοχή σας. Επισκεφθείτε οργανώσεις και ενώσεις και συγκρίνετε βιώσιμα σχέδια διαχείρισης των αποβλήτων που εφαρμόζονται στην περιοχή της Καμπανίας, μετά την κατάσταση έκτακτης ανάγκης αποβλήτων:</a:t>
            </a:r>
          </a:p>
          <a:p>
            <a:pPr marL="285750" indent="-285750">
              <a:buFont typeface="Arial" panose="020B0604020202020204" pitchFamily="34" charset="0"/>
              <a:buChar char="•"/>
            </a:pPr>
            <a:r>
              <a:rPr lang="el-GR" sz="1800" dirty="0"/>
              <a:t>  Ρυθμίσεις σε εμπειρία που αντανακλά το περιεχόμενο του μαθήματος.</a:t>
            </a:r>
          </a:p>
          <a:p>
            <a:pPr marL="285750" indent="-285750">
              <a:buFont typeface="Arial" panose="020B0604020202020204" pitchFamily="34" charset="0"/>
              <a:buChar char="•"/>
            </a:pPr>
            <a:r>
              <a:rPr lang="el-GR" sz="1800" dirty="0"/>
              <a:t>  Κάντε παρατηρήσεις των κοινωνικών αλληλεπιδράσεων και των δραστηριοτήτων.</a:t>
            </a:r>
          </a:p>
          <a:p>
            <a:pPr marL="285750" indent="-285750">
              <a:buFont typeface="Arial" panose="020B0604020202020204" pitchFamily="34" charset="0"/>
              <a:buChar char="•"/>
            </a:pPr>
            <a:r>
              <a:rPr lang="el-GR" sz="1800" dirty="0"/>
              <a:t>  Συγκεντρώστε στοιχεία για την επίλυση προβλημάτων ή για συζήτηση.</a:t>
            </a:r>
          </a:p>
          <a:p>
            <a:pPr marL="285750" indent="-285750">
              <a:buFont typeface="Arial" panose="020B0604020202020204" pitchFamily="34" charset="0"/>
              <a:buChar char="•"/>
            </a:pPr>
            <a:r>
              <a:rPr lang="el-GR" sz="1800" dirty="0"/>
              <a:t>  Χρησιμοποιήσετε διάφορα εργαλεία για να καταγράψετε τις εμπειρίες και τις παρατηρήσεις σας (ψηφιακή φωτογραφική μηχανή, σκίτσα ή σχέδια, σημειώσεις, φωτογραφική μηχανή </a:t>
            </a:r>
            <a:r>
              <a:rPr lang="el-GR" sz="1800" dirty="0" err="1"/>
              <a:t>Video</a:t>
            </a:r>
            <a:r>
              <a:rPr lang="el-GR" sz="1800" dirty="0"/>
              <a:t>)</a:t>
            </a:r>
          </a:p>
        </p:txBody>
      </p:sp>
      <p:sp>
        <p:nvSpPr>
          <p:cNvPr id="44034" name="Τίτλος 2"/>
          <p:cNvSpPr>
            <a:spLocks noGrp="1"/>
          </p:cNvSpPr>
          <p:nvPr>
            <p:ph type="title"/>
          </p:nvPr>
        </p:nvSpPr>
        <p:spPr/>
        <p:txBody>
          <a:bodyPr/>
          <a:lstStyle/>
          <a:p>
            <a:pPr algn="ctr"/>
            <a:r>
              <a:rPr lang="el-GR" dirty="0"/>
              <a:t>Ο στόχος σας - 3</a:t>
            </a:r>
          </a:p>
        </p:txBody>
      </p:sp>
      <p:sp>
        <p:nvSpPr>
          <p:cNvPr id="4403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16</a:t>
            </a:r>
            <a:endParaRPr lang="el-GR">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Τίτλος 1"/>
          <p:cNvSpPr>
            <a:spLocks noGrp="1"/>
          </p:cNvSpPr>
          <p:nvPr>
            <p:ph type="title"/>
          </p:nvPr>
        </p:nvSpPr>
        <p:spPr>
          <a:xfrm>
            <a:off x="611188" y="260350"/>
            <a:ext cx="7921625" cy="1152525"/>
          </a:xfrm>
        </p:spPr>
        <p:txBody>
          <a:bodyPr/>
          <a:lstStyle/>
          <a:p>
            <a:pPr algn="ctr"/>
            <a:r>
              <a:rPr lang="el-GR" sz="2800" b="1" dirty="0">
                <a:solidFill>
                  <a:srgbClr val="000000"/>
                </a:solidFill>
              </a:rPr>
              <a:t>Συμμετοχικές μέθοδοι για τη βιώσιμη διαχείριση των φυσικών πόρων</a:t>
            </a:r>
            <a:endParaRPr lang="el-GR" sz="2800" b="1" dirty="0"/>
          </a:p>
        </p:txBody>
      </p:sp>
      <p:sp>
        <p:nvSpPr>
          <p:cNvPr id="27650" name="Θέση κειμένου 2"/>
          <p:cNvSpPr>
            <a:spLocks noGrp="1"/>
          </p:cNvSpPr>
          <p:nvPr>
            <p:ph type="body" idx="1"/>
          </p:nvPr>
        </p:nvSpPr>
        <p:spPr>
          <a:xfrm>
            <a:off x="827088" y="2781300"/>
            <a:ext cx="3460750" cy="935038"/>
          </a:xfrm>
          <a:ln>
            <a:solidFill>
              <a:schemeClr val="tx1"/>
            </a:solidFill>
          </a:ln>
        </p:spPr>
        <p:txBody>
          <a:bodyPr/>
          <a:lstStyle/>
          <a:p>
            <a:pPr algn="ctr"/>
            <a:r>
              <a:rPr lang="en-US" sz="1800">
                <a:latin typeface="Calibri" pitchFamily="34" charset="0"/>
              </a:rPr>
              <a:t>University of Naples (UNINA) </a:t>
            </a:r>
            <a:r>
              <a:rPr lang="en-US" sz="1800">
                <a:latin typeface="Calibri" pitchFamily="34" charset="0"/>
                <a:hlinkClick r:id="rId2"/>
              </a:rPr>
              <a:t>http://www.unina.it/home</a:t>
            </a:r>
            <a:r>
              <a:rPr lang="en-US" sz="1800">
                <a:latin typeface="Calibri" pitchFamily="34" charset="0"/>
              </a:rPr>
              <a:t>  </a:t>
            </a:r>
          </a:p>
        </p:txBody>
      </p:sp>
      <p:sp>
        <p:nvSpPr>
          <p:cNvPr id="4" name="Θέση περιεχομένου 3"/>
          <p:cNvSpPr>
            <a:spLocks noGrp="1"/>
          </p:cNvSpPr>
          <p:nvPr>
            <p:ph sz="half" idx="2"/>
          </p:nvPr>
        </p:nvSpPr>
        <p:spPr>
          <a:xfrm>
            <a:off x="827088" y="3933825"/>
            <a:ext cx="3465512" cy="1812925"/>
          </a:xfrm>
          <a:ln>
            <a:solidFill>
              <a:schemeClr val="tx1"/>
            </a:solidFill>
          </a:ln>
        </p:spPr>
        <p:txBody>
          <a:bodyPr>
            <a:normAutofit fontScale="92500" lnSpcReduction="20000"/>
          </a:bodyPr>
          <a:lstStyle/>
          <a:p>
            <a:pPr marL="320040" indent="-320040" fontAlgn="auto">
              <a:spcAft>
                <a:spcPts val="0"/>
              </a:spcAft>
              <a:buFont typeface="Arial" pitchFamily="34" charset="0"/>
              <a:buChar char="•"/>
              <a:defRPr/>
            </a:pPr>
            <a:r>
              <a:rPr lang="en-US" sz="2000" dirty="0">
                <a:latin typeface="Calibri" pitchFamily="34" charset="0"/>
              </a:rPr>
              <a:t>Emilio </a:t>
            </a:r>
            <a:r>
              <a:rPr lang="en-US" sz="2000" dirty="0" err="1">
                <a:latin typeface="Calibri" pitchFamily="34" charset="0"/>
              </a:rPr>
              <a:t>Balzano</a:t>
            </a:r>
            <a:r>
              <a:rPr lang="en-US" sz="2000" dirty="0">
                <a:latin typeface="Calibri" pitchFamily="34" charset="0"/>
              </a:rPr>
              <a:t>, Aggregate Professor</a:t>
            </a:r>
          </a:p>
          <a:p>
            <a:pPr marL="320040" indent="-320040" fontAlgn="auto">
              <a:spcAft>
                <a:spcPts val="0"/>
              </a:spcAft>
              <a:buFont typeface="Arial" pitchFamily="34" charset="0"/>
              <a:buChar char="•"/>
              <a:defRPr/>
            </a:pPr>
            <a:r>
              <a:rPr lang="en-US" sz="2000" dirty="0" err="1">
                <a:latin typeface="Calibri" pitchFamily="34" charset="0"/>
              </a:rPr>
              <a:t>Caterina</a:t>
            </a:r>
            <a:r>
              <a:rPr lang="en-US" sz="2000" dirty="0">
                <a:latin typeface="Calibri" pitchFamily="34" charset="0"/>
              </a:rPr>
              <a:t> </a:t>
            </a:r>
            <a:r>
              <a:rPr lang="en-US" sz="2000" dirty="0" err="1">
                <a:latin typeface="Calibri" pitchFamily="34" charset="0"/>
              </a:rPr>
              <a:t>Miele</a:t>
            </a:r>
            <a:r>
              <a:rPr lang="en-US" sz="2000" dirty="0">
                <a:latin typeface="Calibri" pitchFamily="34" charset="0"/>
              </a:rPr>
              <a:t>, Post-Doctoral Fellow </a:t>
            </a:r>
          </a:p>
          <a:p>
            <a:pPr marL="320040" indent="-320040" fontAlgn="auto">
              <a:spcAft>
                <a:spcPts val="0"/>
              </a:spcAft>
              <a:buFont typeface="Arial" pitchFamily="34" charset="0"/>
              <a:buChar char="•"/>
              <a:defRPr/>
            </a:pPr>
            <a:r>
              <a:rPr lang="en-US" sz="2000" dirty="0">
                <a:latin typeface="Calibri" pitchFamily="34" charset="0"/>
              </a:rPr>
              <a:t>Marco </a:t>
            </a:r>
            <a:r>
              <a:rPr lang="en-US" sz="2000" dirty="0" err="1">
                <a:latin typeface="Calibri" pitchFamily="34" charset="0"/>
              </a:rPr>
              <a:t>Serpico</a:t>
            </a:r>
            <a:r>
              <a:rPr lang="en-US" sz="2000" dirty="0">
                <a:latin typeface="Calibri" pitchFamily="34" charset="0"/>
              </a:rPr>
              <a:t>, Research Associate</a:t>
            </a:r>
          </a:p>
          <a:p>
            <a:pPr marL="320040" indent="-320040" fontAlgn="auto">
              <a:spcAft>
                <a:spcPts val="0"/>
              </a:spcAft>
              <a:buFont typeface="Wingdings"/>
              <a:buChar char=""/>
              <a:defRPr/>
            </a:pPr>
            <a:endParaRPr lang="el-GR" dirty="0"/>
          </a:p>
        </p:txBody>
      </p:sp>
      <p:sp>
        <p:nvSpPr>
          <p:cNvPr id="5" name="Θέση κειμένου 4"/>
          <p:cNvSpPr>
            <a:spLocks noGrp="1"/>
          </p:cNvSpPr>
          <p:nvPr>
            <p:ph type="body" sz="quarter" idx="3"/>
          </p:nvPr>
        </p:nvSpPr>
        <p:spPr>
          <a:xfrm>
            <a:off x="4716463" y="2781300"/>
            <a:ext cx="3527425" cy="935038"/>
          </a:xfrm>
          <a:ln>
            <a:solidFill>
              <a:schemeClr val="tx1"/>
            </a:solidFill>
          </a:ln>
        </p:spPr>
        <p:txBody>
          <a:bodyPr>
            <a:normAutofit/>
          </a:bodyPr>
          <a:lstStyle/>
          <a:p>
            <a:pPr algn="ctr" fontAlgn="auto">
              <a:spcAft>
                <a:spcPts val="0"/>
              </a:spcAft>
              <a:defRPr/>
            </a:pPr>
            <a:r>
              <a:rPr lang="en-US" sz="1800" dirty="0">
                <a:latin typeface="Calibri" pitchFamily="34" charset="0"/>
              </a:rPr>
              <a:t>University of </a:t>
            </a:r>
            <a:r>
              <a:rPr lang="en-US" sz="1800" dirty="0" err="1">
                <a:latin typeface="Calibri" pitchFamily="34" charset="0"/>
              </a:rPr>
              <a:t>ioannina</a:t>
            </a:r>
            <a:r>
              <a:rPr lang="en-US" sz="1800" dirty="0">
                <a:latin typeface="Calibri" pitchFamily="34" charset="0"/>
              </a:rPr>
              <a:t> (UOI) </a:t>
            </a:r>
            <a:r>
              <a:rPr lang="en-US" sz="1800" dirty="0">
                <a:latin typeface="Calibri" pitchFamily="34" charset="0"/>
                <a:hlinkClick r:id="rId3"/>
              </a:rPr>
              <a:t>http://www.uoi.gr/en/</a:t>
            </a:r>
            <a:r>
              <a:rPr lang="en-US" sz="1800" dirty="0">
                <a:latin typeface="Calibri" pitchFamily="34" charset="0"/>
              </a:rPr>
              <a:t> </a:t>
            </a:r>
            <a:endParaRPr lang="el-GR" sz="1800" dirty="0"/>
          </a:p>
        </p:txBody>
      </p:sp>
      <p:sp>
        <p:nvSpPr>
          <p:cNvPr id="6" name="Θέση περιεχομένου 5"/>
          <p:cNvSpPr>
            <a:spLocks noGrp="1"/>
          </p:cNvSpPr>
          <p:nvPr>
            <p:ph sz="quarter" idx="4"/>
          </p:nvPr>
        </p:nvSpPr>
        <p:spPr>
          <a:xfrm>
            <a:off x="4716463" y="3933825"/>
            <a:ext cx="3471862" cy="1798638"/>
          </a:xfrm>
          <a:ln>
            <a:solidFill>
              <a:schemeClr val="tx1"/>
            </a:solidFill>
          </a:ln>
        </p:spPr>
        <p:txBody>
          <a:bodyPr>
            <a:normAutofit/>
          </a:bodyPr>
          <a:lstStyle/>
          <a:p>
            <a:pPr marL="320040" indent="-320040" fontAlgn="auto">
              <a:spcAft>
                <a:spcPts val="0"/>
              </a:spcAft>
              <a:buFont typeface="Arial" pitchFamily="34" charset="0"/>
              <a:buChar char="•"/>
              <a:defRPr/>
            </a:pPr>
            <a:r>
              <a:rPr lang="en-US" sz="2000" dirty="0" err="1">
                <a:latin typeface="Calibri" pitchFamily="34" charset="0"/>
              </a:rPr>
              <a:t>Katerina</a:t>
            </a:r>
            <a:r>
              <a:rPr lang="en-US" sz="2000" dirty="0">
                <a:latin typeface="Calibri" pitchFamily="34" charset="0"/>
              </a:rPr>
              <a:t> </a:t>
            </a:r>
            <a:r>
              <a:rPr lang="en-US" sz="2000" dirty="0" err="1">
                <a:latin typeface="Calibri" pitchFamily="34" charset="0"/>
              </a:rPr>
              <a:t>Plakitsi</a:t>
            </a:r>
            <a:r>
              <a:rPr lang="en-US" sz="2000" dirty="0">
                <a:latin typeface="Calibri" pitchFamily="34" charset="0"/>
              </a:rPr>
              <a:t>, </a:t>
            </a:r>
            <a:r>
              <a:rPr lang="en-US" sz="2000" dirty="0" err="1">
                <a:latin typeface="Calibri" pitchFamily="34" charset="0"/>
              </a:rPr>
              <a:t>Assocciate</a:t>
            </a:r>
            <a:r>
              <a:rPr lang="en-US" sz="2000" dirty="0">
                <a:latin typeface="Calibri" pitchFamily="34" charset="0"/>
              </a:rPr>
              <a:t> Professor </a:t>
            </a:r>
          </a:p>
          <a:p>
            <a:pPr marL="320040" indent="-320040" fontAlgn="auto">
              <a:spcAft>
                <a:spcPts val="0"/>
              </a:spcAft>
              <a:buFont typeface="Arial" pitchFamily="34" charset="0"/>
              <a:buChar char="•"/>
              <a:defRPr/>
            </a:pPr>
            <a:r>
              <a:rPr lang="en-US" sz="2000" dirty="0" err="1">
                <a:latin typeface="Calibri" pitchFamily="34" charset="0"/>
              </a:rPr>
              <a:t>Athina</a:t>
            </a:r>
            <a:r>
              <a:rPr lang="en-US" sz="2000" dirty="0">
                <a:latin typeface="Calibri" pitchFamily="34" charset="0"/>
              </a:rPr>
              <a:t> Christina </a:t>
            </a:r>
            <a:r>
              <a:rPr lang="en-US" sz="2000" dirty="0" err="1">
                <a:latin typeface="Calibri" pitchFamily="34" charset="0"/>
              </a:rPr>
              <a:t>Kornelaki</a:t>
            </a:r>
            <a:r>
              <a:rPr lang="en-US" sz="2000" dirty="0">
                <a:latin typeface="Calibri" pitchFamily="34" charset="0"/>
              </a:rPr>
              <a:t>, PhD student</a:t>
            </a:r>
          </a:p>
          <a:p>
            <a:pPr marL="0" indent="0" fontAlgn="auto">
              <a:spcAft>
                <a:spcPts val="0"/>
              </a:spcAft>
              <a:buFont typeface="Wingdings"/>
              <a:buChar char=""/>
              <a:defRPr/>
            </a:pPr>
            <a:endParaRPr lang="el-GR" sz="2000" dirty="0"/>
          </a:p>
        </p:txBody>
      </p:sp>
      <p:sp>
        <p:nvSpPr>
          <p:cNvPr id="27654" name="Θέση αριθμού διαφάνειας 7"/>
          <p:cNvSpPr>
            <a:spLocks noGrp="1"/>
          </p:cNvSpPr>
          <p:nvPr>
            <p:ph type="sldNum" sz="quarter" idx="11"/>
          </p:nvPr>
        </p:nvSpPr>
        <p:spPr bwMode="auto">
          <a:xfrm>
            <a:off x="8401050" y="6170613"/>
            <a:ext cx="503238" cy="503237"/>
          </a:xfrm>
          <a:prstGeom prst="ellipse">
            <a:avLst/>
          </a:prstGeom>
          <a:noFill/>
          <a:ln>
            <a:round/>
            <a:headEnd/>
            <a:tailEnd/>
          </a:ln>
        </p:spPr>
        <p:txBody>
          <a:bodyPr wrap="square" lIns="91440" tIns="45720" rIns="91440" bIns="45720" numCol="1" compatLnSpc="1">
            <a:prstTxWarp prst="textNoShape">
              <a:avLst/>
            </a:prstTxWarp>
          </a:bodyPr>
          <a:lstStyle/>
          <a:p>
            <a:pPr fontAlgn="base">
              <a:spcBef>
                <a:spcPct val="0"/>
              </a:spcBef>
              <a:spcAft>
                <a:spcPct val="0"/>
              </a:spcAft>
            </a:pPr>
            <a:fld id="{F4F69CE7-5D34-470D-AB78-79D75DC002BF}" type="slidenum">
              <a:rPr lang="el-GR">
                <a:cs typeface="Arial" charset="0"/>
              </a:rPr>
              <a:pPr fontAlgn="base">
                <a:spcBef>
                  <a:spcPct val="0"/>
                </a:spcBef>
                <a:spcAft>
                  <a:spcPct val="0"/>
                </a:spcAft>
              </a:pPr>
              <a:t>2</a:t>
            </a:fld>
            <a:endParaRPr lang="el-GR">
              <a:cs typeface="Arial" charset="0"/>
            </a:endParaRPr>
          </a:p>
        </p:txBody>
      </p:sp>
      <p:sp>
        <p:nvSpPr>
          <p:cNvPr id="27655" name="TextBox 8"/>
          <p:cNvSpPr txBox="1">
            <a:spLocks noChangeArrowheads="1"/>
          </p:cNvSpPr>
          <p:nvPr/>
        </p:nvSpPr>
        <p:spPr bwMode="auto">
          <a:xfrm flipH="1">
            <a:off x="1393825" y="1997075"/>
            <a:ext cx="6296025" cy="461963"/>
          </a:xfrm>
          <a:prstGeom prst="rect">
            <a:avLst/>
          </a:prstGeom>
          <a:noFill/>
          <a:ln w="9525">
            <a:noFill/>
            <a:miter lim="800000"/>
            <a:headEnd/>
            <a:tailEnd/>
          </a:ln>
        </p:spPr>
        <p:txBody>
          <a:bodyPr>
            <a:spAutoFit/>
          </a:bodyPr>
          <a:lstStyle/>
          <a:p>
            <a:pPr algn="ctr"/>
            <a:r>
              <a:rPr lang="en-US" sz="2400" b="1">
                <a:latin typeface="Calibri" pitchFamily="34" charset="0"/>
              </a:rPr>
              <a:t>Participating Organizations:</a:t>
            </a:r>
            <a:endParaRPr lang="el-GR" sz="2400" b="1">
              <a:latin typeface="Calibri" pitchFamily="34" charset="0"/>
            </a:endParaRPr>
          </a:p>
        </p:txBody>
      </p:sp>
      <p:sp>
        <p:nvSpPr>
          <p:cNvPr id="27656" name="TextBox 9"/>
          <p:cNvSpPr txBox="1">
            <a:spLocks noChangeArrowheads="1"/>
          </p:cNvSpPr>
          <p:nvPr/>
        </p:nvSpPr>
        <p:spPr bwMode="auto">
          <a:xfrm>
            <a:off x="3462338" y="1196975"/>
            <a:ext cx="2160587" cy="400050"/>
          </a:xfrm>
          <a:prstGeom prst="rect">
            <a:avLst/>
          </a:prstGeom>
          <a:noFill/>
          <a:ln w="9525">
            <a:noFill/>
            <a:miter lim="800000"/>
            <a:headEnd/>
            <a:tailEnd/>
          </a:ln>
        </p:spPr>
        <p:txBody>
          <a:bodyPr>
            <a:spAutoFit/>
          </a:bodyPr>
          <a:lstStyle/>
          <a:p>
            <a:pPr algn="ctr"/>
            <a:r>
              <a:rPr lang="en-US" sz="2000" b="1">
                <a:latin typeface="Tw Cen MT"/>
              </a:rPr>
              <a:t>Module 4</a:t>
            </a:r>
            <a:endParaRPr lang="el-GR" sz="2000" b="1">
              <a:latin typeface="Calibri"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Θέση κειμένου 1"/>
          <p:cNvSpPr>
            <a:spLocks noGrp="1"/>
          </p:cNvSpPr>
          <p:nvPr>
            <p:ph type="body" idx="1"/>
          </p:nvPr>
        </p:nvSpPr>
        <p:spPr>
          <a:xfrm>
            <a:off x="323850" y="2924175"/>
            <a:ext cx="8712200" cy="3933825"/>
          </a:xfrm>
        </p:spPr>
        <p:txBody>
          <a:bodyPr/>
          <a:lstStyle/>
          <a:p>
            <a:r>
              <a:rPr lang="el-GR" sz="2000" b="1" dirty="0"/>
              <a:t>Προσπαθήστε να βρείτε εναλλακτικούς τρόπους προσέγγισης</a:t>
            </a:r>
            <a:r>
              <a:rPr lang="en-US" sz="2000" b="1" dirty="0"/>
              <a:t>!</a:t>
            </a:r>
            <a:r>
              <a:rPr lang="en-US" sz="2000" dirty="0"/>
              <a:t>  </a:t>
            </a:r>
            <a:r>
              <a:rPr lang="el-GR" sz="2000" dirty="0"/>
              <a:t>Προσπαθήστε να αναλύσετε τους διάφορους τόπους προσέγγισης του θέματος</a:t>
            </a:r>
            <a:endParaRPr lang="en-US" sz="2000" dirty="0"/>
          </a:p>
          <a:p>
            <a:pPr>
              <a:buFont typeface="Arial" charset="0"/>
              <a:buChar char="•"/>
            </a:pPr>
            <a:r>
              <a:rPr lang="en-US" sz="2000" dirty="0"/>
              <a:t> </a:t>
            </a:r>
            <a:r>
              <a:rPr lang="el-GR" sz="2000" dirty="0"/>
              <a:t>Παρουσιάστε ως παράδειγμα μια κατάσταση και παραθέστε τα γεγονότα</a:t>
            </a:r>
            <a:endParaRPr lang="en-US" sz="2000" dirty="0"/>
          </a:p>
          <a:p>
            <a:pPr>
              <a:buFont typeface="Arial" charset="0"/>
              <a:buChar char="•"/>
            </a:pPr>
            <a:r>
              <a:rPr lang="en-US" sz="2000" dirty="0"/>
              <a:t> </a:t>
            </a:r>
            <a:r>
              <a:rPr lang="el-GR" sz="2000" dirty="0"/>
              <a:t>Χρήση ιστοσελίδων, </a:t>
            </a:r>
            <a:r>
              <a:rPr lang="el-GR" sz="2000" dirty="0" err="1"/>
              <a:t>online</a:t>
            </a:r>
            <a:r>
              <a:rPr lang="el-GR" sz="2000" dirty="0"/>
              <a:t> εκθέσεις και έγγραφα</a:t>
            </a:r>
          </a:p>
          <a:p>
            <a:pPr>
              <a:buFont typeface="Arial" charset="0"/>
              <a:buChar char="•"/>
            </a:pPr>
            <a:r>
              <a:rPr lang="el-GR" sz="2000" dirty="0"/>
              <a:t>  Ρωτήστε υποθετικές ερωτήσεις</a:t>
            </a:r>
          </a:p>
          <a:p>
            <a:pPr>
              <a:buFont typeface="Arial" charset="0"/>
              <a:buChar char="•"/>
            </a:pPr>
            <a:r>
              <a:rPr lang="el-GR" sz="2000" dirty="0"/>
              <a:t>  Τι θα έκανες εσύ? Να πάρετε θέση. Χρησιμοποιήστε στοιχεία που να δικαιολογούν τη θέση σας</a:t>
            </a:r>
          </a:p>
          <a:p>
            <a:pPr>
              <a:buFont typeface="Arial" charset="0"/>
              <a:buChar char="•"/>
            </a:pPr>
            <a:r>
              <a:rPr lang="el-GR" sz="2000" dirty="0"/>
              <a:t>  Συζητήστε τις τελικές σκέψεις σας με την τάξη σας</a:t>
            </a:r>
            <a:endParaRPr lang="en-US" sz="2000" dirty="0"/>
          </a:p>
          <a:p>
            <a:endParaRPr lang="el-GR" sz="2000" dirty="0"/>
          </a:p>
        </p:txBody>
      </p:sp>
      <p:sp>
        <p:nvSpPr>
          <p:cNvPr id="45058" name="Τίτλος 2"/>
          <p:cNvSpPr>
            <a:spLocks noGrp="1"/>
          </p:cNvSpPr>
          <p:nvPr>
            <p:ph type="title"/>
          </p:nvPr>
        </p:nvSpPr>
        <p:spPr/>
        <p:txBody>
          <a:bodyPr/>
          <a:lstStyle/>
          <a:p>
            <a:pPr algn="ctr"/>
            <a:r>
              <a:rPr lang="el-GR" dirty="0"/>
              <a:t>Ο στόχος σας - 4</a:t>
            </a:r>
          </a:p>
        </p:txBody>
      </p:sp>
      <p:sp>
        <p:nvSpPr>
          <p:cNvPr id="4505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17</a:t>
            </a:r>
            <a:endParaRPr lang="el-GR">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219200"/>
          </a:xfrm>
        </p:spPr>
        <p:txBody>
          <a:bodyPr>
            <a:noAutofit/>
          </a:bodyPr>
          <a:lstStyle/>
          <a:p>
            <a:pPr algn="ctr" fontAlgn="auto">
              <a:spcAft>
                <a:spcPts val="0"/>
              </a:spcAft>
              <a:defRPr/>
            </a:pPr>
            <a:r>
              <a:rPr lang="el-GR" sz="3000" b="1" cap="small" dirty="0" err="1">
                <a:hlinkClick r:id="rId2" action="ppaction://hlinksldjump"/>
              </a:rPr>
              <a:t>αποβολη</a:t>
            </a:r>
            <a:r>
              <a:rPr lang="el-GR" sz="3000" b="1" cap="small" dirty="0">
                <a:hlinkClick r:id="rId2" action="ppaction://hlinksldjump"/>
              </a:rPr>
              <a:t> </a:t>
            </a:r>
            <a:r>
              <a:rPr lang="el-GR" sz="3000" b="1" cap="small" dirty="0" err="1">
                <a:hlinkClick r:id="rId2" action="ppaction://hlinksldjump"/>
              </a:rPr>
              <a:t>αποβλητων</a:t>
            </a:r>
            <a:r>
              <a:rPr lang="el-GR" sz="3000" b="1" cap="small" dirty="0">
                <a:hlinkClick r:id="rId2" action="ppaction://hlinksldjump"/>
              </a:rPr>
              <a:t> και </a:t>
            </a:r>
            <a:r>
              <a:rPr lang="el-GR" sz="3000" b="1" cap="small" dirty="0" err="1">
                <a:hlinkClick r:id="rId2" action="ppaction://hlinksldjump"/>
              </a:rPr>
              <a:t>καλεσ</a:t>
            </a:r>
            <a:r>
              <a:rPr lang="el-GR" sz="3000" b="1" cap="small" dirty="0">
                <a:hlinkClick r:id="rId2" action="ppaction://hlinksldjump"/>
              </a:rPr>
              <a:t> </a:t>
            </a:r>
            <a:r>
              <a:rPr lang="el-GR" sz="3000" b="1" cap="small" dirty="0" err="1">
                <a:hlinkClick r:id="rId2" action="ppaction://hlinksldjump"/>
              </a:rPr>
              <a:t>πρακτικεσ</a:t>
            </a:r>
            <a:r>
              <a:rPr lang="el-GR" sz="3000" b="1" cap="small" dirty="0">
                <a:hlinkClick r:id="rId2" action="ppaction://hlinksldjump"/>
              </a:rPr>
              <a:t> στη </a:t>
            </a:r>
            <a:r>
              <a:rPr lang="el-GR" sz="3000" b="1" cap="small" dirty="0" err="1">
                <a:hlinkClick r:id="rId2" action="ppaction://hlinksldjump"/>
              </a:rPr>
              <a:t>νοτια</a:t>
            </a:r>
            <a:r>
              <a:rPr lang="el-GR" sz="3000" b="1" cap="small" dirty="0">
                <a:hlinkClick r:id="rId2" action="ppaction://hlinksldjump"/>
              </a:rPr>
              <a:t> </a:t>
            </a:r>
            <a:r>
              <a:rPr lang="el-GR" sz="3000" b="1" cap="small" dirty="0" err="1">
                <a:hlinkClick r:id="rId2" action="ppaction://hlinksldjump"/>
              </a:rPr>
              <a:t>Ιταλια</a:t>
            </a:r>
            <a:r>
              <a:rPr lang="el-GR" sz="3000" b="1" cap="small" dirty="0">
                <a:hlinkClick r:id="rId2" action="ppaction://hlinksldjump"/>
              </a:rPr>
              <a:t>. ; </a:t>
            </a:r>
            <a:r>
              <a:rPr lang="el-GR" sz="3000" b="1" cap="small" dirty="0" err="1">
                <a:hlinkClick r:id="rId2" action="ppaction://hlinksldjump"/>
              </a:rPr>
              <a:t>Μελετη</a:t>
            </a:r>
            <a:r>
              <a:rPr lang="el-GR" sz="3000" b="1" cap="small" dirty="0">
                <a:hlinkClick r:id="rId2" action="ppaction://hlinksldjump"/>
              </a:rPr>
              <a:t> </a:t>
            </a:r>
            <a:r>
              <a:rPr lang="el-GR" sz="3000" b="1" cap="small" dirty="0" err="1">
                <a:hlinkClick r:id="rId2" action="ppaction://hlinksldjump"/>
              </a:rPr>
              <a:t>Περιπτωσησ</a:t>
            </a:r>
            <a:r>
              <a:rPr lang="el-GR" sz="3000" b="1" cap="small" dirty="0">
                <a:hlinkClick r:id="rId2" action="ppaction://hlinksldjump"/>
              </a:rPr>
              <a:t> και </a:t>
            </a:r>
            <a:r>
              <a:rPr lang="el-GR" sz="3000" b="1" cap="small" dirty="0" err="1">
                <a:hlinkClick r:id="rId2" action="ppaction://hlinksldjump"/>
              </a:rPr>
              <a:t>Μελετη</a:t>
            </a:r>
            <a:r>
              <a:rPr lang="el-GR" sz="3000" b="1" cap="small" dirty="0">
                <a:hlinkClick r:id="rId2" action="ppaction://hlinksldjump"/>
              </a:rPr>
              <a:t> </a:t>
            </a:r>
            <a:r>
              <a:rPr lang="el-GR" sz="3000" b="1" cap="small" dirty="0" err="1">
                <a:hlinkClick r:id="rId2" action="ppaction://hlinksldjump"/>
              </a:rPr>
              <a:t>πεδιου</a:t>
            </a:r>
            <a:endParaRPr lang="el-GR" sz="3000" dirty="0">
              <a:hlinkClick r:id="rId2" action="ppaction://hlinksldjump"/>
            </a:endParaRPr>
          </a:p>
        </p:txBody>
      </p:sp>
      <p:sp>
        <p:nvSpPr>
          <p:cNvPr id="3" name="Θέση περιεχομένου 2"/>
          <p:cNvSpPr>
            <a:spLocks noGrp="1"/>
          </p:cNvSpPr>
          <p:nvPr>
            <p:ph sz="quarter" idx="1"/>
          </p:nvPr>
        </p:nvSpPr>
        <p:spPr>
          <a:xfrm>
            <a:off x="1187450" y="1989138"/>
            <a:ext cx="6553200" cy="3884612"/>
          </a:xfrm>
        </p:spPr>
        <p:txBody>
          <a:bodyPr>
            <a:normAutofit fontScale="70000" lnSpcReduction="20000"/>
          </a:bodyPr>
          <a:lstStyle/>
          <a:p>
            <a:pPr marL="320040" indent="-320040" fontAlgn="auto">
              <a:spcAft>
                <a:spcPts val="0"/>
              </a:spcAft>
              <a:buFont typeface="Wingdings"/>
              <a:buNone/>
              <a:defRPr/>
            </a:pPr>
            <a:r>
              <a:rPr lang="el-GR" sz="2800" dirty="0" err="1">
                <a:hlinkClick r:id="rId2" action="ppaction://hlinksldjump"/>
              </a:rPr>
              <a:t>ΠιΝΑΚΑΣ</a:t>
            </a:r>
            <a:r>
              <a:rPr lang="el-GR" sz="2800" dirty="0">
                <a:hlinkClick r:id="rId2" action="ppaction://hlinksldjump"/>
              </a:rPr>
              <a:t> ΠΕΡΙΕΧΟΜΕΝΩΝ</a:t>
            </a:r>
          </a:p>
          <a:p>
            <a:pPr marL="320040" indent="-320040" fontAlgn="auto">
              <a:spcAft>
                <a:spcPts val="0"/>
              </a:spcAft>
              <a:buFont typeface="Wingdings"/>
              <a:buNone/>
              <a:defRPr/>
            </a:pPr>
            <a:endParaRPr lang="el-GR" sz="2800" dirty="0">
              <a:hlinkClick r:id="rId2" action="ppaction://hlinksldjump"/>
            </a:endParaRPr>
          </a:p>
          <a:p>
            <a:pPr marL="320040" indent="-320040" fontAlgn="auto">
              <a:spcAft>
                <a:spcPts val="0"/>
              </a:spcAft>
              <a:buFont typeface="Wingdings"/>
              <a:buNone/>
              <a:defRPr/>
            </a:pPr>
            <a:r>
              <a:rPr lang="el-GR" sz="2800" dirty="0">
                <a:hlinkClick r:id="rId2" action="ppaction://hlinksldjump"/>
              </a:rPr>
              <a:t>Στόχοι</a:t>
            </a:r>
          </a:p>
          <a:p>
            <a:pPr marL="320040" indent="-320040" fontAlgn="auto">
              <a:spcAft>
                <a:spcPts val="0"/>
              </a:spcAft>
              <a:buFont typeface="Wingdings"/>
              <a:buNone/>
              <a:defRPr/>
            </a:pPr>
            <a:r>
              <a:rPr lang="el-GR" sz="2800" dirty="0">
                <a:hlinkClick r:id="rId2" action="ppaction://hlinksldjump"/>
              </a:rPr>
              <a:t>Ποια ο στόχος του μαθήματος</a:t>
            </a:r>
          </a:p>
          <a:p>
            <a:pPr marL="320040" indent="-320040" fontAlgn="auto">
              <a:spcAft>
                <a:spcPts val="0"/>
              </a:spcAft>
              <a:buFont typeface="Wingdings"/>
              <a:buNone/>
              <a:defRPr/>
            </a:pPr>
            <a:r>
              <a:rPr lang="el-GR" sz="2800" dirty="0">
                <a:hlinkClick r:id="rId2" action="ppaction://hlinksldjump"/>
              </a:rPr>
              <a:t>Τύπος / μέθοδοι</a:t>
            </a:r>
          </a:p>
          <a:p>
            <a:pPr marL="320040" indent="-320040" fontAlgn="auto">
              <a:spcAft>
                <a:spcPts val="0"/>
              </a:spcAft>
              <a:buFont typeface="Wingdings"/>
              <a:buNone/>
              <a:defRPr/>
            </a:pPr>
            <a:r>
              <a:rPr lang="el-GR" sz="2800" dirty="0">
                <a:hlinkClick r:id="rId2" action="ppaction://hlinksldjump"/>
              </a:rPr>
              <a:t>Μελέτη  περίπτωσης. 1</a:t>
            </a:r>
          </a:p>
          <a:p>
            <a:pPr marL="320040" indent="-320040" fontAlgn="auto">
              <a:spcAft>
                <a:spcPts val="0"/>
              </a:spcAft>
              <a:buFont typeface="Wingdings"/>
              <a:buNone/>
              <a:defRPr/>
            </a:pPr>
            <a:r>
              <a:rPr lang="el-GR" sz="2800" dirty="0">
                <a:hlinkClick r:id="rId2" action="ppaction://hlinksldjump"/>
              </a:rPr>
              <a:t>Μελέτη  περίπτωσης. 2</a:t>
            </a:r>
          </a:p>
          <a:p>
            <a:pPr marL="320040" indent="-320040" fontAlgn="auto">
              <a:spcAft>
                <a:spcPts val="0"/>
              </a:spcAft>
              <a:buFont typeface="Wingdings"/>
              <a:buNone/>
              <a:defRPr/>
            </a:pPr>
            <a:r>
              <a:rPr lang="el-GR" sz="2800" dirty="0">
                <a:hlinkClick r:id="rId2" action="ppaction://hlinksldjump"/>
              </a:rPr>
              <a:t>Ο στόχος 1: Διαβάστε και σκεφτείτε</a:t>
            </a:r>
          </a:p>
          <a:p>
            <a:pPr marL="320040" indent="-320040" fontAlgn="auto">
              <a:spcAft>
                <a:spcPts val="0"/>
              </a:spcAft>
              <a:buFont typeface="Wingdings"/>
              <a:buNone/>
              <a:defRPr/>
            </a:pPr>
            <a:r>
              <a:rPr lang="el-GR" sz="2800" dirty="0">
                <a:hlinkClick r:id="rId2" action="ppaction://hlinksldjump"/>
              </a:rPr>
              <a:t>Ο στόχος 2: Ξεκινήστε την εργασία σε ομάδες</a:t>
            </a:r>
          </a:p>
          <a:p>
            <a:pPr marL="320040" indent="-320040" fontAlgn="auto">
              <a:spcAft>
                <a:spcPts val="0"/>
              </a:spcAft>
              <a:buFont typeface="Wingdings"/>
              <a:buNone/>
              <a:defRPr/>
            </a:pPr>
            <a:r>
              <a:rPr lang="el-GR" sz="2800" dirty="0">
                <a:hlinkClick r:id="rId2" action="ppaction://hlinksldjump"/>
              </a:rPr>
              <a:t>Ο στόχος 3: Κάντε μια εμπειρία στον τομέα</a:t>
            </a:r>
          </a:p>
          <a:p>
            <a:pPr marL="320040" indent="-320040" fontAlgn="auto">
              <a:spcAft>
                <a:spcPts val="0"/>
              </a:spcAft>
              <a:buFont typeface="Wingdings"/>
              <a:buNone/>
              <a:defRPr/>
            </a:pPr>
            <a:r>
              <a:rPr lang="el-GR" sz="2800" dirty="0">
                <a:hlinkClick r:id="rId2" action="ppaction://hlinksldjump"/>
              </a:rPr>
              <a:t>Ο στόχος 4: Υπολογίστε εναλλακτικές διαδρομές</a:t>
            </a:r>
            <a:endParaRPr lang="en-US" sz="2800" dirty="0">
              <a:hlinkClick r:id="rId2" action="ppaction://hlinksldjump"/>
            </a:endParaRPr>
          </a:p>
        </p:txBody>
      </p:sp>
      <p:sp>
        <p:nvSpPr>
          <p:cNvPr id="6" name="Θέση αριθμού διαφάνειας 5"/>
          <p:cNvSpPr>
            <a:spLocks noGrp="1"/>
          </p:cNvSpPr>
          <p:nvPr>
            <p:ph type="sldNum" sz="quarter" idx="11"/>
          </p:nvPr>
        </p:nvSpPr>
        <p:spPr/>
        <p:txBody>
          <a:bodyPr>
            <a:normAutofit fontScale="85000" lnSpcReduction="20000"/>
          </a:bodyPr>
          <a:lstStyle/>
          <a:p>
            <a:pPr>
              <a:defRPr/>
            </a:pPr>
            <a:fld id="{D1B59535-41AA-4340-836C-37D8C7405C01}" type="slidenum">
              <a:rPr lang="el-GR"/>
              <a:pPr>
                <a:defRPr/>
              </a:pPr>
              <a:t>3</a:t>
            </a:fld>
            <a:endParaRPr lang="el-G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1403350" y="2924175"/>
            <a:ext cx="7416800" cy="2520950"/>
          </a:xfrm>
        </p:spPr>
        <p:txBody>
          <a:bodyPr>
            <a:normAutofit fontScale="77500" lnSpcReduction="20000"/>
          </a:bodyPr>
          <a:lstStyle/>
          <a:p>
            <a:pPr fontAlgn="auto">
              <a:spcAft>
                <a:spcPts val="0"/>
              </a:spcAft>
              <a:buFont typeface="Wingdings" pitchFamily="2" charset="2"/>
              <a:buChar char="q"/>
              <a:defRPr/>
            </a:pPr>
            <a:endParaRPr lang="el-GR" sz="2000" dirty="0"/>
          </a:p>
          <a:p>
            <a:pPr fontAlgn="auto">
              <a:spcAft>
                <a:spcPts val="0"/>
              </a:spcAft>
              <a:buFont typeface="Wingdings" pitchFamily="2" charset="2"/>
              <a:buChar char="q"/>
              <a:defRPr/>
            </a:pPr>
            <a:r>
              <a:rPr lang="el-GR" sz="2000" dirty="0"/>
              <a:t>Εξερευνώντας τις βασικές έννοιες των σύγχρονων πολιτικών διαχείρισης αποβλήτων</a:t>
            </a:r>
          </a:p>
          <a:p>
            <a:pPr fontAlgn="auto">
              <a:spcAft>
                <a:spcPts val="0"/>
              </a:spcAft>
              <a:buFont typeface="Wingdings" pitchFamily="2" charset="2"/>
              <a:buChar char="q"/>
              <a:defRPr/>
            </a:pPr>
            <a:r>
              <a:rPr lang="el-GR" sz="2000" dirty="0"/>
              <a:t>  Συγκρίνοντας τις λύσεις που προτείνονται και αν υλοποιούνται σε μια εμβληματική έκτακτης ανάγκης διαχείρισης αποβλήτων</a:t>
            </a:r>
          </a:p>
          <a:p>
            <a:pPr fontAlgn="auto">
              <a:spcAft>
                <a:spcPts val="0"/>
              </a:spcAft>
              <a:buFont typeface="Wingdings" pitchFamily="2" charset="2"/>
              <a:buChar char="q"/>
              <a:defRPr/>
            </a:pPr>
            <a:r>
              <a:rPr lang="el-GR" sz="2000" dirty="0"/>
              <a:t>  Ο εντοπισμός των περιβαλλοντικών, οικονομικών, κοινωνικών και πολιτιστικών συνεπειών τους</a:t>
            </a:r>
          </a:p>
          <a:p>
            <a:pPr fontAlgn="auto">
              <a:spcAft>
                <a:spcPts val="0"/>
              </a:spcAft>
              <a:buFont typeface="Wingdings" pitchFamily="2" charset="2"/>
              <a:buChar char="q"/>
              <a:defRPr/>
            </a:pPr>
            <a:r>
              <a:rPr lang="el-GR" sz="2000" dirty="0"/>
              <a:t>  Εστιάζοντας σε διαφορετικές απόψεις (για τη χάραξη πολιτικής / κάτοικοι)</a:t>
            </a:r>
          </a:p>
          <a:p>
            <a:pPr fontAlgn="auto">
              <a:spcAft>
                <a:spcPts val="0"/>
              </a:spcAft>
              <a:buFont typeface="Wingdings" pitchFamily="2" charset="2"/>
              <a:buChar char="q"/>
              <a:defRPr/>
            </a:pPr>
            <a:r>
              <a:rPr lang="el-GR" sz="2000" dirty="0"/>
              <a:t>  </a:t>
            </a:r>
            <a:r>
              <a:rPr lang="en-US" sz="2000" dirty="0"/>
              <a:t>E</a:t>
            </a:r>
            <a:r>
              <a:rPr lang="el-GR" sz="2000" dirty="0" err="1"/>
              <a:t>μπειρία</a:t>
            </a:r>
            <a:r>
              <a:rPr lang="el-GR" sz="2000" dirty="0"/>
              <a:t> στον τομέα των βιώσιμων πρακτικών στον τομέα της διαχείρισης των αποβλήτων.</a:t>
            </a:r>
            <a:endParaRPr lang="it-IT" sz="2000" dirty="0"/>
          </a:p>
        </p:txBody>
      </p:sp>
      <p:sp>
        <p:nvSpPr>
          <p:cNvPr id="29698" name="Τίτλος 2"/>
          <p:cNvSpPr>
            <a:spLocks noGrp="1"/>
          </p:cNvSpPr>
          <p:nvPr>
            <p:ph type="title"/>
          </p:nvPr>
        </p:nvSpPr>
        <p:spPr>
          <a:xfrm>
            <a:off x="1403648" y="1556792"/>
            <a:ext cx="7620000" cy="990600"/>
          </a:xfrm>
        </p:spPr>
        <p:txBody>
          <a:bodyPr/>
          <a:lstStyle/>
          <a:p>
            <a:pPr algn="ctr"/>
            <a:r>
              <a:rPr lang="el-GR" dirty="0"/>
              <a:t>ΣΤΟΧΟΙ</a:t>
            </a:r>
          </a:p>
        </p:txBody>
      </p:sp>
      <p:sp>
        <p:nvSpPr>
          <p:cNvPr id="2969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a:t>
            </a:r>
            <a:endParaRPr lang="el-GR">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fontScale="92500" lnSpcReduction="20000"/>
          </a:bodyPr>
          <a:lstStyle/>
          <a:p>
            <a:pPr fontAlgn="auto">
              <a:spcAft>
                <a:spcPts val="0"/>
              </a:spcAft>
              <a:defRPr/>
            </a:pPr>
            <a:r>
              <a:rPr lang="el-GR" sz="2000" dirty="0"/>
              <a:t>Τι εννοούμε με τον όρο Διαχείριση Αποβλήτων (WM);</a:t>
            </a:r>
          </a:p>
          <a:p>
            <a:pPr fontAlgn="auto">
              <a:spcAft>
                <a:spcPts val="0"/>
              </a:spcAft>
              <a:defRPr/>
            </a:pPr>
            <a:r>
              <a:rPr lang="el-GR" sz="2000" dirty="0"/>
              <a:t>Ο όρος WM αναφέρεται στο σύνολο του κύκλου των ενεργειών που απαιτούνται για τη διαχείριση των αποβλήτων που παράγονται μέσα από κατοικημένες και βιομηχανικές δραστηριότητες, προκειμένου να μειώσει τις επιπτώσεις της στο περιβάλλον και τη δημόσια υγεία.</a:t>
            </a:r>
          </a:p>
          <a:p>
            <a:pPr fontAlgn="auto">
              <a:spcAft>
                <a:spcPts val="0"/>
              </a:spcAft>
              <a:defRPr/>
            </a:pPr>
            <a:r>
              <a:rPr lang="el-GR" sz="2000" dirty="0"/>
              <a:t>Ιστορικά η ανθρωπότητα διαχειριζόταν απόβλητα σε πολύ τοπικό επίπεδο και έχει βασιστεί σε μεγάλο βαθμό στην επαναχρησιμοποίηση υλικών.</a:t>
            </a:r>
          </a:p>
          <a:p>
            <a:pPr fontAlgn="auto">
              <a:spcAft>
                <a:spcPts val="0"/>
              </a:spcAft>
              <a:defRPr/>
            </a:pPr>
            <a:r>
              <a:rPr lang="el-GR" sz="2000" dirty="0"/>
              <a:t>Η σύγχρονη εποχή της WM ξεκινά το δέκατο ένατο αιώνα, με την βιομηχανική επανάσταση και τη συνακόλουθη εκθετική αύξηση της παραγωγής των αστικών, αγροτικών και βιομηχανικών αποβλήτων.</a:t>
            </a:r>
          </a:p>
          <a:p>
            <a:pPr fontAlgn="auto">
              <a:spcAft>
                <a:spcPts val="0"/>
              </a:spcAft>
              <a:defRPr/>
            </a:pPr>
            <a:r>
              <a:rPr lang="el-GR" sz="2000" dirty="0"/>
              <a:t>Σήμερα η Διαχείριση Αποβλήτων (</a:t>
            </a:r>
            <a:r>
              <a:rPr lang="en-US" sz="2000" dirty="0"/>
              <a:t>WM)</a:t>
            </a:r>
            <a:r>
              <a:rPr lang="el-GR" sz="2000" dirty="0"/>
              <a:t> είναι ένα μάλλον πολύπλοκο θέμα που περιλαμβάνει τη συλλογή, μεταφορά, επεξεργασία, ανακύκλωση και διάθεση των αποβλήτων και πρέπει να παρακολουθείται και να ρυθμίζεται σε τοπικό, περιφερειακό, εθνικό και διεθνές επίπεδο.</a:t>
            </a:r>
            <a:endParaRPr lang="en-GB" sz="2000" dirty="0"/>
          </a:p>
        </p:txBody>
      </p:sp>
      <p:sp>
        <p:nvSpPr>
          <p:cNvPr id="30722" name="Τίτλος 2"/>
          <p:cNvSpPr>
            <a:spLocks noGrp="1"/>
          </p:cNvSpPr>
          <p:nvPr>
            <p:ph type="title"/>
          </p:nvPr>
        </p:nvSpPr>
        <p:spPr/>
        <p:txBody>
          <a:bodyPr/>
          <a:lstStyle/>
          <a:p>
            <a:pPr algn="ctr"/>
            <a:br>
              <a:rPr lang="el-GR" sz="4000" dirty="0"/>
            </a:br>
            <a:r>
              <a:rPr lang="el-GR" sz="4000" dirty="0"/>
              <a:t>ΠΟΙΟΣ Ο ΣΤΟΧΟΣ ΤΟΥ ΜΑΘΗΜΑΤΟΣ</a:t>
            </a:r>
            <a:br>
              <a:rPr lang="el-GR" dirty="0"/>
            </a:br>
            <a:endParaRPr lang="el-GR" dirty="0"/>
          </a:p>
        </p:txBody>
      </p:sp>
      <p:sp>
        <p:nvSpPr>
          <p:cNvPr id="3072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2</a:t>
            </a:r>
            <a:endParaRPr lang="el-GR">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Θέση κειμένου 1"/>
          <p:cNvSpPr>
            <a:spLocks noGrp="1"/>
          </p:cNvSpPr>
          <p:nvPr>
            <p:ph type="body" idx="1"/>
          </p:nvPr>
        </p:nvSpPr>
        <p:spPr>
          <a:xfrm>
            <a:off x="323850" y="2743200"/>
            <a:ext cx="8569325" cy="3781425"/>
          </a:xfrm>
        </p:spPr>
        <p:txBody>
          <a:bodyPr/>
          <a:lstStyle/>
          <a:p>
            <a:r>
              <a:rPr lang="el-GR" sz="1800" dirty="0"/>
              <a:t>Βασικές έννοιες της WM</a:t>
            </a:r>
          </a:p>
          <a:p>
            <a:r>
              <a:rPr lang="el-GR" sz="1800" dirty="0"/>
              <a:t>Μεταξύ των βασικών εννοιών της σύγχρονης WM το πιο σημαντικό είναι σίγουρα αυτό της ιεράρχησης των αποβλήτων, η οποία μπορεί να εξηγηθεί μέσα από τρεις βασικές λέξεις-κλειδιά</a:t>
            </a:r>
          </a:p>
          <a:p>
            <a:r>
              <a:rPr lang="el-GR" sz="1800" dirty="0"/>
              <a:t>Μείωσε, επαναχρησιμοποίησε, ανακύκλωσε</a:t>
            </a:r>
          </a:p>
          <a:p>
            <a:r>
              <a:rPr lang="el-GR" sz="1800" dirty="0"/>
              <a:t>Αυτό συχνά αναφέρεται και ως «3 Rs»</a:t>
            </a:r>
          </a:p>
          <a:p>
            <a:r>
              <a:rPr lang="el-GR" sz="1800" dirty="0"/>
              <a:t>Η έννοια ιεράρχηση των αποβλήτων συνήθως εκπροσωπείται μέσω πυραμιδικών διαγραμμάτων που απεικονίζουν την ιεραρχική σχέση μεταξύ των διαφόρων δράσεων που μπορούν να αναληφθούν, προκειμένου να δημιουργήσουμε κύκλους WM: εκτός από τις 3 Rs, τα οποία προορίζονται να </a:t>
            </a:r>
            <a:r>
              <a:rPr lang="el-GR" sz="1800" dirty="0">
                <a:solidFill>
                  <a:srgbClr val="FF0000"/>
                </a:solidFill>
              </a:rPr>
              <a:t>είναι πιο ενάρετος και το περιβάλλον και την υγεία φιλικές ενέργειες, αυτές περιλαμβάνουν την ανάκαμψη, θεραπεία και, ως τελευταία πόρων, την απόρριψη.</a:t>
            </a:r>
            <a:endParaRPr lang="en-GB" sz="1800" dirty="0">
              <a:solidFill>
                <a:srgbClr val="FF0000"/>
              </a:solidFill>
            </a:endParaRPr>
          </a:p>
        </p:txBody>
      </p:sp>
      <p:sp>
        <p:nvSpPr>
          <p:cNvPr id="31746" name="Τίτλος 2"/>
          <p:cNvSpPr>
            <a:spLocks noGrp="1"/>
          </p:cNvSpPr>
          <p:nvPr>
            <p:ph type="title"/>
          </p:nvPr>
        </p:nvSpPr>
        <p:spPr/>
        <p:txBody>
          <a:bodyPr/>
          <a:lstStyle/>
          <a:p>
            <a:pPr algn="ctr"/>
            <a:r>
              <a:rPr lang="el-GR" sz="4000" dirty="0"/>
              <a:t>ΠΟΙΟΣ Ο ΣΤΟΧΟΣ ΤΟΥ ΜΑΘΗΜΑΤΟΣ</a:t>
            </a:r>
            <a:endParaRPr lang="el-GR" dirty="0"/>
          </a:p>
        </p:txBody>
      </p:sp>
      <p:sp>
        <p:nvSpPr>
          <p:cNvPr id="31747" name="Θέση αριθμού διαφάνειας 4"/>
          <p:cNvSpPr>
            <a:spLocks noGrp="1"/>
          </p:cNvSpPr>
          <p:nvPr>
            <p:ph type="sldNum" sz="quarter" idx="11"/>
          </p:nvPr>
        </p:nvSpPr>
        <p:spPr bwMode="auto">
          <a:xfrm>
            <a:off x="0" y="1773238"/>
            <a:ext cx="1295400" cy="701675"/>
          </a:xfrm>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3</a:t>
            </a:r>
            <a:endParaRPr lang="el-GR">
              <a:cs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Θέση κειμένου 1"/>
          <p:cNvSpPr>
            <a:spLocks noGrp="1"/>
          </p:cNvSpPr>
          <p:nvPr>
            <p:ph type="body" idx="1"/>
          </p:nvPr>
        </p:nvSpPr>
        <p:spPr>
          <a:xfrm>
            <a:off x="323850" y="2743200"/>
            <a:ext cx="8569325" cy="469900"/>
          </a:xfrm>
        </p:spPr>
        <p:txBody>
          <a:bodyPr/>
          <a:lstStyle/>
          <a:p>
            <a:r>
              <a:rPr lang="en-GB" sz="2000"/>
              <a:t>The waste hierarchy pyramid</a:t>
            </a:r>
          </a:p>
          <a:p>
            <a:endParaRPr lang="en-GB" sz="2000"/>
          </a:p>
        </p:txBody>
      </p:sp>
      <p:sp>
        <p:nvSpPr>
          <p:cNvPr id="32770" name="Τίτλος 2"/>
          <p:cNvSpPr>
            <a:spLocks noGrp="1"/>
          </p:cNvSpPr>
          <p:nvPr>
            <p:ph type="title"/>
          </p:nvPr>
        </p:nvSpPr>
        <p:spPr/>
        <p:txBody>
          <a:bodyPr/>
          <a:lstStyle/>
          <a:p>
            <a:pPr algn="ctr"/>
            <a:r>
              <a:rPr lang="el-GR" sz="4000" dirty="0"/>
              <a:t>ΠΟΙΟΣ Ο ΣΤΟΧΟΣ ΤΟΥ ΜΑΘΗΜΑΤΟΣ</a:t>
            </a:r>
            <a:endParaRPr lang="el-GR" dirty="0"/>
          </a:p>
        </p:txBody>
      </p:sp>
      <p:sp>
        <p:nvSpPr>
          <p:cNvPr id="3277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4</a:t>
            </a:r>
            <a:endParaRPr lang="el-GR">
              <a:cs typeface="Arial" charset="0"/>
            </a:endParaRPr>
          </a:p>
        </p:txBody>
      </p:sp>
      <p:pic>
        <p:nvPicPr>
          <p:cNvPr id="32772" name="Immagine 3"/>
          <p:cNvPicPr>
            <a:picLocks noChangeAspect="1"/>
          </p:cNvPicPr>
          <p:nvPr/>
        </p:nvPicPr>
        <p:blipFill>
          <a:blip r:embed="rId2"/>
          <a:srcRect/>
          <a:stretch>
            <a:fillRect/>
          </a:stretch>
        </p:blipFill>
        <p:spPr bwMode="auto">
          <a:xfrm>
            <a:off x="468313" y="3141663"/>
            <a:ext cx="3348037" cy="3600450"/>
          </a:xfrm>
          <a:prstGeom prst="rect">
            <a:avLst/>
          </a:prstGeom>
          <a:noFill/>
          <a:ln w="9525">
            <a:noFill/>
            <a:miter lim="800000"/>
            <a:headEnd/>
            <a:tailEnd/>
          </a:ln>
        </p:spPr>
      </p:pic>
      <p:sp>
        <p:nvSpPr>
          <p:cNvPr id="6" name="Θέση κειμένου 1"/>
          <p:cNvSpPr txBox="1">
            <a:spLocks/>
          </p:cNvSpPr>
          <p:nvPr/>
        </p:nvSpPr>
        <p:spPr>
          <a:xfrm>
            <a:off x="4356100" y="6021388"/>
            <a:ext cx="3708400" cy="469900"/>
          </a:xfrm>
          <a:prstGeom prst="rect">
            <a:avLst/>
          </a:prstGeom>
        </p:spPr>
        <p:txBody>
          <a:bodyPr>
            <a:normAutofit fontScale="92500" lnSpcReduction="10000"/>
          </a:bodyPr>
          <a:lstStyle>
            <a:lvl1pPr marL="0" indent="0" algn="l" rtl="0" eaLnBrk="1" latinLnBrk="0" hangingPunct="1">
              <a:spcBef>
                <a:spcPts val="700"/>
              </a:spcBef>
              <a:buClr>
                <a:schemeClr val="accent2"/>
              </a:buClr>
              <a:buSzPct val="60000"/>
              <a:buFont typeface="Wingdings"/>
              <a:buNone/>
              <a:defRPr kumimoji="0" sz="2800" kern="1200">
                <a:solidFill>
                  <a:schemeClr val="tx2"/>
                </a:solidFill>
                <a:latin typeface="+mn-lt"/>
                <a:ea typeface="+mn-ea"/>
                <a:cs typeface="+mn-cs"/>
              </a:defRPr>
            </a:lvl1pPr>
            <a:lvl2pPr marL="640080" indent="-274320" algn="l" rtl="0" eaLnBrk="1" latinLnBrk="0" hangingPunct="1">
              <a:spcBef>
                <a:spcPts val="550"/>
              </a:spcBef>
              <a:buClr>
                <a:schemeClr val="accent1"/>
              </a:buClr>
              <a:buSzPct val="70000"/>
              <a:buFont typeface="Wingdings 2"/>
              <a:buNone/>
              <a:defRPr kumimoji="0" sz="1800" kern="1200">
                <a:solidFill>
                  <a:schemeClr val="tx1">
                    <a:tint val="75000"/>
                  </a:schemeClr>
                </a:solidFill>
                <a:latin typeface="+mn-lt"/>
                <a:ea typeface="+mn-ea"/>
                <a:cs typeface="+mn-cs"/>
              </a:defRPr>
            </a:lvl2pPr>
            <a:lvl3pPr marL="914400" indent="-228600" algn="l" rtl="0" eaLnBrk="1" latinLnBrk="0" hangingPunct="1">
              <a:spcBef>
                <a:spcPts val="500"/>
              </a:spcBef>
              <a:buClr>
                <a:schemeClr val="accent2"/>
              </a:buClr>
              <a:buSzPct val="75000"/>
              <a:buFont typeface="Wingdings"/>
              <a:buNone/>
              <a:defRPr kumimoji="0" sz="1600" kern="1200">
                <a:solidFill>
                  <a:schemeClr val="tx1">
                    <a:tint val="75000"/>
                  </a:schemeClr>
                </a:solidFill>
                <a:latin typeface="+mn-lt"/>
                <a:ea typeface="+mn-ea"/>
                <a:cs typeface="+mn-cs"/>
              </a:defRPr>
            </a:lvl3pPr>
            <a:lvl4pPr marL="1371600" indent="-228600" algn="l" rtl="0" eaLnBrk="1" latinLnBrk="0" hangingPunct="1">
              <a:spcBef>
                <a:spcPts val="400"/>
              </a:spcBef>
              <a:buClr>
                <a:schemeClr val="accent3"/>
              </a:buClr>
              <a:buSzPct val="75000"/>
              <a:buFont typeface="Wingdings"/>
              <a:buNone/>
              <a:defRPr kumimoji="0" sz="1400" kern="1200">
                <a:solidFill>
                  <a:schemeClr val="tx1">
                    <a:tint val="75000"/>
                  </a:schemeClr>
                </a:solidFill>
                <a:latin typeface="+mn-lt"/>
                <a:ea typeface="+mn-ea"/>
                <a:cs typeface="+mn-cs"/>
              </a:defRPr>
            </a:lvl4pPr>
            <a:lvl5pPr marL="1828800" indent="-228600" algn="l" rtl="0" eaLnBrk="1" latinLnBrk="0" hangingPunct="1">
              <a:spcBef>
                <a:spcPts val="400"/>
              </a:spcBef>
              <a:buClr>
                <a:schemeClr val="accent4"/>
              </a:buClr>
              <a:buSzPct val="65000"/>
              <a:buFont typeface="Wingdings"/>
              <a:buNone/>
              <a:defRPr kumimoji="0" sz="1400" kern="1200">
                <a:solidFill>
                  <a:schemeClr val="tx1">
                    <a:tint val="75000"/>
                  </a:schemeClr>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fontAlgn="auto">
              <a:spcAft>
                <a:spcPts val="0"/>
              </a:spcAft>
              <a:defRPr/>
            </a:pPr>
            <a:r>
              <a:rPr lang="en-GB" sz="1400" dirty="0"/>
              <a:t>Source: https://greenerneighbourhoods.net/resources/waste</a:t>
            </a:r>
          </a:p>
          <a:p>
            <a:pPr fontAlgn="auto">
              <a:spcAft>
                <a:spcPts val="0"/>
              </a:spcAft>
              <a:defRPr/>
            </a:pPr>
            <a:endParaRPr lang="en-GB"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fontScale="92500" lnSpcReduction="10000"/>
          </a:bodyPr>
          <a:lstStyle/>
          <a:p>
            <a:pPr fontAlgn="auto">
              <a:spcAft>
                <a:spcPts val="0"/>
              </a:spcAft>
              <a:defRPr/>
            </a:pPr>
            <a:r>
              <a:rPr lang="el-GR" sz="2000" dirty="0"/>
              <a:t>Βασικές έννοιες της WM</a:t>
            </a:r>
          </a:p>
          <a:p>
            <a:pPr fontAlgn="auto">
              <a:spcAft>
                <a:spcPts val="0"/>
              </a:spcAft>
              <a:defRPr/>
            </a:pPr>
            <a:r>
              <a:rPr lang="el-GR" sz="2000" dirty="0"/>
              <a:t>Στενά συνδεδεμένη με την έννοια της ιεράρχησης των αποβλήτων είναι ο κύκλος ζωής ενός προϊόντος, το οποίο παραπέμπει σε όλες τις δράσεις που μπορούν να αναληφθούν (και ενδεχομένως</a:t>
            </a:r>
            <a:r>
              <a:rPr lang="en-US" sz="2000" dirty="0"/>
              <a:t> </a:t>
            </a:r>
            <a:r>
              <a:rPr lang="el-GR" sz="2000" dirty="0"/>
              <a:t>να ρυθμιστούν), προκειμένου να κάνει την παραγωγή, συσκευασία και διανομή κάθε είδους προϊόντων πιο κατάλληλη για «3Rs-προσαρμοσμένο" κύκλο WM.</a:t>
            </a:r>
          </a:p>
          <a:p>
            <a:pPr fontAlgn="auto">
              <a:spcAft>
                <a:spcPts val="0"/>
              </a:spcAft>
              <a:defRPr/>
            </a:pPr>
            <a:r>
              <a:rPr lang="el-GR" sz="2000" dirty="0"/>
              <a:t>Οι πολιτικές (και νομοθεσίες) που βασίζονται στην αρχή αυτή γίνονται όλο και πιο διαδεδομένες, ιδιαίτερα στις δυτικές χώρες.</a:t>
            </a:r>
          </a:p>
          <a:p>
            <a:pPr fontAlgn="auto">
              <a:spcAft>
                <a:spcPts val="0"/>
              </a:spcAft>
              <a:defRPr/>
            </a:pPr>
            <a:r>
              <a:rPr lang="el-GR" sz="2000" dirty="0"/>
              <a:t>Ένα πολύ ενδιαφέρον θέμα που συνδέεται με την ιδέα του κύκλου της ζωής, η οποία προσφέρει τεράστια συζήτηση και αντιπαράθεση (και, σε ορισμένες χώρες, επίσης, σχεδιασμό αυστηρής νομοθεσίας), είναι η προγραμματισμένη απαξίωση (ο προγραμματισμός ή ο σχεδιασμός ενός προϊόντος το οποίο περιλαμβάνει εγγενώς μία τεχνητά περιορισμένη διάρκεια ζωής ή διάρκεια χρηστικότητας).</a:t>
            </a:r>
            <a:endParaRPr lang="en-GB" sz="2000" dirty="0"/>
          </a:p>
        </p:txBody>
      </p:sp>
      <p:sp>
        <p:nvSpPr>
          <p:cNvPr id="33794" name="Τίτλος 2"/>
          <p:cNvSpPr>
            <a:spLocks noGrp="1"/>
          </p:cNvSpPr>
          <p:nvPr>
            <p:ph type="title"/>
          </p:nvPr>
        </p:nvSpPr>
        <p:spPr/>
        <p:txBody>
          <a:bodyPr/>
          <a:lstStyle/>
          <a:p>
            <a:pPr algn="ctr"/>
            <a:r>
              <a:rPr lang="el-GR" sz="4000" dirty="0"/>
              <a:t>ΠΟΙΟΣ Ο ΣΤΟΧΟΣ ΤΟΥ ΜΑΘΗΜΑΤΟΣ</a:t>
            </a:r>
            <a:endParaRPr lang="el-GR" dirty="0"/>
          </a:p>
        </p:txBody>
      </p:sp>
      <p:sp>
        <p:nvSpPr>
          <p:cNvPr id="3379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5</a:t>
            </a:r>
            <a:endParaRPr lang="el-GR">
              <a:cs typeface="Arial"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Θέση κειμένου 1"/>
          <p:cNvSpPr>
            <a:spLocks noGrp="1"/>
          </p:cNvSpPr>
          <p:nvPr>
            <p:ph type="body" idx="1"/>
          </p:nvPr>
        </p:nvSpPr>
        <p:spPr>
          <a:xfrm>
            <a:off x="323850" y="2743200"/>
            <a:ext cx="8569325" cy="3781425"/>
          </a:xfrm>
        </p:spPr>
        <p:txBody>
          <a:bodyPr/>
          <a:lstStyle/>
          <a:p>
            <a:r>
              <a:rPr lang="el-GR" sz="1800" dirty="0"/>
              <a:t>Βασικές έννοιες της WM</a:t>
            </a:r>
          </a:p>
          <a:p>
            <a:r>
              <a:rPr lang="el-GR" sz="1800" dirty="0"/>
              <a:t>Από νομική άποψη, η πιο σημαντική αρχή της WM είναι η αρχή της λεγόμενης «ο </a:t>
            </a:r>
            <a:r>
              <a:rPr lang="el-GR" sz="1800" dirty="0" err="1"/>
              <a:t>ρυπαίνων</a:t>
            </a:r>
            <a:r>
              <a:rPr lang="el-GR" sz="1800" dirty="0"/>
              <a:t> πληρώνει», η οποία αποτελεί τη βάση της περιβαλλοντικής νομοθεσίας σε όλο τον κόσμο.</a:t>
            </a:r>
          </a:p>
          <a:p>
            <a:r>
              <a:rPr lang="el-GR" sz="1800" dirty="0"/>
              <a:t>Η ιδέα πίσω από αυτή την αρχή είναι ότι οποιαδήποτε είδους ζημία που προκαλείται από τους ρύπους στο περιβάλλον είναι πλήρη ευθύνη του προσώπου (ων) ή του φορέα που παρήγαγε τους ρύπους.</a:t>
            </a:r>
          </a:p>
          <a:p>
            <a:r>
              <a:rPr lang="el-GR" sz="1800" dirty="0"/>
              <a:t>Η αρχή αυτή συνδέεται με συγκεκριμένους περιβαλλοντικούς νόμους που επιβάλλουν στους </a:t>
            </a:r>
            <a:r>
              <a:rPr lang="el-GR" sz="1800" dirty="0" err="1"/>
              <a:t>ρυπαίνοντες</a:t>
            </a:r>
            <a:r>
              <a:rPr lang="el-GR" sz="1800" dirty="0"/>
              <a:t> να καλύψουν όλα τα έξοδα που απαιτούνται για την ανάκτηση μιας μολυσμένης περιοχής και, κατά τη διάρκεια των τελευταίων ετών, με τους λεγόμενους «οικολογικούς φόρους» που αποσκοπούν στην επιβολή κυρώσεων σε εταιρείες που δεν σέβονται πλήρως τα πρωτόκολλα για τη διατήρηση του περιβάλλοντος.</a:t>
            </a:r>
            <a:endParaRPr lang="en-GB" sz="1800" dirty="0"/>
          </a:p>
        </p:txBody>
      </p:sp>
      <p:sp>
        <p:nvSpPr>
          <p:cNvPr id="34818" name="Τίτλος 2"/>
          <p:cNvSpPr>
            <a:spLocks noGrp="1"/>
          </p:cNvSpPr>
          <p:nvPr>
            <p:ph type="title"/>
          </p:nvPr>
        </p:nvSpPr>
        <p:spPr/>
        <p:txBody>
          <a:bodyPr/>
          <a:lstStyle/>
          <a:p>
            <a:pPr algn="ctr"/>
            <a:r>
              <a:rPr lang="el-GR" sz="4000" dirty="0"/>
              <a:t>ΠΟΙΟΣ Ο ΣΤΟΧΟΣ ΤΟΥ ΜΑΘΗΜΑΤΟΣ</a:t>
            </a:r>
            <a:endParaRPr lang="el-GR" dirty="0"/>
          </a:p>
        </p:txBody>
      </p:sp>
      <p:sp>
        <p:nvSpPr>
          <p:cNvPr id="3481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6</a:t>
            </a:r>
            <a:endParaRPr lang="el-GR">
              <a:cs typeface="Arial"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Διάμεσος">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Διάμεσος">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Διάμεσος">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docProps/app.xml><?xml version="1.0" encoding="utf-8"?>
<Properties xmlns="http://schemas.openxmlformats.org/officeDocument/2006/extended-properties" xmlns:vt="http://schemas.openxmlformats.org/officeDocument/2006/docPropsVTypes">
  <Template>Median</Template>
  <TotalTime>1206</TotalTime>
  <Words>1928</Words>
  <Application>Microsoft Office PowerPoint</Application>
  <PresentationFormat>On-screen Show (4:3)</PresentationFormat>
  <Paragraphs>152</Paragraphs>
  <Slides>20</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Tw Cen MT</vt:lpstr>
      <vt:lpstr>Wingdings</vt:lpstr>
      <vt:lpstr>Wingdings 2</vt:lpstr>
      <vt:lpstr>Διάμεσος</vt:lpstr>
      <vt:lpstr>Προσαρμοσμένη σχεδίαση</vt:lpstr>
      <vt:lpstr>Συμμετοχικεσ μεθοδοι για τη βιωσιμη διαχείριση των φυσικων πορων</vt:lpstr>
      <vt:lpstr>Συμμετοχικές μέθοδοι για τη βιώσιμη διαχείριση των φυσικών πόρων</vt:lpstr>
      <vt:lpstr>αποβολη αποβλητων και καλεσ πρακτικεσ στη νοτια Ιταλια. ; Μελετη Περιπτωσησ και Μελετη πεδιου</vt:lpstr>
      <vt:lpstr>ΣΤΟΧΟΙ</vt:lpstr>
      <vt:lpstr> ΠΟΙΟΣ Ο ΣΤΟΧΟΣ ΤΟΥ ΜΑΘΗΜΑΤΟΣ </vt:lpstr>
      <vt:lpstr>ΠΟΙΟΣ Ο ΣΤΟΧΟΣ ΤΟΥ ΜΑΘΗΜΑΤΟΣ</vt:lpstr>
      <vt:lpstr>ΠΟΙΟΣ Ο ΣΤΟΧΟΣ ΤΟΥ ΜΑΘΗΜΑΤΟΣ</vt:lpstr>
      <vt:lpstr>ΠΟΙΟΣ Ο ΣΤΟΧΟΣ ΤΟΥ ΜΑΘΗΜΑΤΟΣ</vt:lpstr>
      <vt:lpstr>ΠΟΙΟΣ Ο ΣΤΟΧΟΣ ΤΟΥ ΜΑΘΗΜΑΤΟΣ</vt:lpstr>
      <vt:lpstr>ΠΟΙΟΣ Ο ΣΤΟΧΟΣ ΤΟΥ ΜΑΘΗΜΑΤΟΣ</vt:lpstr>
      <vt:lpstr>ΠΕΡΙ ΤΟΥ ΠΑΡΑΔΕΙΓΜΑΤΟΣ</vt:lpstr>
      <vt:lpstr>ΠΕΡΙ ΤΟΥ ΠΑΡΑΔΕΙΓΜΑΤΟΣ</vt:lpstr>
      <vt:lpstr>ΠΕΡΙ ΤΟΥ ΠΑΡΑΔΕΙΓΜΑΤΟΣ</vt:lpstr>
      <vt:lpstr>ΜΕΛΕΤΗ ΠΕΡΙΠΤΩΣΗΣ 1</vt:lpstr>
      <vt:lpstr>ΜΕΛΕΤΗ ΠΕΡΙΠΤΩΣΗΣ 2</vt:lpstr>
      <vt:lpstr>ΜΕΘΟΔΟΙ</vt:lpstr>
      <vt:lpstr>Ο στόχος σας - 1</vt:lpstr>
      <vt:lpstr>Ο στόχος σας - 2</vt:lpstr>
      <vt:lpstr>Ο στόχος σας - 3</vt:lpstr>
      <vt:lpstr>Ο στόχος σας - 4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Participating methods in sustainable management of natural resources</dc:title>
  <dc:creator>Athina</dc:creator>
  <cp:lastModifiedBy>MyPC</cp:lastModifiedBy>
  <cp:revision>78</cp:revision>
  <dcterms:created xsi:type="dcterms:W3CDTF">2015-05-29T10:44:33Z</dcterms:created>
  <dcterms:modified xsi:type="dcterms:W3CDTF">2017-03-04T15:04:51Z</dcterms:modified>
</cp:coreProperties>
</file>