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48"/>
  </p:notesMasterIdLst>
  <p:sldIdLst>
    <p:sldId id="256" r:id="rId2"/>
    <p:sldId id="260" r:id="rId3"/>
    <p:sldId id="291" r:id="rId4"/>
    <p:sldId id="285" r:id="rId5"/>
    <p:sldId id="286" r:id="rId6"/>
    <p:sldId id="287" r:id="rId7"/>
    <p:sldId id="288" r:id="rId8"/>
    <p:sldId id="289" r:id="rId9"/>
    <p:sldId id="293" r:id="rId10"/>
    <p:sldId id="294" r:id="rId11"/>
    <p:sldId id="305" r:id="rId12"/>
    <p:sldId id="300" r:id="rId13"/>
    <p:sldId id="303" r:id="rId14"/>
    <p:sldId id="301" r:id="rId15"/>
    <p:sldId id="304" r:id="rId16"/>
    <p:sldId id="299" r:id="rId17"/>
    <p:sldId id="316" r:id="rId18"/>
    <p:sldId id="302" r:id="rId19"/>
    <p:sldId id="295" r:id="rId20"/>
    <p:sldId id="296" r:id="rId21"/>
    <p:sldId id="297" r:id="rId22"/>
    <p:sldId id="298" r:id="rId23"/>
    <p:sldId id="307" r:id="rId24"/>
    <p:sldId id="308" r:id="rId25"/>
    <p:sldId id="309" r:id="rId26"/>
    <p:sldId id="310" r:id="rId27"/>
    <p:sldId id="311" r:id="rId28"/>
    <p:sldId id="312" r:id="rId29"/>
    <p:sldId id="313" r:id="rId30"/>
    <p:sldId id="314" r:id="rId31"/>
    <p:sldId id="315" r:id="rId32"/>
    <p:sldId id="258" r:id="rId33"/>
    <p:sldId id="259" r:id="rId34"/>
    <p:sldId id="262" r:id="rId35"/>
    <p:sldId id="277" r:id="rId36"/>
    <p:sldId id="263" r:id="rId37"/>
    <p:sldId id="319" r:id="rId38"/>
    <p:sldId id="318" r:id="rId39"/>
    <p:sldId id="320" r:id="rId40"/>
    <p:sldId id="321" r:id="rId41"/>
    <p:sldId id="322" r:id="rId42"/>
    <p:sldId id="323" r:id="rId43"/>
    <p:sldId id="282" r:id="rId44"/>
    <p:sldId id="257" r:id="rId45"/>
    <p:sldId id="278" r:id="rId46"/>
    <p:sldId id="306" r:id="rId4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vikko, Noora P" initials="KNP" lastIdx="5" clrIdx="0">
    <p:extLst>
      <p:ext uri="{19B8F6BF-5375-455C-9EA6-DF929625EA0E}">
        <p15:presenceInfo xmlns:p15="http://schemas.microsoft.com/office/powerpoint/2012/main" userId="S-1-5-21-16020293-282541685-632688529-793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94660"/>
  </p:normalViewPr>
  <p:slideViewPr>
    <p:cSldViewPr snapToGrid="0">
      <p:cViewPr varScale="1">
        <p:scale>
          <a:sx n="87" d="100"/>
          <a:sy n="87" d="100"/>
        </p:scale>
        <p:origin x="558"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02T12:45:03.387" idx="1">
    <p:pos x="4614" y="3791"/>
    <p:text>The Benthic Community is made up of organisms that live in and on the bottom of the ocean floor. These organisms are known as benthos.Benthos include worms, clams, crabs, lobsters, sponges, and other tiny organisms that live in the bottom sediments.</p:text>
    <p:extLst mod="1">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5-07-20T14:09:42.613" idx="5">
    <p:pos x="4440" y="2422"/>
    <p:text>Rönnberg</p:text>
    <p:extLst>
      <p:ext uri="{C676402C-5697-4E1C-873F-D02D1690AC5C}">
        <p15:threadingInfo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648E1C-5979-4E96-9B11-19BBA834C7B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93E1329-EE07-4D46-B962-72F9BF9D6F6B}">
      <dgm:prSet phldrT="[Text]" custT="1"/>
      <dgm:spPr>
        <a:gradFill rotWithShape="0">
          <a:gsLst>
            <a:gs pos="0">
              <a:schemeClr val="accent1">
                <a:alpha val="10000"/>
              </a:schemeClr>
            </a:gs>
            <a:gs pos="100000">
              <a:schemeClr val="accent1"/>
            </a:gs>
          </a:gsLst>
          <a:lin ang="0" scaled="1"/>
        </a:gradFill>
        <a:ln>
          <a:noFill/>
        </a:ln>
        <a:effectLst/>
        <a:scene3d>
          <a:camera prst="orthographicFront">
            <a:rot lat="0" lon="0" rev="0"/>
          </a:camera>
          <a:lightRig rig="glow" dir="t">
            <a:rot lat="0" lon="0" rev="14100000"/>
          </a:lightRig>
        </a:scene3d>
        <a:sp3d prstMaterial="softEdge">
          <a:bevelT w="127000" prst="artDeco"/>
        </a:sp3d>
      </dgm:spPr>
      <dgm:t>
        <a:bodyPr lIns="2743200"/>
        <a:lstStyle/>
        <a:p>
          <a:r>
            <a:rPr lang="en-US" sz="2800" dirty="0" smtClean="0">
              <a:effectLst>
                <a:outerShdw blurRad="38100" dist="38100" dir="2700000" algn="tl">
                  <a:srgbClr val="000000">
                    <a:alpha val="43137"/>
                  </a:srgbClr>
                </a:outerShdw>
              </a:effectLst>
              <a:latin typeface="+mj-lt"/>
            </a:rPr>
            <a:t>Habitat destruction and physical alteration</a:t>
          </a:r>
          <a:endParaRPr lang="en-US" sz="2800" dirty="0">
            <a:effectLst>
              <a:outerShdw blurRad="38100" dist="38100" dir="2700000" algn="tl">
                <a:srgbClr val="000000">
                  <a:alpha val="43137"/>
                </a:srgbClr>
              </a:outerShdw>
            </a:effectLst>
            <a:latin typeface="+mj-lt"/>
          </a:endParaRPr>
        </a:p>
      </dgm:t>
    </dgm:pt>
    <dgm:pt modelId="{1157B75B-7941-4E2C-B109-A90618127076}" type="parTrans" cxnId="{4E118BDD-33AA-4A12-9BEB-CAA9C7565B2E}">
      <dgm:prSet/>
      <dgm:spPr/>
      <dgm:t>
        <a:bodyPr/>
        <a:lstStyle/>
        <a:p>
          <a:endParaRPr lang="en-US"/>
        </a:p>
      </dgm:t>
    </dgm:pt>
    <dgm:pt modelId="{C6069D9C-7FB0-4D41-8237-8B696767F240}" type="sibTrans" cxnId="{4E118BDD-33AA-4A12-9BEB-CAA9C7565B2E}">
      <dgm:prSet/>
      <dgm:spPr/>
      <dgm:t>
        <a:bodyPr/>
        <a:lstStyle/>
        <a:p>
          <a:endParaRPr lang="en-US"/>
        </a:p>
      </dgm:t>
    </dgm:pt>
    <dgm:pt modelId="{5F15946C-ECA8-4220-AEA4-F5D4FACB1025}">
      <dgm:prSet phldrT="[Text]" custT="1"/>
      <dgm:spPr>
        <a:ln>
          <a:noFill/>
        </a:ln>
        <a:effectLst/>
        <a:scene3d>
          <a:camera prst="orthographicFront">
            <a:rot lat="0" lon="0" rev="0"/>
          </a:camera>
          <a:lightRig rig="glow" dir="t">
            <a:rot lat="0" lon="0" rev="14100000"/>
          </a:lightRig>
        </a:scene3d>
        <a:sp3d prstMaterial="softEdge">
          <a:bevelT w="127000" prst="artDeco"/>
        </a:sp3d>
      </dgm:spPr>
      <dgm:t>
        <a:bodyPr lIns="3474720" tIns="182880" bIns="182880" anchor="ctr" anchorCtr="0"/>
        <a:lstStyle/>
        <a:p>
          <a:r>
            <a:rPr lang="en-US" sz="2000" dirty="0" smtClean="0">
              <a:solidFill>
                <a:schemeClr val="bg1">
                  <a:lumMod val="50000"/>
                </a:schemeClr>
              </a:solidFill>
              <a:latin typeface="+mj-lt"/>
            </a:rPr>
            <a:t>shoreline construction and alteration</a:t>
          </a:r>
          <a:endParaRPr lang="en-US" sz="2000" dirty="0">
            <a:solidFill>
              <a:schemeClr val="bg1">
                <a:lumMod val="50000"/>
              </a:schemeClr>
            </a:solidFill>
            <a:latin typeface="+mj-lt"/>
          </a:endParaRPr>
        </a:p>
      </dgm:t>
    </dgm:pt>
    <dgm:pt modelId="{B5B0E041-DDED-4613-878E-C5C02CCD6966}" type="parTrans" cxnId="{3C2A480C-CA4C-4F46-A2F0-1A98B506FF49}">
      <dgm:prSet/>
      <dgm:spPr/>
      <dgm:t>
        <a:bodyPr/>
        <a:lstStyle/>
        <a:p>
          <a:endParaRPr lang="en-US"/>
        </a:p>
      </dgm:t>
    </dgm:pt>
    <dgm:pt modelId="{615AE4D8-C7A9-4150-AE06-25520398D110}" type="sibTrans" cxnId="{3C2A480C-CA4C-4F46-A2F0-1A98B506FF49}">
      <dgm:prSet/>
      <dgm:spPr/>
      <dgm:t>
        <a:bodyPr/>
        <a:lstStyle/>
        <a:p>
          <a:endParaRPr lang="en-US"/>
        </a:p>
      </dgm:t>
    </dgm:pt>
    <dgm:pt modelId="{6C89565A-8AB2-4558-8000-8E7A0DED5926}">
      <dgm:prSet custT="1"/>
      <dgm:spPr/>
      <dgm:t>
        <a:bodyPr/>
        <a:lstStyle/>
        <a:p>
          <a:r>
            <a:rPr lang="en-US" sz="2000" dirty="0" smtClean="0">
              <a:solidFill>
                <a:schemeClr val="bg1">
                  <a:lumMod val="50000"/>
                </a:schemeClr>
              </a:solidFill>
              <a:latin typeface="+mj-lt"/>
            </a:rPr>
            <a:t>wetland and salt-marsh alteration</a:t>
          </a:r>
          <a:endParaRPr lang="el-GR" sz="2000" dirty="0" smtClean="0">
            <a:solidFill>
              <a:schemeClr val="bg1">
                <a:lumMod val="50000"/>
              </a:schemeClr>
            </a:solidFill>
            <a:latin typeface="+mj-lt"/>
          </a:endParaRPr>
        </a:p>
      </dgm:t>
    </dgm:pt>
    <dgm:pt modelId="{66298D9B-A69B-4B68-B1D2-55887304C06B}" type="parTrans" cxnId="{C930AD47-A73E-447D-A35D-82BDAA416F6F}">
      <dgm:prSet/>
      <dgm:spPr/>
      <dgm:t>
        <a:bodyPr/>
        <a:lstStyle/>
        <a:p>
          <a:endParaRPr lang="el-GR"/>
        </a:p>
      </dgm:t>
    </dgm:pt>
    <dgm:pt modelId="{A7901E91-60EA-4C8B-B559-6FDEEE52737A}" type="sibTrans" cxnId="{C930AD47-A73E-447D-A35D-82BDAA416F6F}">
      <dgm:prSet/>
      <dgm:spPr/>
      <dgm:t>
        <a:bodyPr/>
        <a:lstStyle/>
        <a:p>
          <a:endParaRPr lang="el-GR"/>
        </a:p>
      </dgm:t>
    </dgm:pt>
    <dgm:pt modelId="{55A8A91A-3DD2-4F5C-96F6-F1377518BF8A}">
      <dgm:prSet custT="1"/>
      <dgm:spPr/>
      <dgm:t>
        <a:bodyPr/>
        <a:lstStyle/>
        <a:p>
          <a:r>
            <a:rPr lang="en-US" sz="2000" dirty="0" smtClean="0">
              <a:solidFill>
                <a:schemeClr val="bg1">
                  <a:lumMod val="50000"/>
                </a:schemeClr>
              </a:solidFill>
              <a:latin typeface="+mj-lt"/>
            </a:rPr>
            <a:t>marine waters and coastal watershed alteration</a:t>
          </a:r>
          <a:endParaRPr lang="el-GR" sz="2200" dirty="0" smtClean="0">
            <a:solidFill>
              <a:schemeClr val="bg1">
                <a:lumMod val="50000"/>
              </a:schemeClr>
            </a:solidFill>
            <a:latin typeface="Franklin Gothic Medium Cond" pitchFamily="34" charset="0"/>
          </a:endParaRPr>
        </a:p>
      </dgm:t>
    </dgm:pt>
    <dgm:pt modelId="{3760B3E4-AA10-4D85-AE97-BDFFB7D35C14}" type="parTrans" cxnId="{464C4E18-1272-48C3-88B6-47175583FB6E}">
      <dgm:prSet/>
      <dgm:spPr/>
      <dgm:t>
        <a:bodyPr/>
        <a:lstStyle/>
        <a:p>
          <a:endParaRPr lang="el-GR"/>
        </a:p>
      </dgm:t>
    </dgm:pt>
    <dgm:pt modelId="{455A53AB-E91B-4FC8-9E93-C0B3947B027D}" type="sibTrans" cxnId="{464C4E18-1272-48C3-88B6-47175583FB6E}">
      <dgm:prSet/>
      <dgm:spPr/>
      <dgm:t>
        <a:bodyPr/>
        <a:lstStyle/>
        <a:p>
          <a:endParaRPr lang="el-GR"/>
        </a:p>
      </dgm:t>
    </dgm:pt>
    <dgm:pt modelId="{064591C5-3136-44E9-8DD7-FC67AC975F92}" type="pres">
      <dgm:prSet presAssocID="{66648E1C-5979-4E96-9B11-19BBA834C7B8}" presName="linear" presStyleCnt="0">
        <dgm:presLayoutVars>
          <dgm:animLvl val="lvl"/>
          <dgm:resizeHandles val="exact"/>
        </dgm:presLayoutVars>
      </dgm:prSet>
      <dgm:spPr/>
      <dgm:t>
        <a:bodyPr/>
        <a:lstStyle/>
        <a:p>
          <a:endParaRPr lang="en-US"/>
        </a:p>
      </dgm:t>
    </dgm:pt>
    <dgm:pt modelId="{755BC73E-CD31-4BF5-B1C5-4A4ACAA7115F}" type="pres">
      <dgm:prSet presAssocID="{793E1329-EE07-4D46-B962-72F9BF9D6F6B}" presName="parentText" presStyleLbl="node1" presStyleIdx="0" presStyleCnt="1" custScaleY="95836">
        <dgm:presLayoutVars>
          <dgm:chMax val="0"/>
          <dgm:bulletEnabled val="1"/>
        </dgm:presLayoutVars>
      </dgm:prSet>
      <dgm:spPr>
        <a:prstGeom prst="round2DiagRect">
          <a:avLst/>
        </a:prstGeom>
      </dgm:spPr>
      <dgm:t>
        <a:bodyPr/>
        <a:lstStyle/>
        <a:p>
          <a:endParaRPr lang="en-US"/>
        </a:p>
      </dgm:t>
    </dgm:pt>
    <dgm:pt modelId="{7446473B-C5F4-406F-AC14-BD4F036A6A94}" type="pres">
      <dgm:prSet presAssocID="{793E1329-EE07-4D46-B962-72F9BF9D6F6B}" presName="childText" presStyleLbl="revTx" presStyleIdx="0" presStyleCnt="1">
        <dgm:presLayoutVars>
          <dgm:bulletEnabled val="1"/>
        </dgm:presLayoutVars>
      </dgm:prSet>
      <dgm:spPr/>
      <dgm:t>
        <a:bodyPr/>
        <a:lstStyle/>
        <a:p>
          <a:endParaRPr lang="en-US"/>
        </a:p>
      </dgm:t>
    </dgm:pt>
  </dgm:ptLst>
  <dgm:cxnLst>
    <dgm:cxn modelId="{4E118BDD-33AA-4A12-9BEB-CAA9C7565B2E}" srcId="{66648E1C-5979-4E96-9B11-19BBA834C7B8}" destId="{793E1329-EE07-4D46-B962-72F9BF9D6F6B}" srcOrd="0" destOrd="0" parTransId="{1157B75B-7941-4E2C-B109-A90618127076}" sibTransId="{C6069D9C-7FB0-4D41-8237-8B696767F240}"/>
    <dgm:cxn modelId="{464C4E18-1272-48C3-88B6-47175583FB6E}" srcId="{793E1329-EE07-4D46-B962-72F9BF9D6F6B}" destId="{55A8A91A-3DD2-4F5C-96F6-F1377518BF8A}" srcOrd="2" destOrd="0" parTransId="{3760B3E4-AA10-4D85-AE97-BDFFB7D35C14}" sibTransId="{455A53AB-E91B-4FC8-9E93-C0B3947B027D}"/>
    <dgm:cxn modelId="{D6342BB5-C20D-4EC8-BB17-22B98A23FDBD}" type="presOf" srcId="{66648E1C-5979-4E96-9B11-19BBA834C7B8}" destId="{064591C5-3136-44E9-8DD7-FC67AC975F92}" srcOrd="0" destOrd="0" presId="urn:microsoft.com/office/officeart/2005/8/layout/vList2"/>
    <dgm:cxn modelId="{CDE351F5-395C-40D4-B656-49AE54BF2F88}" type="presOf" srcId="{6C89565A-8AB2-4558-8000-8E7A0DED5926}" destId="{7446473B-C5F4-406F-AC14-BD4F036A6A94}" srcOrd="0" destOrd="1" presId="urn:microsoft.com/office/officeart/2005/8/layout/vList2"/>
    <dgm:cxn modelId="{3C2A480C-CA4C-4F46-A2F0-1A98B506FF49}" srcId="{793E1329-EE07-4D46-B962-72F9BF9D6F6B}" destId="{5F15946C-ECA8-4220-AEA4-F5D4FACB1025}" srcOrd="0" destOrd="0" parTransId="{B5B0E041-DDED-4613-878E-C5C02CCD6966}" sibTransId="{615AE4D8-C7A9-4150-AE06-25520398D110}"/>
    <dgm:cxn modelId="{C930AD47-A73E-447D-A35D-82BDAA416F6F}" srcId="{793E1329-EE07-4D46-B962-72F9BF9D6F6B}" destId="{6C89565A-8AB2-4558-8000-8E7A0DED5926}" srcOrd="1" destOrd="0" parTransId="{66298D9B-A69B-4B68-B1D2-55887304C06B}" sibTransId="{A7901E91-60EA-4C8B-B559-6FDEEE52737A}"/>
    <dgm:cxn modelId="{9C2852FC-2A85-4F77-B67B-C1BE3BB521D0}" type="presOf" srcId="{793E1329-EE07-4D46-B962-72F9BF9D6F6B}" destId="{755BC73E-CD31-4BF5-B1C5-4A4ACAA7115F}" srcOrd="0" destOrd="0" presId="urn:microsoft.com/office/officeart/2005/8/layout/vList2"/>
    <dgm:cxn modelId="{720B54CE-C60A-43DA-947B-5143F5A92401}" type="presOf" srcId="{5F15946C-ECA8-4220-AEA4-F5D4FACB1025}" destId="{7446473B-C5F4-406F-AC14-BD4F036A6A94}" srcOrd="0" destOrd="0" presId="urn:microsoft.com/office/officeart/2005/8/layout/vList2"/>
    <dgm:cxn modelId="{A75259F1-9359-4914-821B-F3F39EE867B0}" type="presOf" srcId="{55A8A91A-3DD2-4F5C-96F6-F1377518BF8A}" destId="{7446473B-C5F4-406F-AC14-BD4F036A6A94}" srcOrd="0" destOrd="2" presId="urn:microsoft.com/office/officeart/2005/8/layout/vList2"/>
    <dgm:cxn modelId="{BB5996F6-AF24-41AA-B176-98C38CA93937}" type="presParOf" srcId="{064591C5-3136-44E9-8DD7-FC67AC975F92}" destId="{755BC73E-CD31-4BF5-B1C5-4A4ACAA7115F}" srcOrd="0" destOrd="0" presId="urn:microsoft.com/office/officeart/2005/8/layout/vList2"/>
    <dgm:cxn modelId="{5F4011D3-2655-48CA-9BF1-77A611CA95FE}" type="presParOf" srcId="{064591C5-3136-44E9-8DD7-FC67AC975F92}" destId="{7446473B-C5F4-406F-AC14-BD4F036A6A94}" srcOrd="1"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648E1C-5979-4E96-9B11-19BBA834C7B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4A12492-4B1D-4ED4-8F17-B61C128A0110}">
      <dgm:prSet phldrT="[Text]" custT="1"/>
      <dgm:spPr>
        <a:gradFill rotWithShape="0">
          <a:gsLst>
            <a:gs pos="0">
              <a:schemeClr val="accent6">
                <a:alpha val="10000"/>
              </a:schemeClr>
            </a:gs>
            <a:gs pos="100000">
              <a:schemeClr val="accent6"/>
            </a:gs>
          </a:gsLst>
          <a:lin ang="0" scaled="1"/>
        </a:gradFill>
        <a:ln>
          <a:noFill/>
        </a:ln>
        <a:effectLst/>
        <a:scene3d>
          <a:camera prst="orthographicFront">
            <a:rot lat="0" lon="0" rev="0"/>
          </a:camera>
          <a:lightRig rig="glow" dir="t">
            <a:rot lat="0" lon="0" rev="14100000"/>
          </a:lightRig>
        </a:scene3d>
        <a:sp3d prstMaterial="softEdge">
          <a:bevelT w="127000" prst="artDeco"/>
        </a:sp3d>
      </dgm:spPr>
      <dgm:t>
        <a:bodyPr lIns="2743200"/>
        <a:lstStyle/>
        <a:p>
          <a:r>
            <a:rPr lang="en-US" sz="2800" dirty="0" smtClean="0">
              <a:effectLst>
                <a:outerShdw blurRad="38100" dist="38100" dir="2700000" algn="tl">
                  <a:srgbClr val="000000">
                    <a:alpha val="43137"/>
                  </a:srgbClr>
                </a:outerShdw>
              </a:effectLst>
              <a:latin typeface="+mj-lt"/>
            </a:rPr>
            <a:t>Emerging issues threatening ecosystems</a:t>
          </a:r>
          <a:endParaRPr lang="en-US" sz="2800" dirty="0">
            <a:effectLst>
              <a:outerShdw blurRad="38100" dist="38100" dir="2700000" algn="tl">
                <a:srgbClr val="000000">
                  <a:alpha val="43137"/>
                </a:srgbClr>
              </a:outerShdw>
            </a:effectLst>
            <a:latin typeface="+mj-lt"/>
          </a:endParaRPr>
        </a:p>
      </dgm:t>
    </dgm:pt>
    <dgm:pt modelId="{DF88E912-2858-4166-91CE-FB42DDB6BD2B}" type="parTrans" cxnId="{CFF0642B-4C22-478C-A9E9-20AF81070E2D}">
      <dgm:prSet/>
      <dgm:spPr/>
      <dgm:t>
        <a:bodyPr/>
        <a:lstStyle/>
        <a:p>
          <a:endParaRPr lang="en-US"/>
        </a:p>
      </dgm:t>
    </dgm:pt>
    <dgm:pt modelId="{88128CF8-F1E7-4D0B-9668-81447D845737}" type="sibTrans" cxnId="{CFF0642B-4C22-478C-A9E9-20AF81070E2D}">
      <dgm:prSet/>
      <dgm:spPr/>
      <dgm:t>
        <a:bodyPr/>
        <a:lstStyle/>
        <a:p>
          <a:endParaRPr lang="en-US"/>
        </a:p>
      </dgm:t>
    </dgm:pt>
    <dgm:pt modelId="{E97683F8-A6EB-44EF-99E5-6D53F22F06EE}">
      <dgm:prSet phldrT="[Text]" custT="1"/>
      <dgm:spPr/>
      <dgm:t>
        <a:bodyPr lIns="3474720" tIns="182880" bIns="182880" anchor="ctr" anchorCtr="0"/>
        <a:lstStyle/>
        <a:p>
          <a:r>
            <a:rPr lang="en-US" sz="2000" dirty="0" smtClean="0">
              <a:solidFill>
                <a:schemeClr val="bg1">
                  <a:lumMod val="50000"/>
                </a:schemeClr>
              </a:solidFill>
              <a:latin typeface="+mj-lt"/>
            </a:rPr>
            <a:t>biological invasions</a:t>
          </a:r>
          <a:endParaRPr lang="en-US" sz="2000" dirty="0">
            <a:solidFill>
              <a:schemeClr val="bg1">
                <a:lumMod val="50000"/>
              </a:schemeClr>
            </a:solidFill>
            <a:latin typeface="+mj-lt"/>
          </a:endParaRPr>
        </a:p>
      </dgm:t>
    </dgm:pt>
    <dgm:pt modelId="{3B404BF0-CE16-4798-B61B-14FB56940D3C}" type="parTrans" cxnId="{745B36FC-D2A2-4FC9-822B-E44CE47A47C4}">
      <dgm:prSet/>
      <dgm:spPr/>
      <dgm:t>
        <a:bodyPr/>
        <a:lstStyle/>
        <a:p>
          <a:endParaRPr lang="en-US"/>
        </a:p>
      </dgm:t>
    </dgm:pt>
    <dgm:pt modelId="{0321986B-7E49-4EE7-8283-2322BC553CAC}" type="sibTrans" cxnId="{745B36FC-D2A2-4FC9-822B-E44CE47A47C4}">
      <dgm:prSet/>
      <dgm:spPr/>
      <dgm:t>
        <a:bodyPr/>
        <a:lstStyle/>
        <a:p>
          <a:endParaRPr lang="en-US"/>
        </a:p>
      </dgm:t>
    </dgm:pt>
    <dgm:pt modelId="{EF143C44-C13C-4E3A-B8AE-31A3722B56B6}">
      <dgm:prSet custT="1"/>
      <dgm:spPr/>
      <dgm:t>
        <a:bodyPr/>
        <a:lstStyle/>
        <a:p>
          <a:r>
            <a:rPr lang="en-US" sz="2000" dirty="0" smtClean="0">
              <a:solidFill>
                <a:schemeClr val="bg1">
                  <a:lumMod val="50000"/>
                </a:schemeClr>
              </a:solidFill>
              <a:latin typeface="+mj-lt"/>
            </a:rPr>
            <a:t>overexploitation of fisheries resources</a:t>
          </a:r>
          <a:endParaRPr lang="el-GR" sz="2000" dirty="0" smtClean="0">
            <a:solidFill>
              <a:schemeClr val="bg1">
                <a:lumMod val="50000"/>
              </a:schemeClr>
            </a:solidFill>
            <a:latin typeface="+mj-lt"/>
          </a:endParaRPr>
        </a:p>
      </dgm:t>
    </dgm:pt>
    <dgm:pt modelId="{417A7075-FC45-43F4-9A7B-E3DE2DEFCE31}" type="parTrans" cxnId="{10B7CA63-5C60-42D5-A39A-E9BD4C11A111}">
      <dgm:prSet/>
      <dgm:spPr/>
      <dgm:t>
        <a:bodyPr/>
        <a:lstStyle/>
        <a:p>
          <a:endParaRPr lang="el-GR"/>
        </a:p>
      </dgm:t>
    </dgm:pt>
    <dgm:pt modelId="{B055C8A9-6EBA-4CC9-AAFD-58E94CB802BC}" type="sibTrans" cxnId="{10B7CA63-5C60-42D5-A39A-E9BD4C11A111}">
      <dgm:prSet/>
      <dgm:spPr/>
      <dgm:t>
        <a:bodyPr/>
        <a:lstStyle/>
        <a:p>
          <a:endParaRPr lang="el-GR"/>
        </a:p>
      </dgm:t>
    </dgm:pt>
    <dgm:pt modelId="{7C263230-7346-409E-A6DF-68F0FAA88F45}">
      <dgm:prSet custT="1"/>
      <dgm:spPr/>
      <dgm:t>
        <a:bodyPr/>
        <a:lstStyle/>
        <a:p>
          <a:r>
            <a:rPr lang="en-US" sz="2000" dirty="0" smtClean="0">
              <a:solidFill>
                <a:schemeClr val="bg1">
                  <a:lumMod val="50000"/>
                </a:schemeClr>
              </a:solidFill>
              <a:latin typeface="+mj-lt"/>
            </a:rPr>
            <a:t>expansion of aquaculture</a:t>
          </a:r>
          <a:endParaRPr lang="el-GR" sz="2000" dirty="0" smtClean="0">
            <a:solidFill>
              <a:schemeClr val="bg1">
                <a:lumMod val="50000"/>
              </a:schemeClr>
            </a:solidFill>
            <a:latin typeface="+mj-lt"/>
          </a:endParaRPr>
        </a:p>
      </dgm:t>
    </dgm:pt>
    <dgm:pt modelId="{C3C2AAA0-3338-4CE8-BC96-4A5CBD9C975C}" type="parTrans" cxnId="{CF0CB228-E55F-4E91-B7A9-441B727264FA}">
      <dgm:prSet/>
      <dgm:spPr/>
      <dgm:t>
        <a:bodyPr/>
        <a:lstStyle/>
        <a:p>
          <a:endParaRPr lang="el-GR"/>
        </a:p>
      </dgm:t>
    </dgm:pt>
    <dgm:pt modelId="{CE92F5AD-12A2-4992-997A-A0AFD23D6FA9}" type="sibTrans" cxnId="{CF0CB228-E55F-4E91-B7A9-441B727264FA}">
      <dgm:prSet/>
      <dgm:spPr/>
      <dgm:t>
        <a:bodyPr/>
        <a:lstStyle/>
        <a:p>
          <a:endParaRPr lang="el-GR"/>
        </a:p>
      </dgm:t>
    </dgm:pt>
    <dgm:pt modelId="{1A528C58-4C33-4D14-B2A1-501958830B3C}">
      <dgm:prSet custT="1"/>
      <dgm:spPr/>
      <dgm:t>
        <a:bodyPr/>
        <a:lstStyle/>
        <a:p>
          <a:r>
            <a:rPr lang="en-US" sz="2000" dirty="0" smtClean="0">
              <a:solidFill>
                <a:schemeClr val="bg1">
                  <a:lumMod val="50000"/>
                </a:schemeClr>
              </a:solidFill>
              <a:latin typeface="+mj-lt"/>
            </a:rPr>
            <a:t>increasing appearance of Harmful Algal Blooms (HABs</a:t>
          </a:r>
          <a:r>
            <a:rPr lang="en-US" sz="2200" dirty="0" smtClean="0">
              <a:solidFill>
                <a:schemeClr val="bg1">
                  <a:lumMod val="50000"/>
                </a:schemeClr>
              </a:solidFill>
              <a:latin typeface="Franklin Gothic Medium Cond" pitchFamily="34" charset="0"/>
            </a:rPr>
            <a:t>)</a:t>
          </a:r>
          <a:endParaRPr lang="el-GR" sz="2200" dirty="0" smtClean="0">
            <a:solidFill>
              <a:schemeClr val="bg1">
                <a:lumMod val="50000"/>
              </a:schemeClr>
            </a:solidFill>
            <a:latin typeface="Franklin Gothic Medium Cond" pitchFamily="34" charset="0"/>
          </a:endParaRPr>
        </a:p>
      </dgm:t>
    </dgm:pt>
    <dgm:pt modelId="{600344B3-BC15-40E3-99CD-3C8115E73E82}" type="parTrans" cxnId="{110F022A-8914-40DA-9D4F-C231B6BE376E}">
      <dgm:prSet/>
      <dgm:spPr/>
      <dgm:t>
        <a:bodyPr/>
        <a:lstStyle/>
        <a:p>
          <a:endParaRPr lang="el-GR"/>
        </a:p>
      </dgm:t>
    </dgm:pt>
    <dgm:pt modelId="{239A2BCB-C452-42BA-BA0C-41E2C96316F5}" type="sibTrans" cxnId="{110F022A-8914-40DA-9D4F-C231B6BE376E}">
      <dgm:prSet/>
      <dgm:spPr/>
      <dgm:t>
        <a:bodyPr/>
        <a:lstStyle/>
        <a:p>
          <a:endParaRPr lang="el-GR"/>
        </a:p>
      </dgm:t>
    </dgm:pt>
    <dgm:pt modelId="{064591C5-3136-44E9-8DD7-FC67AC975F92}" type="pres">
      <dgm:prSet presAssocID="{66648E1C-5979-4E96-9B11-19BBA834C7B8}" presName="linear" presStyleCnt="0">
        <dgm:presLayoutVars>
          <dgm:animLvl val="lvl"/>
          <dgm:resizeHandles val="exact"/>
        </dgm:presLayoutVars>
      </dgm:prSet>
      <dgm:spPr/>
      <dgm:t>
        <a:bodyPr/>
        <a:lstStyle/>
        <a:p>
          <a:endParaRPr lang="en-US"/>
        </a:p>
      </dgm:t>
    </dgm:pt>
    <dgm:pt modelId="{396B8186-5A51-43CF-804C-BC101821A790}" type="pres">
      <dgm:prSet presAssocID="{34A12492-4B1D-4ED4-8F17-B61C128A0110}" presName="parentText" presStyleLbl="node1" presStyleIdx="0" presStyleCnt="1">
        <dgm:presLayoutVars>
          <dgm:chMax val="0"/>
          <dgm:bulletEnabled val="1"/>
        </dgm:presLayoutVars>
      </dgm:prSet>
      <dgm:spPr>
        <a:prstGeom prst="round2DiagRect">
          <a:avLst/>
        </a:prstGeom>
      </dgm:spPr>
      <dgm:t>
        <a:bodyPr/>
        <a:lstStyle/>
        <a:p>
          <a:endParaRPr lang="en-US"/>
        </a:p>
      </dgm:t>
    </dgm:pt>
    <dgm:pt modelId="{48EDEDC3-1590-451D-A055-5F7567D62FD1}" type="pres">
      <dgm:prSet presAssocID="{34A12492-4B1D-4ED4-8F17-B61C128A0110}" presName="childText" presStyleLbl="revTx" presStyleIdx="0" presStyleCnt="1">
        <dgm:presLayoutVars>
          <dgm:bulletEnabled val="1"/>
        </dgm:presLayoutVars>
      </dgm:prSet>
      <dgm:spPr/>
      <dgm:t>
        <a:bodyPr/>
        <a:lstStyle/>
        <a:p>
          <a:endParaRPr lang="en-US"/>
        </a:p>
      </dgm:t>
    </dgm:pt>
  </dgm:ptLst>
  <dgm:cxnLst>
    <dgm:cxn modelId="{9B85E2FA-63A2-48F6-8342-13B04629B1D4}" type="presOf" srcId="{66648E1C-5979-4E96-9B11-19BBA834C7B8}" destId="{064591C5-3136-44E9-8DD7-FC67AC975F92}" srcOrd="0" destOrd="0" presId="urn:microsoft.com/office/officeart/2005/8/layout/vList2"/>
    <dgm:cxn modelId="{680819E7-9BEE-457A-A824-D8C0C51B6356}" type="presOf" srcId="{1A528C58-4C33-4D14-B2A1-501958830B3C}" destId="{48EDEDC3-1590-451D-A055-5F7567D62FD1}" srcOrd="0" destOrd="3" presId="urn:microsoft.com/office/officeart/2005/8/layout/vList2"/>
    <dgm:cxn modelId="{10B7CA63-5C60-42D5-A39A-E9BD4C11A111}" srcId="{34A12492-4B1D-4ED4-8F17-B61C128A0110}" destId="{EF143C44-C13C-4E3A-B8AE-31A3722B56B6}" srcOrd="1" destOrd="0" parTransId="{417A7075-FC45-43F4-9A7B-E3DE2DEFCE31}" sibTransId="{B055C8A9-6EBA-4CC9-AAFD-58E94CB802BC}"/>
    <dgm:cxn modelId="{32292229-959C-4F0D-B332-C0880DD72083}" type="presOf" srcId="{EF143C44-C13C-4E3A-B8AE-31A3722B56B6}" destId="{48EDEDC3-1590-451D-A055-5F7567D62FD1}" srcOrd="0" destOrd="1" presId="urn:microsoft.com/office/officeart/2005/8/layout/vList2"/>
    <dgm:cxn modelId="{637DB0A7-18E2-454A-BF00-5CCAC90CE65A}" type="presOf" srcId="{34A12492-4B1D-4ED4-8F17-B61C128A0110}" destId="{396B8186-5A51-43CF-804C-BC101821A790}" srcOrd="0" destOrd="0" presId="urn:microsoft.com/office/officeart/2005/8/layout/vList2"/>
    <dgm:cxn modelId="{315A0199-959D-416C-B78C-267004139BD1}" type="presOf" srcId="{7C263230-7346-409E-A6DF-68F0FAA88F45}" destId="{48EDEDC3-1590-451D-A055-5F7567D62FD1}" srcOrd="0" destOrd="2" presId="urn:microsoft.com/office/officeart/2005/8/layout/vList2"/>
    <dgm:cxn modelId="{97AF4155-E166-44C0-A673-EF0E792E11B3}" type="presOf" srcId="{E97683F8-A6EB-44EF-99E5-6D53F22F06EE}" destId="{48EDEDC3-1590-451D-A055-5F7567D62FD1}" srcOrd="0" destOrd="0" presId="urn:microsoft.com/office/officeart/2005/8/layout/vList2"/>
    <dgm:cxn modelId="{110F022A-8914-40DA-9D4F-C231B6BE376E}" srcId="{34A12492-4B1D-4ED4-8F17-B61C128A0110}" destId="{1A528C58-4C33-4D14-B2A1-501958830B3C}" srcOrd="3" destOrd="0" parTransId="{600344B3-BC15-40E3-99CD-3C8115E73E82}" sibTransId="{239A2BCB-C452-42BA-BA0C-41E2C96316F5}"/>
    <dgm:cxn modelId="{CF0CB228-E55F-4E91-B7A9-441B727264FA}" srcId="{34A12492-4B1D-4ED4-8F17-B61C128A0110}" destId="{7C263230-7346-409E-A6DF-68F0FAA88F45}" srcOrd="2" destOrd="0" parTransId="{C3C2AAA0-3338-4CE8-BC96-4A5CBD9C975C}" sibTransId="{CE92F5AD-12A2-4992-997A-A0AFD23D6FA9}"/>
    <dgm:cxn modelId="{745B36FC-D2A2-4FC9-822B-E44CE47A47C4}" srcId="{34A12492-4B1D-4ED4-8F17-B61C128A0110}" destId="{E97683F8-A6EB-44EF-99E5-6D53F22F06EE}" srcOrd="0" destOrd="0" parTransId="{3B404BF0-CE16-4798-B61B-14FB56940D3C}" sibTransId="{0321986B-7E49-4EE7-8283-2322BC553CAC}"/>
    <dgm:cxn modelId="{CFF0642B-4C22-478C-A9E9-20AF81070E2D}" srcId="{66648E1C-5979-4E96-9B11-19BBA834C7B8}" destId="{34A12492-4B1D-4ED4-8F17-B61C128A0110}" srcOrd="0" destOrd="0" parTransId="{DF88E912-2858-4166-91CE-FB42DDB6BD2B}" sibTransId="{88128CF8-F1E7-4D0B-9668-81447D845737}"/>
    <dgm:cxn modelId="{AA53F68F-0671-4994-B239-7D2A89830CF9}" type="presParOf" srcId="{064591C5-3136-44E9-8DD7-FC67AC975F92}" destId="{396B8186-5A51-43CF-804C-BC101821A790}" srcOrd="0" destOrd="0" presId="urn:microsoft.com/office/officeart/2005/8/layout/vList2"/>
    <dgm:cxn modelId="{9429461F-FF70-44D9-A14D-1CED6A41DC75}" type="presParOf" srcId="{064591C5-3136-44E9-8DD7-FC67AC975F92}" destId="{48EDEDC3-1590-451D-A055-5F7567D62FD1}" srcOrd="1"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648E1C-5979-4E96-9B11-19BBA834C7B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4A12492-4B1D-4ED4-8F17-B61C128A0110}">
      <dgm:prSet phldrT="[Text]" custT="1"/>
      <dgm:spPr>
        <a:solidFill>
          <a:schemeClr val="accent2">
            <a:lumMod val="40000"/>
            <a:lumOff val="60000"/>
          </a:schemeClr>
        </a:solidFill>
        <a:ln>
          <a:noFill/>
        </a:ln>
        <a:effectLst/>
        <a:scene3d>
          <a:camera prst="orthographicFront">
            <a:rot lat="0" lon="0" rev="0"/>
          </a:camera>
          <a:lightRig rig="glow" dir="t">
            <a:rot lat="0" lon="0" rev="14100000"/>
          </a:lightRig>
        </a:scene3d>
        <a:sp3d prstMaterial="softEdge">
          <a:bevelT w="127000" prst="artDeco"/>
        </a:sp3d>
      </dgm:spPr>
      <dgm:t>
        <a:bodyPr lIns="2743200"/>
        <a:lstStyle/>
        <a:p>
          <a:r>
            <a:rPr lang="en-US" sz="2800" dirty="0" smtClean="0">
              <a:effectLst>
                <a:outerShdw blurRad="38100" dist="38100" dir="2700000" algn="tl">
                  <a:srgbClr val="000000">
                    <a:alpha val="43137"/>
                  </a:srgbClr>
                </a:outerShdw>
              </a:effectLst>
              <a:latin typeface="+mj-lt"/>
            </a:rPr>
            <a:t>Other Problems </a:t>
          </a:r>
          <a:endParaRPr lang="en-US" sz="2800" dirty="0">
            <a:effectLst>
              <a:outerShdw blurRad="38100" dist="38100" dir="2700000" algn="tl">
                <a:srgbClr val="000000">
                  <a:alpha val="43137"/>
                </a:srgbClr>
              </a:outerShdw>
            </a:effectLst>
            <a:latin typeface="+mj-lt"/>
          </a:endParaRPr>
        </a:p>
      </dgm:t>
    </dgm:pt>
    <dgm:pt modelId="{DF88E912-2858-4166-91CE-FB42DDB6BD2B}" type="parTrans" cxnId="{CFF0642B-4C22-478C-A9E9-20AF81070E2D}">
      <dgm:prSet/>
      <dgm:spPr/>
      <dgm:t>
        <a:bodyPr/>
        <a:lstStyle/>
        <a:p>
          <a:endParaRPr lang="en-US"/>
        </a:p>
      </dgm:t>
    </dgm:pt>
    <dgm:pt modelId="{88128CF8-F1E7-4D0B-9668-81447D845737}" type="sibTrans" cxnId="{CFF0642B-4C22-478C-A9E9-20AF81070E2D}">
      <dgm:prSet/>
      <dgm:spPr/>
      <dgm:t>
        <a:bodyPr/>
        <a:lstStyle/>
        <a:p>
          <a:endParaRPr lang="en-US"/>
        </a:p>
      </dgm:t>
    </dgm:pt>
    <dgm:pt modelId="{E97683F8-A6EB-44EF-99E5-6D53F22F06EE}">
      <dgm:prSet phldrT="[Text]" custT="1"/>
      <dgm:spPr/>
      <dgm:t>
        <a:bodyPr lIns="3474720" tIns="182880" bIns="182880" anchor="ctr" anchorCtr="0"/>
        <a:lstStyle/>
        <a:p>
          <a:r>
            <a:rPr lang="el-GR" sz="2200" dirty="0" smtClean="0">
              <a:solidFill>
                <a:schemeClr val="bg1">
                  <a:lumMod val="50000"/>
                </a:schemeClr>
              </a:solidFill>
              <a:latin typeface="+mj-lt"/>
            </a:rPr>
            <a:t>Ευτροφισμός</a:t>
          </a:r>
          <a:endParaRPr lang="en-US" sz="2000" dirty="0">
            <a:solidFill>
              <a:schemeClr val="bg1">
                <a:lumMod val="50000"/>
              </a:schemeClr>
            </a:solidFill>
            <a:latin typeface="+mj-lt"/>
          </a:endParaRPr>
        </a:p>
      </dgm:t>
    </dgm:pt>
    <dgm:pt modelId="{3B404BF0-CE16-4798-B61B-14FB56940D3C}" type="parTrans" cxnId="{745B36FC-D2A2-4FC9-822B-E44CE47A47C4}">
      <dgm:prSet/>
      <dgm:spPr/>
      <dgm:t>
        <a:bodyPr/>
        <a:lstStyle/>
        <a:p>
          <a:endParaRPr lang="en-US"/>
        </a:p>
      </dgm:t>
    </dgm:pt>
    <dgm:pt modelId="{0321986B-7E49-4EE7-8283-2322BC553CAC}" type="sibTrans" cxnId="{745B36FC-D2A2-4FC9-822B-E44CE47A47C4}">
      <dgm:prSet/>
      <dgm:spPr/>
      <dgm:t>
        <a:bodyPr/>
        <a:lstStyle/>
        <a:p>
          <a:endParaRPr lang="en-US"/>
        </a:p>
      </dgm:t>
    </dgm:pt>
    <dgm:pt modelId="{00CE74C5-096F-4935-A076-FD6828E2843F}">
      <dgm:prSet custT="1"/>
      <dgm:spPr/>
      <dgm:t>
        <a:bodyPr/>
        <a:lstStyle/>
        <a:p>
          <a:r>
            <a:rPr lang="en-US" sz="2200" dirty="0" smtClean="0">
              <a:solidFill>
                <a:schemeClr val="bg1">
                  <a:lumMod val="50000"/>
                </a:schemeClr>
              </a:solidFill>
              <a:latin typeface="+mj-lt"/>
            </a:rPr>
            <a:t>To</a:t>
          </a:r>
          <a:r>
            <a:rPr lang="el-GR" sz="2200" dirty="0" err="1" smtClean="0">
              <a:solidFill>
                <a:schemeClr val="bg1">
                  <a:lumMod val="50000"/>
                </a:schemeClr>
              </a:solidFill>
              <a:latin typeface="+mj-lt"/>
            </a:rPr>
            <a:t>υρισμός</a:t>
          </a:r>
          <a:endParaRPr lang="el-GR" sz="2200" dirty="0" smtClean="0">
            <a:solidFill>
              <a:schemeClr val="bg1">
                <a:lumMod val="50000"/>
              </a:schemeClr>
            </a:solidFill>
            <a:latin typeface="+mj-lt"/>
          </a:endParaRPr>
        </a:p>
      </dgm:t>
    </dgm:pt>
    <dgm:pt modelId="{028FB5F9-E818-4782-8AEC-BD57903B91F9}" type="parTrans" cxnId="{BDA475AC-2D03-4486-9114-7FA7A491EFE7}">
      <dgm:prSet/>
      <dgm:spPr/>
      <dgm:t>
        <a:bodyPr/>
        <a:lstStyle/>
        <a:p>
          <a:endParaRPr lang="el-GR"/>
        </a:p>
      </dgm:t>
    </dgm:pt>
    <dgm:pt modelId="{5CC24A0E-9567-4936-BC84-394966E9600E}" type="sibTrans" cxnId="{BDA475AC-2D03-4486-9114-7FA7A491EFE7}">
      <dgm:prSet/>
      <dgm:spPr/>
      <dgm:t>
        <a:bodyPr/>
        <a:lstStyle/>
        <a:p>
          <a:endParaRPr lang="el-GR"/>
        </a:p>
      </dgm:t>
    </dgm:pt>
    <dgm:pt modelId="{E1AE5F2D-A93F-4B40-9FD1-3828DCB78921}">
      <dgm:prSet custT="1"/>
      <dgm:spPr/>
      <dgm:t>
        <a:bodyPr/>
        <a:lstStyle/>
        <a:p>
          <a:r>
            <a:rPr lang="el-GR" sz="2200" dirty="0" smtClean="0">
              <a:solidFill>
                <a:schemeClr val="bg1">
                  <a:lumMod val="50000"/>
                </a:schemeClr>
              </a:solidFill>
              <a:latin typeface="+mj-lt"/>
            </a:rPr>
            <a:t>Ναυτιλία</a:t>
          </a:r>
        </a:p>
      </dgm:t>
    </dgm:pt>
    <dgm:pt modelId="{0BF131A1-6A60-4881-831E-ECF105EAE481}" type="parTrans" cxnId="{DAE1FE9B-E720-4430-A73E-78BD215DE628}">
      <dgm:prSet/>
      <dgm:spPr/>
      <dgm:t>
        <a:bodyPr/>
        <a:lstStyle/>
        <a:p>
          <a:endParaRPr lang="el-GR"/>
        </a:p>
      </dgm:t>
    </dgm:pt>
    <dgm:pt modelId="{D657E782-496C-4E4A-8DFC-C9B5F27A21A7}" type="sibTrans" cxnId="{DAE1FE9B-E720-4430-A73E-78BD215DE628}">
      <dgm:prSet/>
      <dgm:spPr/>
      <dgm:t>
        <a:bodyPr/>
        <a:lstStyle/>
        <a:p>
          <a:endParaRPr lang="el-GR"/>
        </a:p>
      </dgm:t>
    </dgm:pt>
    <dgm:pt modelId="{F67F0F8F-2B23-406E-98E8-929CC121BBED}">
      <dgm:prSet custT="1"/>
      <dgm:spPr/>
      <dgm:t>
        <a:bodyPr/>
        <a:lstStyle/>
        <a:p>
          <a:r>
            <a:rPr lang="el-GR" sz="2200" dirty="0" smtClean="0">
              <a:solidFill>
                <a:schemeClr val="bg1">
                  <a:lumMod val="50000"/>
                </a:schemeClr>
              </a:solidFill>
              <a:latin typeface="+mj-lt"/>
            </a:rPr>
            <a:t>Κλιματική αλλαγή</a:t>
          </a:r>
          <a:r>
            <a:rPr lang="en-US" sz="2200" dirty="0" smtClean="0">
              <a:solidFill>
                <a:schemeClr val="bg1">
                  <a:lumMod val="50000"/>
                </a:schemeClr>
              </a:solidFill>
              <a:latin typeface="+mj-lt"/>
            </a:rPr>
            <a:t> </a:t>
          </a:r>
          <a:endParaRPr lang="el-GR" sz="2200" dirty="0" smtClean="0">
            <a:solidFill>
              <a:schemeClr val="bg1">
                <a:lumMod val="50000"/>
              </a:schemeClr>
            </a:solidFill>
            <a:latin typeface="+mj-lt"/>
          </a:endParaRPr>
        </a:p>
      </dgm:t>
    </dgm:pt>
    <dgm:pt modelId="{C04E3AD2-31C0-4864-A897-B86D7C3545BA}" type="parTrans" cxnId="{B2BE06B8-2F22-4EA5-8DC4-07CEBE2C1026}">
      <dgm:prSet/>
      <dgm:spPr/>
      <dgm:t>
        <a:bodyPr/>
        <a:lstStyle/>
        <a:p>
          <a:endParaRPr lang="el-GR"/>
        </a:p>
      </dgm:t>
    </dgm:pt>
    <dgm:pt modelId="{39FFA40F-3744-43CA-9209-1F15A9DCD042}" type="sibTrans" cxnId="{B2BE06B8-2F22-4EA5-8DC4-07CEBE2C1026}">
      <dgm:prSet/>
      <dgm:spPr/>
      <dgm:t>
        <a:bodyPr/>
        <a:lstStyle/>
        <a:p>
          <a:endParaRPr lang="el-GR"/>
        </a:p>
      </dgm:t>
    </dgm:pt>
    <dgm:pt modelId="{8023BD6B-561E-4EB2-B59A-DA4253631687}">
      <dgm:prSet phldrT="[Text]" custT="1"/>
      <dgm:spPr/>
      <dgm:t>
        <a:bodyPr lIns="3474720" tIns="182880" bIns="182880" anchor="ctr" anchorCtr="0"/>
        <a:lstStyle/>
        <a:p>
          <a:r>
            <a:rPr lang="el-GR" sz="2200" dirty="0" smtClean="0">
              <a:solidFill>
                <a:schemeClr val="bg1">
                  <a:lumMod val="50000"/>
                </a:schemeClr>
              </a:solidFill>
              <a:latin typeface="+mj-lt"/>
            </a:rPr>
            <a:t>Ρύπανση</a:t>
          </a:r>
          <a:r>
            <a:rPr lang="en-US" sz="2200" dirty="0" smtClean="0">
              <a:solidFill>
                <a:schemeClr val="bg1">
                  <a:lumMod val="50000"/>
                </a:schemeClr>
              </a:solidFill>
              <a:latin typeface="+mj-lt"/>
            </a:rPr>
            <a:t> </a:t>
          </a:r>
          <a:endParaRPr lang="en-US" sz="2000" dirty="0">
            <a:solidFill>
              <a:schemeClr val="bg1">
                <a:lumMod val="50000"/>
              </a:schemeClr>
            </a:solidFill>
            <a:latin typeface="+mj-lt"/>
          </a:endParaRPr>
        </a:p>
      </dgm:t>
    </dgm:pt>
    <dgm:pt modelId="{EF683C58-5F81-4F81-A9DF-CF49C7E7C0CB}" type="parTrans" cxnId="{B0E9CB64-7C0B-4A9A-97C1-53A4B231C8B3}">
      <dgm:prSet/>
      <dgm:spPr/>
    </dgm:pt>
    <dgm:pt modelId="{8E309210-23FC-4C86-8BD2-45799D6AEA50}" type="sibTrans" cxnId="{B0E9CB64-7C0B-4A9A-97C1-53A4B231C8B3}">
      <dgm:prSet/>
      <dgm:spPr/>
    </dgm:pt>
    <dgm:pt modelId="{064591C5-3136-44E9-8DD7-FC67AC975F92}" type="pres">
      <dgm:prSet presAssocID="{66648E1C-5979-4E96-9B11-19BBA834C7B8}" presName="linear" presStyleCnt="0">
        <dgm:presLayoutVars>
          <dgm:animLvl val="lvl"/>
          <dgm:resizeHandles val="exact"/>
        </dgm:presLayoutVars>
      </dgm:prSet>
      <dgm:spPr/>
      <dgm:t>
        <a:bodyPr/>
        <a:lstStyle/>
        <a:p>
          <a:endParaRPr lang="en-US"/>
        </a:p>
      </dgm:t>
    </dgm:pt>
    <dgm:pt modelId="{396B8186-5A51-43CF-804C-BC101821A790}" type="pres">
      <dgm:prSet presAssocID="{34A12492-4B1D-4ED4-8F17-B61C128A0110}" presName="parentText" presStyleLbl="node1" presStyleIdx="0" presStyleCnt="1">
        <dgm:presLayoutVars>
          <dgm:chMax val="0"/>
          <dgm:bulletEnabled val="1"/>
        </dgm:presLayoutVars>
      </dgm:prSet>
      <dgm:spPr>
        <a:prstGeom prst="round2DiagRect">
          <a:avLst/>
        </a:prstGeom>
      </dgm:spPr>
      <dgm:t>
        <a:bodyPr/>
        <a:lstStyle/>
        <a:p>
          <a:endParaRPr lang="en-US"/>
        </a:p>
      </dgm:t>
    </dgm:pt>
    <dgm:pt modelId="{48EDEDC3-1590-451D-A055-5F7567D62FD1}" type="pres">
      <dgm:prSet presAssocID="{34A12492-4B1D-4ED4-8F17-B61C128A0110}" presName="childText" presStyleLbl="revTx" presStyleIdx="0" presStyleCnt="1">
        <dgm:presLayoutVars>
          <dgm:bulletEnabled val="1"/>
        </dgm:presLayoutVars>
      </dgm:prSet>
      <dgm:spPr/>
      <dgm:t>
        <a:bodyPr/>
        <a:lstStyle/>
        <a:p>
          <a:endParaRPr lang="en-US"/>
        </a:p>
      </dgm:t>
    </dgm:pt>
  </dgm:ptLst>
  <dgm:cxnLst>
    <dgm:cxn modelId="{D9E1A2D6-F050-4558-A8A8-B647FAC5A143}" type="presOf" srcId="{8023BD6B-561E-4EB2-B59A-DA4253631687}" destId="{48EDEDC3-1590-451D-A055-5F7567D62FD1}" srcOrd="0" destOrd="1" presId="urn:microsoft.com/office/officeart/2005/8/layout/vList2"/>
    <dgm:cxn modelId="{E21C1593-915D-4D36-9B6F-938FABEDA569}" type="presOf" srcId="{00CE74C5-096F-4935-A076-FD6828E2843F}" destId="{48EDEDC3-1590-451D-A055-5F7567D62FD1}" srcOrd="0" destOrd="2" presId="urn:microsoft.com/office/officeart/2005/8/layout/vList2"/>
    <dgm:cxn modelId="{DAE1FE9B-E720-4430-A73E-78BD215DE628}" srcId="{34A12492-4B1D-4ED4-8F17-B61C128A0110}" destId="{E1AE5F2D-A93F-4B40-9FD1-3828DCB78921}" srcOrd="3" destOrd="0" parTransId="{0BF131A1-6A60-4881-831E-ECF105EAE481}" sibTransId="{D657E782-496C-4E4A-8DFC-C9B5F27A21A7}"/>
    <dgm:cxn modelId="{CFF0642B-4C22-478C-A9E9-20AF81070E2D}" srcId="{66648E1C-5979-4E96-9B11-19BBA834C7B8}" destId="{34A12492-4B1D-4ED4-8F17-B61C128A0110}" srcOrd="0" destOrd="0" parTransId="{DF88E912-2858-4166-91CE-FB42DDB6BD2B}" sibTransId="{88128CF8-F1E7-4D0B-9668-81447D845737}"/>
    <dgm:cxn modelId="{745B36FC-D2A2-4FC9-822B-E44CE47A47C4}" srcId="{34A12492-4B1D-4ED4-8F17-B61C128A0110}" destId="{E97683F8-A6EB-44EF-99E5-6D53F22F06EE}" srcOrd="0" destOrd="0" parTransId="{3B404BF0-CE16-4798-B61B-14FB56940D3C}" sibTransId="{0321986B-7E49-4EE7-8283-2322BC553CAC}"/>
    <dgm:cxn modelId="{ECB9D5FC-CF15-446C-8EDE-23B76FC092BC}" type="presOf" srcId="{F67F0F8F-2B23-406E-98E8-929CC121BBED}" destId="{48EDEDC3-1590-451D-A055-5F7567D62FD1}" srcOrd="0" destOrd="4" presId="urn:microsoft.com/office/officeart/2005/8/layout/vList2"/>
    <dgm:cxn modelId="{B2BE06B8-2F22-4EA5-8DC4-07CEBE2C1026}" srcId="{34A12492-4B1D-4ED4-8F17-B61C128A0110}" destId="{F67F0F8F-2B23-406E-98E8-929CC121BBED}" srcOrd="4" destOrd="0" parTransId="{C04E3AD2-31C0-4864-A897-B86D7C3545BA}" sibTransId="{39FFA40F-3744-43CA-9209-1F15A9DCD042}"/>
    <dgm:cxn modelId="{BDA475AC-2D03-4486-9114-7FA7A491EFE7}" srcId="{34A12492-4B1D-4ED4-8F17-B61C128A0110}" destId="{00CE74C5-096F-4935-A076-FD6828E2843F}" srcOrd="2" destOrd="0" parTransId="{028FB5F9-E818-4782-8AEC-BD57903B91F9}" sibTransId="{5CC24A0E-9567-4936-BC84-394966E9600E}"/>
    <dgm:cxn modelId="{FCE423D8-754C-45A1-9F1E-66A12C669065}" type="presOf" srcId="{66648E1C-5979-4E96-9B11-19BBA834C7B8}" destId="{064591C5-3136-44E9-8DD7-FC67AC975F92}" srcOrd="0" destOrd="0" presId="urn:microsoft.com/office/officeart/2005/8/layout/vList2"/>
    <dgm:cxn modelId="{D656989E-F0BB-4ED5-9A6B-C39D30378E0B}" type="presOf" srcId="{E97683F8-A6EB-44EF-99E5-6D53F22F06EE}" destId="{48EDEDC3-1590-451D-A055-5F7567D62FD1}" srcOrd="0" destOrd="0" presId="urn:microsoft.com/office/officeart/2005/8/layout/vList2"/>
    <dgm:cxn modelId="{B0E9CB64-7C0B-4A9A-97C1-53A4B231C8B3}" srcId="{34A12492-4B1D-4ED4-8F17-B61C128A0110}" destId="{8023BD6B-561E-4EB2-B59A-DA4253631687}" srcOrd="1" destOrd="0" parTransId="{EF683C58-5F81-4F81-A9DF-CF49C7E7C0CB}" sibTransId="{8E309210-23FC-4C86-8BD2-45799D6AEA50}"/>
    <dgm:cxn modelId="{CE0A7825-BF12-411E-B49D-04153E319C60}" type="presOf" srcId="{E1AE5F2D-A93F-4B40-9FD1-3828DCB78921}" destId="{48EDEDC3-1590-451D-A055-5F7567D62FD1}" srcOrd="0" destOrd="3" presId="urn:microsoft.com/office/officeart/2005/8/layout/vList2"/>
    <dgm:cxn modelId="{47939209-FA34-43D3-BFC2-4F639F80F081}" type="presOf" srcId="{34A12492-4B1D-4ED4-8F17-B61C128A0110}" destId="{396B8186-5A51-43CF-804C-BC101821A790}" srcOrd="0" destOrd="0" presId="urn:microsoft.com/office/officeart/2005/8/layout/vList2"/>
    <dgm:cxn modelId="{3DDC3A94-2974-4263-9336-FB4F890277A9}" type="presParOf" srcId="{064591C5-3136-44E9-8DD7-FC67AC975F92}" destId="{396B8186-5A51-43CF-804C-BC101821A790}" srcOrd="0" destOrd="0" presId="urn:microsoft.com/office/officeart/2005/8/layout/vList2"/>
    <dgm:cxn modelId="{2F161B10-1748-47A5-A291-9202EF8290C6}" type="presParOf" srcId="{064591C5-3136-44E9-8DD7-FC67AC975F92}" destId="{48EDEDC3-1590-451D-A055-5F7567D62FD1}" srcOrd="1"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648E1C-5979-4E96-9B11-19BBA834C7B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1ED71FB-F29A-4551-AB0C-C7A1788139BD}">
      <dgm:prSet phldrT="[Text]" custT="1"/>
      <dgm:spPr>
        <a:gradFill flip="none" rotWithShape="1">
          <a:gsLst>
            <a:gs pos="0">
              <a:schemeClr val="accent3">
                <a:alpha val="1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dgm:spPr>
      <dgm:t>
        <a:bodyPr lIns="2743200"/>
        <a:lstStyle/>
        <a:p>
          <a:r>
            <a:rPr lang="en-US" sz="2800" dirty="0" smtClean="0">
              <a:effectLst>
                <a:outerShdw blurRad="38100" dist="38100" dir="2700000" algn="tl">
                  <a:srgbClr val="000000">
                    <a:alpha val="43137"/>
                  </a:srgbClr>
                </a:outerShdw>
              </a:effectLst>
              <a:latin typeface="+mj-lt"/>
            </a:rPr>
            <a:t>Land-based sources of pollution</a:t>
          </a:r>
          <a:endParaRPr lang="en-US" sz="2800" dirty="0">
            <a:effectLst>
              <a:outerShdw blurRad="38100" dist="38100" dir="2700000" algn="tl">
                <a:srgbClr val="000000">
                  <a:alpha val="43137"/>
                </a:srgbClr>
              </a:outerShdw>
            </a:effectLst>
            <a:latin typeface="+mj-lt"/>
          </a:endParaRPr>
        </a:p>
      </dgm:t>
    </dgm:pt>
    <dgm:pt modelId="{6E434B21-E687-4146-A575-01681DBBBC41}" type="parTrans" cxnId="{E07372D8-A618-496F-8C91-84744B077574}">
      <dgm:prSet/>
      <dgm:spPr/>
      <dgm:t>
        <a:bodyPr/>
        <a:lstStyle/>
        <a:p>
          <a:endParaRPr lang="en-US"/>
        </a:p>
      </dgm:t>
    </dgm:pt>
    <dgm:pt modelId="{16C4C80D-00D1-443C-A969-4489A814F229}" type="sibTrans" cxnId="{E07372D8-A618-496F-8C91-84744B077574}">
      <dgm:prSet/>
      <dgm:spPr/>
      <dgm:t>
        <a:bodyPr/>
        <a:lstStyle/>
        <a:p>
          <a:endParaRPr lang="en-US"/>
        </a:p>
      </dgm:t>
    </dgm:pt>
    <dgm:pt modelId="{5B3A6A8A-E771-4D31-9211-6426EC1D3009}">
      <dgm:prSet phldrT="[Text]" custT="1"/>
      <dgm:spPr/>
      <dgm:t>
        <a:bodyPr lIns="3474720" tIns="182880" bIns="182880" anchor="ctr" anchorCtr="0"/>
        <a:lstStyle/>
        <a:p>
          <a:r>
            <a:rPr lang="el-GR" sz="2000" dirty="0" smtClean="0">
              <a:solidFill>
                <a:schemeClr val="bg1">
                  <a:lumMod val="50000"/>
                </a:schemeClr>
              </a:solidFill>
              <a:latin typeface="+mj-lt"/>
            </a:rPr>
            <a:t>Αστικά και ναυτικά απόβλητα</a:t>
          </a:r>
          <a:endParaRPr lang="en-US" sz="2000" dirty="0">
            <a:solidFill>
              <a:schemeClr val="bg1">
                <a:lumMod val="50000"/>
              </a:schemeClr>
            </a:solidFill>
            <a:latin typeface="+mj-lt"/>
          </a:endParaRPr>
        </a:p>
      </dgm:t>
    </dgm:pt>
    <dgm:pt modelId="{89C15884-2459-4268-8F6B-CF75D9C5CD8B}" type="parTrans" cxnId="{84EDA9F8-4B9E-454D-84D6-13E56B79738F}">
      <dgm:prSet/>
      <dgm:spPr/>
      <dgm:t>
        <a:bodyPr/>
        <a:lstStyle/>
        <a:p>
          <a:endParaRPr lang="en-US"/>
        </a:p>
      </dgm:t>
    </dgm:pt>
    <dgm:pt modelId="{C7284EAD-E7F8-47F8-80AA-3DB5EE7910A7}" type="sibTrans" cxnId="{84EDA9F8-4B9E-454D-84D6-13E56B79738F}">
      <dgm:prSet/>
      <dgm:spPr/>
      <dgm:t>
        <a:bodyPr/>
        <a:lstStyle/>
        <a:p>
          <a:endParaRPr lang="en-US"/>
        </a:p>
      </dgm:t>
    </dgm:pt>
    <dgm:pt modelId="{5A51555C-C0FA-4293-BA0E-DB09156A34AE}">
      <dgm:prSet custT="1"/>
      <dgm:spPr/>
      <dgm:t>
        <a:bodyPr/>
        <a:lstStyle/>
        <a:p>
          <a:r>
            <a:rPr lang="en-US" sz="2000" dirty="0" smtClean="0">
              <a:solidFill>
                <a:schemeClr val="bg1">
                  <a:lumMod val="50000"/>
                </a:schemeClr>
              </a:solidFill>
              <a:latin typeface="+mj-lt"/>
            </a:rPr>
            <a:t>A</a:t>
          </a:r>
          <a:r>
            <a:rPr lang="el-GR" sz="2000" dirty="0" err="1" smtClean="0">
              <a:solidFill>
                <a:schemeClr val="bg1">
                  <a:lumMod val="50000"/>
                </a:schemeClr>
              </a:solidFill>
              <a:latin typeface="+mj-lt"/>
            </a:rPr>
            <a:t>στικά</a:t>
          </a:r>
          <a:r>
            <a:rPr lang="el-GR" sz="2000" dirty="0" smtClean="0">
              <a:solidFill>
                <a:schemeClr val="bg1">
                  <a:lumMod val="50000"/>
                </a:schemeClr>
              </a:solidFill>
              <a:latin typeface="+mj-lt"/>
            </a:rPr>
            <a:t> στερεά απόβλητα</a:t>
          </a:r>
        </a:p>
      </dgm:t>
    </dgm:pt>
    <dgm:pt modelId="{36B232CB-3DB8-4959-BAA4-F316E9703CDF}" type="parTrans" cxnId="{436CFCF5-6C44-4D0F-B1F6-546346224652}">
      <dgm:prSet/>
      <dgm:spPr/>
      <dgm:t>
        <a:bodyPr/>
        <a:lstStyle/>
        <a:p>
          <a:endParaRPr lang="el-GR"/>
        </a:p>
      </dgm:t>
    </dgm:pt>
    <dgm:pt modelId="{1C6CA813-6316-4394-93D6-CAA4474DA9B6}" type="sibTrans" cxnId="{436CFCF5-6C44-4D0F-B1F6-546346224652}">
      <dgm:prSet/>
      <dgm:spPr/>
      <dgm:t>
        <a:bodyPr/>
        <a:lstStyle/>
        <a:p>
          <a:endParaRPr lang="el-GR"/>
        </a:p>
      </dgm:t>
    </dgm:pt>
    <dgm:pt modelId="{75DE183E-32EA-4993-8E56-8FB1CB785F7F}">
      <dgm:prSet custT="1"/>
      <dgm:spPr/>
      <dgm:t>
        <a:bodyPr/>
        <a:lstStyle/>
        <a:p>
          <a:r>
            <a:rPr lang="el-GR" sz="2000" dirty="0" smtClean="0">
              <a:solidFill>
                <a:schemeClr val="bg1">
                  <a:lumMod val="50000"/>
                </a:schemeClr>
              </a:solidFill>
              <a:latin typeface="+mj-lt"/>
            </a:rPr>
            <a:t>Εμμένοντες οργανικοί ρύποι </a:t>
          </a:r>
          <a:r>
            <a:rPr lang="en-US" sz="2000" dirty="0" smtClean="0">
              <a:solidFill>
                <a:schemeClr val="bg1">
                  <a:lumMod val="50000"/>
                </a:schemeClr>
              </a:solidFill>
              <a:latin typeface="+mj-lt"/>
            </a:rPr>
            <a:t>(POPs)</a:t>
          </a:r>
          <a:endParaRPr lang="el-GR" sz="2000" dirty="0" smtClean="0">
            <a:solidFill>
              <a:schemeClr val="bg1">
                <a:lumMod val="50000"/>
              </a:schemeClr>
            </a:solidFill>
            <a:latin typeface="+mj-lt"/>
          </a:endParaRPr>
        </a:p>
      </dgm:t>
    </dgm:pt>
    <dgm:pt modelId="{4F3673FE-46C9-4B00-B8EE-6EF868F69F04}" type="parTrans" cxnId="{A6DFE182-C828-4E58-903F-AFC258AF848A}">
      <dgm:prSet/>
      <dgm:spPr/>
      <dgm:t>
        <a:bodyPr/>
        <a:lstStyle/>
        <a:p>
          <a:endParaRPr lang="el-GR"/>
        </a:p>
      </dgm:t>
    </dgm:pt>
    <dgm:pt modelId="{519A1A03-BB0A-405E-828F-58EE2007D25A}" type="sibTrans" cxnId="{A6DFE182-C828-4E58-903F-AFC258AF848A}">
      <dgm:prSet/>
      <dgm:spPr/>
      <dgm:t>
        <a:bodyPr/>
        <a:lstStyle/>
        <a:p>
          <a:endParaRPr lang="el-GR"/>
        </a:p>
      </dgm:t>
    </dgm:pt>
    <dgm:pt modelId="{7EA5191A-0777-4FB1-A82E-A34FBCCDB7C6}">
      <dgm:prSet custT="1"/>
      <dgm:spPr/>
      <dgm:t>
        <a:bodyPr/>
        <a:lstStyle/>
        <a:p>
          <a:r>
            <a:rPr lang="en-US" sz="2000" dirty="0" smtClean="0">
              <a:solidFill>
                <a:schemeClr val="bg1">
                  <a:lumMod val="50000"/>
                </a:schemeClr>
              </a:solidFill>
              <a:latin typeface="+mj-lt"/>
            </a:rPr>
            <a:t>O</a:t>
          </a:r>
          <a:r>
            <a:rPr lang="el-GR" sz="2000" dirty="0" err="1" smtClean="0">
              <a:solidFill>
                <a:schemeClr val="bg1">
                  <a:lumMod val="50000"/>
                </a:schemeClr>
              </a:solidFill>
              <a:latin typeface="+mj-lt"/>
            </a:rPr>
            <a:t>ργανικές</a:t>
          </a:r>
          <a:r>
            <a:rPr lang="el-GR" sz="2000" dirty="0" smtClean="0">
              <a:solidFill>
                <a:schemeClr val="bg1">
                  <a:lumMod val="50000"/>
                </a:schemeClr>
              </a:solidFill>
              <a:latin typeface="+mj-lt"/>
            </a:rPr>
            <a:t> </a:t>
          </a:r>
          <a:r>
            <a:rPr lang="el-GR" sz="2000" dirty="0" err="1" smtClean="0">
              <a:solidFill>
                <a:schemeClr val="bg1">
                  <a:lumMod val="50000"/>
                </a:schemeClr>
              </a:solidFill>
              <a:latin typeface="+mj-lt"/>
            </a:rPr>
            <a:t>αλογονούχες</a:t>
          </a:r>
          <a:r>
            <a:rPr lang="el-GR" sz="2000" dirty="0" smtClean="0">
              <a:solidFill>
                <a:schemeClr val="bg1">
                  <a:lumMod val="50000"/>
                </a:schemeClr>
              </a:solidFill>
              <a:latin typeface="+mj-lt"/>
            </a:rPr>
            <a:t> ενώσεις</a:t>
          </a:r>
        </a:p>
      </dgm:t>
    </dgm:pt>
    <dgm:pt modelId="{C69C76FA-62AD-4D1F-B078-A3F155DC3C88}" type="parTrans" cxnId="{B3DE2C5A-CB45-4510-832B-00F822B2E15A}">
      <dgm:prSet/>
      <dgm:spPr/>
      <dgm:t>
        <a:bodyPr/>
        <a:lstStyle/>
        <a:p>
          <a:endParaRPr lang="el-GR"/>
        </a:p>
      </dgm:t>
    </dgm:pt>
    <dgm:pt modelId="{350BF66C-D396-44F1-BA02-D3237634764B}" type="sibTrans" cxnId="{B3DE2C5A-CB45-4510-832B-00F822B2E15A}">
      <dgm:prSet/>
      <dgm:spPr/>
      <dgm:t>
        <a:bodyPr/>
        <a:lstStyle/>
        <a:p>
          <a:endParaRPr lang="el-GR"/>
        </a:p>
      </dgm:t>
    </dgm:pt>
    <dgm:pt modelId="{F634C622-06F1-47E3-B11B-38097C6A1796}">
      <dgm:prSet custT="1"/>
      <dgm:spPr/>
      <dgm:t>
        <a:bodyPr/>
        <a:lstStyle/>
        <a:p>
          <a:r>
            <a:rPr lang="el-GR" sz="2000" dirty="0" smtClean="0">
              <a:solidFill>
                <a:schemeClr val="bg1">
                  <a:lumMod val="50000"/>
                </a:schemeClr>
              </a:solidFill>
              <a:latin typeface="+mj-lt"/>
            </a:rPr>
            <a:t>Θρεπτικές ουσίες</a:t>
          </a:r>
        </a:p>
      </dgm:t>
    </dgm:pt>
    <dgm:pt modelId="{61C3A6FD-4D33-4C73-BEE5-DA3253235924}" type="parTrans" cxnId="{167B915A-4823-4F21-A080-EBEE65425F36}">
      <dgm:prSet/>
      <dgm:spPr/>
      <dgm:t>
        <a:bodyPr/>
        <a:lstStyle/>
        <a:p>
          <a:endParaRPr lang="el-GR"/>
        </a:p>
      </dgm:t>
    </dgm:pt>
    <dgm:pt modelId="{E3B7E25D-3D3A-4A54-9BF8-7C5707654F3E}" type="sibTrans" cxnId="{167B915A-4823-4F21-A080-EBEE65425F36}">
      <dgm:prSet/>
      <dgm:spPr/>
      <dgm:t>
        <a:bodyPr/>
        <a:lstStyle/>
        <a:p>
          <a:endParaRPr lang="el-GR"/>
        </a:p>
      </dgm:t>
    </dgm:pt>
    <dgm:pt modelId="{BF7D4F91-CC66-4F6F-85C0-92CE4829DB56}">
      <dgm:prSet custT="1"/>
      <dgm:spPr/>
      <dgm:t>
        <a:bodyPr/>
        <a:lstStyle/>
        <a:p>
          <a:r>
            <a:rPr lang="el-GR" sz="2000" dirty="0" err="1" smtClean="0">
              <a:solidFill>
                <a:schemeClr val="bg1">
                  <a:lumMod val="50000"/>
                </a:schemeClr>
              </a:solidFill>
              <a:latin typeface="+mj-lt"/>
            </a:rPr>
            <a:t>Βαρέα</a:t>
          </a:r>
          <a:r>
            <a:rPr lang="el-GR" sz="2000" dirty="0" smtClean="0">
              <a:solidFill>
                <a:schemeClr val="bg1">
                  <a:lumMod val="50000"/>
                </a:schemeClr>
              </a:solidFill>
              <a:latin typeface="+mj-lt"/>
            </a:rPr>
            <a:t> μέταλλα </a:t>
          </a:r>
        </a:p>
      </dgm:t>
    </dgm:pt>
    <dgm:pt modelId="{43506520-AA4F-4828-9C05-BBF7055D0802}" type="parTrans" cxnId="{445CC384-6A5A-4434-81C4-305E4A19C7EF}">
      <dgm:prSet/>
      <dgm:spPr/>
    </dgm:pt>
    <dgm:pt modelId="{C41B56B0-2008-4354-8FD6-3F9331C1C64B}" type="sibTrans" cxnId="{445CC384-6A5A-4434-81C4-305E4A19C7EF}">
      <dgm:prSet/>
      <dgm:spPr/>
    </dgm:pt>
    <dgm:pt modelId="{23718938-C6E7-49E4-8CB2-35CE2D69444E}">
      <dgm:prSet custT="1"/>
      <dgm:spPr/>
      <dgm:t>
        <a:bodyPr/>
        <a:lstStyle/>
        <a:p>
          <a:r>
            <a:rPr lang="el-GR" sz="2000" dirty="0" smtClean="0">
              <a:solidFill>
                <a:schemeClr val="bg1">
                  <a:lumMod val="50000"/>
                </a:schemeClr>
              </a:solidFill>
              <a:latin typeface="+mj-lt"/>
            </a:rPr>
            <a:t>Επικίνδυνα απόβλητα</a:t>
          </a:r>
        </a:p>
      </dgm:t>
    </dgm:pt>
    <dgm:pt modelId="{1DEF8FD3-0202-411C-9B86-DA955A0F2C6C}" type="parTrans" cxnId="{A54B1E60-9B0C-49D0-91E1-B84797C7FC27}">
      <dgm:prSet/>
      <dgm:spPr/>
    </dgm:pt>
    <dgm:pt modelId="{22D80946-FD1D-452C-815D-313BB4115EE6}" type="sibTrans" cxnId="{A54B1E60-9B0C-49D0-91E1-B84797C7FC27}">
      <dgm:prSet/>
      <dgm:spPr/>
    </dgm:pt>
    <dgm:pt modelId="{064591C5-3136-44E9-8DD7-FC67AC975F92}" type="pres">
      <dgm:prSet presAssocID="{66648E1C-5979-4E96-9B11-19BBA834C7B8}" presName="linear" presStyleCnt="0">
        <dgm:presLayoutVars>
          <dgm:animLvl val="lvl"/>
          <dgm:resizeHandles val="exact"/>
        </dgm:presLayoutVars>
      </dgm:prSet>
      <dgm:spPr/>
      <dgm:t>
        <a:bodyPr/>
        <a:lstStyle/>
        <a:p>
          <a:endParaRPr lang="en-US"/>
        </a:p>
      </dgm:t>
    </dgm:pt>
    <dgm:pt modelId="{9D570E31-9E0C-460C-A8AB-7B42020FAA41}" type="pres">
      <dgm:prSet presAssocID="{D1ED71FB-F29A-4551-AB0C-C7A1788139BD}" presName="parentText" presStyleLbl="node1" presStyleIdx="0" presStyleCnt="1">
        <dgm:presLayoutVars>
          <dgm:chMax val="0"/>
          <dgm:bulletEnabled val="1"/>
        </dgm:presLayoutVars>
      </dgm:prSet>
      <dgm:spPr>
        <a:prstGeom prst="round2DiagRect">
          <a:avLst/>
        </a:prstGeom>
      </dgm:spPr>
      <dgm:t>
        <a:bodyPr/>
        <a:lstStyle/>
        <a:p>
          <a:endParaRPr lang="en-US"/>
        </a:p>
      </dgm:t>
    </dgm:pt>
    <dgm:pt modelId="{C83FBA1B-B38F-437C-A4D7-414C5850125B}" type="pres">
      <dgm:prSet presAssocID="{D1ED71FB-F29A-4551-AB0C-C7A1788139BD}" presName="childText" presStyleLbl="revTx" presStyleIdx="0" presStyleCnt="1">
        <dgm:presLayoutVars>
          <dgm:bulletEnabled val="1"/>
        </dgm:presLayoutVars>
      </dgm:prSet>
      <dgm:spPr/>
      <dgm:t>
        <a:bodyPr/>
        <a:lstStyle/>
        <a:p>
          <a:endParaRPr lang="en-US"/>
        </a:p>
      </dgm:t>
    </dgm:pt>
  </dgm:ptLst>
  <dgm:cxnLst>
    <dgm:cxn modelId="{E616D29B-E75F-4879-AF4C-F487B34F899F}" type="presOf" srcId="{D1ED71FB-F29A-4551-AB0C-C7A1788139BD}" destId="{9D570E31-9E0C-460C-A8AB-7B42020FAA41}" srcOrd="0" destOrd="0" presId="urn:microsoft.com/office/officeart/2005/8/layout/vList2"/>
    <dgm:cxn modelId="{A54B1E60-9B0C-49D0-91E1-B84797C7FC27}" srcId="{D1ED71FB-F29A-4551-AB0C-C7A1788139BD}" destId="{23718938-C6E7-49E4-8CB2-35CE2D69444E}" srcOrd="6" destOrd="0" parTransId="{1DEF8FD3-0202-411C-9B86-DA955A0F2C6C}" sibTransId="{22D80946-FD1D-452C-815D-313BB4115EE6}"/>
    <dgm:cxn modelId="{C3111BE0-36BF-4E99-BA49-C883C876BD2D}" type="presOf" srcId="{75DE183E-32EA-4993-8E56-8FB1CB785F7F}" destId="{C83FBA1B-B38F-437C-A4D7-414C5850125B}" srcOrd="0" destOrd="2" presId="urn:microsoft.com/office/officeart/2005/8/layout/vList2"/>
    <dgm:cxn modelId="{B3DE2C5A-CB45-4510-832B-00F822B2E15A}" srcId="{D1ED71FB-F29A-4551-AB0C-C7A1788139BD}" destId="{7EA5191A-0777-4FB1-A82E-A34FBCCDB7C6}" srcOrd="4" destOrd="0" parTransId="{C69C76FA-62AD-4D1F-B078-A3F155DC3C88}" sibTransId="{350BF66C-D396-44F1-BA02-D3237634764B}"/>
    <dgm:cxn modelId="{84EDA9F8-4B9E-454D-84D6-13E56B79738F}" srcId="{D1ED71FB-F29A-4551-AB0C-C7A1788139BD}" destId="{5B3A6A8A-E771-4D31-9211-6426EC1D3009}" srcOrd="0" destOrd="0" parTransId="{89C15884-2459-4268-8F6B-CF75D9C5CD8B}" sibTransId="{C7284EAD-E7F8-47F8-80AA-3DB5EE7910A7}"/>
    <dgm:cxn modelId="{A6DFE182-C828-4E58-903F-AFC258AF848A}" srcId="{D1ED71FB-F29A-4551-AB0C-C7A1788139BD}" destId="{75DE183E-32EA-4993-8E56-8FB1CB785F7F}" srcOrd="2" destOrd="0" parTransId="{4F3673FE-46C9-4B00-B8EE-6EF868F69F04}" sibTransId="{519A1A03-BB0A-405E-828F-58EE2007D25A}"/>
    <dgm:cxn modelId="{436CFCF5-6C44-4D0F-B1F6-546346224652}" srcId="{D1ED71FB-F29A-4551-AB0C-C7A1788139BD}" destId="{5A51555C-C0FA-4293-BA0E-DB09156A34AE}" srcOrd="1" destOrd="0" parTransId="{36B232CB-3DB8-4959-BAA4-F316E9703CDF}" sibTransId="{1C6CA813-6316-4394-93D6-CAA4474DA9B6}"/>
    <dgm:cxn modelId="{374925F6-607D-4B08-89B5-63980BFA14D5}" type="presOf" srcId="{F634C622-06F1-47E3-B11B-38097C6A1796}" destId="{C83FBA1B-B38F-437C-A4D7-414C5850125B}" srcOrd="0" destOrd="5" presId="urn:microsoft.com/office/officeart/2005/8/layout/vList2"/>
    <dgm:cxn modelId="{B990C1F1-6473-4890-842B-E57D91555B36}" type="presOf" srcId="{5B3A6A8A-E771-4D31-9211-6426EC1D3009}" destId="{C83FBA1B-B38F-437C-A4D7-414C5850125B}" srcOrd="0" destOrd="0" presId="urn:microsoft.com/office/officeart/2005/8/layout/vList2"/>
    <dgm:cxn modelId="{167B915A-4823-4F21-A080-EBEE65425F36}" srcId="{D1ED71FB-F29A-4551-AB0C-C7A1788139BD}" destId="{F634C622-06F1-47E3-B11B-38097C6A1796}" srcOrd="5" destOrd="0" parTransId="{61C3A6FD-4D33-4C73-BEE5-DA3253235924}" sibTransId="{E3B7E25D-3D3A-4A54-9BF8-7C5707654F3E}"/>
    <dgm:cxn modelId="{8E15E045-5998-47E8-8A14-5DBB1E0CB7A7}" type="presOf" srcId="{BF7D4F91-CC66-4F6F-85C0-92CE4829DB56}" destId="{C83FBA1B-B38F-437C-A4D7-414C5850125B}" srcOrd="0" destOrd="3" presId="urn:microsoft.com/office/officeart/2005/8/layout/vList2"/>
    <dgm:cxn modelId="{DFEDFED7-FF35-4A5C-B3F2-EFF56EC3305E}" type="presOf" srcId="{66648E1C-5979-4E96-9B11-19BBA834C7B8}" destId="{064591C5-3136-44E9-8DD7-FC67AC975F92}" srcOrd="0" destOrd="0" presId="urn:microsoft.com/office/officeart/2005/8/layout/vList2"/>
    <dgm:cxn modelId="{E07372D8-A618-496F-8C91-84744B077574}" srcId="{66648E1C-5979-4E96-9B11-19BBA834C7B8}" destId="{D1ED71FB-F29A-4551-AB0C-C7A1788139BD}" srcOrd="0" destOrd="0" parTransId="{6E434B21-E687-4146-A575-01681DBBBC41}" sibTransId="{16C4C80D-00D1-443C-A969-4489A814F229}"/>
    <dgm:cxn modelId="{C9CB5810-BA50-4B28-BB75-AED6A10E6A3C}" type="presOf" srcId="{7EA5191A-0777-4FB1-A82E-A34FBCCDB7C6}" destId="{C83FBA1B-B38F-437C-A4D7-414C5850125B}" srcOrd="0" destOrd="4" presId="urn:microsoft.com/office/officeart/2005/8/layout/vList2"/>
    <dgm:cxn modelId="{12DA1278-0F7C-4D80-A354-4A803C112C82}" type="presOf" srcId="{5A51555C-C0FA-4293-BA0E-DB09156A34AE}" destId="{C83FBA1B-B38F-437C-A4D7-414C5850125B}" srcOrd="0" destOrd="1" presId="urn:microsoft.com/office/officeart/2005/8/layout/vList2"/>
    <dgm:cxn modelId="{445CC384-6A5A-4434-81C4-305E4A19C7EF}" srcId="{D1ED71FB-F29A-4551-AB0C-C7A1788139BD}" destId="{BF7D4F91-CC66-4F6F-85C0-92CE4829DB56}" srcOrd="3" destOrd="0" parTransId="{43506520-AA4F-4828-9C05-BBF7055D0802}" sibTransId="{C41B56B0-2008-4354-8FD6-3F9331C1C64B}"/>
    <dgm:cxn modelId="{FDC62B9A-E634-4D84-AB34-25C5D7185831}" type="presOf" srcId="{23718938-C6E7-49E4-8CB2-35CE2D69444E}" destId="{C83FBA1B-B38F-437C-A4D7-414C5850125B}" srcOrd="0" destOrd="6" presId="urn:microsoft.com/office/officeart/2005/8/layout/vList2"/>
    <dgm:cxn modelId="{6E8CCE0D-4FEB-4F10-8CE6-7FECDF0A8B62}" type="presParOf" srcId="{064591C5-3136-44E9-8DD7-FC67AC975F92}" destId="{9D570E31-9E0C-460C-A8AB-7B42020FAA41}" srcOrd="0" destOrd="0" presId="urn:microsoft.com/office/officeart/2005/8/layout/vList2"/>
    <dgm:cxn modelId="{D006420D-6501-4EEA-BB40-3C3BFA38E4A3}" type="presParOf" srcId="{064591C5-3136-44E9-8DD7-FC67AC975F92}" destId="{C83FBA1B-B38F-437C-A4D7-414C5850125B}" srcOrd="1"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5BC73E-CD31-4BF5-B1C5-4A4ACAA7115F}">
      <dsp:nvSpPr>
        <dsp:cNvPr id="0" name=""/>
        <dsp:cNvSpPr/>
      </dsp:nvSpPr>
      <dsp:spPr>
        <a:xfrm>
          <a:off x="0" y="858630"/>
          <a:ext cx="8796130" cy="1166132"/>
        </a:xfrm>
        <a:prstGeom prst="round2DiagRect">
          <a:avLst/>
        </a:prstGeom>
        <a:gradFill rotWithShape="0">
          <a:gsLst>
            <a:gs pos="0">
              <a:schemeClr val="accent1">
                <a:alpha val="10000"/>
              </a:schemeClr>
            </a:gs>
            <a:gs pos="100000">
              <a:schemeClr val="accent1"/>
            </a:gs>
          </a:gsLst>
          <a:lin ang="0" scaled="1"/>
        </a:gradFill>
        <a:ln w="12700" cap="flat" cmpd="sng" algn="ctr">
          <a:noFill/>
          <a:prstDash val="solid"/>
          <a:miter lim="800000"/>
        </a:ln>
        <a:effectLst/>
        <a:scene3d>
          <a:camera prst="orthographicFront">
            <a:rot lat="0" lon="0" rev="0"/>
          </a:camera>
          <a:lightRig rig="glow" dir="t">
            <a:rot lat="0" lon="0" rev="14100000"/>
          </a:lightRig>
        </a:scene3d>
        <a:sp3d prstMaterial="softEdge">
          <a:bevelT w="127000" prst="artDeco"/>
        </a:sp3d>
      </dsp:spPr>
      <dsp:style>
        <a:lnRef idx="2">
          <a:scrgbClr r="0" g="0" b="0"/>
        </a:lnRef>
        <a:fillRef idx="1">
          <a:scrgbClr r="0" g="0" b="0"/>
        </a:fillRef>
        <a:effectRef idx="0">
          <a:scrgbClr r="0" g="0" b="0"/>
        </a:effectRef>
        <a:fontRef idx="minor">
          <a:schemeClr val="lt1"/>
        </a:fontRef>
      </dsp:style>
      <dsp:txBody>
        <a:bodyPr spcFirstLastPara="0" vert="horz" wrap="square" lIns="274320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effectLst>
                <a:outerShdw blurRad="38100" dist="38100" dir="2700000" algn="tl">
                  <a:srgbClr val="000000">
                    <a:alpha val="43137"/>
                  </a:srgbClr>
                </a:outerShdw>
              </a:effectLst>
              <a:latin typeface="+mj-lt"/>
            </a:rPr>
            <a:t>Habitat destruction and physical alteration</a:t>
          </a:r>
          <a:endParaRPr lang="en-US" sz="2800" kern="1200" dirty="0">
            <a:effectLst>
              <a:outerShdw blurRad="38100" dist="38100" dir="2700000" algn="tl">
                <a:srgbClr val="000000">
                  <a:alpha val="43137"/>
                </a:srgbClr>
              </a:outerShdw>
            </a:effectLst>
            <a:latin typeface="+mj-lt"/>
          </a:endParaRPr>
        </a:p>
      </dsp:txBody>
      <dsp:txXfrm>
        <a:off x="56926" y="915556"/>
        <a:ext cx="8682278" cy="1052280"/>
      </dsp:txXfrm>
    </dsp:sp>
    <dsp:sp modelId="{7446473B-C5F4-406F-AC14-BD4F036A6A94}">
      <dsp:nvSpPr>
        <dsp:cNvPr id="0" name=""/>
        <dsp:cNvSpPr/>
      </dsp:nvSpPr>
      <dsp:spPr>
        <a:xfrm>
          <a:off x="0" y="2024762"/>
          <a:ext cx="8796130" cy="1345500"/>
        </a:xfrm>
        <a:prstGeom prst="rect">
          <a:avLst/>
        </a:prstGeom>
        <a:noFill/>
        <a:ln>
          <a:noFill/>
        </a:ln>
        <a:effectLst/>
        <a:scene3d>
          <a:camera prst="orthographicFront">
            <a:rot lat="0" lon="0" rev="0"/>
          </a:camera>
          <a:lightRig rig="glow" dir="t">
            <a:rot lat="0" lon="0" rev="14100000"/>
          </a:lightRig>
        </a:scene3d>
        <a:sp3d prstMaterial="softEdge">
          <a:bevelT w="127000" prst="artDeco"/>
        </a:sp3d>
      </dsp:spPr>
      <dsp:style>
        <a:lnRef idx="0">
          <a:scrgbClr r="0" g="0" b="0"/>
        </a:lnRef>
        <a:fillRef idx="0">
          <a:scrgbClr r="0" g="0" b="0"/>
        </a:fillRef>
        <a:effectRef idx="0">
          <a:scrgbClr r="0" g="0" b="0"/>
        </a:effectRef>
        <a:fontRef idx="minor"/>
      </dsp:style>
      <dsp:txBody>
        <a:bodyPr spcFirstLastPara="0" vert="horz" wrap="square" lIns="3474720" tIns="182880" rIns="142240" bIns="182880" numCol="1" spcCol="1270" anchor="ctr" anchorCtr="0">
          <a:noAutofit/>
        </a:bodyPr>
        <a:lstStyle/>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shoreline construction and alteration</a:t>
          </a:r>
          <a:endParaRPr lang="en-US" sz="2000" kern="1200" dirty="0">
            <a:solidFill>
              <a:schemeClr val="bg1">
                <a:lumMod val="50000"/>
              </a:schemeClr>
            </a:solidFill>
            <a:latin typeface="+mj-lt"/>
          </a:endParaRPr>
        </a:p>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wetland and salt-marsh alteration</a:t>
          </a:r>
          <a:endParaRPr lang="el-GR" sz="2000" kern="1200" dirty="0" smtClean="0">
            <a:solidFill>
              <a:schemeClr val="bg1">
                <a:lumMod val="50000"/>
              </a:schemeClr>
            </a:solidFill>
            <a:latin typeface="+mj-lt"/>
          </a:endParaRPr>
        </a:p>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marine waters and coastal watershed alteration</a:t>
          </a:r>
          <a:endParaRPr lang="el-GR" sz="2200" kern="1200" dirty="0" smtClean="0">
            <a:solidFill>
              <a:schemeClr val="bg1">
                <a:lumMod val="50000"/>
              </a:schemeClr>
            </a:solidFill>
            <a:latin typeface="Franklin Gothic Medium Cond" pitchFamily="34" charset="0"/>
          </a:endParaRPr>
        </a:p>
      </dsp:txBody>
      <dsp:txXfrm>
        <a:off x="0" y="2024762"/>
        <a:ext cx="8796130" cy="13455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6B8186-5A51-43CF-804C-BC101821A790}">
      <dsp:nvSpPr>
        <dsp:cNvPr id="0" name=""/>
        <dsp:cNvSpPr/>
      </dsp:nvSpPr>
      <dsp:spPr>
        <a:xfrm>
          <a:off x="0" y="574962"/>
          <a:ext cx="8610600" cy="1216800"/>
        </a:xfrm>
        <a:prstGeom prst="round2DiagRect">
          <a:avLst/>
        </a:prstGeom>
        <a:gradFill rotWithShape="0">
          <a:gsLst>
            <a:gs pos="0">
              <a:schemeClr val="accent6">
                <a:alpha val="10000"/>
              </a:schemeClr>
            </a:gs>
            <a:gs pos="100000">
              <a:schemeClr val="accent6"/>
            </a:gs>
          </a:gsLst>
          <a:lin ang="0" scaled="1"/>
        </a:gradFill>
        <a:ln w="12700" cap="flat" cmpd="sng" algn="ctr">
          <a:noFill/>
          <a:prstDash val="solid"/>
          <a:miter lim="800000"/>
        </a:ln>
        <a:effectLst/>
        <a:scene3d>
          <a:camera prst="orthographicFront">
            <a:rot lat="0" lon="0" rev="0"/>
          </a:camera>
          <a:lightRig rig="glow" dir="t">
            <a:rot lat="0" lon="0" rev="14100000"/>
          </a:lightRig>
        </a:scene3d>
        <a:sp3d prstMaterial="softEdge">
          <a:bevelT w="127000" prst="artDeco"/>
        </a:sp3d>
      </dsp:spPr>
      <dsp:style>
        <a:lnRef idx="2">
          <a:scrgbClr r="0" g="0" b="0"/>
        </a:lnRef>
        <a:fillRef idx="1">
          <a:scrgbClr r="0" g="0" b="0"/>
        </a:fillRef>
        <a:effectRef idx="0">
          <a:scrgbClr r="0" g="0" b="0"/>
        </a:effectRef>
        <a:fontRef idx="minor">
          <a:schemeClr val="lt1"/>
        </a:fontRef>
      </dsp:style>
      <dsp:txBody>
        <a:bodyPr spcFirstLastPara="0" vert="horz" wrap="square" lIns="274320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effectLst>
                <a:outerShdw blurRad="38100" dist="38100" dir="2700000" algn="tl">
                  <a:srgbClr val="000000">
                    <a:alpha val="43137"/>
                  </a:srgbClr>
                </a:outerShdw>
              </a:effectLst>
              <a:latin typeface="+mj-lt"/>
            </a:rPr>
            <a:t>Emerging issues threatening ecosystems</a:t>
          </a:r>
          <a:endParaRPr lang="en-US" sz="2800" kern="1200" dirty="0">
            <a:effectLst>
              <a:outerShdw blurRad="38100" dist="38100" dir="2700000" algn="tl">
                <a:srgbClr val="000000">
                  <a:alpha val="43137"/>
                </a:srgbClr>
              </a:outerShdw>
            </a:effectLst>
            <a:latin typeface="+mj-lt"/>
          </a:endParaRPr>
        </a:p>
      </dsp:txBody>
      <dsp:txXfrm>
        <a:off x="59399" y="634361"/>
        <a:ext cx="8491802" cy="1098002"/>
      </dsp:txXfrm>
    </dsp:sp>
    <dsp:sp modelId="{48EDEDC3-1590-451D-A055-5F7567D62FD1}">
      <dsp:nvSpPr>
        <dsp:cNvPr id="0" name=""/>
        <dsp:cNvSpPr/>
      </dsp:nvSpPr>
      <dsp:spPr>
        <a:xfrm>
          <a:off x="0" y="1791762"/>
          <a:ext cx="8610600" cy="1984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74720" tIns="182880" rIns="142240" bIns="182880" numCol="1" spcCol="1270" anchor="ctr" anchorCtr="0">
          <a:noAutofit/>
        </a:bodyPr>
        <a:lstStyle/>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biological invasions</a:t>
          </a:r>
          <a:endParaRPr lang="en-US" sz="2000" kern="1200" dirty="0">
            <a:solidFill>
              <a:schemeClr val="bg1">
                <a:lumMod val="50000"/>
              </a:schemeClr>
            </a:solidFill>
            <a:latin typeface="+mj-lt"/>
          </a:endParaRPr>
        </a:p>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overexploitation of fisheries resources</a:t>
          </a:r>
          <a:endParaRPr lang="el-GR" sz="2000" kern="1200" dirty="0" smtClean="0">
            <a:solidFill>
              <a:schemeClr val="bg1">
                <a:lumMod val="50000"/>
              </a:schemeClr>
            </a:solidFill>
            <a:latin typeface="+mj-lt"/>
          </a:endParaRPr>
        </a:p>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expansion of aquaculture</a:t>
          </a:r>
          <a:endParaRPr lang="el-GR" sz="2000" kern="1200" dirty="0" smtClean="0">
            <a:solidFill>
              <a:schemeClr val="bg1">
                <a:lumMod val="50000"/>
              </a:schemeClr>
            </a:solidFill>
            <a:latin typeface="+mj-lt"/>
          </a:endParaRPr>
        </a:p>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increasing appearance of Harmful Algal Blooms (HABs</a:t>
          </a:r>
          <a:r>
            <a:rPr lang="en-US" sz="2200" kern="1200" dirty="0" smtClean="0">
              <a:solidFill>
                <a:schemeClr val="bg1">
                  <a:lumMod val="50000"/>
                </a:schemeClr>
              </a:solidFill>
              <a:latin typeface="Franklin Gothic Medium Cond" pitchFamily="34" charset="0"/>
            </a:rPr>
            <a:t>)</a:t>
          </a:r>
          <a:endParaRPr lang="el-GR" sz="2200" kern="1200" dirty="0" smtClean="0">
            <a:solidFill>
              <a:schemeClr val="bg1">
                <a:lumMod val="50000"/>
              </a:schemeClr>
            </a:solidFill>
            <a:latin typeface="Franklin Gothic Medium Cond" pitchFamily="34" charset="0"/>
          </a:endParaRPr>
        </a:p>
      </dsp:txBody>
      <dsp:txXfrm>
        <a:off x="0" y="1791762"/>
        <a:ext cx="8610600" cy="19846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6B8186-5A51-43CF-804C-BC101821A790}">
      <dsp:nvSpPr>
        <dsp:cNvPr id="0" name=""/>
        <dsp:cNvSpPr/>
      </dsp:nvSpPr>
      <dsp:spPr>
        <a:xfrm>
          <a:off x="0" y="457231"/>
          <a:ext cx="8610600" cy="1216800"/>
        </a:xfrm>
        <a:prstGeom prst="round2DiagRect">
          <a:avLst/>
        </a:prstGeom>
        <a:solidFill>
          <a:schemeClr val="accent2">
            <a:lumMod val="40000"/>
            <a:lumOff val="60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a:bevelT w="127000" prst="artDeco"/>
        </a:sp3d>
      </dsp:spPr>
      <dsp:style>
        <a:lnRef idx="2">
          <a:scrgbClr r="0" g="0" b="0"/>
        </a:lnRef>
        <a:fillRef idx="1">
          <a:scrgbClr r="0" g="0" b="0"/>
        </a:fillRef>
        <a:effectRef idx="0">
          <a:scrgbClr r="0" g="0" b="0"/>
        </a:effectRef>
        <a:fontRef idx="minor">
          <a:schemeClr val="lt1"/>
        </a:fontRef>
      </dsp:style>
      <dsp:txBody>
        <a:bodyPr spcFirstLastPara="0" vert="horz" wrap="square" lIns="274320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effectLst>
                <a:outerShdw blurRad="38100" dist="38100" dir="2700000" algn="tl">
                  <a:srgbClr val="000000">
                    <a:alpha val="43137"/>
                  </a:srgbClr>
                </a:outerShdw>
              </a:effectLst>
              <a:latin typeface="+mj-lt"/>
            </a:rPr>
            <a:t>Other Problems </a:t>
          </a:r>
          <a:endParaRPr lang="en-US" sz="2800" kern="1200" dirty="0">
            <a:effectLst>
              <a:outerShdw blurRad="38100" dist="38100" dir="2700000" algn="tl">
                <a:srgbClr val="000000">
                  <a:alpha val="43137"/>
                </a:srgbClr>
              </a:outerShdw>
            </a:effectLst>
            <a:latin typeface="+mj-lt"/>
          </a:endParaRPr>
        </a:p>
      </dsp:txBody>
      <dsp:txXfrm>
        <a:off x="59399" y="516630"/>
        <a:ext cx="8491802" cy="1098002"/>
      </dsp:txXfrm>
    </dsp:sp>
    <dsp:sp modelId="{48EDEDC3-1590-451D-A055-5F7567D62FD1}">
      <dsp:nvSpPr>
        <dsp:cNvPr id="0" name=""/>
        <dsp:cNvSpPr/>
      </dsp:nvSpPr>
      <dsp:spPr>
        <a:xfrm>
          <a:off x="0" y="1674031"/>
          <a:ext cx="8610600" cy="2220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74720" tIns="182880" rIns="156464" bIns="182880" numCol="1" spcCol="1270" anchor="ctr" anchorCtr="0">
          <a:noAutofit/>
        </a:bodyPr>
        <a:lstStyle/>
        <a:p>
          <a:pPr marL="228600" lvl="1" indent="-228600" algn="l" defTabSz="977900">
            <a:lnSpc>
              <a:spcPct val="90000"/>
            </a:lnSpc>
            <a:spcBef>
              <a:spcPct val="0"/>
            </a:spcBef>
            <a:spcAft>
              <a:spcPct val="20000"/>
            </a:spcAft>
            <a:buChar char="••"/>
          </a:pPr>
          <a:r>
            <a:rPr lang="el-GR" sz="2200" kern="1200" dirty="0" smtClean="0">
              <a:solidFill>
                <a:schemeClr val="bg1">
                  <a:lumMod val="50000"/>
                </a:schemeClr>
              </a:solidFill>
              <a:latin typeface="+mj-lt"/>
            </a:rPr>
            <a:t>Ευτροφισμός</a:t>
          </a:r>
          <a:endParaRPr lang="en-US" sz="2000" kern="1200" dirty="0">
            <a:solidFill>
              <a:schemeClr val="bg1">
                <a:lumMod val="50000"/>
              </a:schemeClr>
            </a:solidFill>
            <a:latin typeface="+mj-lt"/>
          </a:endParaRPr>
        </a:p>
        <a:p>
          <a:pPr marL="228600" lvl="1" indent="-228600" algn="l" defTabSz="977900">
            <a:lnSpc>
              <a:spcPct val="90000"/>
            </a:lnSpc>
            <a:spcBef>
              <a:spcPct val="0"/>
            </a:spcBef>
            <a:spcAft>
              <a:spcPct val="20000"/>
            </a:spcAft>
            <a:buChar char="••"/>
          </a:pPr>
          <a:r>
            <a:rPr lang="el-GR" sz="2200" kern="1200" dirty="0" smtClean="0">
              <a:solidFill>
                <a:schemeClr val="bg1">
                  <a:lumMod val="50000"/>
                </a:schemeClr>
              </a:solidFill>
              <a:latin typeface="+mj-lt"/>
            </a:rPr>
            <a:t>Ρύπανση</a:t>
          </a:r>
          <a:r>
            <a:rPr lang="en-US" sz="2200" kern="1200" dirty="0" smtClean="0">
              <a:solidFill>
                <a:schemeClr val="bg1">
                  <a:lumMod val="50000"/>
                </a:schemeClr>
              </a:solidFill>
              <a:latin typeface="+mj-lt"/>
            </a:rPr>
            <a:t> </a:t>
          </a:r>
          <a:endParaRPr lang="en-US" sz="2000" kern="1200" dirty="0">
            <a:solidFill>
              <a:schemeClr val="bg1">
                <a:lumMod val="50000"/>
              </a:schemeClr>
            </a:solidFill>
            <a:latin typeface="+mj-lt"/>
          </a:endParaRPr>
        </a:p>
        <a:p>
          <a:pPr marL="228600" lvl="1" indent="-228600" algn="l" defTabSz="977900">
            <a:lnSpc>
              <a:spcPct val="90000"/>
            </a:lnSpc>
            <a:spcBef>
              <a:spcPct val="0"/>
            </a:spcBef>
            <a:spcAft>
              <a:spcPct val="20000"/>
            </a:spcAft>
            <a:buChar char="••"/>
          </a:pPr>
          <a:r>
            <a:rPr lang="en-US" sz="2200" kern="1200" dirty="0" smtClean="0">
              <a:solidFill>
                <a:schemeClr val="bg1">
                  <a:lumMod val="50000"/>
                </a:schemeClr>
              </a:solidFill>
              <a:latin typeface="+mj-lt"/>
            </a:rPr>
            <a:t>To</a:t>
          </a:r>
          <a:r>
            <a:rPr lang="el-GR" sz="2200" kern="1200" dirty="0" err="1" smtClean="0">
              <a:solidFill>
                <a:schemeClr val="bg1">
                  <a:lumMod val="50000"/>
                </a:schemeClr>
              </a:solidFill>
              <a:latin typeface="+mj-lt"/>
            </a:rPr>
            <a:t>υρισμός</a:t>
          </a:r>
          <a:endParaRPr lang="el-GR" sz="2200" kern="1200" dirty="0" smtClean="0">
            <a:solidFill>
              <a:schemeClr val="bg1">
                <a:lumMod val="50000"/>
              </a:schemeClr>
            </a:solidFill>
            <a:latin typeface="+mj-lt"/>
          </a:endParaRPr>
        </a:p>
        <a:p>
          <a:pPr marL="228600" lvl="1" indent="-228600" algn="l" defTabSz="977900">
            <a:lnSpc>
              <a:spcPct val="90000"/>
            </a:lnSpc>
            <a:spcBef>
              <a:spcPct val="0"/>
            </a:spcBef>
            <a:spcAft>
              <a:spcPct val="20000"/>
            </a:spcAft>
            <a:buChar char="••"/>
          </a:pPr>
          <a:r>
            <a:rPr lang="el-GR" sz="2200" kern="1200" dirty="0" smtClean="0">
              <a:solidFill>
                <a:schemeClr val="bg1">
                  <a:lumMod val="50000"/>
                </a:schemeClr>
              </a:solidFill>
              <a:latin typeface="+mj-lt"/>
            </a:rPr>
            <a:t>Ναυτιλία</a:t>
          </a:r>
        </a:p>
        <a:p>
          <a:pPr marL="228600" lvl="1" indent="-228600" algn="l" defTabSz="977900">
            <a:lnSpc>
              <a:spcPct val="90000"/>
            </a:lnSpc>
            <a:spcBef>
              <a:spcPct val="0"/>
            </a:spcBef>
            <a:spcAft>
              <a:spcPct val="20000"/>
            </a:spcAft>
            <a:buChar char="••"/>
          </a:pPr>
          <a:r>
            <a:rPr lang="el-GR" sz="2200" kern="1200" dirty="0" smtClean="0">
              <a:solidFill>
                <a:schemeClr val="bg1">
                  <a:lumMod val="50000"/>
                </a:schemeClr>
              </a:solidFill>
              <a:latin typeface="+mj-lt"/>
            </a:rPr>
            <a:t>Κλιματική αλλαγή</a:t>
          </a:r>
          <a:r>
            <a:rPr lang="en-US" sz="2200" kern="1200" dirty="0" smtClean="0">
              <a:solidFill>
                <a:schemeClr val="bg1">
                  <a:lumMod val="50000"/>
                </a:schemeClr>
              </a:solidFill>
              <a:latin typeface="+mj-lt"/>
            </a:rPr>
            <a:t> </a:t>
          </a:r>
          <a:endParaRPr lang="el-GR" sz="2200" kern="1200" dirty="0" smtClean="0">
            <a:solidFill>
              <a:schemeClr val="bg1">
                <a:lumMod val="50000"/>
              </a:schemeClr>
            </a:solidFill>
            <a:latin typeface="+mj-lt"/>
          </a:endParaRPr>
        </a:p>
      </dsp:txBody>
      <dsp:txXfrm>
        <a:off x="0" y="1674031"/>
        <a:ext cx="8610600" cy="2220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570E31-9E0C-460C-A8AB-7B42020FAA41}">
      <dsp:nvSpPr>
        <dsp:cNvPr id="0" name=""/>
        <dsp:cNvSpPr/>
      </dsp:nvSpPr>
      <dsp:spPr>
        <a:xfrm>
          <a:off x="0" y="444581"/>
          <a:ext cx="8375375" cy="1216800"/>
        </a:xfrm>
        <a:prstGeom prst="round2DiagRect">
          <a:avLst/>
        </a:prstGeom>
        <a:gradFill flip="none" rotWithShape="1">
          <a:gsLst>
            <a:gs pos="0">
              <a:schemeClr val="accent3">
                <a:alpha val="10000"/>
              </a:schemeClr>
            </a:gs>
            <a:gs pos="100000">
              <a:schemeClr val="accent3"/>
            </a:gs>
          </a:gsLst>
          <a:lin ang="0" scaled="1"/>
          <a:tileRect/>
        </a:gradFill>
        <a:ln w="12700" cap="flat" cmpd="sng" algn="ctr">
          <a:noFill/>
          <a:prstDash val="solid"/>
          <a:miter lim="800000"/>
        </a:ln>
        <a:effectLst/>
        <a:scene3d>
          <a:camera prst="orthographicFront">
            <a:rot lat="0" lon="0" rev="0"/>
          </a:camera>
          <a:lightRig rig="glow" dir="t">
            <a:rot lat="0" lon="0" rev="14100000"/>
          </a:lightRig>
        </a:scene3d>
        <a:sp3d prstMaterial="softEdge">
          <a:bevelT w="127000" prst="artDeco"/>
        </a:sp3d>
      </dsp:spPr>
      <dsp:style>
        <a:lnRef idx="2">
          <a:scrgbClr r="0" g="0" b="0"/>
        </a:lnRef>
        <a:fillRef idx="1">
          <a:scrgbClr r="0" g="0" b="0"/>
        </a:fillRef>
        <a:effectRef idx="0">
          <a:scrgbClr r="0" g="0" b="0"/>
        </a:effectRef>
        <a:fontRef idx="minor">
          <a:schemeClr val="lt1"/>
        </a:fontRef>
      </dsp:style>
      <dsp:txBody>
        <a:bodyPr spcFirstLastPara="0" vert="horz" wrap="square" lIns="274320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effectLst>
                <a:outerShdw blurRad="38100" dist="38100" dir="2700000" algn="tl">
                  <a:srgbClr val="000000">
                    <a:alpha val="43137"/>
                  </a:srgbClr>
                </a:outerShdw>
              </a:effectLst>
              <a:latin typeface="+mj-lt"/>
            </a:rPr>
            <a:t>Land-based sources of pollution</a:t>
          </a:r>
          <a:endParaRPr lang="en-US" sz="2800" kern="1200" dirty="0">
            <a:effectLst>
              <a:outerShdw blurRad="38100" dist="38100" dir="2700000" algn="tl">
                <a:srgbClr val="000000">
                  <a:alpha val="43137"/>
                </a:srgbClr>
              </a:outerShdw>
            </a:effectLst>
            <a:latin typeface="+mj-lt"/>
          </a:endParaRPr>
        </a:p>
      </dsp:txBody>
      <dsp:txXfrm>
        <a:off x="59399" y="503980"/>
        <a:ext cx="8256577" cy="1098002"/>
      </dsp:txXfrm>
    </dsp:sp>
    <dsp:sp modelId="{C83FBA1B-B38F-437C-A4D7-414C5850125B}">
      <dsp:nvSpPr>
        <dsp:cNvPr id="0" name=""/>
        <dsp:cNvSpPr/>
      </dsp:nvSpPr>
      <dsp:spPr>
        <a:xfrm>
          <a:off x="0" y="1661381"/>
          <a:ext cx="8375375" cy="2758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74720" tIns="182880" rIns="142240" bIns="182880" numCol="1" spcCol="1270" anchor="ctr" anchorCtr="0">
          <a:noAutofit/>
        </a:bodyPr>
        <a:lstStyle/>
        <a:p>
          <a:pPr marL="228600" lvl="1" indent="-228600" algn="l" defTabSz="889000">
            <a:lnSpc>
              <a:spcPct val="90000"/>
            </a:lnSpc>
            <a:spcBef>
              <a:spcPct val="0"/>
            </a:spcBef>
            <a:spcAft>
              <a:spcPct val="20000"/>
            </a:spcAft>
            <a:buChar char="••"/>
          </a:pPr>
          <a:r>
            <a:rPr lang="el-GR" sz="2000" kern="1200" dirty="0" smtClean="0">
              <a:solidFill>
                <a:schemeClr val="bg1">
                  <a:lumMod val="50000"/>
                </a:schemeClr>
              </a:solidFill>
              <a:latin typeface="+mj-lt"/>
            </a:rPr>
            <a:t>Αστικά και ναυτικά απόβλητα</a:t>
          </a:r>
          <a:endParaRPr lang="en-US" sz="2000" kern="1200" dirty="0">
            <a:solidFill>
              <a:schemeClr val="bg1">
                <a:lumMod val="50000"/>
              </a:schemeClr>
            </a:solidFill>
            <a:latin typeface="+mj-lt"/>
          </a:endParaRPr>
        </a:p>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A</a:t>
          </a:r>
          <a:r>
            <a:rPr lang="el-GR" sz="2000" kern="1200" dirty="0" err="1" smtClean="0">
              <a:solidFill>
                <a:schemeClr val="bg1">
                  <a:lumMod val="50000"/>
                </a:schemeClr>
              </a:solidFill>
              <a:latin typeface="+mj-lt"/>
            </a:rPr>
            <a:t>στικά</a:t>
          </a:r>
          <a:r>
            <a:rPr lang="el-GR" sz="2000" kern="1200" dirty="0" smtClean="0">
              <a:solidFill>
                <a:schemeClr val="bg1">
                  <a:lumMod val="50000"/>
                </a:schemeClr>
              </a:solidFill>
              <a:latin typeface="+mj-lt"/>
            </a:rPr>
            <a:t> στερεά απόβλητα</a:t>
          </a:r>
        </a:p>
        <a:p>
          <a:pPr marL="228600" lvl="1" indent="-228600" algn="l" defTabSz="889000">
            <a:lnSpc>
              <a:spcPct val="90000"/>
            </a:lnSpc>
            <a:spcBef>
              <a:spcPct val="0"/>
            </a:spcBef>
            <a:spcAft>
              <a:spcPct val="20000"/>
            </a:spcAft>
            <a:buChar char="••"/>
          </a:pPr>
          <a:r>
            <a:rPr lang="el-GR" sz="2000" kern="1200" dirty="0" smtClean="0">
              <a:solidFill>
                <a:schemeClr val="bg1">
                  <a:lumMod val="50000"/>
                </a:schemeClr>
              </a:solidFill>
              <a:latin typeface="+mj-lt"/>
            </a:rPr>
            <a:t>Εμμένοντες οργανικοί ρύποι </a:t>
          </a:r>
          <a:r>
            <a:rPr lang="en-US" sz="2000" kern="1200" dirty="0" smtClean="0">
              <a:solidFill>
                <a:schemeClr val="bg1">
                  <a:lumMod val="50000"/>
                </a:schemeClr>
              </a:solidFill>
              <a:latin typeface="+mj-lt"/>
            </a:rPr>
            <a:t>(POPs)</a:t>
          </a:r>
          <a:endParaRPr lang="el-GR" sz="2000" kern="1200" dirty="0" smtClean="0">
            <a:solidFill>
              <a:schemeClr val="bg1">
                <a:lumMod val="50000"/>
              </a:schemeClr>
            </a:solidFill>
            <a:latin typeface="+mj-lt"/>
          </a:endParaRPr>
        </a:p>
        <a:p>
          <a:pPr marL="228600" lvl="1" indent="-228600" algn="l" defTabSz="889000">
            <a:lnSpc>
              <a:spcPct val="90000"/>
            </a:lnSpc>
            <a:spcBef>
              <a:spcPct val="0"/>
            </a:spcBef>
            <a:spcAft>
              <a:spcPct val="20000"/>
            </a:spcAft>
            <a:buChar char="••"/>
          </a:pPr>
          <a:r>
            <a:rPr lang="el-GR" sz="2000" kern="1200" dirty="0" err="1" smtClean="0">
              <a:solidFill>
                <a:schemeClr val="bg1">
                  <a:lumMod val="50000"/>
                </a:schemeClr>
              </a:solidFill>
              <a:latin typeface="+mj-lt"/>
            </a:rPr>
            <a:t>Βαρέα</a:t>
          </a:r>
          <a:r>
            <a:rPr lang="el-GR" sz="2000" kern="1200" dirty="0" smtClean="0">
              <a:solidFill>
                <a:schemeClr val="bg1">
                  <a:lumMod val="50000"/>
                </a:schemeClr>
              </a:solidFill>
              <a:latin typeface="+mj-lt"/>
            </a:rPr>
            <a:t> μέταλλα </a:t>
          </a:r>
        </a:p>
        <a:p>
          <a:pPr marL="228600" lvl="1" indent="-228600" algn="l" defTabSz="889000">
            <a:lnSpc>
              <a:spcPct val="90000"/>
            </a:lnSpc>
            <a:spcBef>
              <a:spcPct val="0"/>
            </a:spcBef>
            <a:spcAft>
              <a:spcPct val="20000"/>
            </a:spcAft>
            <a:buChar char="••"/>
          </a:pPr>
          <a:r>
            <a:rPr lang="en-US" sz="2000" kern="1200" dirty="0" smtClean="0">
              <a:solidFill>
                <a:schemeClr val="bg1">
                  <a:lumMod val="50000"/>
                </a:schemeClr>
              </a:solidFill>
              <a:latin typeface="+mj-lt"/>
            </a:rPr>
            <a:t>O</a:t>
          </a:r>
          <a:r>
            <a:rPr lang="el-GR" sz="2000" kern="1200" dirty="0" err="1" smtClean="0">
              <a:solidFill>
                <a:schemeClr val="bg1">
                  <a:lumMod val="50000"/>
                </a:schemeClr>
              </a:solidFill>
              <a:latin typeface="+mj-lt"/>
            </a:rPr>
            <a:t>ργανικές</a:t>
          </a:r>
          <a:r>
            <a:rPr lang="el-GR" sz="2000" kern="1200" dirty="0" smtClean="0">
              <a:solidFill>
                <a:schemeClr val="bg1">
                  <a:lumMod val="50000"/>
                </a:schemeClr>
              </a:solidFill>
              <a:latin typeface="+mj-lt"/>
            </a:rPr>
            <a:t> </a:t>
          </a:r>
          <a:r>
            <a:rPr lang="el-GR" sz="2000" kern="1200" dirty="0" err="1" smtClean="0">
              <a:solidFill>
                <a:schemeClr val="bg1">
                  <a:lumMod val="50000"/>
                </a:schemeClr>
              </a:solidFill>
              <a:latin typeface="+mj-lt"/>
            </a:rPr>
            <a:t>αλογονούχες</a:t>
          </a:r>
          <a:r>
            <a:rPr lang="el-GR" sz="2000" kern="1200" dirty="0" smtClean="0">
              <a:solidFill>
                <a:schemeClr val="bg1">
                  <a:lumMod val="50000"/>
                </a:schemeClr>
              </a:solidFill>
              <a:latin typeface="+mj-lt"/>
            </a:rPr>
            <a:t> ενώσεις</a:t>
          </a:r>
        </a:p>
        <a:p>
          <a:pPr marL="228600" lvl="1" indent="-228600" algn="l" defTabSz="889000">
            <a:lnSpc>
              <a:spcPct val="90000"/>
            </a:lnSpc>
            <a:spcBef>
              <a:spcPct val="0"/>
            </a:spcBef>
            <a:spcAft>
              <a:spcPct val="20000"/>
            </a:spcAft>
            <a:buChar char="••"/>
          </a:pPr>
          <a:r>
            <a:rPr lang="el-GR" sz="2000" kern="1200" dirty="0" smtClean="0">
              <a:solidFill>
                <a:schemeClr val="bg1">
                  <a:lumMod val="50000"/>
                </a:schemeClr>
              </a:solidFill>
              <a:latin typeface="+mj-lt"/>
            </a:rPr>
            <a:t>Θρεπτικές ουσίες</a:t>
          </a:r>
        </a:p>
        <a:p>
          <a:pPr marL="228600" lvl="1" indent="-228600" algn="l" defTabSz="889000">
            <a:lnSpc>
              <a:spcPct val="90000"/>
            </a:lnSpc>
            <a:spcBef>
              <a:spcPct val="0"/>
            </a:spcBef>
            <a:spcAft>
              <a:spcPct val="20000"/>
            </a:spcAft>
            <a:buChar char="••"/>
          </a:pPr>
          <a:r>
            <a:rPr lang="el-GR" sz="2000" kern="1200" dirty="0" smtClean="0">
              <a:solidFill>
                <a:schemeClr val="bg1">
                  <a:lumMod val="50000"/>
                </a:schemeClr>
              </a:solidFill>
              <a:latin typeface="+mj-lt"/>
            </a:rPr>
            <a:t>Επικίνδυνα απόβλητα</a:t>
          </a:r>
        </a:p>
      </dsp:txBody>
      <dsp:txXfrm>
        <a:off x="0" y="1661381"/>
        <a:ext cx="8375375" cy="27582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F49F727-6087-4962-9903-AC15B3A35C07}" type="datetimeFigureOut">
              <a:rPr lang="en-US" smtClean="0"/>
              <a:pPr/>
              <a:t>3/22/2017</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2047316-F834-445C-95ED-54ED91297FB4}" type="slidenum">
              <a:rPr lang="en-US" smtClean="0"/>
              <a:pPr/>
              <a:t>‹#›</a:t>
            </a:fld>
            <a:endParaRPr lang="en-US"/>
          </a:p>
        </p:txBody>
      </p:sp>
    </p:spTree>
    <p:extLst>
      <p:ext uri="{BB962C8B-B14F-4D97-AF65-F5344CB8AC3E}">
        <p14:creationId xmlns:p14="http://schemas.microsoft.com/office/powerpoint/2010/main" val="3350150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047316-F834-445C-95ED-54ED91297FB4}" type="slidenum">
              <a:rPr lang="en-US" smtClean="0"/>
              <a:pPr/>
              <a:t>32</a:t>
            </a:fld>
            <a:endParaRPr lang="en-US"/>
          </a:p>
        </p:txBody>
      </p:sp>
    </p:spTree>
    <p:extLst>
      <p:ext uri="{BB962C8B-B14F-4D97-AF65-F5344CB8AC3E}">
        <p14:creationId xmlns:p14="http://schemas.microsoft.com/office/powerpoint/2010/main" val="3120594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32529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6B4A9-1611-4792-9094-5F34BCA07E0B}" type="datetimeFigureOut">
              <a:rPr lang="en-US" smtClean="0"/>
              <a:pPr/>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3564844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1101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A54C80-263E-416B-A8E0-580EDEADCBDC}" type="datetimeFigureOut">
              <a:rPr lang="en-US" smtClean="0"/>
              <a:pPr/>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1010583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6332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A54C80-263E-416B-A8E0-580EDEADCBDC}" type="datetimeFigureOut">
              <a:rPr lang="en-US" smtClean="0"/>
              <a:pPr/>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911810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3/22/2017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97314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3/22/2017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103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1904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pPr/>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4003629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8219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3/22/2017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6272933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jpeg"/><Relationship Id="rId7" Type="http://schemas.openxmlformats.org/officeDocument/2006/relationships/diagramLayout" Target="../diagrams/layout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Data" Target="../diagrams/data2.xml"/><Relationship Id="rId5" Type="http://schemas.openxmlformats.org/officeDocument/2006/relationships/image" Target="../media/image4.jpeg"/><Relationship Id="rId10" Type="http://schemas.microsoft.com/office/2007/relationships/diagramDrawing" Target="../diagrams/drawing2.xml"/><Relationship Id="rId4" Type="http://schemas.openxmlformats.org/officeDocument/2006/relationships/image" Target="../media/image3.png"/><Relationship Id="rId9" Type="http://schemas.openxmlformats.org/officeDocument/2006/relationships/diagramColors" Target="../diagrams/colors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teamhabs.info/habs.html"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4.jpe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jpeg"/><Relationship Id="rId7"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4.jpe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2.jpeg"/><Relationship Id="rId7" Type="http://schemas.openxmlformats.org/officeDocument/2006/relationships/diagramLayout" Target="../diagrams/layout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image" Target="../media/image4.jpeg"/><Relationship Id="rId10" Type="http://schemas.microsoft.com/office/2007/relationships/diagramDrawing" Target="../diagrams/drawing3.xml"/><Relationship Id="rId4" Type="http://schemas.openxmlformats.org/officeDocument/2006/relationships/image" Target="../media/image3.png"/><Relationship Id="rId9" Type="http://schemas.openxmlformats.org/officeDocument/2006/relationships/diagramColors" Target="../diagrams/colors3.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2.jpeg"/><Relationship Id="rId7" Type="http://schemas.openxmlformats.org/officeDocument/2006/relationships/diagramLayout" Target="../diagrams/layout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image" Target="../media/image4.jpeg"/><Relationship Id="rId10" Type="http://schemas.microsoft.com/office/2007/relationships/diagramDrawing" Target="../diagrams/drawing4.xml"/><Relationship Id="rId4" Type="http://schemas.openxmlformats.org/officeDocument/2006/relationships/image" Target="../media/image3.png"/><Relationship Id="rId9" Type="http://schemas.openxmlformats.org/officeDocument/2006/relationships/diagramColors" Target="../diagrams/colors4.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slideshare.net/ChaiDK30/eutrophication-28307924"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4.jpe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4.jpe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4.jpe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4.jpe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3.png"/><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image" Target="../media/image20.jpeg"/><Relationship Id="rId7"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jpeg"/><Relationship Id="rId4" Type="http://schemas.openxmlformats.org/officeDocument/2006/relationships/hyperlink" Target="http://www.esri.com/news/arcnews/spring12articles/helcom-"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eg"/><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2.jpeg"/><Relationship Id="rId4" Type="http://schemas.openxmlformats.org/officeDocument/2006/relationships/image" Target="../media/image1.jpeg"/></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2.jpeg"/><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5.jpe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3.png"/><Relationship Id="rId1" Type="http://schemas.openxmlformats.org/officeDocument/2006/relationships/slideLayout" Target="../slideLayouts/slideLayout5.xml"/><Relationship Id="rId6" Type="http://schemas.openxmlformats.org/officeDocument/2006/relationships/image" Target="../media/image4.jpeg"/><Relationship Id="rId5" Type="http://schemas.openxmlformats.org/officeDocument/2006/relationships/image" Target="../media/image1.jpe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Layout" Target="../slideLayouts/slideLayout5.xml"/><Relationship Id="rId6" Type="http://schemas.openxmlformats.org/officeDocument/2006/relationships/image" Target="../media/image4.jpeg"/><Relationship Id="rId5" Type="http://schemas.openxmlformats.org/officeDocument/2006/relationships/image" Target="../media/image2.jpeg"/><Relationship Id="rId4" Type="http://schemas.openxmlformats.org/officeDocument/2006/relationships/image" Target="../media/image1.jpe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hyperlink" Target="http://www.eea.europa.eu/publications/eea_report_2006_4" TargetMode="External"/><Relationship Id="rId7" Type="http://schemas.openxmlformats.org/officeDocument/2006/relationships/image" Target="../media/image4.jpeg"/><Relationship Id="rId2" Type="http://schemas.openxmlformats.org/officeDocument/2006/relationships/hyperlink" Target="http://geography.about.com/od/specificplacesofinterest/a/Mediterranean-Sea-geography.htm"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4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eu.oceana.org/en/press-center/press-releases/european-commission-confirms-91-mediterranean-stocks-are-overfished" TargetMode="External"/><Relationship Id="rId7" Type="http://schemas.openxmlformats.org/officeDocument/2006/relationships/image" Target="../media/image2.jpeg"/><Relationship Id="rId2" Type="http://schemas.openxmlformats.org/officeDocument/2006/relationships/hyperlink" Target="http://mirlyn.lib.umich.edu/Record/005661340" TargetMode="Externa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3.png"/><Relationship Id="rId4" Type="http://schemas.openxmlformats.org/officeDocument/2006/relationships/hyperlink" Target="http://www.britannica.com/place/Mediterranean-Sea"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mediterranean.panda.org/about/tourism/" TargetMode="External"/><Relationship Id="rId7" Type="http://schemas.openxmlformats.org/officeDocument/2006/relationships/image" Target="../media/image4.jpeg"/><Relationship Id="rId2" Type="http://schemas.openxmlformats.org/officeDocument/2006/relationships/hyperlink" Target="http://www.unep.org/dgef/Portals/43/publications/Mediterranean.pdf" TargetMode="Externa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eurekalert.org/pub_releases/2015-03/uog-ndp030415.php"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jpeg"/><Relationship Id="rId7" Type="http://schemas.openxmlformats.org/officeDocument/2006/relationships/diagramLayout" Target="../diagrams/layout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4.jpeg"/><Relationship Id="rId10" Type="http://schemas.microsoft.com/office/2007/relationships/diagramDrawing" Target="../diagrams/drawing1.xml"/><Relationship Id="rId4" Type="http://schemas.openxmlformats.org/officeDocument/2006/relationships/image" Target="../media/image3.png"/><Relationship Id="rId9" Type="http://schemas.openxmlformats.org/officeDocument/2006/relationships/diagramColors" Target="../diagrams/colors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7747" y="753395"/>
            <a:ext cx="9144000" cy="2387600"/>
          </a:xfrm>
        </p:spPr>
        <p:txBody>
          <a:bodyPr/>
          <a:lstStyle/>
          <a:p>
            <a:r>
              <a:rPr lang="el-GR" dirty="0" smtClean="0"/>
              <a:t>Προβλήματα και τοξικές ουσίες</a:t>
            </a:r>
            <a:endParaRPr lang="fi-FI" dirty="0"/>
          </a:p>
        </p:txBody>
      </p:sp>
      <p:sp>
        <p:nvSpPr>
          <p:cNvPr id="3" name="Subtitle 2"/>
          <p:cNvSpPr>
            <a:spLocks noGrp="1"/>
          </p:cNvSpPr>
          <p:nvPr>
            <p:ph type="subTitle" idx="1"/>
          </p:nvPr>
        </p:nvSpPr>
        <p:spPr>
          <a:xfrm>
            <a:off x="1060174" y="3909392"/>
            <a:ext cx="10230678" cy="2001070"/>
          </a:xfrm>
        </p:spPr>
        <p:txBody>
          <a:bodyPr>
            <a:normAutofit/>
          </a:bodyPr>
          <a:lstStyle/>
          <a:p>
            <a:r>
              <a:rPr lang="en-US" sz="2600" b="1" dirty="0" smtClean="0">
                <a:latin typeface="+mj-lt"/>
              </a:rPr>
              <a:t>Module 2 from course II: </a:t>
            </a:r>
            <a:r>
              <a:rPr lang="el-GR" sz="2600" b="1" dirty="0" smtClean="0">
                <a:latin typeface="+mj-lt"/>
              </a:rPr>
              <a:t>Παρούσα κατάσταση και μέλλον της Βαλτικής και της </a:t>
            </a:r>
            <a:r>
              <a:rPr lang="el-GR" sz="2600" b="1" smtClean="0">
                <a:latin typeface="+mj-lt"/>
              </a:rPr>
              <a:t>Μεσογείου μέσα από διεπιστημονική προοπτική</a:t>
            </a:r>
            <a:endParaRPr lang="en-US" dirty="0" smtClean="0">
              <a:latin typeface="+mj-lt"/>
            </a:endParaRPr>
          </a:p>
          <a:p>
            <a:r>
              <a:rPr lang="fi-FI" sz="2100" dirty="0">
                <a:latin typeface="+mj-lt"/>
              </a:rPr>
              <a:t>Katerina </a:t>
            </a:r>
            <a:r>
              <a:rPr lang="fi-FI" sz="2100" dirty="0" smtClean="0">
                <a:latin typeface="+mj-lt"/>
              </a:rPr>
              <a:t>Plakitsi, Triantafyllos A. Almpanis &amp; Athina C. Kornelaki University </a:t>
            </a:r>
            <a:r>
              <a:rPr lang="fi-FI" sz="2100" dirty="0">
                <a:latin typeface="+mj-lt"/>
              </a:rPr>
              <a:t>of Ioannina </a:t>
            </a:r>
            <a:endParaRPr lang="fi-FI" sz="2100" dirty="0" smtClean="0">
              <a:latin typeface="+mj-lt"/>
            </a:endParaRPr>
          </a:p>
          <a:p>
            <a:r>
              <a:rPr lang="en-US" sz="2100" dirty="0" smtClean="0">
                <a:latin typeface="+mj-lt"/>
              </a:rPr>
              <a:t>Noora </a:t>
            </a:r>
            <a:r>
              <a:rPr lang="en-US" sz="2100" dirty="0" err="1">
                <a:latin typeface="+mj-lt"/>
              </a:rPr>
              <a:t>Kivikko</a:t>
            </a:r>
            <a:r>
              <a:rPr lang="en-US" sz="2100" dirty="0">
                <a:latin typeface="+mj-lt"/>
              </a:rPr>
              <a:t> University of Helsinki</a:t>
            </a:r>
          </a:p>
          <a:p>
            <a:endParaRPr lang="fi-FI"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337519" y="5982709"/>
            <a:ext cx="944962" cy="7559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7493" y="5832226"/>
            <a:ext cx="540000" cy="1025774"/>
          </a:xfrm>
          <a:prstGeom prst="rect">
            <a:avLst/>
          </a:prstGeom>
        </p:spPr>
      </p:pic>
    </p:spTree>
    <p:extLst>
      <p:ext uri="{BB962C8B-B14F-4D97-AF65-F5344CB8AC3E}">
        <p14:creationId xmlns:p14="http://schemas.microsoft.com/office/powerpoint/2010/main" val="3047206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Προβλήματα </a:t>
            </a:r>
            <a:r>
              <a:rPr lang="el-GR" sz="3600" b="1" u="sng" dirty="0"/>
              <a:t>της </a:t>
            </a:r>
            <a:r>
              <a:rPr lang="el-GR" sz="3600" b="1" u="sng" dirty="0" smtClean="0"/>
              <a:t>Μεσογείου</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graphicFrame>
        <p:nvGraphicFramePr>
          <p:cNvPr id="11" name="Content Placeholder 10"/>
          <p:cNvGraphicFramePr>
            <a:graphicFrameLocks noGrp="1"/>
          </p:cNvGraphicFramePr>
          <p:nvPr>
            <p:ph idx="1"/>
          </p:nvPr>
        </p:nvGraphicFramePr>
        <p:xfrm>
          <a:off x="838200" y="1388304"/>
          <a:ext cx="8610600" cy="435133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418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graphicEl>
                                              <a:dgm id="{396B8186-5A51-43CF-804C-BC101821A790}"/>
                                            </p:graphicEl>
                                          </p:spTgt>
                                        </p:tgtEl>
                                        <p:attrNameLst>
                                          <p:attrName>style.visibility</p:attrName>
                                        </p:attrNameLst>
                                      </p:cBhvr>
                                      <p:to>
                                        <p:strVal val="visible"/>
                                      </p:to>
                                    </p:set>
                                    <p:animEffect transition="in" filter="fade">
                                      <p:cBhvr>
                                        <p:cTn id="7" dur="1000"/>
                                        <p:tgtEl>
                                          <p:spTgt spid="11">
                                            <p:graphicEl>
                                              <a:dgm id="{396B8186-5A51-43CF-804C-BC101821A790}"/>
                                            </p:graphicEl>
                                          </p:spTgt>
                                        </p:tgtEl>
                                      </p:cBhvr>
                                    </p:animEffect>
                                    <p:anim calcmode="lin" valueType="num">
                                      <p:cBhvr>
                                        <p:cTn id="8" dur="1000" fill="hold"/>
                                        <p:tgtEl>
                                          <p:spTgt spid="11">
                                            <p:graphicEl>
                                              <a:dgm id="{396B8186-5A51-43CF-804C-BC101821A790}"/>
                                            </p:graphicEl>
                                          </p:spTgt>
                                        </p:tgtEl>
                                        <p:attrNameLst>
                                          <p:attrName>ppt_x</p:attrName>
                                        </p:attrNameLst>
                                      </p:cBhvr>
                                      <p:tavLst>
                                        <p:tav tm="0">
                                          <p:val>
                                            <p:strVal val="#ppt_x"/>
                                          </p:val>
                                        </p:tav>
                                        <p:tav tm="100000">
                                          <p:val>
                                            <p:strVal val="#ppt_x"/>
                                          </p:val>
                                        </p:tav>
                                      </p:tavLst>
                                    </p:anim>
                                    <p:anim calcmode="lin" valueType="num">
                                      <p:cBhvr>
                                        <p:cTn id="9" dur="1000" fill="hold"/>
                                        <p:tgtEl>
                                          <p:spTgt spid="11">
                                            <p:graphicEl>
                                              <a:dgm id="{396B8186-5A51-43CF-804C-BC101821A79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grpId="0" nodeType="clickEffect">
                                  <p:stCondLst>
                                    <p:cond delay="0"/>
                                  </p:stCondLst>
                                  <p:childTnLst>
                                    <p:set>
                                      <p:cBhvr>
                                        <p:cTn id="13" dur="1" fill="hold">
                                          <p:stCondLst>
                                            <p:cond delay="0"/>
                                          </p:stCondLst>
                                        </p:cTn>
                                        <p:tgtEl>
                                          <p:spTgt spid="11">
                                            <p:graphicEl>
                                              <a:dgm id="{48EDEDC3-1590-451D-A055-5F7567D62FD1}"/>
                                            </p:graphicEl>
                                          </p:spTgt>
                                        </p:tgtEl>
                                        <p:attrNameLst>
                                          <p:attrName>style.visibility</p:attrName>
                                        </p:attrNameLst>
                                      </p:cBhvr>
                                      <p:to>
                                        <p:strVal val="visible"/>
                                      </p:to>
                                    </p:set>
                                    <p:anim calcmode="lin" valueType="num">
                                      <p:cBhvr additive="base">
                                        <p:cTn id="14" dur="1000"/>
                                        <p:tgtEl>
                                          <p:spTgt spid="11">
                                            <p:graphicEl>
                                              <a:dgm id="{48EDEDC3-1590-451D-A055-5F7567D62FD1}"/>
                                            </p:graphicEl>
                                          </p:spTgt>
                                        </p:tgtEl>
                                        <p:attrNameLst>
                                          <p:attrName>ppt_x</p:attrName>
                                        </p:attrNameLst>
                                      </p:cBhvr>
                                      <p:tavLst>
                                        <p:tav tm="0">
                                          <p:val>
                                            <p:strVal val="#ppt_x-#ppt_w*1.125000"/>
                                          </p:val>
                                        </p:tav>
                                        <p:tav tm="100000">
                                          <p:val>
                                            <p:strVal val="#ppt_x"/>
                                          </p:val>
                                        </p:tav>
                                      </p:tavLst>
                                    </p:anim>
                                    <p:animEffect transition="in" filter="wipe(right)">
                                      <p:cBhvr>
                                        <p:cTn id="15" dur="1000"/>
                                        <p:tgtEl>
                                          <p:spTgt spid="11">
                                            <p:graphicEl>
                                              <a:dgm id="{48EDEDC3-1590-451D-A055-5F7567D62FD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4313"/>
            <a:ext cx="10515600" cy="1258957"/>
          </a:xfrm>
        </p:spPr>
        <p:txBody>
          <a:bodyPr>
            <a:normAutofit fontScale="90000"/>
          </a:bodyPr>
          <a:lstStyle/>
          <a:p>
            <a:r>
              <a:rPr lang="el-GR" sz="3600" b="1" u="sng" dirty="0"/>
              <a:t>Προβλήματα της Μεσογείου</a:t>
            </a:r>
            <a:r>
              <a:rPr lang="fi-FI" sz="3600" b="1" u="sng" dirty="0" smtClean="0"/>
              <a:t/>
            </a:r>
            <a:br>
              <a:rPr lang="fi-FI" sz="3600" b="1" u="sng" dirty="0" smtClean="0"/>
            </a:br>
            <a:r>
              <a:rPr lang="el-GR" sz="2800" dirty="0" err="1" smtClean="0"/>
              <a:t>Υπερεκμετάλλευση</a:t>
            </a:r>
            <a:r>
              <a:rPr lang="el-GR" sz="2800" dirty="0" smtClean="0"/>
              <a:t> αλιείας</a:t>
            </a:r>
            <a:r>
              <a:rPr lang="fi-FI" sz="3200" b="1" u="sng" dirty="0" smtClean="0"/>
              <a:t/>
            </a:r>
            <a:br>
              <a:rPr lang="fi-FI" sz="3200" b="1" u="sng" dirty="0" smtClean="0"/>
            </a:br>
            <a:endParaRPr lang="fi-FI" sz="2800" b="1" u="sng" dirty="0"/>
          </a:p>
        </p:txBody>
      </p:sp>
      <p:sp>
        <p:nvSpPr>
          <p:cNvPr id="3" name="Content Placeholder 2"/>
          <p:cNvSpPr>
            <a:spLocks noGrp="1"/>
          </p:cNvSpPr>
          <p:nvPr>
            <p:ph idx="1"/>
          </p:nvPr>
        </p:nvSpPr>
        <p:spPr>
          <a:xfrm>
            <a:off x="834887" y="1815548"/>
            <a:ext cx="10111409" cy="4492486"/>
          </a:xfrm>
        </p:spPr>
        <p:txBody>
          <a:bodyPr>
            <a:normAutofit/>
          </a:bodyPr>
          <a:lstStyle/>
          <a:p>
            <a:r>
              <a:rPr lang="el-GR" dirty="0" smtClean="0"/>
              <a:t>Περισσότερα από 90 είδη θαλάσσιων ψαριών στα νερά της Ευρώπης κινδυνεύουν με εξαφάνιση </a:t>
            </a:r>
            <a:r>
              <a:rPr lang="en-US" dirty="0" smtClean="0"/>
              <a:t>(IUCN).</a:t>
            </a:r>
          </a:p>
          <a:p>
            <a:r>
              <a:rPr lang="en-US" i="1" dirty="0" smtClean="0"/>
              <a:t>“</a:t>
            </a:r>
            <a:r>
              <a:rPr lang="el-GR" i="1" dirty="0" smtClean="0"/>
              <a:t>Η </a:t>
            </a:r>
            <a:r>
              <a:rPr lang="el-GR" i="1" dirty="0" err="1" smtClean="0"/>
              <a:t>υπεραλίευση</a:t>
            </a:r>
            <a:r>
              <a:rPr lang="el-GR" i="1" dirty="0" smtClean="0"/>
              <a:t> δεν είναι το μόνο πρόβλημα της Μεσογείου. Η λαθραλιεία επίσης πρέπει να αντιμετωπισθεί με την δέουσα εφαρμογή της υπάρχουσας νομοθεσίας. Επιπλέον, η αλιευτική πολιτική πρέπει να είναι συμβατή με την εκτέλεση των μέτρων που αφορούν στην ισχύουσα νομοθεσία της Ευρωπαϊκής Ένωσης όπως η διαχείριση των θαλάσσιων περιοχών </a:t>
            </a:r>
            <a:r>
              <a:rPr lang="en-US" i="1" dirty="0" smtClean="0"/>
              <a:t>Natura 2000”</a:t>
            </a:r>
            <a:r>
              <a:rPr lang="el-GR" i="1" dirty="0" smtClean="0"/>
              <a:t>, </a:t>
            </a:r>
            <a:r>
              <a:rPr lang="el-GR" dirty="0" smtClean="0"/>
              <a:t>πρόσθεσε ο </a:t>
            </a:r>
            <a:r>
              <a:rPr lang="en-US" dirty="0" smtClean="0"/>
              <a:t>Pastor.</a:t>
            </a:r>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5"/>
            <a:ext cx="10515600" cy="1431235"/>
          </a:xfrm>
        </p:spPr>
        <p:txBody>
          <a:bodyPr>
            <a:normAutofit fontScale="90000"/>
          </a:bodyPr>
          <a:lstStyle/>
          <a:p>
            <a:pPr lvl="0"/>
            <a:r>
              <a:rPr lang="el-GR" b="1" u="sng" dirty="0" smtClean="0"/>
              <a:t>Προβλήματα </a:t>
            </a:r>
            <a:r>
              <a:rPr lang="el-GR" b="1" u="sng" dirty="0"/>
              <a:t>της </a:t>
            </a:r>
            <a:r>
              <a:rPr lang="el-GR" b="1" u="sng" dirty="0" smtClean="0"/>
              <a:t>Μεσογείου</a:t>
            </a:r>
            <a:r>
              <a:rPr lang="fi-FI" sz="3600" b="1" u="sng" dirty="0" smtClean="0"/>
              <a:t/>
            </a:r>
            <a:br>
              <a:rPr lang="fi-FI" sz="3600" b="1" u="sng" dirty="0" smtClean="0"/>
            </a:br>
            <a:r>
              <a:rPr lang="el-GR" sz="3100" dirty="0" smtClean="0"/>
              <a:t>Επικίνδυνη </a:t>
            </a:r>
            <a:r>
              <a:rPr lang="el-GR" sz="3100" dirty="0" err="1" smtClean="0"/>
              <a:t>υπεράνθιση</a:t>
            </a:r>
            <a:r>
              <a:rPr lang="el-GR" sz="3100" dirty="0" smtClean="0"/>
              <a:t> </a:t>
            </a:r>
            <a:r>
              <a:rPr lang="el-GR" sz="3100" dirty="0" err="1" smtClean="0"/>
              <a:t>άλγης</a:t>
            </a:r>
            <a:r>
              <a:rPr lang="en-US" sz="3100" dirty="0" smtClean="0"/>
              <a:t> (HABs</a:t>
            </a:r>
            <a:r>
              <a:rPr lang="en-US" sz="3100" dirty="0" smtClean="0">
                <a:latin typeface="Franklin Gothic Medium Cond" pitchFamily="34" charset="0"/>
              </a:rPr>
              <a:t>)</a:t>
            </a:r>
            <a:r>
              <a:rPr lang="fi-FI" sz="3200" b="1" u="sng" dirty="0" smtClean="0"/>
              <a:t/>
            </a:r>
            <a:br>
              <a:rPr lang="fi-FI" sz="3200" b="1" u="sng" dirty="0" smtClean="0"/>
            </a:br>
            <a:endParaRPr lang="fi-FI" sz="2800" b="1" u="sng" dirty="0"/>
          </a:p>
        </p:txBody>
      </p:sp>
      <p:sp>
        <p:nvSpPr>
          <p:cNvPr id="3" name="Content Placeholder 2"/>
          <p:cNvSpPr>
            <a:spLocks noGrp="1"/>
          </p:cNvSpPr>
          <p:nvPr>
            <p:ph idx="1"/>
          </p:nvPr>
        </p:nvSpPr>
        <p:spPr>
          <a:xfrm>
            <a:off x="530088" y="1616765"/>
            <a:ext cx="6944138" cy="4691270"/>
          </a:xfrm>
        </p:spPr>
        <p:txBody>
          <a:bodyPr>
            <a:normAutofit/>
          </a:bodyPr>
          <a:lstStyle/>
          <a:p>
            <a:pPr>
              <a:buNone/>
            </a:pPr>
            <a:r>
              <a:rPr lang="el-GR" dirty="0" smtClean="0"/>
              <a:t>Διαφορετικές μορφές </a:t>
            </a:r>
            <a:r>
              <a:rPr lang="el-GR" dirty="0" err="1" smtClean="0"/>
              <a:t>υπεράνθισης</a:t>
            </a:r>
            <a:r>
              <a:rPr lang="el-GR" dirty="0" smtClean="0"/>
              <a:t> </a:t>
            </a:r>
            <a:r>
              <a:rPr lang="el-GR" dirty="0" err="1" smtClean="0"/>
              <a:t>άλγης</a:t>
            </a:r>
            <a:r>
              <a:rPr lang="el-GR" dirty="0" smtClean="0"/>
              <a:t>:</a:t>
            </a:r>
            <a:endParaRPr lang="en-US" dirty="0" smtClean="0"/>
          </a:p>
          <a:p>
            <a:pPr lvl="1"/>
            <a:r>
              <a:rPr lang="el-GR" dirty="0" smtClean="0"/>
              <a:t>τοξική </a:t>
            </a:r>
            <a:r>
              <a:rPr lang="el-GR" dirty="0" err="1" smtClean="0"/>
              <a:t>υπεράνθιση</a:t>
            </a:r>
            <a:r>
              <a:rPr lang="el-GR" dirty="0" smtClean="0"/>
              <a:t> που αλλάζει το χρώμα του νερού</a:t>
            </a:r>
            <a:r>
              <a:rPr lang="en-US" dirty="0" smtClean="0"/>
              <a:t> </a:t>
            </a:r>
          </a:p>
          <a:p>
            <a:pPr lvl="1"/>
            <a:r>
              <a:rPr lang="el-GR" dirty="0" err="1" smtClean="0"/>
              <a:t>υπεράνθιση</a:t>
            </a:r>
            <a:r>
              <a:rPr lang="el-GR" dirty="0" smtClean="0"/>
              <a:t> μη τοξικών ειδών που αλλάζει το χρώμα του νερού χωρίς άλλες συνέπειες</a:t>
            </a:r>
            <a:endParaRPr lang="en-US" dirty="0" smtClean="0"/>
          </a:p>
          <a:p>
            <a:pPr lvl="1"/>
            <a:r>
              <a:rPr lang="el-GR" dirty="0" smtClean="0"/>
              <a:t>τοξική </a:t>
            </a:r>
            <a:r>
              <a:rPr lang="el-GR" dirty="0" err="1" smtClean="0"/>
              <a:t>υπεράνθιση</a:t>
            </a:r>
            <a:r>
              <a:rPr lang="el-GR" dirty="0" smtClean="0"/>
              <a:t> που δεν προκαλεί αλλαγές στο χρώμα</a:t>
            </a:r>
            <a:endParaRPr lang="en-US" dirty="0" smtClean="0"/>
          </a:p>
          <a:p>
            <a:pPr>
              <a:buNone/>
            </a:pPr>
            <a:r>
              <a:rPr lang="el-GR" dirty="0" smtClean="0"/>
              <a:t>Καθίσταται επικίνδυνη όταν:</a:t>
            </a:r>
            <a:endParaRPr lang="en-US" dirty="0" smtClean="0"/>
          </a:p>
          <a:p>
            <a:pPr lvl="1"/>
            <a:r>
              <a:rPr lang="el-GR" dirty="0" smtClean="0"/>
              <a:t>Παρουσιάζει συγκεκριμένη πυκνότητα (μερικές εκατοντάδες ανά λίτρο)</a:t>
            </a:r>
            <a:endParaRPr lang="en-US" dirty="0" smtClean="0"/>
          </a:p>
          <a:p>
            <a:pPr lvl="1"/>
            <a:r>
              <a:rPr lang="el-GR" dirty="0" smtClean="0"/>
              <a:t>Αναλώνεται από οργανισμούς όπως το κοινό μύδι που στη συνέχεια τρώει ο άνθρωπος</a:t>
            </a:r>
            <a:endParaRPr lang="en-US" dirty="0" smtClean="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pic>
        <p:nvPicPr>
          <p:cNvPr id="8" name="Picture 7" descr="nzredtide_600_81290_med_hr.jpeg"/>
          <p:cNvPicPr>
            <a:picLocks noChangeAspect="1"/>
          </p:cNvPicPr>
          <p:nvPr/>
        </p:nvPicPr>
        <p:blipFill>
          <a:blip r:embed="rId6"/>
          <a:stretch>
            <a:fillRect/>
          </a:stretch>
        </p:blipFill>
        <p:spPr>
          <a:xfrm>
            <a:off x="7275443" y="1190001"/>
            <a:ext cx="4712803" cy="4115848"/>
          </a:xfrm>
          <a:prstGeom prst="rect">
            <a:avLst/>
          </a:prstGeom>
        </p:spPr>
      </p:pic>
      <p:sp>
        <p:nvSpPr>
          <p:cNvPr id="11" name="TextBox 10"/>
          <p:cNvSpPr txBox="1"/>
          <p:nvPr/>
        </p:nvSpPr>
        <p:spPr>
          <a:xfrm>
            <a:off x="7726017" y="5353877"/>
            <a:ext cx="4240696" cy="307777"/>
          </a:xfrm>
          <a:prstGeom prst="rect">
            <a:avLst/>
          </a:prstGeom>
          <a:noFill/>
        </p:spPr>
        <p:txBody>
          <a:bodyPr wrap="square" rtlCol="0">
            <a:spAutoFit/>
          </a:bodyPr>
          <a:lstStyle/>
          <a:p>
            <a:r>
              <a:rPr lang="en-US" sz="1400" dirty="0" smtClean="0"/>
              <a:t>Team HABs </a:t>
            </a:r>
            <a:r>
              <a:rPr lang="en-US" sz="1400" dirty="0" smtClean="0">
                <a:hlinkClick r:id="rId7"/>
              </a:rPr>
              <a:t>http://www.teamhabs.info/habs.html</a:t>
            </a:r>
            <a:r>
              <a:rPr lang="en-US" sz="1400" dirty="0" smtClean="0"/>
              <a:t> </a:t>
            </a:r>
            <a:endParaRPr lang="el-GR" sz="1400" dirty="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43270"/>
          </a:xfrm>
        </p:spPr>
        <p:txBody>
          <a:bodyPr>
            <a:normAutofit/>
          </a:bodyPr>
          <a:lstStyle/>
          <a:p>
            <a:pPr lvl="0"/>
            <a:r>
              <a:rPr lang="el-GR" sz="3200" b="1" u="sng" dirty="0"/>
              <a:t>Προβλήματα της Μεσογείου</a:t>
            </a:r>
            <a:r>
              <a:rPr lang="fi-FI" sz="2400" b="1" u="sng" dirty="0"/>
              <a:t/>
            </a:r>
            <a:br>
              <a:rPr lang="fi-FI" sz="2400" b="1" u="sng" dirty="0"/>
            </a:br>
            <a:r>
              <a:rPr lang="el-GR" sz="2000" dirty="0" smtClean="0"/>
              <a:t>Επικίνδυνη </a:t>
            </a:r>
            <a:r>
              <a:rPr lang="el-GR" sz="2000" dirty="0" err="1" smtClean="0"/>
              <a:t>υπεράνθιση</a:t>
            </a:r>
            <a:r>
              <a:rPr lang="el-GR" sz="2000" dirty="0" smtClean="0"/>
              <a:t> </a:t>
            </a:r>
            <a:r>
              <a:rPr lang="el-GR" sz="2000" dirty="0" err="1"/>
              <a:t>άλγης</a:t>
            </a:r>
            <a:r>
              <a:rPr lang="en-US" sz="2000" dirty="0"/>
              <a:t> (HABs</a:t>
            </a:r>
            <a:r>
              <a:rPr lang="en-US" sz="2000" dirty="0">
                <a:latin typeface="Franklin Gothic Medium Cond" pitchFamily="34" charset="0"/>
              </a:rPr>
              <a:t>)</a:t>
            </a:r>
            <a:r>
              <a:rPr lang="fi-FI" sz="3200" b="1" u="sng" dirty="0" smtClean="0"/>
              <a:t/>
            </a:r>
            <a:br>
              <a:rPr lang="fi-FI" sz="3200" b="1" u="sng" dirty="0" smtClean="0"/>
            </a:br>
            <a:endParaRPr lang="fi-FI" sz="2800" b="1" u="sng" dirty="0"/>
          </a:p>
        </p:txBody>
      </p:sp>
      <p:pic>
        <p:nvPicPr>
          <p:cNvPr id="11" name="Content Placeholder 10" descr="toxic-algae.jpg"/>
          <p:cNvPicPr>
            <a:picLocks noGrp="1" noChangeAspect="1"/>
          </p:cNvPicPr>
          <p:nvPr>
            <p:ph idx="1"/>
          </p:nvPr>
        </p:nvPicPr>
        <p:blipFill>
          <a:blip r:embed="rId2"/>
          <a:stretch>
            <a:fillRect/>
          </a:stretch>
        </p:blipFill>
        <p:spPr>
          <a:xfrm>
            <a:off x="894839" y="1258266"/>
            <a:ext cx="7613056" cy="4980019"/>
          </a:xfrm>
        </p:spPr>
      </p:pic>
      <p:pic>
        <p:nvPicPr>
          <p:cNvPr id="4"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stretch>
            <a:fillRect/>
          </a:stretch>
        </p:blipFill>
        <p:spPr>
          <a:xfrm>
            <a:off x="3271258" y="6138000"/>
            <a:ext cx="900000" cy="7200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55859" y="6174151"/>
            <a:ext cx="360000" cy="683849"/>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5"/>
            <a:ext cx="10515600" cy="1431235"/>
          </a:xfrm>
        </p:spPr>
        <p:txBody>
          <a:bodyPr>
            <a:normAutofit fontScale="90000"/>
          </a:bodyPr>
          <a:lstStyle/>
          <a:p>
            <a:pPr lvl="0"/>
            <a:r>
              <a:rPr lang="el-GR" b="1" u="sng" dirty="0" smtClean="0"/>
              <a:t>Προβλήματα </a:t>
            </a:r>
            <a:r>
              <a:rPr lang="el-GR" b="1" u="sng" dirty="0"/>
              <a:t>της Μεσογείου</a:t>
            </a:r>
            <a:r>
              <a:rPr lang="fi-FI" sz="3600" b="1" u="sng" dirty="0"/>
              <a:t/>
            </a:r>
            <a:br>
              <a:rPr lang="fi-FI" sz="3600" b="1" u="sng" dirty="0"/>
            </a:br>
            <a:r>
              <a:rPr lang="el-GR" sz="3100" dirty="0" smtClean="0"/>
              <a:t>Επικίνδυνη </a:t>
            </a:r>
            <a:r>
              <a:rPr lang="el-GR" sz="3100" dirty="0" err="1" smtClean="0"/>
              <a:t>υπεράνθιση</a:t>
            </a:r>
            <a:r>
              <a:rPr lang="el-GR" sz="3100" dirty="0" smtClean="0"/>
              <a:t> </a:t>
            </a:r>
            <a:r>
              <a:rPr lang="el-GR" sz="3100" dirty="0" err="1"/>
              <a:t>άλγης</a:t>
            </a:r>
            <a:r>
              <a:rPr lang="en-US" sz="3100" dirty="0"/>
              <a:t> (HABs</a:t>
            </a:r>
            <a:r>
              <a:rPr lang="en-US" sz="3100" dirty="0" smtClean="0">
                <a:latin typeface="Franklin Gothic Medium Cond" pitchFamily="34" charset="0"/>
              </a:rPr>
              <a:t>)</a:t>
            </a:r>
            <a:r>
              <a:rPr lang="fi-FI" sz="3200" b="1" u="sng" dirty="0" smtClean="0"/>
              <a:t/>
            </a:r>
            <a:br>
              <a:rPr lang="fi-FI" sz="3200" b="1" u="sng" dirty="0" smtClean="0"/>
            </a:br>
            <a:endParaRPr lang="fi-FI" sz="2800" b="1" u="sng" dirty="0"/>
          </a:p>
        </p:txBody>
      </p:sp>
      <p:sp>
        <p:nvSpPr>
          <p:cNvPr id="3" name="Content Placeholder 2"/>
          <p:cNvSpPr>
            <a:spLocks noGrp="1"/>
          </p:cNvSpPr>
          <p:nvPr>
            <p:ph idx="1"/>
          </p:nvPr>
        </p:nvSpPr>
        <p:spPr>
          <a:xfrm>
            <a:off x="530088" y="1616765"/>
            <a:ext cx="6944138" cy="4691270"/>
          </a:xfrm>
        </p:spPr>
        <p:txBody>
          <a:bodyPr>
            <a:normAutofit/>
          </a:bodyPr>
          <a:lstStyle/>
          <a:p>
            <a:r>
              <a:rPr lang="el-GR" dirty="0" smtClean="0"/>
              <a:t>Ιδιαίτερα τοξική στα μύδια</a:t>
            </a:r>
            <a:endParaRPr lang="en-US" dirty="0" smtClean="0"/>
          </a:p>
          <a:p>
            <a:r>
              <a:rPr lang="el-GR" dirty="0" smtClean="0"/>
              <a:t>Επίσης σχετικά επικίνδυνη στα οστρακόδερμα</a:t>
            </a:r>
            <a:endParaRPr lang="en-US" dirty="0" smtClean="0"/>
          </a:p>
          <a:p>
            <a:r>
              <a:rPr lang="el-GR" dirty="0" smtClean="0"/>
              <a:t>Σχεδόν αμελητέα στα στρείδια</a:t>
            </a:r>
            <a:endParaRPr lang="en-US" dirty="0" smtClean="0"/>
          </a:p>
          <a:p>
            <a:r>
              <a:rPr lang="el-GR" dirty="0" smtClean="0"/>
              <a:t>Εντοπίσθηκαν </a:t>
            </a:r>
            <a:r>
              <a:rPr lang="en-US" dirty="0" smtClean="0"/>
              <a:t>52 </a:t>
            </a:r>
            <a:r>
              <a:rPr lang="el-GR" dirty="0" smtClean="0"/>
              <a:t>είδη </a:t>
            </a:r>
            <a:r>
              <a:rPr lang="el-GR" dirty="0" err="1" smtClean="0"/>
              <a:t>δινομαστιγωτών</a:t>
            </a:r>
            <a:r>
              <a:rPr lang="el-GR" dirty="0" smtClean="0"/>
              <a:t>, ενδημικά της Μεσογείου, που δύνανται να προκαλέσουν διαρροϊκή δηλητηρίαση θαλασσινών</a:t>
            </a:r>
            <a:endParaRPr lang="en-US" dirty="0" smtClean="0"/>
          </a:p>
          <a:p>
            <a:pPr lvl="1"/>
            <a:r>
              <a:rPr lang="el-GR" dirty="0" smtClean="0"/>
              <a:t>Οκτώ είδη σε ολόκληρη την Αδριατική</a:t>
            </a:r>
            <a:endParaRPr lang="en-US" dirty="0" smtClean="0"/>
          </a:p>
          <a:p>
            <a:pPr lvl="1">
              <a:buNone/>
            </a:pPr>
            <a:endParaRPr lang="en-US" dirty="0" smtClean="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pic>
        <p:nvPicPr>
          <p:cNvPr id="12" name="Picture 11" descr="mussels.jpg"/>
          <p:cNvPicPr>
            <a:picLocks noChangeAspect="1"/>
          </p:cNvPicPr>
          <p:nvPr/>
        </p:nvPicPr>
        <p:blipFill>
          <a:blip r:embed="rId6"/>
          <a:stretch>
            <a:fillRect/>
          </a:stretch>
        </p:blipFill>
        <p:spPr>
          <a:xfrm>
            <a:off x="6692348" y="1375642"/>
            <a:ext cx="2605377" cy="1803410"/>
          </a:xfrm>
          <a:prstGeom prst="rect">
            <a:avLst/>
          </a:prstGeom>
        </p:spPr>
      </p:pic>
      <p:pic>
        <p:nvPicPr>
          <p:cNvPr id="13" name="Picture 12" descr="clip_image002.jpg"/>
          <p:cNvPicPr>
            <a:picLocks noChangeAspect="1"/>
          </p:cNvPicPr>
          <p:nvPr/>
        </p:nvPicPr>
        <p:blipFill>
          <a:blip r:embed="rId7"/>
          <a:stretch>
            <a:fillRect/>
          </a:stretch>
        </p:blipFill>
        <p:spPr>
          <a:xfrm>
            <a:off x="9635780" y="1239907"/>
            <a:ext cx="2171907" cy="1978371"/>
          </a:xfrm>
          <a:prstGeom prst="rect">
            <a:avLst/>
          </a:prstGeom>
        </p:spPr>
      </p:pic>
      <p:pic>
        <p:nvPicPr>
          <p:cNvPr id="14" name="Picture 13" descr="tmp667046642205065218.jpg"/>
          <p:cNvPicPr>
            <a:picLocks noChangeAspect="1"/>
          </p:cNvPicPr>
          <p:nvPr/>
        </p:nvPicPr>
        <p:blipFill>
          <a:blip r:embed="rId8"/>
          <a:stretch>
            <a:fillRect/>
          </a:stretch>
        </p:blipFill>
        <p:spPr>
          <a:xfrm>
            <a:off x="7336085" y="3511826"/>
            <a:ext cx="3915217" cy="2196341"/>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5"/>
            <a:ext cx="10515600" cy="1431235"/>
          </a:xfrm>
        </p:spPr>
        <p:txBody>
          <a:bodyPr>
            <a:normAutofit fontScale="90000"/>
          </a:bodyPr>
          <a:lstStyle/>
          <a:p>
            <a:pPr lvl="0"/>
            <a:r>
              <a:rPr lang="el-GR" b="1" u="sng" dirty="0" smtClean="0"/>
              <a:t>Προβλήματα </a:t>
            </a:r>
            <a:r>
              <a:rPr lang="el-GR" b="1" u="sng" dirty="0"/>
              <a:t>της Μεσογείου</a:t>
            </a:r>
            <a:r>
              <a:rPr lang="fi-FI" sz="4800" b="1" u="sng" dirty="0"/>
              <a:t/>
            </a:r>
            <a:br>
              <a:rPr lang="fi-FI" sz="4800" b="1" u="sng" dirty="0"/>
            </a:br>
            <a:r>
              <a:rPr lang="el-GR" dirty="0"/>
              <a:t>Επικίνδυνη </a:t>
            </a:r>
            <a:r>
              <a:rPr lang="el-GR" dirty="0" err="1"/>
              <a:t>υπεράνθιση</a:t>
            </a:r>
            <a:r>
              <a:rPr lang="el-GR" dirty="0"/>
              <a:t> </a:t>
            </a:r>
            <a:r>
              <a:rPr lang="el-GR" dirty="0" err="1"/>
              <a:t>άλγης</a:t>
            </a:r>
            <a:r>
              <a:rPr lang="en-US" dirty="0"/>
              <a:t> (HABs</a:t>
            </a:r>
            <a:r>
              <a:rPr lang="en-US" dirty="0" smtClean="0">
                <a:latin typeface="Franklin Gothic Medium Cond" pitchFamily="34" charset="0"/>
              </a:rPr>
              <a:t>)</a:t>
            </a:r>
            <a:r>
              <a:rPr lang="fi-FI" sz="3600" b="1" u="sng" dirty="0" smtClean="0"/>
              <a:t/>
            </a:r>
            <a:br>
              <a:rPr lang="fi-FI" sz="3600" b="1" u="sng" dirty="0" smtClean="0"/>
            </a:br>
            <a:r>
              <a:rPr lang="fi-FI" sz="3200" b="1" u="sng" dirty="0" smtClean="0"/>
              <a:t/>
            </a:r>
            <a:br>
              <a:rPr lang="fi-FI" sz="3200" b="1" u="sng" dirty="0" smtClean="0"/>
            </a:br>
            <a:endParaRPr lang="fi-FI" sz="2800" b="1" u="sng" dirty="0"/>
          </a:p>
        </p:txBody>
      </p:sp>
      <p:pic>
        <p:nvPicPr>
          <p:cNvPr id="11" name="Content Placeholder 10" descr="toxic-algae.jpg"/>
          <p:cNvPicPr>
            <a:picLocks noGrp="1" noChangeAspect="1"/>
          </p:cNvPicPr>
          <p:nvPr>
            <p:ph idx="1"/>
          </p:nvPr>
        </p:nvPicPr>
        <p:blipFill>
          <a:blip r:embed="rId2"/>
          <a:stretch>
            <a:fillRect/>
          </a:stretch>
        </p:blipFill>
        <p:spPr>
          <a:xfrm>
            <a:off x="980660" y="1258267"/>
            <a:ext cx="6957392" cy="4832736"/>
          </a:xfrm>
        </p:spPr>
      </p:pic>
      <p:pic>
        <p:nvPicPr>
          <p:cNvPr id="4"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stretch>
            <a:fillRect/>
          </a:stretch>
        </p:blipFill>
        <p:spPr>
          <a:xfrm>
            <a:off x="3271258" y="6138000"/>
            <a:ext cx="900000" cy="7200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55859" y="6174151"/>
            <a:ext cx="360000" cy="683849"/>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Προβλήματα </a:t>
            </a:r>
            <a:r>
              <a:rPr lang="el-GR" sz="3600" b="1" u="sng" dirty="0"/>
              <a:t>της Μεσογείου</a:t>
            </a:r>
            <a:r>
              <a:rPr lang="fi-FI" sz="4000" b="1" u="sng" dirty="0"/>
              <a:t/>
            </a:r>
            <a:br>
              <a:rPr lang="fi-FI" sz="4000" b="1" u="sng" dirty="0"/>
            </a:b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graphicFrame>
        <p:nvGraphicFramePr>
          <p:cNvPr id="11" name="Content Placeholder 10"/>
          <p:cNvGraphicFramePr>
            <a:graphicFrameLocks noGrp="1"/>
          </p:cNvGraphicFramePr>
          <p:nvPr>
            <p:ph idx="1"/>
            <p:extLst>
              <p:ext uri="{D42A27DB-BD31-4B8C-83A1-F6EECF244321}">
                <p14:modId xmlns:p14="http://schemas.microsoft.com/office/powerpoint/2010/main" val="629144249"/>
              </p:ext>
            </p:extLst>
          </p:nvPr>
        </p:nvGraphicFramePr>
        <p:xfrm>
          <a:off x="838200" y="1388304"/>
          <a:ext cx="8610600" cy="435133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418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graphicEl>
                                              <a:dgm id="{396B8186-5A51-43CF-804C-BC101821A790}"/>
                                            </p:graphicEl>
                                          </p:spTgt>
                                        </p:tgtEl>
                                        <p:attrNameLst>
                                          <p:attrName>style.visibility</p:attrName>
                                        </p:attrNameLst>
                                      </p:cBhvr>
                                      <p:to>
                                        <p:strVal val="visible"/>
                                      </p:to>
                                    </p:set>
                                    <p:animEffect transition="in" filter="fade">
                                      <p:cBhvr>
                                        <p:cTn id="7" dur="1000"/>
                                        <p:tgtEl>
                                          <p:spTgt spid="11">
                                            <p:graphicEl>
                                              <a:dgm id="{396B8186-5A51-43CF-804C-BC101821A790}"/>
                                            </p:graphicEl>
                                          </p:spTgt>
                                        </p:tgtEl>
                                      </p:cBhvr>
                                    </p:animEffect>
                                    <p:anim calcmode="lin" valueType="num">
                                      <p:cBhvr>
                                        <p:cTn id="8" dur="1000" fill="hold"/>
                                        <p:tgtEl>
                                          <p:spTgt spid="11">
                                            <p:graphicEl>
                                              <a:dgm id="{396B8186-5A51-43CF-804C-BC101821A790}"/>
                                            </p:graphicEl>
                                          </p:spTgt>
                                        </p:tgtEl>
                                        <p:attrNameLst>
                                          <p:attrName>ppt_x</p:attrName>
                                        </p:attrNameLst>
                                      </p:cBhvr>
                                      <p:tavLst>
                                        <p:tav tm="0">
                                          <p:val>
                                            <p:strVal val="#ppt_x"/>
                                          </p:val>
                                        </p:tav>
                                        <p:tav tm="100000">
                                          <p:val>
                                            <p:strVal val="#ppt_x"/>
                                          </p:val>
                                        </p:tav>
                                      </p:tavLst>
                                    </p:anim>
                                    <p:anim calcmode="lin" valueType="num">
                                      <p:cBhvr>
                                        <p:cTn id="9" dur="1000" fill="hold"/>
                                        <p:tgtEl>
                                          <p:spTgt spid="11">
                                            <p:graphicEl>
                                              <a:dgm id="{396B8186-5A51-43CF-804C-BC101821A79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grpId="0" nodeType="clickEffect">
                                  <p:stCondLst>
                                    <p:cond delay="0"/>
                                  </p:stCondLst>
                                  <p:childTnLst>
                                    <p:set>
                                      <p:cBhvr>
                                        <p:cTn id="13" dur="1" fill="hold">
                                          <p:stCondLst>
                                            <p:cond delay="0"/>
                                          </p:stCondLst>
                                        </p:cTn>
                                        <p:tgtEl>
                                          <p:spTgt spid="11">
                                            <p:graphicEl>
                                              <a:dgm id="{48EDEDC3-1590-451D-A055-5F7567D62FD1}"/>
                                            </p:graphicEl>
                                          </p:spTgt>
                                        </p:tgtEl>
                                        <p:attrNameLst>
                                          <p:attrName>style.visibility</p:attrName>
                                        </p:attrNameLst>
                                      </p:cBhvr>
                                      <p:to>
                                        <p:strVal val="visible"/>
                                      </p:to>
                                    </p:set>
                                    <p:anim calcmode="lin" valueType="num">
                                      <p:cBhvr additive="base">
                                        <p:cTn id="14" dur="1000"/>
                                        <p:tgtEl>
                                          <p:spTgt spid="11">
                                            <p:graphicEl>
                                              <a:dgm id="{48EDEDC3-1590-451D-A055-5F7567D62FD1}"/>
                                            </p:graphicEl>
                                          </p:spTgt>
                                        </p:tgtEl>
                                        <p:attrNameLst>
                                          <p:attrName>ppt_x</p:attrName>
                                        </p:attrNameLst>
                                      </p:cBhvr>
                                      <p:tavLst>
                                        <p:tav tm="0">
                                          <p:val>
                                            <p:strVal val="#ppt_x-#ppt_w*1.125000"/>
                                          </p:val>
                                        </p:tav>
                                        <p:tav tm="100000">
                                          <p:val>
                                            <p:strVal val="#ppt_x"/>
                                          </p:val>
                                        </p:tav>
                                      </p:tavLst>
                                    </p:anim>
                                    <p:animEffect transition="in" filter="wipe(right)">
                                      <p:cBhvr>
                                        <p:cTn id="15" dur="1000"/>
                                        <p:tgtEl>
                                          <p:spTgt spid="11">
                                            <p:graphicEl>
                                              <a:dgm id="{48EDEDC3-1590-451D-A055-5F7567D62FD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Προβλήματα </a:t>
            </a:r>
            <a:r>
              <a:rPr lang="el-GR" sz="3600" b="1" u="sng" dirty="0"/>
              <a:t>της Μεσογείου</a:t>
            </a:r>
            <a:r>
              <a:rPr lang="fi-FI" sz="4000" b="1" u="sng" dirty="0"/>
              <a:t/>
            </a:r>
            <a:br>
              <a:rPr lang="fi-FI" sz="4000" b="1" u="sng" dirty="0"/>
            </a:b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graphicFrame>
        <p:nvGraphicFramePr>
          <p:cNvPr id="8" name="Content Placeholder 7"/>
          <p:cNvGraphicFramePr>
            <a:graphicFrameLocks noGrp="1"/>
          </p:cNvGraphicFramePr>
          <p:nvPr>
            <p:ph idx="1"/>
            <p:extLst>
              <p:ext uri="{D42A27DB-BD31-4B8C-83A1-F6EECF244321}">
                <p14:modId xmlns:p14="http://schemas.microsoft.com/office/powerpoint/2010/main" val="3970260142"/>
              </p:ext>
            </p:extLst>
          </p:nvPr>
        </p:nvGraphicFramePr>
        <p:xfrm>
          <a:off x="781877" y="1510748"/>
          <a:ext cx="8375375" cy="486423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418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graphicEl>
                                              <a:dgm id="{9D570E31-9E0C-460C-A8AB-7B42020FAA41}"/>
                                            </p:graphicEl>
                                          </p:spTgt>
                                        </p:tgtEl>
                                        <p:attrNameLst>
                                          <p:attrName>style.visibility</p:attrName>
                                        </p:attrNameLst>
                                      </p:cBhvr>
                                      <p:to>
                                        <p:strVal val="visible"/>
                                      </p:to>
                                    </p:set>
                                    <p:animEffect transition="in" filter="fade">
                                      <p:cBhvr>
                                        <p:cTn id="7" dur="1000"/>
                                        <p:tgtEl>
                                          <p:spTgt spid="8">
                                            <p:graphicEl>
                                              <a:dgm id="{9D570E31-9E0C-460C-A8AB-7B42020FAA41}"/>
                                            </p:graphicEl>
                                          </p:spTgt>
                                        </p:tgtEl>
                                      </p:cBhvr>
                                    </p:animEffect>
                                    <p:anim calcmode="lin" valueType="num">
                                      <p:cBhvr>
                                        <p:cTn id="8" dur="1000" fill="hold"/>
                                        <p:tgtEl>
                                          <p:spTgt spid="8">
                                            <p:graphicEl>
                                              <a:dgm id="{9D570E31-9E0C-460C-A8AB-7B42020FAA41}"/>
                                            </p:graphicEl>
                                          </p:spTgt>
                                        </p:tgtEl>
                                        <p:attrNameLst>
                                          <p:attrName>ppt_x</p:attrName>
                                        </p:attrNameLst>
                                      </p:cBhvr>
                                      <p:tavLst>
                                        <p:tav tm="0">
                                          <p:val>
                                            <p:strVal val="#ppt_x"/>
                                          </p:val>
                                        </p:tav>
                                        <p:tav tm="100000">
                                          <p:val>
                                            <p:strVal val="#ppt_x"/>
                                          </p:val>
                                        </p:tav>
                                      </p:tavLst>
                                    </p:anim>
                                    <p:anim calcmode="lin" valueType="num">
                                      <p:cBhvr>
                                        <p:cTn id="9" dur="1000" fill="hold"/>
                                        <p:tgtEl>
                                          <p:spTgt spid="8">
                                            <p:graphicEl>
                                              <a:dgm id="{9D570E31-9E0C-460C-A8AB-7B42020FAA41}"/>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grpId="0" nodeType="clickEffect">
                                  <p:stCondLst>
                                    <p:cond delay="0"/>
                                  </p:stCondLst>
                                  <p:childTnLst>
                                    <p:set>
                                      <p:cBhvr>
                                        <p:cTn id="13" dur="1" fill="hold">
                                          <p:stCondLst>
                                            <p:cond delay="0"/>
                                          </p:stCondLst>
                                        </p:cTn>
                                        <p:tgtEl>
                                          <p:spTgt spid="8">
                                            <p:graphicEl>
                                              <a:dgm id="{C83FBA1B-B38F-437C-A4D7-414C5850125B}"/>
                                            </p:graphicEl>
                                          </p:spTgt>
                                        </p:tgtEl>
                                        <p:attrNameLst>
                                          <p:attrName>style.visibility</p:attrName>
                                        </p:attrNameLst>
                                      </p:cBhvr>
                                      <p:to>
                                        <p:strVal val="visible"/>
                                      </p:to>
                                    </p:set>
                                    <p:anim calcmode="lin" valueType="num">
                                      <p:cBhvr additive="base">
                                        <p:cTn id="14" dur="1000"/>
                                        <p:tgtEl>
                                          <p:spTgt spid="8">
                                            <p:graphicEl>
                                              <a:dgm id="{C83FBA1B-B38F-437C-A4D7-414C5850125B}"/>
                                            </p:graphicEl>
                                          </p:spTgt>
                                        </p:tgtEl>
                                        <p:attrNameLst>
                                          <p:attrName>ppt_x</p:attrName>
                                        </p:attrNameLst>
                                      </p:cBhvr>
                                      <p:tavLst>
                                        <p:tav tm="0">
                                          <p:val>
                                            <p:strVal val="#ppt_x-#ppt_w*1.125000"/>
                                          </p:val>
                                        </p:tav>
                                        <p:tav tm="100000">
                                          <p:val>
                                            <p:strVal val="#ppt_x"/>
                                          </p:val>
                                        </p:tav>
                                      </p:tavLst>
                                    </p:anim>
                                    <p:animEffect transition="in" filter="wipe(right)">
                                      <p:cBhvr>
                                        <p:cTn id="15" dur="1000"/>
                                        <p:tgtEl>
                                          <p:spTgt spid="8">
                                            <p:graphicEl>
                                              <a:dgm id="{C83FBA1B-B38F-437C-A4D7-414C5850125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539"/>
            <a:ext cx="10515600" cy="1152939"/>
          </a:xfrm>
        </p:spPr>
        <p:txBody>
          <a:bodyPr>
            <a:normAutofit/>
          </a:bodyPr>
          <a:lstStyle/>
          <a:p>
            <a:r>
              <a:rPr lang="el-GR" sz="3600" b="1" u="sng" dirty="0"/>
              <a:t>Π</a:t>
            </a:r>
            <a:r>
              <a:rPr lang="el-GR" sz="3600" b="1" u="sng" dirty="0" smtClean="0"/>
              <a:t>ροβλήματα της Μεσογείου</a:t>
            </a:r>
            <a:r>
              <a:rPr lang="fi-FI" sz="3600" b="1" u="sng" dirty="0" smtClean="0"/>
              <a:t/>
            </a:r>
            <a:br>
              <a:rPr lang="fi-FI" sz="3600" b="1" u="sng" dirty="0" smtClean="0"/>
            </a:br>
            <a:r>
              <a:rPr lang="fi-FI" sz="2800" dirty="0" smtClean="0"/>
              <a:t>E</a:t>
            </a:r>
            <a:r>
              <a:rPr lang="el-GR" sz="2800" dirty="0" err="1" smtClean="0"/>
              <a:t>υτροφισμός</a:t>
            </a:r>
            <a:r>
              <a:rPr lang="fi-FI" sz="2800" dirty="0" smtClean="0"/>
              <a:t> </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922514" y="6254953"/>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1760510"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0851" y="6174151"/>
            <a:ext cx="360000" cy="683849"/>
          </a:xfrm>
          <a:prstGeom prst="rect">
            <a:avLst/>
          </a:prstGeom>
        </p:spPr>
      </p:pic>
      <p:pic>
        <p:nvPicPr>
          <p:cNvPr id="12" name="Content Placeholder 11" descr="eutrophication-6-638.jpg"/>
          <p:cNvPicPr>
            <a:picLocks noGrp="1" noChangeAspect="1"/>
          </p:cNvPicPr>
          <p:nvPr>
            <p:ph idx="1"/>
          </p:nvPr>
        </p:nvPicPr>
        <p:blipFill>
          <a:blip r:embed="rId6"/>
          <a:stretch>
            <a:fillRect/>
          </a:stretch>
        </p:blipFill>
        <p:spPr>
          <a:xfrm>
            <a:off x="3274297" y="861392"/>
            <a:ext cx="7539475" cy="5660514"/>
          </a:xfrm>
        </p:spPr>
      </p:pic>
      <p:sp>
        <p:nvSpPr>
          <p:cNvPr id="13" name="TextBox 12"/>
          <p:cNvSpPr txBox="1"/>
          <p:nvPr/>
        </p:nvSpPr>
        <p:spPr>
          <a:xfrm>
            <a:off x="3882887" y="6533322"/>
            <a:ext cx="6321287" cy="307777"/>
          </a:xfrm>
          <a:prstGeom prst="rect">
            <a:avLst/>
          </a:prstGeom>
          <a:noFill/>
        </p:spPr>
        <p:txBody>
          <a:bodyPr wrap="square" rtlCol="0">
            <a:spAutoFit/>
          </a:bodyPr>
          <a:lstStyle/>
          <a:p>
            <a:pPr algn="ctr"/>
            <a:r>
              <a:rPr lang="en-US" sz="1400" dirty="0" smtClean="0"/>
              <a:t>Slide Share </a:t>
            </a:r>
            <a:r>
              <a:rPr lang="en-US" sz="1400" dirty="0" smtClean="0">
                <a:hlinkClick r:id="rId7"/>
              </a:rPr>
              <a:t>http://www.slideshare.net/ChaiDK30/eutrophication-28307924</a:t>
            </a:r>
            <a:r>
              <a:rPr lang="en-US" sz="1400" dirty="0" smtClean="0"/>
              <a:t> </a:t>
            </a:r>
            <a:endParaRPr lang="el-GR" sz="1400" dirty="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Προβλήματα </a:t>
            </a:r>
            <a:r>
              <a:rPr lang="el-GR" sz="3600" b="1" u="sng" dirty="0"/>
              <a:t>της Μεσογείου</a:t>
            </a:r>
            <a:r>
              <a:rPr lang="fi-FI" sz="3600" b="1" u="sng" dirty="0"/>
              <a:t/>
            </a:r>
            <a:br>
              <a:rPr lang="fi-FI" sz="3600" b="1" u="sng" dirty="0"/>
            </a:br>
            <a:r>
              <a:rPr lang="fi-FI" sz="2800" dirty="0"/>
              <a:t>E</a:t>
            </a:r>
            <a:r>
              <a:rPr lang="el-GR" sz="2800" dirty="0" err="1" smtClean="0"/>
              <a:t>υτροφισμός</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232397" y="1511541"/>
            <a:ext cx="7765774" cy="4626459"/>
          </a:xfrm>
        </p:spPr>
        <p:txBody>
          <a:bodyPr>
            <a:normAutofit fontScale="92500" lnSpcReduction="10000"/>
          </a:bodyPr>
          <a:lstStyle/>
          <a:p>
            <a:r>
              <a:rPr lang="el-GR" dirty="0" smtClean="0"/>
              <a:t>Η περιοχή που κινδυνεύει περισσότερο είναι η </a:t>
            </a:r>
            <a:r>
              <a:rPr lang="el-GR" b="1" dirty="0" smtClean="0"/>
              <a:t>Αδριατική</a:t>
            </a:r>
            <a:endParaRPr lang="en-US" dirty="0" smtClean="0"/>
          </a:p>
          <a:p>
            <a:pPr lvl="1"/>
            <a:r>
              <a:rPr lang="el-GR" dirty="0" smtClean="0"/>
              <a:t>Η Αδριατική έχει επιφάνεια </a:t>
            </a:r>
            <a:r>
              <a:rPr lang="en-US" dirty="0" smtClean="0"/>
              <a:t>132,000 km2, </a:t>
            </a:r>
            <a:r>
              <a:rPr lang="el-GR" dirty="0" err="1" smtClean="0"/>
              <a:t>δλδ</a:t>
            </a:r>
            <a:r>
              <a:rPr lang="el-GR" dirty="0" smtClean="0"/>
              <a:t> το 1/20 της Μεσογείου, αλλά μόλις το 1/125 του συνολικού όγκου νερού της</a:t>
            </a:r>
            <a:r>
              <a:rPr lang="en-US" dirty="0" smtClean="0"/>
              <a:t>.</a:t>
            </a:r>
          </a:p>
          <a:p>
            <a:pPr lvl="1"/>
            <a:r>
              <a:rPr lang="el-GR" dirty="0" smtClean="0"/>
              <a:t>Καταλήγει εδώ πολύ γλυκό νερό,</a:t>
            </a:r>
            <a:r>
              <a:rPr lang="en-US" dirty="0"/>
              <a:t> </a:t>
            </a:r>
            <a:r>
              <a:rPr lang="el-GR" dirty="0" smtClean="0"/>
              <a:t>ιδιαίτερα ευπαθές στον ευτροφισμό</a:t>
            </a:r>
            <a:r>
              <a:rPr lang="en-US" dirty="0" smtClean="0"/>
              <a:t>. </a:t>
            </a:r>
          </a:p>
          <a:p>
            <a:pPr lvl="1"/>
            <a:r>
              <a:rPr lang="el-GR" dirty="0"/>
              <a:t>Τ</a:t>
            </a:r>
            <a:r>
              <a:rPr lang="el-GR" dirty="0" smtClean="0"/>
              <a:t>ο φυτοπλαγκτόν της Αδριατικής περιλαμβάνει πολλά είδη</a:t>
            </a:r>
            <a:endParaRPr lang="en-US" dirty="0" smtClean="0"/>
          </a:p>
          <a:p>
            <a:pPr lvl="1"/>
            <a:r>
              <a:rPr lang="el-GR" dirty="0" smtClean="0"/>
              <a:t>Έχουν αναγνωρισθεί </a:t>
            </a:r>
            <a:r>
              <a:rPr lang="en-US" dirty="0" smtClean="0"/>
              <a:t>150–200 </a:t>
            </a:r>
            <a:r>
              <a:rPr lang="el-GR" dirty="0" smtClean="0"/>
              <a:t>είδη, κυρίως από </a:t>
            </a:r>
            <a:r>
              <a:rPr lang="el-GR" dirty="0" err="1" smtClean="0"/>
              <a:t>Διάτομα</a:t>
            </a:r>
            <a:r>
              <a:rPr lang="el-GR" dirty="0" smtClean="0"/>
              <a:t> και </a:t>
            </a:r>
            <a:r>
              <a:rPr lang="el-GR" dirty="0" err="1" smtClean="0"/>
              <a:t>Δινομαστιγωτά</a:t>
            </a:r>
            <a:r>
              <a:rPr lang="el-GR" dirty="0"/>
              <a:t>.</a:t>
            </a:r>
            <a:endParaRPr lang="en-US" dirty="0" smtClean="0"/>
          </a:p>
          <a:p>
            <a:pPr lvl="1"/>
            <a:r>
              <a:rPr lang="el-GR" dirty="0" smtClean="0"/>
              <a:t>Η πυκνότητα του </a:t>
            </a:r>
            <a:r>
              <a:rPr lang="el-GR" dirty="0" err="1" smtClean="0"/>
              <a:t>φυτοπλαγκτού</a:t>
            </a:r>
            <a:r>
              <a:rPr lang="el-GR" dirty="0" smtClean="0"/>
              <a:t> κυμαίνεται μεταξύ 1000 και</a:t>
            </a:r>
            <a:r>
              <a:rPr lang="el-GR" dirty="0"/>
              <a:t> </a:t>
            </a:r>
            <a:r>
              <a:rPr lang="en-US" dirty="0" smtClean="0"/>
              <a:t>700</a:t>
            </a:r>
            <a:r>
              <a:rPr lang="el-GR" dirty="0" smtClean="0"/>
              <a:t>.</a:t>
            </a:r>
            <a:r>
              <a:rPr lang="en-US" dirty="0" smtClean="0"/>
              <a:t>000 </a:t>
            </a:r>
            <a:r>
              <a:rPr lang="el-GR" dirty="0" smtClean="0"/>
              <a:t>κυττάρων ανά λίτρο, ανάλογα την περιοχή</a:t>
            </a:r>
            <a:endParaRPr lang="en-US" dirty="0" smtClean="0"/>
          </a:p>
          <a:p>
            <a:pPr lvl="1"/>
            <a:r>
              <a:rPr lang="el-GR" dirty="0" smtClean="0"/>
              <a:t>Στις </a:t>
            </a:r>
            <a:r>
              <a:rPr lang="el-GR" dirty="0" err="1" smtClean="0"/>
              <a:t>ευτροφικές</a:t>
            </a:r>
            <a:r>
              <a:rPr lang="el-GR" dirty="0" smtClean="0"/>
              <a:t> περιοχές η πυκνότητα μπορεί να φτάσει τα εκατοντάδες εκατομμύρια κύτταρα ανά λίτρο νερού</a:t>
            </a:r>
            <a:br>
              <a:rPr lang="el-GR" dirty="0" smtClean="0"/>
            </a:br>
            <a:endParaRPr lang="el-GR" dirty="0"/>
          </a:p>
        </p:txBody>
      </p:sp>
      <p:pic>
        <p:nvPicPr>
          <p:cNvPr id="9" name="Picture 8" descr="ADR_3D2.JPG"/>
          <p:cNvPicPr>
            <a:picLocks noChangeAspect="1"/>
          </p:cNvPicPr>
          <p:nvPr/>
        </p:nvPicPr>
        <p:blipFill>
          <a:blip r:embed="rId6"/>
          <a:stretch>
            <a:fillRect/>
          </a:stretch>
        </p:blipFill>
        <p:spPr>
          <a:xfrm>
            <a:off x="7931152" y="2623931"/>
            <a:ext cx="3929544" cy="3293165"/>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200" b="1" u="sng" dirty="0" smtClean="0"/>
              <a:t>Περιεχόμενα</a:t>
            </a:r>
            <a:endParaRPr lang="fi-FI" sz="3200" b="1" u="sng" dirty="0"/>
          </a:p>
        </p:txBody>
      </p:sp>
      <p:sp>
        <p:nvSpPr>
          <p:cNvPr id="3" name="Content Placeholder 2"/>
          <p:cNvSpPr>
            <a:spLocks noGrp="1"/>
          </p:cNvSpPr>
          <p:nvPr>
            <p:ph idx="1"/>
          </p:nvPr>
        </p:nvSpPr>
        <p:spPr>
          <a:xfrm>
            <a:off x="677334" y="1718269"/>
            <a:ext cx="8596668" cy="4323094"/>
          </a:xfrm>
        </p:spPr>
        <p:txBody>
          <a:bodyPr>
            <a:normAutofit/>
          </a:bodyPr>
          <a:lstStyle/>
          <a:p>
            <a:r>
              <a:rPr lang="el-GR" dirty="0" smtClean="0">
                <a:latin typeface="+mj-lt"/>
              </a:rPr>
              <a:t>Μεσόγειος Θάλασσα</a:t>
            </a:r>
            <a:endParaRPr lang="fi-FI" dirty="0" smtClean="0">
              <a:latin typeface="+mj-lt"/>
            </a:endParaRPr>
          </a:p>
          <a:p>
            <a:pPr lvl="1"/>
            <a:r>
              <a:rPr lang="el-GR" dirty="0" smtClean="0">
                <a:latin typeface="+mj-lt"/>
              </a:rPr>
              <a:t>Ειδικά χαρακτηριστικά</a:t>
            </a:r>
            <a:endParaRPr lang="fi-FI" dirty="0" smtClean="0">
              <a:latin typeface="+mj-lt"/>
            </a:endParaRPr>
          </a:p>
          <a:p>
            <a:pPr lvl="1"/>
            <a:r>
              <a:rPr lang="el-GR" dirty="0" smtClean="0">
                <a:latin typeface="+mj-lt"/>
              </a:rPr>
              <a:t>Προβλήματα</a:t>
            </a:r>
            <a:endParaRPr lang="fi-FI" dirty="0" smtClean="0">
              <a:latin typeface="+mj-lt"/>
            </a:endParaRPr>
          </a:p>
          <a:p>
            <a:pPr lvl="1"/>
            <a:r>
              <a:rPr lang="fi-FI" dirty="0" smtClean="0">
                <a:latin typeface="+mj-lt"/>
              </a:rPr>
              <a:t>To</a:t>
            </a:r>
            <a:r>
              <a:rPr lang="el-GR" dirty="0" err="1" smtClean="0">
                <a:latin typeface="+mj-lt"/>
              </a:rPr>
              <a:t>ξικότητα</a:t>
            </a:r>
            <a:endParaRPr lang="fi-FI" dirty="0" smtClean="0">
              <a:latin typeface="+mj-lt"/>
            </a:endParaRPr>
          </a:p>
          <a:p>
            <a:r>
              <a:rPr lang="el-GR" dirty="0" smtClean="0">
                <a:latin typeface="+mj-lt"/>
              </a:rPr>
              <a:t>Βαλτική Θάλασσα</a:t>
            </a:r>
            <a:endParaRPr lang="fi-FI" dirty="0" smtClean="0">
              <a:latin typeface="+mj-lt"/>
            </a:endParaRPr>
          </a:p>
          <a:p>
            <a:pPr lvl="1"/>
            <a:r>
              <a:rPr lang="el-GR" dirty="0" smtClean="0">
                <a:latin typeface="+mj-lt"/>
              </a:rPr>
              <a:t>Ειδικά χαρακτηριστικά</a:t>
            </a:r>
            <a:endParaRPr lang="fi-FI" dirty="0" smtClean="0">
              <a:latin typeface="+mj-lt"/>
            </a:endParaRPr>
          </a:p>
          <a:p>
            <a:pPr lvl="1"/>
            <a:r>
              <a:rPr lang="el-GR" dirty="0" smtClean="0">
                <a:latin typeface="+mj-lt"/>
              </a:rPr>
              <a:t>Προβλήματα</a:t>
            </a:r>
            <a:endParaRPr lang="fi-FI" dirty="0" smtClean="0">
              <a:latin typeface="+mj-lt"/>
            </a:endParaRPr>
          </a:p>
          <a:p>
            <a:pPr lvl="1"/>
            <a:r>
              <a:rPr lang="fi-FI" dirty="0" smtClean="0">
                <a:latin typeface="+mj-lt"/>
              </a:rPr>
              <a:t>To</a:t>
            </a:r>
            <a:r>
              <a:rPr lang="el-GR" dirty="0" err="1" smtClean="0">
                <a:latin typeface="+mj-lt"/>
              </a:rPr>
              <a:t>ξικότητα</a:t>
            </a:r>
            <a:endParaRPr lang="fi-FI" dirty="0" smtClean="0">
              <a:latin typeface="+mj-lt"/>
            </a:endParaRPr>
          </a:p>
          <a:p>
            <a:r>
              <a:rPr lang="el-GR" dirty="0" smtClean="0">
                <a:latin typeface="+mj-lt"/>
              </a:rPr>
              <a:t>Διενεργώντας την έρευνα</a:t>
            </a:r>
            <a:endParaRPr lang="fi-FI" dirty="0" smtClean="0">
              <a:latin typeface="+mj-lt"/>
            </a:endParaRPr>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337519" y="5982709"/>
            <a:ext cx="944962" cy="7559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540000" cy="1025774"/>
          </a:xfrm>
          <a:prstGeom prst="rect">
            <a:avLst/>
          </a:prstGeom>
        </p:spPr>
      </p:pic>
    </p:spTree>
    <p:extLst>
      <p:ext uri="{BB962C8B-B14F-4D97-AF65-F5344CB8AC3E}">
        <p14:creationId xmlns:p14="http://schemas.microsoft.com/office/powerpoint/2010/main" val="10067588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5288"/>
            <a:ext cx="10515600" cy="1272208"/>
          </a:xfrm>
        </p:spPr>
        <p:txBody>
          <a:bodyPr>
            <a:normAutofit/>
          </a:bodyPr>
          <a:lstStyle/>
          <a:p>
            <a:r>
              <a:rPr lang="el-GR" sz="3600" b="1" u="sng" dirty="0" smtClean="0"/>
              <a:t>Προβλήματα </a:t>
            </a:r>
            <a:r>
              <a:rPr lang="el-GR" sz="3600" b="1" u="sng" dirty="0"/>
              <a:t>της Μεσογείου</a:t>
            </a:r>
            <a:r>
              <a:rPr lang="fi-FI" sz="3600" b="1" u="sng" dirty="0"/>
              <a:t/>
            </a:r>
            <a:br>
              <a:rPr lang="fi-FI" sz="3600" b="1" u="sng" dirty="0"/>
            </a:br>
            <a:r>
              <a:rPr lang="fi-FI" sz="2800" dirty="0"/>
              <a:t>E</a:t>
            </a:r>
            <a:r>
              <a:rPr lang="el-GR" sz="2800" dirty="0" err="1" smtClean="0"/>
              <a:t>υτροφισμός</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530088" y="1736035"/>
            <a:ext cx="7633251" cy="4440928"/>
          </a:xfrm>
        </p:spPr>
        <p:txBody>
          <a:bodyPr>
            <a:normAutofit/>
          </a:bodyPr>
          <a:lstStyle/>
          <a:p>
            <a:r>
              <a:rPr lang="el-GR" b="1" dirty="0" smtClean="0"/>
              <a:t>Γαλλική ακτή</a:t>
            </a:r>
            <a:endParaRPr lang="en-US" b="1" dirty="0" smtClean="0"/>
          </a:p>
          <a:p>
            <a:pPr lvl="1"/>
            <a:r>
              <a:rPr lang="el-GR" dirty="0" smtClean="0"/>
              <a:t>Η Γαλλική ακτή επηρεάζεται κυρίως από τον ποταμό Ροδανό που εκβάλει πέντε εκατομμύρια τόνους ύποπτων υλικών ετησίως, 76.000 τόνους αζώτου και </a:t>
            </a:r>
            <a:r>
              <a:rPr lang="en-US" dirty="0" smtClean="0"/>
              <a:t>8</a:t>
            </a:r>
            <a:r>
              <a:rPr lang="el-GR" dirty="0" smtClean="0"/>
              <a:t>.</a:t>
            </a:r>
            <a:r>
              <a:rPr lang="en-US" dirty="0" smtClean="0"/>
              <a:t>400 </a:t>
            </a:r>
            <a:r>
              <a:rPr lang="el-GR" dirty="0" smtClean="0"/>
              <a:t>τόνους φωσφόρου το χρόνο.</a:t>
            </a:r>
            <a:endParaRPr lang="el-GR" dirty="0"/>
          </a:p>
          <a:p>
            <a:pPr lvl="1"/>
            <a:r>
              <a:rPr lang="en-US" dirty="0" smtClean="0"/>
              <a:t>O </a:t>
            </a:r>
            <a:r>
              <a:rPr lang="el-GR" dirty="0" smtClean="0"/>
              <a:t>πολλαπλασιασμός των </a:t>
            </a:r>
            <a:r>
              <a:rPr lang="el-GR" dirty="0" err="1" smtClean="0"/>
              <a:t>διατόμων</a:t>
            </a:r>
            <a:r>
              <a:rPr lang="el-GR" dirty="0" smtClean="0"/>
              <a:t> και των </a:t>
            </a:r>
            <a:r>
              <a:rPr lang="el-GR" dirty="0" err="1" smtClean="0"/>
              <a:t>δινομαστιγωτών</a:t>
            </a:r>
            <a:r>
              <a:rPr lang="el-GR" dirty="0" smtClean="0"/>
              <a:t> παρουσιάζεται υπό κατάλληλες συνθήκες (χαμηλή</a:t>
            </a:r>
            <a:r>
              <a:rPr lang="en-US" dirty="0"/>
              <a:t> </a:t>
            </a:r>
            <a:r>
              <a:rPr lang="el-GR" dirty="0" smtClean="0"/>
              <a:t>κινητικότητα νερού</a:t>
            </a:r>
            <a:r>
              <a:rPr lang="en-US" dirty="0" smtClean="0"/>
              <a:t>,</a:t>
            </a:r>
            <a:r>
              <a:rPr lang="el-GR" dirty="0" smtClean="0"/>
              <a:t> υψηλές θερμοκρασίες, υψηλή </a:t>
            </a:r>
            <a:r>
              <a:rPr lang="el-GR" dirty="0" err="1" smtClean="0"/>
              <a:t>στρωμάτωση</a:t>
            </a:r>
            <a:r>
              <a:rPr lang="el-GR" dirty="0" smtClean="0"/>
              <a:t>)</a:t>
            </a:r>
            <a:r>
              <a:rPr lang="en-US" dirty="0" smtClean="0"/>
              <a:t>. </a:t>
            </a:r>
          </a:p>
          <a:p>
            <a:pPr lvl="1"/>
            <a:r>
              <a:rPr lang="el-GR" dirty="0" smtClean="0"/>
              <a:t>Το πρόβλημα δεν επηρεάζει τη Γαλλική και την Ιταλική Ριβιέρα, λόγω των ρευμάτων της θάλασσας της </a:t>
            </a:r>
            <a:r>
              <a:rPr lang="el-GR" dirty="0" err="1" smtClean="0"/>
              <a:t>Λιγουρίας</a:t>
            </a:r>
            <a:r>
              <a:rPr lang="el-GR" dirty="0" smtClean="0"/>
              <a:t>. </a:t>
            </a:r>
            <a:endParaRPr lang="el-GR" dirty="0"/>
          </a:p>
        </p:txBody>
      </p:sp>
      <p:sp>
        <p:nvSpPr>
          <p:cNvPr id="12" name="TextBox 11"/>
          <p:cNvSpPr txBox="1"/>
          <p:nvPr/>
        </p:nvSpPr>
        <p:spPr>
          <a:xfrm>
            <a:off x="8163339" y="4064233"/>
            <a:ext cx="4068417" cy="261610"/>
          </a:xfrm>
          <a:prstGeom prst="rect">
            <a:avLst/>
          </a:prstGeom>
          <a:noFill/>
        </p:spPr>
        <p:txBody>
          <a:bodyPr wrap="square" rtlCol="0">
            <a:spAutoFit/>
          </a:bodyPr>
          <a:lstStyle/>
          <a:p>
            <a:r>
              <a:rPr lang="en-US" sz="1100" dirty="0"/>
              <a:t>http://maplists.com/map-of-france-south-coast/</a:t>
            </a:r>
            <a:endParaRPr lang="el-GR" sz="1100" dirty="0"/>
          </a:p>
        </p:txBody>
      </p:sp>
      <p:pic>
        <p:nvPicPr>
          <p:cNvPr id="1026" name="Picture 2" descr="Image result for french coast ma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63339" y="1975299"/>
            <a:ext cx="3719703"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72208"/>
          </a:xfrm>
        </p:spPr>
        <p:txBody>
          <a:bodyPr>
            <a:normAutofit/>
          </a:bodyPr>
          <a:lstStyle/>
          <a:p>
            <a:r>
              <a:rPr lang="el-GR" sz="3600" b="1" u="sng" dirty="0" smtClean="0"/>
              <a:t>Προβλήματα </a:t>
            </a:r>
            <a:r>
              <a:rPr lang="el-GR" sz="3600" b="1" u="sng" dirty="0"/>
              <a:t>της Μεσογείου</a:t>
            </a:r>
            <a:r>
              <a:rPr lang="fi-FI" sz="3600" b="1" u="sng" dirty="0"/>
              <a:t/>
            </a:r>
            <a:br>
              <a:rPr lang="fi-FI" sz="3600" b="1" u="sng" dirty="0"/>
            </a:br>
            <a:r>
              <a:rPr lang="fi-FI" sz="2800" dirty="0"/>
              <a:t>E</a:t>
            </a:r>
            <a:r>
              <a:rPr lang="el-GR" sz="2800" dirty="0" err="1" smtClean="0"/>
              <a:t>υτροφισμός</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530089" y="1868557"/>
            <a:ext cx="7407964" cy="4308406"/>
          </a:xfrm>
        </p:spPr>
        <p:txBody>
          <a:bodyPr>
            <a:normAutofit lnSpcReduction="10000"/>
          </a:bodyPr>
          <a:lstStyle/>
          <a:p>
            <a:r>
              <a:rPr lang="el-GR" b="1" dirty="0" smtClean="0"/>
              <a:t>Ισπανική ακτή</a:t>
            </a:r>
            <a:endParaRPr lang="en-US" b="1" dirty="0" smtClean="0"/>
          </a:p>
          <a:p>
            <a:pPr lvl="1"/>
            <a:r>
              <a:rPr lang="el-GR" dirty="0" smtClean="0"/>
              <a:t>Η Ισπανική ακτή χαρακτηρίζεται τόσο από φυσικό εμπλουτισμό λόγω της ανάβλυσης όσο και από ευτροφισμό που προκαλείται από ανθρωπογενή λήμματα.</a:t>
            </a:r>
            <a:endParaRPr lang="en-US" dirty="0" smtClean="0"/>
          </a:p>
          <a:p>
            <a:pPr lvl="1"/>
            <a:r>
              <a:rPr lang="el-GR" dirty="0" smtClean="0"/>
              <a:t>Ο υψηλός ευτροφισμός της θάλασσας του </a:t>
            </a:r>
            <a:r>
              <a:rPr lang="el-GR" dirty="0" err="1" smtClean="0"/>
              <a:t>Αλμποράν</a:t>
            </a:r>
            <a:r>
              <a:rPr lang="el-GR" dirty="0" smtClean="0"/>
              <a:t> φαίνεται να σχετίζεται με την ανάβλυση που προκαλείται από τα ρεύματα που γεννούν τα νερά του Ατλαντικού που εισέρχονται στη Μεσόγειο μέσω του πορθμού του Γιβραλτάρ</a:t>
            </a:r>
            <a:r>
              <a:rPr lang="en-US" dirty="0" smtClean="0"/>
              <a:t>. </a:t>
            </a:r>
          </a:p>
          <a:p>
            <a:pPr lvl="1"/>
            <a:r>
              <a:rPr lang="el-GR" dirty="0" smtClean="0"/>
              <a:t>Οι περιοχές με υψηλό ευτροφισμό βρίσκονται κυρίως στις ακτές της </a:t>
            </a:r>
            <a:r>
              <a:rPr lang="el-GR" dirty="0" err="1" smtClean="0"/>
              <a:t>Βαλένσια</a:t>
            </a:r>
            <a:r>
              <a:rPr lang="el-GR" dirty="0" smtClean="0"/>
              <a:t> και κοντά στο δέλτα του Έβρου</a:t>
            </a:r>
            <a:endParaRPr lang="el-GR" dirty="0"/>
          </a:p>
        </p:txBody>
      </p:sp>
      <p:pic>
        <p:nvPicPr>
          <p:cNvPr id="13" name="Picture 12" descr="fc48dff5de5dcb858dfe891257feea69.jpg"/>
          <p:cNvPicPr>
            <a:picLocks noChangeAspect="1"/>
          </p:cNvPicPr>
          <p:nvPr/>
        </p:nvPicPr>
        <p:blipFill>
          <a:blip r:embed="rId6"/>
          <a:stretch>
            <a:fillRect/>
          </a:stretch>
        </p:blipFill>
        <p:spPr>
          <a:xfrm>
            <a:off x="7967082" y="1457738"/>
            <a:ext cx="4052639" cy="4333461"/>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72208"/>
          </a:xfrm>
        </p:spPr>
        <p:txBody>
          <a:bodyPr>
            <a:normAutofit/>
          </a:bodyPr>
          <a:lstStyle/>
          <a:p>
            <a:r>
              <a:rPr lang="el-GR" sz="3600" b="1" u="sng" dirty="0" smtClean="0"/>
              <a:t>Προβλήματα </a:t>
            </a:r>
            <a:r>
              <a:rPr lang="el-GR" sz="3600" b="1" u="sng" dirty="0"/>
              <a:t>της Μεσογείου</a:t>
            </a:r>
            <a:r>
              <a:rPr lang="fi-FI" sz="3600" b="1" u="sng" dirty="0"/>
              <a:t/>
            </a:r>
            <a:br>
              <a:rPr lang="fi-FI" sz="3600" b="1" u="sng" dirty="0"/>
            </a:br>
            <a:r>
              <a:rPr lang="fi-FI" sz="2800" dirty="0"/>
              <a:t>E</a:t>
            </a:r>
            <a:r>
              <a:rPr lang="el-GR" sz="2800" dirty="0" err="1" smtClean="0"/>
              <a:t>υτροφισμός</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530088" y="1696278"/>
            <a:ext cx="10601737" cy="4572000"/>
          </a:xfrm>
        </p:spPr>
        <p:txBody>
          <a:bodyPr>
            <a:noAutofit/>
          </a:bodyPr>
          <a:lstStyle/>
          <a:p>
            <a:r>
              <a:rPr lang="el-GR" b="1" dirty="0" smtClean="0"/>
              <a:t>Ανατολική Μεσόγειος</a:t>
            </a:r>
          </a:p>
          <a:p>
            <a:r>
              <a:rPr lang="el-GR" dirty="0" smtClean="0"/>
              <a:t>Γενικά η Ανατολική Μεσόγειος χαρακτηρίζεται από </a:t>
            </a:r>
            <a:r>
              <a:rPr lang="el-GR" dirty="0" err="1" smtClean="0"/>
              <a:t>ολογοτροφικές</a:t>
            </a:r>
            <a:r>
              <a:rPr lang="el-GR" dirty="0" smtClean="0"/>
              <a:t> συνθήκες.</a:t>
            </a:r>
            <a:r>
              <a:rPr lang="en-US" dirty="0" smtClean="0"/>
              <a:t> </a:t>
            </a:r>
          </a:p>
          <a:p>
            <a:pPr lvl="1"/>
            <a:r>
              <a:rPr lang="el-GR" dirty="0" smtClean="0"/>
              <a:t>Οι ακτές της Ελλάδας, κυρίως σε κόλπους, εμφανίζονται να κινδυνεύουν. </a:t>
            </a:r>
            <a:r>
              <a:rPr lang="el-GR" dirty="0" err="1" smtClean="0"/>
              <a:t>Υπεράνθιση</a:t>
            </a:r>
            <a:r>
              <a:rPr lang="el-GR" dirty="0" smtClean="0"/>
              <a:t> </a:t>
            </a:r>
            <a:r>
              <a:rPr lang="el-GR" dirty="0" err="1" smtClean="0"/>
              <a:t>άλγης</a:t>
            </a:r>
            <a:r>
              <a:rPr lang="el-GR" dirty="0" smtClean="0"/>
              <a:t> έχει αναφερθεί στον κόλπο της Θεσσαλονίκης.</a:t>
            </a:r>
            <a:br>
              <a:rPr lang="el-GR" dirty="0" smtClean="0"/>
            </a:br>
            <a:r>
              <a:rPr lang="el-GR" dirty="0" smtClean="0"/>
              <a:t>Το αυτό ισχύει και για τις ακτές του Λιβάνου. Στις Αιγυπτιακές ακτές παρατηρείται υψηλός ευτροφισμός ως αποτέλεσμα των οργανικών απόβλητων.</a:t>
            </a:r>
            <a:r>
              <a:rPr lang="el-GR" dirty="0"/>
              <a:t> </a:t>
            </a:r>
            <a:r>
              <a:rPr lang="el-GR" dirty="0" smtClean="0"/>
              <a:t>Μολονότι έχουν περιορισθεί τα απόβλητα του Νείλου, στις ακτές της Αλεξάνδρειας παρατηρείται παραγωγή </a:t>
            </a:r>
            <a:r>
              <a:rPr lang="el-GR" dirty="0" err="1" smtClean="0"/>
              <a:t>υδροθείου</a:t>
            </a:r>
            <a:r>
              <a:rPr lang="el-GR" dirty="0" smtClean="0"/>
              <a:t>.</a:t>
            </a:r>
            <a:br>
              <a:rPr lang="el-GR" dirty="0" smtClean="0"/>
            </a:br>
            <a:endParaRPr lang="el-GR" dirty="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72208"/>
          </a:xfrm>
        </p:spPr>
        <p:txBody>
          <a:bodyPr>
            <a:normAutofit/>
          </a:bodyPr>
          <a:lstStyle/>
          <a:p>
            <a:r>
              <a:rPr lang="el-GR" sz="3600" b="1" u="sng" dirty="0" smtClean="0"/>
              <a:t>Προβλήματα </a:t>
            </a:r>
            <a:r>
              <a:rPr lang="el-GR" sz="3600" b="1" u="sng" dirty="0"/>
              <a:t>της </a:t>
            </a:r>
            <a:r>
              <a:rPr lang="el-GR" sz="3600" b="1" u="sng" dirty="0" smtClean="0"/>
              <a:t>Μεσογείου</a:t>
            </a:r>
            <a:r>
              <a:rPr lang="fi-FI" sz="3600" b="1" u="sng" dirty="0" smtClean="0"/>
              <a:t/>
            </a:r>
            <a:br>
              <a:rPr lang="fi-FI" sz="3600" b="1" u="sng" dirty="0" smtClean="0"/>
            </a:br>
            <a:r>
              <a:rPr lang="fi-FI" sz="2800" dirty="0" smtClean="0"/>
              <a:t>M</a:t>
            </a:r>
            <a:r>
              <a:rPr lang="el-GR" sz="2800" dirty="0" err="1" smtClean="0"/>
              <a:t>αζικός</a:t>
            </a:r>
            <a:r>
              <a:rPr lang="el-GR" sz="2800" dirty="0" smtClean="0"/>
              <a:t> τουρισμός</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874643" y="1696278"/>
            <a:ext cx="10257182" cy="4572000"/>
          </a:xfrm>
        </p:spPr>
        <p:txBody>
          <a:bodyPr>
            <a:noAutofit/>
          </a:bodyPr>
          <a:lstStyle/>
          <a:p>
            <a:r>
              <a:rPr lang="el-GR" dirty="0" smtClean="0"/>
              <a:t>Γη και τοπίο</a:t>
            </a:r>
            <a:endParaRPr lang="en-US" dirty="0" smtClean="0"/>
          </a:p>
          <a:p>
            <a:pPr lvl="1"/>
            <a:r>
              <a:rPr lang="el-GR" dirty="0" smtClean="0"/>
              <a:t>Οι κατασκευές προκαλούν τα μεγαλύτερα προβλήματα στα εύθραυστα παράκτια και θαλάσσια οικοσυστήματα.</a:t>
            </a:r>
          </a:p>
          <a:p>
            <a:pPr lvl="1"/>
            <a:r>
              <a:rPr lang="el-GR" dirty="0" smtClean="0"/>
              <a:t>Απώλεια της βιοποικιλότητας και της ομορφιάς του τοπίου</a:t>
            </a:r>
          </a:p>
          <a:p>
            <a:r>
              <a:rPr lang="el-GR" dirty="0" smtClean="0"/>
              <a:t>Είδη</a:t>
            </a:r>
            <a:r>
              <a:rPr lang="en-US" dirty="0" smtClean="0"/>
              <a:t> </a:t>
            </a:r>
          </a:p>
          <a:p>
            <a:pPr lvl="1"/>
            <a:r>
              <a:rPr lang="el-GR" dirty="0" smtClean="0"/>
              <a:t>Περισσότερα από 500 είδη φυτών απειλούνται με εξαφάνιση λόγω της τουριστικής υπερανάπτυξης και </a:t>
            </a:r>
            <a:r>
              <a:rPr lang="el-GR" dirty="0" err="1" smtClean="0"/>
              <a:t>υπερδόμησης</a:t>
            </a:r>
            <a:r>
              <a:rPr lang="el-GR" dirty="0" smtClean="0"/>
              <a:t> των τουριστικών προορισμών.</a:t>
            </a:r>
            <a:endParaRPr lang="en-US" dirty="0" smtClean="0"/>
          </a:p>
          <a:p>
            <a:pPr lvl="1"/>
            <a:r>
              <a:rPr lang="el-GR" dirty="0" smtClean="0"/>
              <a:t>Στη Ζάκυνθο καταστρέφονται οι φωλιές από τις θαλάσσιες χελώνες λόγω της τουριστικής ανάπτυξης και της συμπεριφοράς αρκετών τουριστών</a:t>
            </a:r>
          </a:p>
          <a:p>
            <a:pPr lvl="1"/>
            <a:r>
              <a:rPr lang="el-GR" dirty="0" smtClean="0"/>
              <a:t>Καταστροφικές συνέπειες στη</a:t>
            </a:r>
            <a:r>
              <a:rPr lang="el-GR" dirty="0"/>
              <a:t> </a:t>
            </a:r>
            <a:r>
              <a:rPr lang="el-GR" dirty="0" smtClean="0"/>
              <a:t>Μεσογειακ</a:t>
            </a:r>
            <a:r>
              <a:rPr lang="el-GR" dirty="0"/>
              <a:t>ή</a:t>
            </a:r>
            <a:r>
              <a:rPr lang="el-GR" dirty="0" smtClean="0"/>
              <a:t> φώκια λόγω καταστροφής των ενδιαιτημάτων της</a:t>
            </a:r>
            <a:endParaRPr lang="en-US"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72208"/>
          </a:xfrm>
        </p:spPr>
        <p:txBody>
          <a:bodyPr>
            <a:normAutofit/>
          </a:bodyPr>
          <a:lstStyle/>
          <a:p>
            <a:r>
              <a:rPr lang="el-GR" sz="3600" b="1" u="sng" dirty="0" smtClean="0"/>
              <a:t>Προβλήματα </a:t>
            </a:r>
            <a:r>
              <a:rPr lang="el-GR" sz="3600" b="1" u="sng" dirty="0"/>
              <a:t>της Μεσογείου</a:t>
            </a:r>
            <a:r>
              <a:rPr lang="fi-FI" sz="3600" b="1" u="sng" dirty="0"/>
              <a:t/>
            </a:r>
            <a:br>
              <a:rPr lang="fi-FI" sz="3600" b="1" u="sng" dirty="0"/>
            </a:br>
            <a:r>
              <a:rPr lang="fi-FI" sz="2800" dirty="0"/>
              <a:t>M</a:t>
            </a:r>
            <a:r>
              <a:rPr lang="el-GR" sz="2800" dirty="0" err="1"/>
              <a:t>αζικός</a:t>
            </a:r>
            <a:r>
              <a:rPr lang="el-GR" sz="2800" dirty="0"/>
              <a:t> </a:t>
            </a:r>
            <a:r>
              <a:rPr lang="el-GR" sz="2800" dirty="0" smtClean="0"/>
              <a:t>τουρισμός</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795130" y="1470991"/>
            <a:ext cx="10336695" cy="4797287"/>
          </a:xfrm>
        </p:spPr>
        <p:txBody>
          <a:bodyPr>
            <a:noAutofit/>
          </a:bodyPr>
          <a:lstStyle/>
          <a:p>
            <a:r>
              <a:rPr lang="el-GR" dirty="0" smtClean="0"/>
              <a:t>Γλυκό νερό</a:t>
            </a:r>
            <a:endParaRPr lang="en-US" dirty="0" smtClean="0"/>
          </a:p>
          <a:p>
            <a:pPr lvl="1"/>
            <a:r>
              <a:rPr lang="el-GR" dirty="0" smtClean="0"/>
              <a:t>Κατά τους θερινούς μήνες οι προμήθειες γλυκού νερού εξαντλούνται από τη χρήση στα ξενοδοχεία, τις πισίνες και τα γήπεδα του γκολφ.</a:t>
            </a:r>
            <a:br>
              <a:rPr lang="el-GR" dirty="0" smtClean="0"/>
            </a:br>
            <a:r>
              <a:rPr lang="en-US" dirty="0" smtClean="0"/>
              <a:t> </a:t>
            </a:r>
          </a:p>
          <a:p>
            <a:r>
              <a:rPr lang="el-GR" dirty="0" smtClean="0"/>
              <a:t>Ρύπανση και απόβλητα</a:t>
            </a:r>
            <a:r>
              <a:rPr lang="en-US" dirty="0" smtClean="0"/>
              <a:t> </a:t>
            </a:r>
          </a:p>
          <a:p>
            <a:pPr lvl="1"/>
            <a:r>
              <a:rPr lang="el-GR" dirty="0" smtClean="0"/>
              <a:t>Στη Μεσόγειο καταλήγουν </a:t>
            </a:r>
            <a:r>
              <a:rPr lang="en-US" dirty="0" smtClean="0"/>
              <a:t>10 </a:t>
            </a:r>
            <a:r>
              <a:rPr lang="el-GR" dirty="0" smtClean="0"/>
              <a:t>δισεκατομμύρια τόνοι βιομηχανικών και αστικών αποβλήτων ετησίως με ελλιπή ή καθόλου επεξεργασία.</a:t>
            </a:r>
            <a:endParaRPr lang="en-US" dirty="0" smtClean="0"/>
          </a:p>
          <a:p>
            <a:pPr lvl="1"/>
            <a:r>
              <a:rPr lang="el-GR" dirty="0" smtClean="0"/>
              <a:t>Ο βιολογικός καθαρισμός πολλών περιοχών αδυνατεί να ανταπεξέλθει στα αυξημένα λήμματα των θερινών μηνών λόγω του τουρισμού.</a:t>
            </a:r>
            <a:endParaRPr lang="el-GR" dirty="0"/>
          </a:p>
          <a:p>
            <a:pPr lvl="1"/>
            <a:r>
              <a:rPr lang="el-GR" dirty="0" smtClean="0"/>
              <a:t>Η ρύπανση επίσης επηρεάζει αρνητικά την ποιότητα του νερού στις παράκτιες περιοχές και περιορίζει τα αποθέματα πόσιμου νερού</a:t>
            </a:r>
            <a:br>
              <a:rPr lang="el-GR" dirty="0" smtClean="0"/>
            </a:br>
            <a:endParaRPr lang="en-US"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72208"/>
          </a:xfrm>
        </p:spPr>
        <p:txBody>
          <a:bodyPr>
            <a:normAutofit/>
          </a:bodyPr>
          <a:lstStyle/>
          <a:p>
            <a:r>
              <a:rPr lang="el-GR" sz="3600" b="1" u="sng" dirty="0"/>
              <a:t>Προβλήματα της </a:t>
            </a:r>
            <a:r>
              <a:rPr lang="el-GR" sz="3600" b="1" u="sng" dirty="0" smtClean="0"/>
              <a:t>Μεσογείου</a:t>
            </a:r>
            <a:r>
              <a:rPr lang="fi-FI" sz="3600" b="1" u="sng" dirty="0" smtClean="0"/>
              <a:t/>
            </a:r>
            <a:br>
              <a:rPr lang="fi-FI" sz="3600" b="1" u="sng" dirty="0" smtClean="0"/>
            </a:br>
            <a:r>
              <a:rPr lang="el-GR" sz="2800" dirty="0" smtClean="0"/>
              <a:t>Ναυτιλία</a:t>
            </a:r>
            <a:r>
              <a:rPr lang="fi-FI" sz="2800" dirty="0" smtClean="0"/>
              <a:t> </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927652" y="2186608"/>
            <a:ext cx="10204173" cy="4081669"/>
          </a:xfrm>
        </p:spPr>
        <p:txBody>
          <a:bodyPr>
            <a:noAutofit/>
          </a:bodyPr>
          <a:lstStyle/>
          <a:p>
            <a:r>
              <a:rPr lang="el-GR" dirty="0" smtClean="0"/>
              <a:t>Κάποιες από τις πιο πολυσύχναστες ναυτικές ρότες βρίσκονται στη Μεσόγειο</a:t>
            </a:r>
            <a:endParaRPr lang="en-US" dirty="0" smtClean="0"/>
          </a:p>
          <a:p>
            <a:r>
              <a:rPr lang="el-GR" dirty="0" smtClean="0"/>
              <a:t>Πλοία με επικίνδυνα φορτία</a:t>
            </a:r>
          </a:p>
          <a:p>
            <a:r>
              <a:rPr lang="el-GR" dirty="0" smtClean="0"/>
              <a:t>Εκκένωση δεξαμενών λημμάτων από τα πλοία και</a:t>
            </a:r>
            <a:endParaRPr lang="el-GR" dirty="0"/>
          </a:p>
          <a:p>
            <a:r>
              <a:rPr lang="el-GR" dirty="0" smtClean="0"/>
              <a:t>Κηλίδες πετρελαίου από ατυχήματα</a:t>
            </a:r>
            <a:br>
              <a:rPr lang="el-GR" dirty="0" smtClean="0"/>
            </a:br>
            <a:endParaRPr lang="en-US"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72208"/>
          </a:xfrm>
        </p:spPr>
        <p:txBody>
          <a:bodyPr>
            <a:normAutofit/>
          </a:bodyPr>
          <a:lstStyle/>
          <a:p>
            <a:r>
              <a:rPr lang="fi-FI" sz="3600" b="1" u="sng" dirty="0" smtClean="0"/>
              <a:t>T</a:t>
            </a:r>
            <a:r>
              <a:rPr lang="el-GR" sz="3600" b="1" u="sng" dirty="0" smtClean="0"/>
              <a:t>οξικές ουσίες στη Μεσόγειο</a:t>
            </a:r>
            <a:r>
              <a:rPr lang="fi-FI" sz="3600" b="1" u="sng" dirty="0" smtClean="0"/>
              <a:t/>
            </a:r>
            <a:br>
              <a:rPr lang="fi-FI" sz="3600" b="1" u="sng" dirty="0" smtClean="0"/>
            </a:br>
            <a:r>
              <a:rPr lang="el-GR" sz="2800" dirty="0" smtClean="0"/>
              <a:t>Πετρέλαιο</a:t>
            </a:r>
            <a:r>
              <a:rPr lang="fi-FI" sz="2800" dirty="0" smtClean="0"/>
              <a:t>/</a:t>
            </a:r>
            <a:r>
              <a:rPr lang="el-GR" sz="2800" dirty="0" smtClean="0"/>
              <a:t>κύρια χαρακτηριστικά</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397565" y="1696278"/>
            <a:ext cx="6811618" cy="4571999"/>
          </a:xfrm>
        </p:spPr>
        <p:txBody>
          <a:bodyPr>
            <a:noAutofit/>
          </a:bodyPr>
          <a:lstStyle/>
          <a:p>
            <a:r>
              <a:rPr lang="el-GR" sz="2400" dirty="0" smtClean="0"/>
              <a:t>Περιορισμός επιπέδου οξυγόνου</a:t>
            </a:r>
            <a:endParaRPr lang="en-US" sz="2400" dirty="0" smtClean="0"/>
          </a:p>
          <a:p>
            <a:r>
              <a:rPr lang="el-GR" sz="2400" dirty="0" smtClean="0"/>
              <a:t>Αλλαγές στη σύνθεση του ιζήματος</a:t>
            </a:r>
          </a:p>
          <a:p>
            <a:r>
              <a:rPr lang="el-GR" sz="2400" dirty="0" err="1" smtClean="0"/>
              <a:t>Υποξία</a:t>
            </a:r>
            <a:r>
              <a:rPr lang="el-GR" sz="2400" dirty="0" smtClean="0"/>
              <a:t> ή </a:t>
            </a:r>
            <a:r>
              <a:rPr lang="el-GR" sz="2400" dirty="0" err="1" smtClean="0"/>
              <a:t>ανοξία</a:t>
            </a:r>
            <a:r>
              <a:rPr lang="el-GR" sz="2400" dirty="0" smtClean="0"/>
              <a:t> του ιζήματος εμφανίζονται μόνο παροδικά σε περιοχές κοντά στις πετρελαϊκές κηλίδες</a:t>
            </a:r>
            <a:endParaRPr lang="el-GR" sz="2400" dirty="0"/>
          </a:p>
          <a:p>
            <a:r>
              <a:rPr lang="el-GR" sz="2400" dirty="0" smtClean="0"/>
              <a:t>Περιορισμός της </a:t>
            </a:r>
            <a:r>
              <a:rPr lang="el-GR" sz="2400" dirty="0" err="1" smtClean="0"/>
              <a:t>οξειδοαναγωγικής</a:t>
            </a:r>
            <a:r>
              <a:rPr lang="el-GR" sz="2400" dirty="0" smtClean="0"/>
              <a:t> δυνατότητας στα ιζήματα που μολύνονται από πετρέλαιο</a:t>
            </a:r>
          </a:p>
          <a:p>
            <a:r>
              <a:rPr lang="en-US" sz="2400" dirty="0" smtClean="0"/>
              <a:t>To </a:t>
            </a:r>
            <a:r>
              <a:rPr lang="el-GR" sz="2400" dirty="0" smtClean="0"/>
              <a:t>πετρέλαιο και τα σωματίδια της πίσσας μπορεί να επηρεάσουν τη σύνθεση του ιζήματος</a:t>
            </a:r>
            <a:endParaRPr lang="en-US" dirty="0" smtClean="0"/>
          </a:p>
        </p:txBody>
      </p:sp>
      <p:pic>
        <p:nvPicPr>
          <p:cNvPr id="9" name="Picture 8" descr="oil-spilled-in-the-mediterranean_9883.jpg"/>
          <p:cNvPicPr>
            <a:picLocks noChangeAspect="1"/>
          </p:cNvPicPr>
          <p:nvPr/>
        </p:nvPicPr>
        <p:blipFill>
          <a:blip r:embed="rId6"/>
          <a:stretch>
            <a:fillRect/>
          </a:stretch>
        </p:blipFill>
        <p:spPr>
          <a:xfrm>
            <a:off x="7275444" y="1410198"/>
            <a:ext cx="4880456" cy="4245996"/>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272209"/>
          </a:xfrm>
        </p:spPr>
        <p:txBody>
          <a:bodyPr>
            <a:normAutofit/>
          </a:bodyPr>
          <a:lstStyle/>
          <a:p>
            <a:r>
              <a:rPr lang="fi-FI" sz="3600" b="1" u="sng" dirty="0"/>
              <a:t>T</a:t>
            </a:r>
            <a:r>
              <a:rPr lang="el-GR" sz="3600" b="1" u="sng" dirty="0"/>
              <a:t>οξικές ουσίες στη Μεσόγειο</a:t>
            </a:r>
            <a:r>
              <a:rPr lang="fi-FI" sz="3600" b="1" u="sng" dirty="0"/>
              <a:t/>
            </a:r>
            <a:br>
              <a:rPr lang="fi-FI" sz="3600" b="1" u="sng" dirty="0"/>
            </a:br>
            <a:r>
              <a:rPr lang="el-GR" sz="3600" dirty="0"/>
              <a:t>Πετρέλαιο</a:t>
            </a:r>
            <a:r>
              <a:rPr lang="fi-FI" sz="3600" dirty="0"/>
              <a:t>/</a:t>
            </a:r>
            <a:r>
              <a:rPr lang="el-GR" sz="3600" dirty="0"/>
              <a:t>κύρια </a:t>
            </a:r>
            <a:r>
              <a:rPr lang="el-GR" sz="3600" dirty="0" smtClean="0"/>
              <a:t>χαρακτηριστικά</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861391" y="1285461"/>
            <a:ext cx="10628244" cy="4982817"/>
          </a:xfrm>
        </p:spPr>
        <p:txBody>
          <a:bodyPr>
            <a:noAutofit/>
          </a:bodyPr>
          <a:lstStyle/>
          <a:p>
            <a:r>
              <a:rPr lang="el-GR" dirty="0" smtClean="0"/>
              <a:t>Η τοξικότητα του πετρελαίου επηρεάζεται από</a:t>
            </a:r>
            <a:r>
              <a:rPr lang="en-US" dirty="0" smtClean="0"/>
              <a:t>:</a:t>
            </a:r>
          </a:p>
          <a:p>
            <a:pPr lvl="1"/>
            <a:r>
              <a:rPr lang="el-GR" dirty="0" smtClean="0"/>
              <a:t>Τη σύνθεσή του</a:t>
            </a:r>
            <a:r>
              <a:rPr lang="en-US" dirty="0" smtClean="0"/>
              <a:t> (</a:t>
            </a:r>
            <a:r>
              <a:rPr lang="el-GR" dirty="0" smtClean="0"/>
              <a:t>ποσοστό κορεσμένων, αρωματικές ουσίες</a:t>
            </a:r>
            <a:r>
              <a:rPr lang="en-US" dirty="0" smtClean="0"/>
              <a:t> </a:t>
            </a:r>
            <a:r>
              <a:rPr lang="el-GR" dirty="0" err="1" smtClean="0"/>
              <a:t>κλπ</a:t>
            </a:r>
            <a:r>
              <a:rPr lang="en-US" dirty="0" smtClean="0"/>
              <a:t>)</a:t>
            </a:r>
          </a:p>
          <a:p>
            <a:pPr lvl="1"/>
            <a:r>
              <a:rPr lang="en-US" dirty="0" smtClean="0"/>
              <a:t>T</a:t>
            </a:r>
            <a:r>
              <a:rPr lang="el-GR" dirty="0" smtClean="0"/>
              <a:t>η χρήση οργανικών διαλυτών (φαινόλες, προπάνιο, </a:t>
            </a:r>
            <a:r>
              <a:rPr lang="el-GR" dirty="0" err="1" smtClean="0"/>
              <a:t>φουρφουρόλη</a:t>
            </a:r>
            <a:r>
              <a:rPr lang="el-GR" dirty="0" smtClean="0"/>
              <a:t> </a:t>
            </a:r>
            <a:r>
              <a:rPr lang="el-GR" dirty="0" err="1" smtClean="0"/>
              <a:t>κλπ</a:t>
            </a:r>
            <a:r>
              <a:rPr lang="el-GR" dirty="0" smtClean="0"/>
              <a:t>) και άλλων ουσιών (όπως </a:t>
            </a:r>
            <a:r>
              <a:rPr lang="en-US" dirty="0" err="1" smtClean="0"/>
              <a:t>Prodesolv</a:t>
            </a:r>
            <a:r>
              <a:rPr lang="en-US" dirty="0" smtClean="0"/>
              <a:t> 128=D, </a:t>
            </a:r>
            <a:r>
              <a:rPr lang="en-US" dirty="0" err="1" smtClean="0"/>
              <a:t>Albisol</a:t>
            </a:r>
            <a:r>
              <a:rPr lang="en-US" dirty="0" smtClean="0"/>
              <a:t> BPS, TC6)</a:t>
            </a:r>
          </a:p>
          <a:p>
            <a:r>
              <a:rPr lang="el-GR" dirty="0" smtClean="0"/>
              <a:t>Κάτω από φυσιολογικές συνθήκες, το πετρέλαιο απομακρύνεται από τις δυνάμεις της φύσης (θαλάσσια ρεύματα, εξάτμιση, σωματιδιακή απορρόφηση, </a:t>
            </a:r>
            <a:r>
              <a:rPr lang="el-GR" dirty="0" err="1" smtClean="0"/>
              <a:t>φωτοαποσύνθεση</a:t>
            </a:r>
            <a:r>
              <a:rPr lang="el-GR" dirty="0" smtClean="0"/>
              <a:t> </a:t>
            </a:r>
            <a:r>
              <a:rPr lang="el-GR" dirty="0" err="1" smtClean="0"/>
              <a:t>κλπ</a:t>
            </a:r>
            <a:r>
              <a:rPr lang="el-GR" dirty="0" smtClean="0"/>
              <a:t>)</a:t>
            </a:r>
            <a:endParaRPr lang="el-GR" dirty="0"/>
          </a:p>
          <a:p>
            <a:r>
              <a:rPr lang="el-GR" dirty="0" smtClean="0"/>
              <a:t>Ωστόσο, μεγάλο ποσοστό του πετρελαίου μπορεί να αναμιχθεί </a:t>
            </a:r>
            <a:r>
              <a:rPr lang="el-GR" dirty="0"/>
              <a:t>μ</a:t>
            </a:r>
            <a:r>
              <a:rPr lang="el-GR" dirty="0" smtClean="0"/>
              <a:t>ε ιζήματα και να παραμείνει επικίνδυνο για χρόνια</a:t>
            </a:r>
            <a:br>
              <a:rPr lang="el-GR" dirty="0" smtClean="0"/>
            </a:br>
            <a:r>
              <a:rPr lang="el-GR" dirty="0" smtClean="0"/>
              <a:t> </a:t>
            </a:r>
            <a:endParaRPr lang="en-US" dirty="0" smtClean="0"/>
          </a:p>
          <a:p>
            <a:pPr>
              <a:buNone/>
            </a:pPr>
            <a:endParaRPr lang="en-US"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538"/>
            <a:ext cx="10515600" cy="1285461"/>
          </a:xfrm>
        </p:spPr>
        <p:txBody>
          <a:bodyPr>
            <a:normAutofit fontScale="90000"/>
          </a:bodyPr>
          <a:lstStyle/>
          <a:p>
            <a:r>
              <a:rPr lang="fi-FI" sz="4800" b="1" u="sng" dirty="0"/>
              <a:t>T</a:t>
            </a:r>
            <a:r>
              <a:rPr lang="el-GR" sz="4800" b="1" u="sng" dirty="0"/>
              <a:t>οξικές ουσίες στη Μεσόγειο</a:t>
            </a:r>
            <a:r>
              <a:rPr lang="fi-FI" sz="4800" b="1" u="sng" dirty="0"/>
              <a:t/>
            </a:r>
            <a:br>
              <a:rPr lang="fi-FI" sz="4800" b="1" u="sng" dirty="0"/>
            </a:br>
            <a:r>
              <a:rPr lang="el-GR" sz="2800" dirty="0" err="1" smtClean="0"/>
              <a:t>Βαρέα</a:t>
            </a:r>
            <a:r>
              <a:rPr lang="el-GR" sz="2800" dirty="0" smtClean="0"/>
              <a:t> μέταλλα </a:t>
            </a:r>
            <a:r>
              <a:rPr lang="fi-FI" sz="2800" dirty="0" smtClean="0"/>
              <a:t> </a:t>
            </a:r>
            <a:r>
              <a:rPr lang="fi-FI" sz="3600" b="1" u="sng" dirty="0" smtClean="0"/>
              <a:t/>
            </a:r>
            <a:br>
              <a:rPr lang="fi-FI" sz="3600" b="1" u="sng" dirty="0" smtClean="0"/>
            </a:b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821635" y="1444487"/>
            <a:ext cx="10827026" cy="4823791"/>
          </a:xfrm>
        </p:spPr>
        <p:txBody>
          <a:bodyPr>
            <a:noAutofit/>
          </a:bodyPr>
          <a:lstStyle/>
          <a:p>
            <a:r>
              <a:rPr lang="el-GR" dirty="0" smtClean="0"/>
              <a:t>Τα παράκτια ύδατα της Αιγύπτου παρουσιάζουν ιδιαίτερα υψηλή ρύπανση:</a:t>
            </a:r>
            <a:endParaRPr lang="en-US" dirty="0" smtClean="0"/>
          </a:p>
          <a:p>
            <a:pPr lvl="1"/>
            <a:r>
              <a:rPr lang="en-US" dirty="0" smtClean="0"/>
              <a:t>5 </a:t>
            </a:r>
            <a:r>
              <a:rPr lang="el-GR" dirty="0" smtClean="0"/>
              <a:t>ως</a:t>
            </a:r>
            <a:r>
              <a:rPr lang="en-US" dirty="0" smtClean="0"/>
              <a:t> 14 </a:t>
            </a:r>
            <a:r>
              <a:rPr lang="el-GR" dirty="0" smtClean="0"/>
              <a:t>τόνοι υδραργύρου καταλήγουν ετησίως στη θάλασσα</a:t>
            </a:r>
            <a:r>
              <a:rPr lang="en-US" dirty="0" smtClean="0"/>
              <a:t>. </a:t>
            </a:r>
          </a:p>
          <a:p>
            <a:pPr lvl="1"/>
            <a:r>
              <a:rPr lang="el-GR" dirty="0" smtClean="0"/>
              <a:t>Ο υδράργυρος και ο μόλυβδος προέρχονται κυρίως από βιομηχανίες υφασμάτων και χρωμάτων.</a:t>
            </a:r>
            <a:endParaRPr lang="el-GR" dirty="0"/>
          </a:p>
          <a:p>
            <a:pPr lvl="1"/>
            <a:r>
              <a:rPr lang="el-GR" dirty="0" smtClean="0"/>
              <a:t>Αυτά τα </a:t>
            </a:r>
            <a:r>
              <a:rPr lang="el-GR" dirty="0" smtClean="0"/>
              <a:t>μέταλλα δηλητηριάζουν ιδιαίτερα στο μύδι </a:t>
            </a:r>
            <a:r>
              <a:rPr lang="en-US" dirty="0" err="1" smtClean="0"/>
              <a:t>Mytils</a:t>
            </a:r>
            <a:r>
              <a:rPr lang="en-US" dirty="0" smtClean="0"/>
              <a:t> </a:t>
            </a:r>
            <a:r>
              <a:rPr lang="en-US" dirty="0" smtClean="0"/>
              <a:t>edulis</a:t>
            </a:r>
          </a:p>
          <a:p>
            <a:r>
              <a:rPr lang="el-GR" dirty="0" smtClean="0"/>
              <a:t>Παρομοίως υψηλές συγκεντρώσεις </a:t>
            </a:r>
            <a:r>
              <a:rPr lang="el-GR" dirty="0" err="1" smtClean="0"/>
              <a:t>βαρέων</a:t>
            </a:r>
            <a:r>
              <a:rPr lang="el-GR" dirty="0" smtClean="0"/>
              <a:t> μετάλλων έχουν αναφερθεί σε ελληνικές ακτές (</a:t>
            </a:r>
            <a:r>
              <a:rPr lang="el-GR" dirty="0" err="1" smtClean="0"/>
              <a:t>κυρώς</a:t>
            </a:r>
            <a:r>
              <a:rPr lang="el-GR" dirty="0" smtClean="0"/>
              <a:t> στον Σαρωνικό κόλπο και τον όρμο της Ελευσίνας</a:t>
            </a:r>
            <a:endParaRPr lang="en-US" dirty="0" smtClean="0"/>
          </a:p>
          <a:p>
            <a:pPr lvl="1"/>
            <a:r>
              <a:rPr lang="en-US" dirty="0" smtClean="0"/>
              <a:t>O</a:t>
            </a:r>
            <a:r>
              <a:rPr lang="el-GR" dirty="0" smtClean="0"/>
              <a:t>ι συγκεντρώσεις καδμίου στις εκβολές του Άρνου είναι 20πλάσιες σε σχέση με άλλες γειτονικές </a:t>
            </a:r>
            <a:r>
              <a:rPr lang="el-GR" dirty="0"/>
              <a:t>τ</a:t>
            </a:r>
            <a:r>
              <a:rPr lang="el-GR" dirty="0" smtClean="0"/>
              <a:t>ου περιοχές στη θάλασσα της </a:t>
            </a:r>
            <a:r>
              <a:rPr lang="el-GR" dirty="0" err="1" smtClean="0"/>
              <a:t>Λιγουρίας</a:t>
            </a:r>
            <a:r>
              <a:rPr lang="en-US" dirty="0" smtClean="0"/>
              <a:t>. </a:t>
            </a:r>
          </a:p>
          <a:p>
            <a:pPr lvl="1"/>
            <a:r>
              <a:rPr lang="el-GR" dirty="0" smtClean="0"/>
              <a:t>Οι ανωτέρω συγκεντρώσεις προέρχονται από βιομηχανίες της περιοχής και προκαλούν περιορισμό της πυκνότητας των μικροοργανισμών στην περιοχή</a:t>
            </a:r>
            <a:endParaRPr lang="en-US"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538"/>
            <a:ext cx="10515600" cy="1285461"/>
          </a:xfrm>
        </p:spPr>
        <p:txBody>
          <a:bodyPr>
            <a:normAutofit fontScale="90000"/>
          </a:bodyPr>
          <a:lstStyle/>
          <a:p>
            <a:r>
              <a:rPr lang="fi-FI" sz="4000" b="1" u="sng" dirty="0" smtClean="0"/>
              <a:t>T</a:t>
            </a:r>
            <a:r>
              <a:rPr lang="el-GR" sz="4000" b="1" u="sng" dirty="0"/>
              <a:t>οξικές ουσίες στη Μεσόγειο</a:t>
            </a:r>
            <a:r>
              <a:rPr lang="fi-FI" sz="4000" b="1" u="sng" dirty="0"/>
              <a:t/>
            </a:r>
            <a:br>
              <a:rPr lang="fi-FI" sz="4000" b="1" u="sng" dirty="0"/>
            </a:br>
            <a:r>
              <a:rPr lang="el-GR" sz="2000" dirty="0" err="1"/>
              <a:t>Βαρέα</a:t>
            </a:r>
            <a:r>
              <a:rPr lang="el-GR" sz="2000" dirty="0"/>
              <a:t> </a:t>
            </a:r>
            <a:r>
              <a:rPr lang="el-GR" sz="2000" dirty="0" smtClean="0"/>
              <a:t>μέταλλα</a:t>
            </a:r>
            <a:r>
              <a:rPr lang="fi-FI" sz="3600" b="1" u="sng" dirty="0" smtClean="0"/>
              <a:t/>
            </a:r>
            <a:br>
              <a:rPr lang="fi-FI" sz="3600" b="1" u="sng" dirty="0" smtClean="0"/>
            </a:b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530088" y="1550504"/>
            <a:ext cx="11118573" cy="4717774"/>
          </a:xfrm>
        </p:spPr>
        <p:txBody>
          <a:bodyPr>
            <a:noAutofit/>
          </a:bodyPr>
          <a:lstStyle/>
          <a:p>
            <a:r>
              <a:rPr lang="en-US" dirty="0" smtClean="0"/>
              <a:t>M</a:t>
            </a:r>
            <a:r>
              <a:rPr lang="el-GR" dirty="0" err="1" smtClean="0"/>
              <a:t>εγάλες</a:t>
            </a:r>
            <a:r>
              <a:rPr lang="el-GR" dirty="0" smtClean="0"/>
              <a:t> συσσωρεύσεις </a:t>
            </a:r>
            <a:r>
              <a:rPr lang="el-GR" dirty="0" err="1" smtClean="0"/>
              <a:t>βαρέων</a:t>
            </a:r>
            <a:r>
              <a:rPr lang="el-GR" dirty="0" smtClean="0"/>
              <a:t> μετάλλων παρατηρήθηκαν σε ιζήματα στα δέλτα των ποταμών </a:t>
            </a:r>
            <a:r>
              <a:rPr lang="en-US" dirty="0" err="1" smtClean="0"/>
              <a:t>Besos</a:t>
            </a:r>
            <a:r>
              <a:rPr lang="en-US" dirty="0" smtClean="0"/>
              <a:t> </a:t>
            </a:r>
            <a:r>
              <a:rPr lang="el-GR" dirty="0" smtClean="0"/>
              <a:t>και</a:t>
            </a:r>
            <a:r>
              <a:rPr lang="en-US" dirty="0" smtClean="0"/>
              <a:t> </a:t>
            </a:r>
            <a:r>
              <a:rPr lang="en-US" dirty="0" err="1" smtClean="0"/>
              <a:t>Llobregat</a:t>
            </a:r>
            <a:r>
              <a:rPr lang="el-GR" dirty="0" smtClean="0"/>
              <a:t> της Ισπανίας</a:t>
            </a:r>
            <a:endParaRPr lang="en-US" dirty="0" smtClean="0"/>
          </a:p>
          <a:p>
            <a:r>
              <a:rPr lang="el-GR" dirty="0" smtClean="0"/>
              <a:t>Αντιθέτως, αναλύσεις ιζημάτων της Αδριατικής φανερώνουν ότι η περιοχή δεν παρουσιάζει υψηλότερες συγκεντρώσεις καδμίου, χαλκού, νικελίου και ψευδαργύρου σε σχέση με άλλα παράκτια συστήματα</a:t>
            </a:r>
            <a:endParaRPr lang="en-US"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Τα ιδιαίτερα χαρακτηριστικά της Μεσογείου</a:t>
            </a:r>
            <a:r>
              <a:rPr lang="fi-FI" sz="3200" b="1" u="sng" dirty="0" smtClean="0"/>
              <a:t/>
            </a:r>
            <a:br>
              <a:rPr lang="fi-FI" sz="3200" b="1" u="sng" dirty="0" smtClean="0"/>
            </a:br>
            <a:r>
              <a:rPr lang="el-GR" sz="2800" dirty="0" smtClean="0"/>
              <a:t>Επισκόπηση</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5916448"/>
            <a:ext cx="944962" cy="75597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11" name="Line Callout 2 10"/>
          <p:cNvSpPr/>
          <p:nvPr/>
        </p:nvSpPr>
        <p:spPr>
          <a:xfrm>
            <a:off x="7673007" y="2398642"/>
            <a:ext cx="2941983" cy="720000"/>
          </a:xfrm>
          <a:prstGeom prst="borderCallout2">
            <a:avLst>
              <a:gd name="adj1" fmla="val 18750"/>
              <a:gd name="adj2" fmla="val -8333"/>
              <a:gd name="adj3" fmla="val 24271"/>
              <a:gd name="adj4" fmla="val -20270"/>
              <a:gd name="adj5" fmla="val 64113"/>
              <a:gd name="adj6" fmla="val -26858"/>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2400" b="1" dirty="0" smtClean="0"/>
              <a:t>Υψηλές θερμοκρασίες</a:t>
            </a:r>
            <a:r>
              <a:rPr lang="en-US" sz="2400" b="1" dirty="0" smtClean="0"/>
              <a:t> </a:t>
            </a:r>
            <a:endParaRPr lang="el-GR" sz="2400" b="1" dirty="0"/>
          </a:p>
        </p:txBody>
      </p:sp>
      <p:sp>
        <p:nvSpPr>
          <p:cNvPr id="13" name="Line Callout 2 12"/>
          <p:cNvSpPr/>
          <p:nvPr/>
        </p:nvSpPr>
        <p:spPr>
          <a:xfrm>
            <a:off x="8010938" y="3372678"/>
            <a:ext cx="3180522" cy="720000"/>
          </a:xfrm>
          <a:prstGeom prst="borderCallout2">
            <a:avLst>
              <a:gd name="adj1" fmla="val 18750"/>
              <a:gd name="adj2" fmla="val -8333"/>
              <a:gd name="adj3" fmla="val 1867"/>
              <a:gd name="adj4" fmla="val -18334"/>
              <a:gd name="adj5" fmla="val 38362"/>
              <a:gd name="adj6" fmla="val -35418"/>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2400" b="1" dirty="0" smtClean="0"/>
              <a:t>Υψηλή </a:t>
            </a:r>
            <a:r>
              <a:rPr lang="el-GR" sz="2400" b="1" dirty="0" err="1" smtClean="0"/>
              <a:t>αλατότητα</a:t>
            </a:r>
            <a:r>
              <a:rPr lang="en-US" sz="2400" b="1" dirty="0" smtClean="0"/>
              <a:t>  </a:t>
            </a:r>
            <a:endParaRPr lang="el-GR" sz="2400" b="1" dirty="0"/>
          </a:p>
        </p:txBody>
      </p:sp>
      <p:sp>
        <p:nvSpPr>
          <p:cNvPr id="14" name="Line Callout 2 13"/>
          <p:cNvSpPr/>
          <p:nvPr/>
        </p:nvSpPr>
        <p:spPr>
          <a:xfrm>
            <a:off x="7885043" y="4373217"/>
            <a:ext cx="3180522" cy="720000"/>
          </a:xfrm>
          <a:prstGeom prst="borderCallout2">
            <a:avLst>
              <a:gd name="adj1" fmla="val 18750"/>
              <a:gd name="adj2" fmla="val -8333"/>
              <a:gd name="adj3" fmla="val -5925"/>
              <a:gd name="adj4" fmla="val -15000"/>
              <a:gd name="adj5" fmla="val 13688"/>
              <a:gd name="adj6" fmla="val -29584"/>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r>
              <a:rPr lang="el-GR" sz="2400" b="1" dirty="0" err="1" smtClean="0"/>
              <a:t>Μικροπαλλίροιες</a:t>
            </a:r>
            <a:endParaRPr lang="el-GR" sz="2400" b="1" dirty="0" smtClean="0"/>
          </a:p>
        </p:txBody>
      </p:sp>
      <p:sp>
        <p:nvSpPr>
          <p:cNvPr id="15" name="Line Callout 2 14"/>
          <p:cNvSpPr/>
          <p:nvPr/>
        </p:nvSpPr>
        <p:spPr>
          <a:xfrm rot="10800000">
            <a:off x="1656521" y="2427391"/>
            <a:ext cx="2378765" cy="720000"/>
          </a:xfrm>
          <a:prstGeom prst="borderCallout2">
            <a:avLst>
              <a:gd name="adj1" fmla="val 18750"/>
              <a:gd name="adj2" fmla="val -8333"/>
              <a:gd name="adj3" fmla="val 46229"/>
              <a:gd name="adj4" fmla="val -19321"/>
              <a:gd name="adj5" fmla="val 25384"/>
              <a:gd name="adj6" fmla="val -3846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l-GR" dirty="0"/>
          </a:p>
        </p:txBody>
      </p:sp>
      <p:sp>
        <p:nvSpPr>
          <p:cNvPr id="16" name="TextBox 15"/>
          <p:cNvSpPr txBox="1"/>
          <p:nvPr/>
        </p:nvSpPr>
        <p:spPr>
          <a:xfrm>
            <a:off x="1789043" y="2554109"/>
            <a:ext cx="2078613" cy="461665"/>
          </a:xfrm>
          <a:prstGeom prst="rect">
            <a:avLst/>
          </a:prstGeom>
          <a:noFill/>
        </p:spPr>
        <p:txBody>
          <a:bodyPr wrap="square" rtlCol="0">
            <a:spAutoFit/>
          </a:bodyPr>
          <a:lstStyle/>
          <a:p>
            <a:pPr lvl="0" algn="ctr"/>
            <a:r>
              <a:rPr lang="el-GR" sz="2400" b="1" dirty="0" err="1" smtClean="0"/>
              <a:t>Ολιγοτροφία</a:t>
            </a:r>
            <a:endParaRPr lang="el-GR" sz="2400" b="1" dirty="0" smtClean="0"/>
          </a:p>
        </p:txBody>
      </p:sp>
      <p:sp>
        <p:nvSpPr>
          <p:cNvPr id="17" name="Line Callout 2 16"/>
          <p:cNvSpPr/>
          <p:nvPr/>
        </p:nvSpPr>
        <p:spPr>
          <a:xfrm rot="10800000">
            <a:off x="1033669" y="3494188"/>
            <a:ext cx="3087755" cy="720000"/>
          </a:xfrm>
          <a:prstGeom prst="borderCallout2">
            <a:avLst>
              <a:gd name="adj1" fmla="val 18750"/>
              <a:gd name="adj2" fmla="val -8333"/>
              <a:gd name="adj3" fmla="val 70156"/>
              <a:gd name="adj4" fmla="val -16942"/>
              <a:gd name="adj5" fmla="val 71269"/>
              <a:gd name="adj6" fmla="val -2712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l-GR" dirty="0"/>
          </a:p>
        </p:txBody>
      </p:sp>
      <p:sp>
        <p:nvSpPr>
          <p:cNvPr id="18" name="Line Callout 2 17"/>
          <p:cNvSpPr/>
          <p:nvPr/>
        </p:nvSpPr>
        <p:spPr>
          <a:xfrm rot="10800000">
            <a:off x="1364973" y="4521233"/>
            <a:ext cx="2975112" cy="720000"/>
          </a:xfrm>
          <a:prstGeom prst="borderCallout2">
            <a:avLst>
              <a:gd name="adj1" fmla="val 38996"/>
              <a:gd name="adj2" fmla="val -5215"/>
              <a:gd name="adj3" fmla="val 88562"/>
              <a:gd name="adj4" fmla="val -11968"/>
              <a:gd name="adj5" fmla="val 99504"/>
              <a:gd name="adj6" fmla="val -21151"/>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l-GR" dirty="0"/>
          </a:p>
        </p:txBody>
      </p:sp>
      <p:sp>
        <p:nvSpPr>
          <p:cNvPr id="19" name="TextBox 18"/>
          <p:cNvSpPr txBox="1"/>
          <p:nvPr/>
        </p:nvSpPr>
        <p:spPr>
          <a:xfrm>
            <a:off x="1046920" y="3438689"/>
            <a:ext cx="3061252" cy="830997"/>
          </a:xfrm>
          <a:prstGeom prst="rect">
            <a:avLst/>
          </a:prstGeom>
          <a:noFill/>
        </p:spPr>
        <p:txBody>
          <a:bodyPr wrap="square" rtlCol="0">
            <a:spAutoFit/>
          </a:bodyPr>
          <a:lstStyle/>
          <a:p>
            <a:pPr algn="ctr"/>
            <a:r>
              <a:rPr lang="el-GR" sz="2400" b="1" dirty="0"/>
              <a:t>Ε</a:t>
            </a:r>
            <a:r>
              <a:rPr lang="el-GR" sz="2400" b="1" dirty="0" smtClean="0"/>
              <a:t>ισβολές</a:t>
            </a:r>
            <a:r>
              <a:rPr lang="en-US" sz="2400" b="1" dirty="0" smtClean="0"/>
              <a:t> </a:t>
            </a:r>
            <a:r>
              <a:rPr lang="el-GR" sz="2400" b="1" dirty="0" smtClean="0"/>
              <a:t>ξενικών ειδών</a:t>
            </a:r>
            <a:endParaRPr lang="el-GR" sz="2400" b="1" dirty="0"/>
          </a:p>
        </p:txBody>
      </p:sp>
      <p:sp>
        <p:nvSpPr>
          <p:cNvPr id="20" name="TextBox 19"/>
          <p:cNvSpPr txBox="1"/>
          <p:nvPr/>
        </p:nvSpPr>
        <p:spPr>
          <a:xfrm>
            <a:off x="1346367" y="4451193"/>
            <a:ext cx="2796209" cy="830997"/>
          </a:xfrm>
          <a:prstGeom prst="rect">
            <a:avLst/>
          </a:prstGeom>
          <a:noFill/>
        </p:spPr>
        <p:txBody>
          <a:bodyPr wrap="square" rtlCol="0">
            <a:spAutoFit/>
          </a:bodyPr>
          <a:lstStyle/>
          <a:p>
            <a:pPr algn="ctr"/>
            <a:r>
              <a:rPr lang="el-GR" sz="2400" b="1" dirty="0" smtClean="0"/>
              <a:t>Πλούσια βιοποικιλότητα</a:t>
            </a:r>
            <a:endParaRPr lang="el-GR" sz="2400" b="1" dirty="0"/>
          </a:p>
        </p:txBody>
      </p:sp>
      <p:sp>
        <p:nvSpPr>
          <p:cNvPr id="21" name="Rounded Rectangle 20"/>
          <p:cNvSpPr/>
          <p:nvPr/>
        </p:nvSpPr>
        <p:spPr>
          <a:xfrm>
            <a:off x="5088835" y="2517912"/>
            <a:ext cx="1630018" cy="251791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l-GR"/>
          </a:p>
        </p:txBody>
      </p:sp>
      <p:sp>
        <p:nvSpPr>
          <p:cNvPr id="22" name="TextBox 21"/>
          <p:cNvSpPr txBox="1"/>
          <p:nvPr/>
        </p:nvSpPr>
        <p:spPr>
          <a:xfrm>
            <a:off x="5115338" y="3220278"/>
            <a:ext cx="1603513" cy="1200329"/>
          </a:xfrm>
          <a:prstGeom prst="rect">
            <a:avLst/>
          </a:prstGeom>
          <a:noFill/>
        </p:spPr>
        <p:txBody>
          <a:bodyPr wrap="square" rtlCol="0">
            <a:spAutoFit/>
          </a:bodyPr>
          <a:lstStyle/>
          <a:p>
            <a:pPr algn="ctr"/>
            <a:r>
              <a:rPr lang="el-GR" sz="2400" b="1" dirty="0" smtClean="0"/>
              <a:t>Κύρια </a:t>
            </a:r>
            <a:r>
              <a:rPr lang="en-US" sz="2400" b="1" dirty="0" smtClean="0"/>
              <a:t> </a:t>
            </a:r>
            <a:r>
              <a:rPr lang="el-GR" sz="2400" b="1" dirty="0" smtClean="0"/>
              <a:t>Χαρακτηριστικά</a:t>
            </a:r>
            <a:r>
              <a:rPr lang="en-US" dirty="0" smtClean="0"/>
              <a:t> </a:t>
            </a:r>
            <a:endParaRPr lang="el-GR" dirty="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898" y="940905"/>
            <a:ext cx="10515600" cy="1007164"/>
          </a:xfrm>
        </p:spPr>
        <p:txBody>
          <a:bodyPr>
            <a:normAutofit fontScale="90000"/>
          </a:bodyPr>
          <a:lstStyle/>
          <a:p>
            <a:r>
              <a:rPr lang="fi-FI" sz="4000" b="1" u="sng" dirty="0" smtClean="0"/>
              <a:t>T</a:t>
            </a:r>
            <a:r>
              <a:rPr lang="el-GR" sz="4000" b="1" u="sng" dirty="0"/>
              <a:t>οξικές ουσίες στη Μεσόγειο</a:t>
            </a:r>
            <a:r>
              <a:rPr lang="fi-FI" sz="4000" b="1" u="sng" dirty="0"/>
              <a:t/>
            </a:r>
            <a:br>
              <a:rPr lang="fi-FI" sz="4000" b="1" u="sng" dirty="0"/>
            </a:br>
            <a:r>
              <a:rPr lang="fi-FI" sz="3600" b="1" u="sng" dirty="0" smtClean="0"/>
              <a:t/>
            </a:r>
            <a:br>
              <a:rPr lang="fi-FI" sz="3600" b="1" u="sng" dirty="0" smtClean="0"/>
            </a:br>
            <a:r>
              <a:rPr lang="fi-FI" sz="3600" b="1" u="sng" dirty="0" smtClean="0"/>
              <a:t/>
            </a:r>
            <a:br>
              <a:rPr lang="fi-FI" sz="3600" b="1" u="sng" dirty="0" smtClean="0"/>
            </a:b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
        <p:nvSpPr>
          <p:cNvPr id="8" name="Content Placeholder 7"/>
          <p:cNvSpPr>
            <a:spLocks noGrp="1"/>
          </p:cNvSpPr>
          <p:nvPr>
            <p:ph idx="1"/>
          </p:nvPr>
        </p:nvSpPr>
        <p:spPr>
          <a:xfrm>
            <a:off x="993913" y="1444487"/>
            <a:ext cx="10654748" cy="4823791"/>
          </a:xfrm>
        </p:spPr>
        <p:txBody>
          <a:bodyPr>
            <a:noAutofit/>
          </a:bodyPr>
          <a:lstStyle/>
          <a:p>
            <a:pPr>
              <a:buNone/>
            </a:pPr>
            <a:r>
              <a:rPr lang="el-GR" dirty="0" smtClean="0"/>
              <a:t>Φυτοφάρμακα</a:t>
            </a:r>
            <a:endParaRPr lang="en-US" dirty="0" smtClean="0"/>
          </a:p>
          <a:p>
            <a:pPr lvl="1"/>
            <a:r>
              <a:rPr lang="en-US" sz="2800" i="1" dirty="0" smtClean="0"/>
              <a:t>A</a:t>
            </a:r>
            <a:r>
              <a:rPr lang="el-GR" sz="2800" i="1" dirty="0" err="1" smtClean="0"/>
              <a:t>λδρίνη</a:t>
            </a:r>
            <a:r>
              <a:rPr lang="el-GR" sz="2800" i="1" dirty="0" smtClean="0"/>
              <a:t>, </a:t>
            </a:r>
            <a:r>
              <a:rPr lang="el-GR" sz="2800" i="1" dirty="0" err="1" smtClean="0"/>
              <a:t>διελδρίνη</a:t>
            </a:r>
            <a:r>
              <a:rPr lang="el-GR" sz="2800" i="1" dirty="0" smtClean="0"/>
              <a:t>, </a:t>
            </a:r>
            <a:r>
              <a:rPr lang="el-GR" sz="2800" i="1" dirty="0" err="1" smtClean="0"/>
              <a:t>ενδρίνη</a:t>
            </a:r>
            <a:r>
              <a:rPr lang="el-GR" sz="2800" i="1" dirty="0" smtClean="0"/>
              <a:t> και </a:t>
            </a:r>
            <a:r>
              <a:rPr lang="el-GR" sz="2800" i="1" dirty="0" err="1" smtClean="0"/>
              <a:t>επταχλώριο</a:t>
            </a:r>
            <a:endParaRPr lang="el-GR" sz="2800" i="1" dirty="0"/>
          </a:p>
          <a:p>
            <a:pPr lvl="1"/>
            <a:r>
              <a:rPr lang="en-US" sz="2800" i="1" dirty="0" smtClean="0"/>
              <a:t>DDT</a:t>
            </a:r>
            <a:endParaRPr lang="en-US" sz="2800" i="1" dirty="0" smtClean="0"/>
          </a:p>
          <a:p>
            <a:pPr>
              <a:buNone/>
            </a:pPr>
            <a:r>
              <a:rPr lang="en-US" dirty="0" smtClean="0"/>
              <a:t>B</a:t>
            </a:r>
            <a:r>
              <a:rPr lang="el-GR" dirty="0" err="1" smtClean="0"/>
              <a:t>ιομηχανικές</a:t>
            </a:r>
            <a:r>
              <a:rPr lang="el-GR" dirty="0" smtClean="0"/>
              <a:t> ενώσεις </a:t>
            </a:r>
            <a:endParaRPr lang="en-US" dirty="0" smtClean="0"/>
          </a:p>
          <a:p>
            <a:pPr lvl="1"/>
            <a:r>
              <a:rPr lang="el-GR" sz="2800" i="1" dirty="0" err="1" smtClean="0"/>
              <a:t>Εξαχλωροβενζίνη</a:t>
            </a:r>
            <a:r>
              <a:rPr lang="en-US" sz="2800" i="1" dirty="0" smtClean="0"/>
              <a:t> (HCB)</a:t>
            </a:r>
          </a:p>
          <a:p>
            <a:pPr lvl="1"/>
            <a:r>
              <a:rPr lang="en-US" sz="2800" i="1" dirty="0" smtClean="0"/>
              <a:t>PCBs</a:t>
            </a:r>
            <a:endParaRPr lang="en-US" sz="2800" i="1" dirty="0" smtClean="0"/>
          </a:p>
          <a:p>
            <a:pPr>
              <a:buNone/>
            </a:pPr>
            <a:r>
              <a:rPr lang="en-US" dirty="0" smtClean="0"/>
              <a:t>A</a:t>
            </a:r>
            <a:r>
              <a:rPr lang="el-GR" dirty="0" err="1" smtClean="0"/>
              <a:t>κούσια</a:t>
            </a:r>
            <a:r>
              <a:rPr lang="el-GR" dirty="0" smtClean="0"/>
              <a:t> </a:t>
            </a:r>
            <a:r>
              <a:rPr lang="el-GR" dirty="0" err="1" smtClean="0"/>
              <a:t>βιοπροϊόντα</a:t>
            </a:r>
            <a:r>
              <a:rPr lang="el-GR" dirty="0" smtClean="0"/>
              <a:t> </a:t>
            </a:r>
            <a:endParaRPr lang="en-US" dirty="0" smtClean="0"/>
          </a:p>
          <a:p>
            <a:pPr lvl="1"/>
            <a:r>
              <a:rPr lang="en-US" sz="2800" i="1" dirty="0" smtClean="0"/>
              <a:t>PCDD/PCDFs</a:t>
            </a:r>
          </a:p>
          <a:p>
            <a:pPr>
              <a:buNone/>
            </a:pPr>
            <a:endParaRPr lang="en-US"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157" y="690229"/>
            <a:ext cx="10515600" cy="1285461"/>
          </a:xfrm>
        </p:spPr>
        <p:txBody>
          <a:bodyPr>
            <a:normAutofit fontScale="90000"/>
          </a:bodyPr>
          <a:lstStyle/>
          <a:p>
            <a:r>
              <a:rPr lang="fi-FI" sz="4000" b="1" u="sng" dirty="0" smtClean="0"/>
              <a:t>T</a:t>
            </a:r>
            <a:r>
              <a:rPr lang="el-GR" sz="4000" b="1" u="sng" dirty="0"/>
              <a:t>οξικές ουσίες στη Μεσόγειο</a:t>
            </a:r>
            <a:r>
              <a:rPr lang="fi-FI" sz="4000" b="1" u="sng" dirty="0"/>
              <a:t/>
            </a:r>
            <a:br>
              <a:rPr lang="fi-FI" sz="4000" b="1" u="sng" dirty="0"/>
            </a:br>
            <a:r>
              <a:rPr lang="fi-FI" sz="3600" b="1" u="sng" dirty="0" smtClean="0"/>
              <a:t/>
            </a:r>
            <a:br>
              <a:rPr lang="fi-FI" sz="3600" b="1" u="sng" dirty="0" smtClean="0"/>
            </a:br>
            <a:r>
              <a:rPr lang="fi-FI" sz="3600" b="1" u="sng" dirty="0" smtClean="0"/>
              <a:t/>
            </a:r>
            <a:br>
              <a:rPr lang="fi-FI" sz="3600" b="1" u="sng" dirty="0" smtClean="0"/>
            </a:b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3488" y="632121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45478"/>
            <a:ext cx="540000" cy="1025774"/>
          </a:xfrm>
          <a:prstGeom prst="rect">
            <a:avLst/>
          </a:prstGeom>
        </p:spPr>
      </p:pic>
      <p:sp>
        <p:nvSpPr>
          <p:cNvPr id="8" name="Content Placeholder 7"/>
          <p:cNvSpPr>
            <a:spLocks noGrp="1"/>
          </p:cNvSpPr>
          <p:nvPr>
            <p:ph idx="1"/>
          </p:nvPr>
        </p:nvSpPr>
        <p:spPr>
          <a:xfrm>
            <a:off x="954157" y="1524000"/>
            <a:ext cx="10694504" cy="4744278"/>
          </a:xfrm>
        </p:spPr>
        <p:txBody>
          <a:bodyPr>
            <a:noAutofit/>
          </a:bodyPr>
          <a:lstStyle/>
          <a:p>
            <a:pPr>
              <a:buNone/>
            </a:pPr>
            <a:r>
              <a:rPr lang="el-GR" dirty="0" smtClean="0"/>
              <a:t>Άλλες τοξικές ουσίες που χρήζουν παρακολούθησης στην περιοχή</a:t>
            </a:r>
            <a:endParaRPr lang="en-US" dirty="0" smtClean="0"/>
          </a:p>
          <a:p>
            <a:pPr lvl="1"/>
            <a:r>
              <a:rPr lang="en-US" sz="2800" i="1" dirty="0" smtClean="0"/>
              <a:t>HCHs</a:t>
            </a:r>
          </a:p>
          <a:p>
            <a:pPr lvl="1"/>
            <a:r>
              <a:rPr lang="en-US" sz="2800" i="1" dirty="0" smtClean="0"/>
              <a:t>PAHs</a:t>
            </a:r>
          </a:p>
          <a:p>
            <a:pPr lvl="1"/>
            <a:r>
              <a:rPr lang="en-US" sz="2800" i="1" dirty="0" smtClean="0"/>
              <a:t>A</a:t>
            </a:r>
            <a:r>
              <a:rPr lang="el-GR" sz="2800" i="1" dirty="0" err="1" smtClean="0"/>
              <a:t>λκυλοφαινόλες</a:t>
            </a:r>
            <a:endParaRPr lang="en-US" sz="2800" i="1" dirty="0" smtClean="0"/>
          </a:p>
          <a:p>
            <a:pPr lvl="1"/>
            <a:r>
              <a:rPr lang="el-GR" sz="2800" i="1" dirty="0" smtClean="0"/>
              <a:t>Ενώσεις </a:t>
            </a:r>
            <a:r>
              <a:rPr lang="el-GR" sz="2800" i="1" dirty="0" err="1" smtClean="0"/>
              <a:t>οργανοϋδραργυρικών</a:t>
            </a:r>
            <a:endParaRPr lang="en-US" sz="2800" dirty="0" smtClean="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34059"/>
            <a:ext cx="8394477" cy="1983839"/>
          </a:xfrm>
        </p:spPr>
        <p:txBody>
          <a:bodyPr>
            <a:normAutofit/>
          </a:bodyPr>
          <a:lstStyle/>
          <a:p>
            <a:r>
              <a:rPr lang="fi-FI" sz="3200" b="1" u="sng" dirty="0" smtClean="0"/>
              <a:t/>
            </a:r>
            <a:br>
              <a:rPr lang="fi-FI" sz="3200" b="1" u="sng" dirty="0" smtClean="0"/>
            </a:br>
            <a:r>
              <a:rPr lang="el-GR" sz="3200" b="1" u="sng" dirty="0" smtClean="0"/>
              <a:t>Ιδιαίτερα </a:t>
            </a:r>
            <a:r>
              <a:rPr lang="el-GR" sz="3200" b="1" u="sng" dirty="0"/>
              <a:t>χαρακτηριστικά της</a:t>
            </a:r>
            <a:br>
              <a:rPr lang="el-GR" sz="3200" b="1" u="sng" dirty="0"/>
            </a:br>
            <a:r>
              <a:rPr lang="el-GR" sz="3200" b="1" u="sng" dirty="0" smtClean="0"/>
              <a:t>Βαλτικής</a:t>
            </a:r>
            <a:r>
              <a:rPr lang="el-GR" sz="3200" dirty="0"/>
              <a:t/>
            </a:r>
            <a:br>
              <a:rPr lang="el-GR" sz="3200" dirty="0"/>
            </a:br>
            <a:r>
              <a:rPr lang="el-GR" sz="3200" dirty="0" smtClean="0"/>
              <a:t>Επισκόπηση</a:t>
            </a:r>
            <a:endParaRPr lang="fi-FI" sz="2800" b="1" u="sng" dirty="0"/>
          </a:p>
        </p:txBody>
      </p:sp>
      <p:pic>
        <p:nvPicPr>
          <p:cNvPr id="4"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388769" y="487303"/>
            <a:ext cx="4107362" cy="5554060"/>
          </a:xfrm>
        </p:spPr>
      </p:pic>
      <p:sp>
        <p:nvSpPr>
          <p:cNvPr id="8" name="Content Placeholder 7"/>
          <p:cNvSpPr>
            <a:spLocks noGrp="1"/>
          </p:cNvSpPr>
          <p:nvPr>
            <p:ph sz="quarter" idx="4"/>
          </p:nvPr>
        </p:nvSpPr>
        <p:spPr>
          <a:xfrm>
            <a:off x="677334" y="2317898"/>
            <a:ext cx="5579087" cy="3723465"/>
          </a:xfrm>
        </p:spPr>
        <p:txBody>
          <a:bodyPr>
            <a:normAutofit fontScale="92500" lnSpcReduction="10000"/>
          </a:bodyPr>
          <a:lstStyle/>
          <a:p>
            <a:pPr marL="0" indent="0">
              <a:buNone/>
            </a:pPr>
            <a:r>
              <a:rPr lang="el-GR" dirty="0" smtClean="0">
                <a:latin typeface="+mj-lt"/>
              </a:rPr>
              <a:t>Η Βαλτική παρουσιάζει διάφορους συνδυασμούς, γεωγραφικών και οικολογικών χαρακτηριστικών που την κάνουν ιδιαίτερα ευαίσθητη όσον αφορά τις περιβαλλοντικές επιπτώσεις </a:t>
            </a:r>
            <a:r>
              <a:rPr lang="fi-FI" dirty="0" smtClean="0">
                <a:latin typeface="+mj-lt"/>
              </a:rPr>
              <a:t> </a:t>
            </a:r>
            <a:endParaRPr lang="fi-FI" dirty="0" smtClean="0">
              <a:latin typeface="+mj-lt"/>
            </a:endParaRPr>
          </a:p>
          <a:p>
            <a:r>
              <a:rPr lang="el-GR" dirty="0" smtClean="0">
                <a:latin typeface="+mj-lt"/>
              </a:rPr>
              <a:t>Ρηχή θάλασσα, μέσο βάθος 54 μέτρα, μέγιστο βάθος 450 μέτρα</a:t>
            </a:r>
            <a:endParaRPr lang="fi-FI" dirty="0" smtClean="0">
              <a:latin typeface="+mj-lt"/>
            </a:endParaRPr>
          </a:p>
          <a:p>
            <a:r>
              <a:rPr lang="el-GR" dirty="0" smtClean="0">
                <a:latin typeface="+mj-lt"/>
              </a:rPr>
              <a:t>Υφάλμυρο νερό, </a:t>
            </a:r>
            <a:r>
              <a:rPr lang="el-GR" dirty="0" err="1" smtClean="0">
                <a:latin typeface="+mj-lt"/>
              </a:rPr>
              <a:t>αλατότητα</a:t>
            </a:r>
            <a:r>
              <a:rPr lang="el-GR" dirty="0" smtClean="0">
                <a:latin typeface="+mj-lt"/>
              </a:rPr>
              <a:t> </a:t>
            </a:r>
            <a:r>
              <a:rPr lang="fi-FI" dirty="0" smtClean="0">
                <a:latin typeface="+mj-lt"/>
              </a:rPr>
              <a:t>0,6</a:t>
            </a:r>
            <a:r>
              <a:rPr lang="fi-FI" dirty="0" smtClean="0">
                <a:latin typeface="+mj-lt"/>
              </a:rPr>
              <a:t>%</a:t>
            </a:r>
          </a:p>
          <a:p>
            <a:r>
              <a:rPr lang="el-GR" dirty="0" smtClean="0">
                <a:latin typeface="+mj-lt"/>
              </a:rPr>
              <a:t>Το νερό παραμένει στη θάλασσα έως 30 χρόνια </a:t>
            </a:r>
            <a:endParaRPr lang="fi-FI" dirty="0" smtClean="0">
              <a:latin typeface="+mj-lt"/>
            </a:endParaRPr>
          </a:p>
        </p:txBody>
      </p:sp>
      <p:sp>
        <p:nvSpPr>
          <p:cNvPr id="5" name="TextBox 4"/>
          <p:cNvSpPr txBox="1"/>
          <p:nvPr/>
        </p:nvSpPr>
        <p:spPr>
          <a:xfrm>
            <a:off x="7830178" y="6194607"/>
            <a:ext cx="4062046" cy="369332"/>
          </a:xfrm>
          <a:prstGeom prst="rect">
            <a:avLst/>
          </a:prstGeom>
          <a:noFill/>
        </p:spPr>
        <p:txBody>
          <a:bodyPr wrap="square" rtlCol="0">
            <a:spAutoFit/>
          </a:bodyPr>
          <a:lstStyle/>
          <a:p>
            <a:r>
              <a:rPr lang="fi-FI" dirty="0"/>
              <a:t>(</a:t>
            </a:r>
            <a:r>
              <a:rPr lang="fi-FI" dirty="0" err="1" smtClean="0"/>
              <a:t>Rönning</a:t>
            </a:r>
            <a:r>
              <a:rPr lang="fi-FI" dirty="0" smtClean="0"/>
              <a:t>&amp; Bonsdorff (2004))</a:t>
            </a:r>
            <a:endParaRPr lang="fi-FI" dirty="0"/>
          </a:p>
        </p:txBody>
      </p:sp>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Θέση εικόνας 6"/>
          <p:cNvPicPr>
            <a:picLocks noChangeAspect="1"/>
          </p:cNvPicPr>
          <p:nvPr/>
        </p:nvPicPr>
        <p:blipFill>
          <a:blip r:embed="rId5">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stretch>
            <a:fillRect/>
          </a:stretch>
        </p:blipFill>
        <p:spPr>
          <a:xfrm>
            <a:off x="3337519" y="5982709"/>
            <a:ext cx="944962" cy="755970"/>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43402" y="5818900"/>
            <a:ext cx="540000" cy="1025774"/>
          </a:xfrm>
          <a:prstGeom prst="rect">
            <a:avLst/>
          </a:prstGeom>
        </p:spPr>
      </p:pic>
    </p:spTree>
    <p:extLst>
      <p:ext uri="{BB962C8B-B14F-4D97-AF65-F5344CB8AC3E}">
        <p14:creationId xmlns:p14="http://schemas.microsoft.com/office/powerpoint/2010/main" val="32157653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4717"/>
            <a:ext cx="5193632" cy="1624084"/>
          </a:xfrm>
        </p:spPr>
        <p:txBody>
          <a:bodyPr>
            <a:normAutofit fontScale="90000"/>
          </a:bodyPr>
          <a:lstStyle/>
          <a:p>
            <a:r>
              <a:rPr lang="el-GR" sz="3600" b="1" u="sng" dirty="0" smtClean="0"/>
              <a:t>Ιδιαίτερα </a:t>
            </a:r>
            <a:r>
              <a:rPr lang="el-GR" sz="3600" b="1" u="sng" dirty="0"/>
              <a:t>χαρακτηριστικά της</a:t>
            </a:r>
            <a:br>
              <a:rPr lang="el-GR" sz="3600" b="1" u="sng" dirty="0"/>
            </a:br>
            <a:r>
              <a:rPr lang="el-GR" sz="3600" b="1" u="sng" dirty="0"/>
              <a:t>Βαλτικής </a:t>
            </a:r>
            <a:r>
              <a:rPr lang="fi-FI" sz="3600" b="1" u="sng" dirty="0" smtClean="0"/>
              <a:t/>
            </a:r>
            <a:br>
              <a:rPr lang="fi-FI" sz="3600" b="1" u="sng" dirty="0" smtClean="0"/>
            </a:br>
            <a:r>
              <a:rPr lang="el-GR" sz="3600" dirty="0" smtClean="0"/>
              <a:t>Λεκάνη απορροής</a:t>
            </a:r>
            <a:r>
              <a:rPr lang="fi-FI" b="1" dirty="0" smtClean="0"/>
              <a:t/>
            </a:r>
            <a:br>
              <a:rPr lang="fi-FI" b="1" dirty="0" smtClean="0"/>
            </a:br>
            <a:endParaRPr lang="fi-FI" sz="31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36349" y="83968"/>
            <a:ext cx="4666882" cy="6066948"/>
          </a:xfrm>
        </p:spPr>
      </p:pic>
      <p:sp>
        <p:nvSpPr>
          <p:cNvPr id="5" name="TextBox 4"/>
          <p:cNvSpPr txBox="1"/>
          <p:nvPr/>
        </p:nvSpPr>
        <p:spPr>
          <a:xfrm>
            <a:off x="7292508" y="6252972"/>
            <a:ext cx="9659815" cy="215444"/>
          </a:xfrm>
          <a:prstGeom prst="rect">
            <a:avLst/>
          </a:prstGeom>
          <a:noFill/>
        </p:spPr>
        <p:txBody>
          <a:bodyPr wrap="square" rtlCol="0">
            <a:spAutoFit/>
          </a:bodyPr>
          <a:lstStyle/>
          <a:p>
            <a:r>
              <a:rPr lang="fi-FI" sz="800" dirty="0" smtClean="0"/>
              <a:t>(http</a:t>
            </a:r>
            <a:r>
              <a:rPr lang="fi-FI" sz="800" dirty="0"/>
              <a:t>://www.grida.no/graphicslib/detail/baltic-sea-drainage-basin_bc73</a:t>
            </a:r>
            <a:r>
              <a:rPr lang="fi-FI" sz="800" dirty="0" smtClean="0"/>
              <a:t>#)</a:t>
            </a:r>
            <a:endParaRPr lang="fi-FI" sz="800" dirty="0"/>
          </a:p>
        </p:txBody>
      </p:sp>
      <p:sp>
        <p:nvSpPr>
          <p:cNvPr id="6" name="TextBox 5"/>
          <p:cNvSpPr txBox="1"/>
          <p:nvPr/>
        </p:nvSpPr>
        <p:spPr>
          <a:xfrm>
            <a:off x="770897" y="1760561"/>
            <a:ext cx="6365451" cy="5232202"/>
          </a:xfrm>
          <a:prstGeom prst="rect">
            <a:avLst/>
          </a:prstGeom>
          <a:noFill/>
        </p:spPr>
        <p:txBody>
          <a:bodyPr wrap="square" rtlCol="0">
            <a:spAutoFit/>
          </a:bodyPr>
          <a:lstStyle/>
          <a:p>
            <a:pPr marL="285750" indent="-285750">
              <a:buFont typeface="Arial" panose="020B0604020202020204" pitchFamily="34" charset="0"/>
              <a:buChar char="•"/>
            </a:pPr>
            <a:r>
              <a:rPr lang="el-GR" sz="2400" dirty="0" smtClean="0">
                <a:latin typeface="+mj-lt"/>
              </a:rPr>
              <a:t>Τέσσερεις φορές μεγαλύτερη από τη θάλασσα </a:t>
            </a:r>
            <a:endParaRPr lang="fi-FI" sz="2400" dirty="0" smtClean="0">
              <a:latin typeface="+mj-lt"/>
            </a:endParaRPr>
          </a:p>
          <a:p>
            <a:pPr marL="285750" indent="-285750">
              <a:buFont typeface="Arial" panose="020B0604020202020204" pitchFamily="34" charset="0"/>
              <a:buChar char="•"/>
            </a:pPr>
            <a:r>
              <a:rPr lang="el-GR" sz="2400" dirty="0" smtClean="0">
                <a:latin typeface="+mj-lt"/>
              </a:rPr>
              <a:t>Πληθυσμός 85 εκατομμύρια </a:t>
            </a:r>
            <a:endParaRPr lang="fi-FI" sz="2400" dirty="0" smtClean="0">
              <a:latin typeface="+mj-lt"/>
            </a:endParaRPr>
          </a:p>
          <a:p>
            <a:pPr marL="285750" indent="-285750">
              <a:buFont typeface="Arial" panose="020B0604020202020204" pitchFamily="34" charset="0"/>
              <a:buChar char="•"/>
            </a:pPr>
            <a:r>
              <a:rPr lang="el-GR" sz="2400" dirty="0" smtClean="0">
                <a:latin typeface="+mj-lt"/>
              </a:rPr>
              <a:t>Υψηλή χρήση γης και πυκνή κίνηση πλοίων</a:t>
            </a:r>
            <a:endParaRPr lang="fi-FI" sz="2400" dirty="0" smtClean="0">
              <a:latin typeface="+mj-lt"/>
            </a:endParaRPr>
          </a:p>
          <a:p>
            <a:pPr marL="285750" indent="-285750">
              <a:buFont typeface="Arial" panose="020B0604020202020204" pitchFamily="34" charset="0"/>
              <a:buChar char="•"/>
            </a:pPr>
            <a:endParaRPr lang="fi-FI" sz="2400" dirty="0">
              <a:latin typeface="+mj-lt"/>
            </a:endParaRPr>
          </a:p>
          <a:p>
            <a:r>
              <a:rPr lang="el-GR" sz="2400" b="1" dirty="0" smtClean="0">
                <a:latin typeface="+mj-lt"/>
              </a:rPr>
              <a:t>Φυσικές συνθήκες και ανθρωπογενή προβλήματα στην Βαλτική </a:t>
            </a:r>
            <a:endParaRPr lang="fi-FI" sz="2400" dirty="0" smtClean="0">
              <a:latin typeface="+mj-lt"/>
            </a:endParaRPr>
          </a:p>
          <a:p>
            <a:pPr marL="342900" indent="-342900">
              <a:buFont typeface="Arial" panose="020B0604020202020204" pitchFamily="34" charset="0"/>
              <a:buChar char="•"/>
            </a:pPr>
            <a:r>
              <a:rPr lang="el-GR" sz="2000" dirty="0" smtClean="0">
                <a:latin typeface="+mj-lt"/>
              </a:rPr>
              <a:t>Υπάρχουν πολλά διαφορετικά προβλήματα στη θαλάσσια περιοχή</a:t>
            </a:r>
            <a:endParaRPr lang="el-GR" sz="2000" dirty="0">
              <a:latin typeface="+mj-lt"/>
            </a:endParaRPr>
          </a:p>
          <a:p>
            <a:pPr marL="342900" indent="-342900">
              <a:buFont typeface="Arial" panose="020B0604020202020204" pitchFamily="34" charset="0"/>
              <a:buChar char="•"/>
            </a:pPr>
            <a:r>
              <a:rPr lang="el-GR" sz="2000" dirty="0" smtClean="0">
                <a:latin typeface="+mj-lt"/>
              </a:rPr>
              <a:t>Είναι ευκολότερη η επίλυση κάποιων προβλημάτων από άλλα</a:t>
            </a:r>
            <a:r>
              <a:rPr lang="fi-FI" sz="2000" dirty="0" smtClean="0">
                <a:latin typeface="+mj-lt"/>
              </a:rPr>
              <a:t>. </a:t>
            </a:r>
            <a:endParaRPr lang="fi-FI" sz="2000" dirty="0">
              <a:latin typeface="+mj-lt"/>
            </a:endParaRPr>
          </a:p>
          <a:p>
            <a:pPr marL="342900" indent="-342900">
              <a:buFont typeface="Arial" panose="020B0604020202020204" pitchFamily="34" charset="0"/>
              <a:buChar char="•"/>
            </a:pPr>
            <a:r>
              <a:rPr lang="el-GR" sz="2000" dirty="0" smtClean="0">
                <a:latin typeface="+mj-lt"/>
              </a:rPr>
              <a:t>Τα προβλήματα σχετίζονται μεταξύ τους</a:t>
            </a:r>
            <a:endParaRPr lang="fi-FI" sz="2000" dirty="0" smtClean="0">
              <a:latin typeface="+mj-lt"/>
            </a:endParaRPr>
          </a:p>
          <a:p>
            <a:pPr marL="342900" indent="-342900">
              <a:buFont typeface="Arial" panose="020B0604020202020204" pitchFamily="34" charset="0"/>
              <a:buChar char="•"/>
            </a:pPr>
            <a:r>
              <a:rPr lang="fi-FI" sz="2000" dirty="0">
                <a:latin typeface="+mj-lt"/>
              </a:rPr>
              <a:t>HELCOM </a:t>
            </a:r>
            <a:r>
              <a:rPr lang="el-GR" sz="2000" dirty="0" smtClean="0">
                <a:latin typeface="+mj-lt"/>
              </a:rPr>
              <a:t>εντόπισε </a:t>
            </a:r>
            <a:r>
              <a:rPr lang="fi-FI" sz="2000" dirty="0" smtClean="0">
                <a:latin typeface="+mj-lt"/>
              </a:rPr>
              <a:t>100 </a:t>
            </a:r>
            <a:r>
              <a:rPr lang="el-GR" sz="2000" dirty="0" smtClean="0">
                <a:latin typeface="+mj-lt"/>
              </a:rPr>
              <a:t>τοποθεσίες</a:t>
            </a:r>
            <a:r>
              <a:rPr lang="el-GR" sz="2000" dirty="0" smtClean="0">
                <a:latin typeface="+mj-lt"/>
              </a:rPr>
              <a:t> που χρήζουν ιδιαίτερης προσοχής</a:t>
            </a:r>
            <a:endParaRPr lang="en-US" sz="3200" dirty="0">
              <a:latin typeface="+mj-lt"/>
            </a:endParaRPr>
          </a:p>
          <a:p>
            <a:pPr marL="342900" indent="-342900">
              <a:buFont typeface="Arial" panose="020B0604020202020204" pitchFamily="34" charset="0"/>
              <a:buChar char="•"/>
            </a:pPr>
            <a:endParaRPr lang="en-US" sz="3200" dirty="0">
              <a:latin typeface="+mj-lt"/>
            </a:endParaRPr>
          </a:p>
          <a:p>
            <a:endParaRPr lang="fi-FI" dirty="0"/>
          </a:p>
        </p:txBody>
      </p:sp>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a:stretch>
            <a:fillRect/>
          </a:stretch>
        </p:blipFill>
        <p:spPr>
          <a:xfrm>
            <a:off x="3337519" y="6138000"/>
            <a:ext cx="900000" cy="7200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47027" y="5753671"/>
            <a:ext cx="540000" cy="1025774"/>
          </a:xfrm>
          <a:prstGeom prst="rect">
            <a:avLst/>
          </a:prstGeom>
        </p:spPr>
      </p:pic>
    </p:spTree>
    <p:extLst>
      <p:ext uri="{BB962C8B-B14F-4D97-AF65-F5344CB8AC3E}">
        <p14:creationId xmlns:p14="http://schemas.microsoft.com/office/powerpoint/2010/main" val="10145727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5653" y="5832226"/>
            <a:ext cx="540000" cy="1025774"/>
          </a:xfrm>
          <a:prstGeom prst="rect">
            <a:avLst/>
          </a:prstGeom>
        </p:spPr>
      </p:pic>
      <p:sp>
        <p:nvSpPr>
          <p:cNvPr id="24" name="Down Arrow 23"/>
          <p:cNvSpPr/>
          <p:nvPr/>
        </p:nvSpPr>
        <p:spPr>
          <a:xfrm>
            <a:off x="9450578" y="1614236"/>
            <a:ext cx="1359194" cy="3329796"/>
          </a:xfrm>
          <a:prstGeom prst="downArrow">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4656318" y="2093883"/>
            <a:ext cx="1359194" cy="3329796"/>
          </a:xfrm>
          <a:prstGeom prst="downArrow">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8091384" y="2083545"/>
            <a:ext cx="1359194" cy="3329796"/>
          </a:xfrm>
          <a:prstGeom prst="downArrow">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6096000" y="1757656"/>
            <a:ext cx="1359194" cy="3122618"/>
          </a:xfrm>
          <a:prstGeom prst="downArrow">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2648341" y="2161338"/>
            <a:ext cx="1359194" cy="3329796"/>
          </a:xfrm>
          <a:prstGeom prst="downArrow">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1288923" y="1809580"/>
            <a:ext cx="1359194" cy="3329796"/>
          </a:xfrm>
          <a:prstGeom prst="downArrow">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365126"/>
            <a:ext cx="10515600" cy="1249112"/>
          </a:xfrm>
        </p:spPr>
        <p:txBody>
          <a:bodyPr>
            <a:normAutofit/>
          </a:bodyPr>
          <a:lstStyle/>
          <a:p>
            <a:r>
              <a:rPr lang="el-GR" sz="3200" b="1" u="sng" dirty="0" smtClean="0"/>
              <a:t>Προβλήματα της Βαλτικής </a:t>
            </a:r>
            <a:r>
              <a:rPr lang="fi-FI" sz="3200" b="1" u="sng" dirty="0" smtClean="0"/>
              <a:t/>
            </a:r>
            <a:br>
              <a:rPr lang="fi-FI" sz="3200" b="1" u="sng" dirty="0" smtClean="0"/>
            </a:br>
            <a:r>
              <a:rPr lang="el-GR" sz="3200" dirty="0" smtClean="0"/>
              <a:t>Επισκόπηση</a:t>
            </a:r>
            <a:endParaRPr lang="fi-FI" sz="3200" b="1" u="sng" dirty="0"/>
          </a:p>
        </p:txBody>
      </p:sp>
      <p:pic>
        <p:nvPicPr>
          <p:cNvPr id="4"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stretch>
            <a:fillRect/>
          </a:stretch>
        </p:blipFill>
        <p:spPr>
          <a:xfrm>
            <a:off x="3350771" y="6102030"/>
            <a:ext cx="944962" cy="755970"/>
          </a:xfrm>
          <a:prstGeom prst="rect">
            <a:avLst/>
          </a:prstGeom>
        </p:spPr>
      </p:pic>
      <p:sp>
        <p:nvSpPr>
          <p:cNvPr id="7" name="Rectangle 6"/>
          <p:cNvSpPr/>
          <p:nvPr/>
        </p:nvSpPr>
        <p:spPr>
          <a:xfrm>
            <a:off x="1239320" y="1614238"/>
            <a:ext cx="2872970" cy="1554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err="1" smtClean="0"/>
              <a:t>Βιοηχανία</a:t>
            </a:r>
            <a:r>
              <a:rPr lang="fi-FI" sz="2400" dirty="0" smtClean="0"/>
              <a:t>, </a:t>
            </a:r>
            <a:r>
              <a:rPr lang="el-GR" sz="2400" dirty="0" smtClean="0"/>
              <a:t>απόβλητα</a:t>
            </a:r>
            <a:r>
              <a:rPr lang="fi-FI" sz="2400" dirty="0" smtClean="0"/>
              <a:t>, </a:t>
            </a:r>
            <a:r>
              <a:rPr lang="el-GR" sz="2400" dirty="0" smtClean="0"/>
              <a:t>παράκτιοι οικισμοί</a:t>
            </a:r>
            <a:r>
              <a:rPr lang="fi-FI" sz="2400" dirty="0" smtClean="0"/>
              <a:t>, </a:t>
            </a:r>
            <a:r>
              <a:rPr lang="el-GR" sz="2400" dirty="0" smtClean="0"/>
              <a:t>πυκνή κυκλοφορία</a:t>
            </a:r>
            <a:r>
              <a:rPr lang="fi-FI" sz="2400" dirty="0" smtClean="0"/>
              <a:t>, </a:t>
            </a:r>
            <a:r>
              <a:rPr lang="el-GR" sz="2400" dirty="0" smtClean="0"/>
              <a:t>γεωργία</a:t>
            </a:r>
            <a:endParaRPr lang="en-US" sz="2400" dirty="0"/>
          </a:p>
        </p:txBody>
      </p:sp>
      <p:sp>
        <p:nvSpPr>
          <p:cNvPr id="8" name="Rectangle 7"/>
          <p:cNvSpPr/>
          <p:nvPr/>
        </p:nvSpPr>
        <p:spPr>
          <a:xfrm>
            <a:off x="8239322" y="1614237"/>
            <a:ext cx="2570449" cy="1554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800" dirty="0" smtClean="0"/>
              <a:t>T</a:t>
            </a:r>
            <a:r>
              <a:rPr lang="el-GR" sz="2800" dirty="0" err="1" smtClean="0"/>
              <a:t>ουρισμός</a:t>
            </a:r>
            <a:r>
              <a:rPr lang="el-GR" sz="2800" dirty="0" smtClean="0"/>
              <a:t>, </a:t>
            </a:r>
            <a:r>
              <a:rPr lang="el-GR" sz="2800" dirty="0" err="1" smtClean="0"/>
              <a:t>αραιοκατοίκηση</a:t>
            </a:r>
            <a:endParaRPr lang="en-US" sz="2800" dirty="0"/>
          </a:p>
        </p:txBody>
      </p:sp>
      <p:sp>
        <p:nvSpPr>
          <p:cNvPr id="9" name="Rectangle 8"/>
          <p:cNvSpPr/>
          <p:nvPr/>
        </p:nvSpPr>
        <p:spPr>
          <a:xfrm>
            <a:off x="4656318" y="1615290"/>
            <a:ext cx="2484408" cy="1554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000" dirty="0" smtClean="0"/>
              <a:t>Αλιεία, ναυτιλία, σκάφη αναψυχής, αποξηράνσεις</a:t>
            </a:r>
            <a:r>
              <a:rPr lang="fi-FI" sz="2000" dirty="0" smtClean="0"/>
              <a:t>, </a:t>
            </a:r>
            <a:r>
              <a:rPr lang="el-GR" sz="2000" dirty="0" smtClean="0"/>
              <a:t>αιολικά πάρκα</a:t>
            </a:r>
            <a:endParaRPr lang="en-US" sz="2000" dirty="0"/>
          </a:p>
        </p:txBody>
      </p:sp>
      <p:sp>
        <p:nvSpPr>
          <p:cNvPr id="10" name="Rectangle 9"/>
          <p:cNvSpPr/>
          <p:nvPr/>
        </p:nvSpPr>
        <p:spPr>
          <a:xfrm>
            <a:off x="2990812" y="3424010"/>
            <a:ext cx="2415396" cy="108692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tx1"/>
                </a:solidFill>
              </a:rPr>
              <a:t>Πηγή και διάχυση της ρύπανσης</a:t>
            </a:r>
            <a:r>
              <a:rPr lang="fi-FI" sz="2400" dirty="0" smtClean="0">
                <a:solidFill>
                  <a:schemeClr val="tx1"/>
                </a:solidFill>
              </a:rPr>
              <a:t> </a:t>
            </a:r>
            <a:endParaRPr lang="en-US" sz="2400" dirty="0">
              <a:solidFill>
                <a:schemeClr val="tx1"/>
              </a:solidFill>
            </a:endParaRPr>
          </a:p>
        </p:txBody>
      </p:sp>
      <p:sp>
        <p:nvSpPr>
          <p:cNvPr id="11" name="Rectangle 10"/>
          <p:cNvSpPr/>
          <p:nvPr/>
        </p:nvSpPr>
        <p:spPr>
          <a:xfrm>
            <a:off x="6537764" y="3433458"/>
            <a:ext cx="2415396" cy="108692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dirty="0" smtClean="0">
                <a:solidFill>
                  <a:schemeClr val="tx1"/>
                </a:solidFill>
              </a:rPr>
              <a:t>Ατμοσφαιρική κατάθεση</a:t>
            </a:r>
            <a:endParaRPr lang="en-US" sz="2800" dirty="0">
              <a:solidFill>
                <a:schemeClr val="tx1"/>
              </a:solidFill>
            </a:endParaRPr>
          </a:p>
        </p:txBody>
      </p:sp>
      <p:sp>
        <p:nvSpPr>
          <p:cNvPr id="17" name="Rectangle 16"/>
          <p:cNvSpPr/>
          <p:nvPr/>
        </p:nvSpPr>
        <p:spPr>
          <a:xfrm>
            <a:off x="833957" y="4978058"/>
            <a:ext cx="1814160" cy="52973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smtClean="0">
                <a:solidFill>
                  <a:schemeClr val="tx1"/>
                </a:solidFill>
              </a:rPr>
              <a:t>E</a:t>
            </a:r>
            <a:r>
              <a:rPr lang="el-GR" dirty="0" err="1" smtClean="0">
                <a:solidFill>
                  <a:schemeClr val="tx1"/>
                </a:solidFill>
              </a:rPr>
              <a:t>υτροφισμός</a:t>
            </a:r>
            <a:endParaRPr lang="en-US" dirty="0">
              <a:solidFill>
                <a:schemeClr val="tx1"/>
              </a:solidFill>
            </a:endParaRPr>
          </a:p>
        </p:txBody>
      </p:sp>
      <p:sp>
        <p:nvSpPr>
          <p:cNvPr id="18" name="Rectangle 17"/>
          <p:cNvSpPr/>
          <p:nvPr/>
        </p:nvSpPr>
        <p:spPr>
          <a:xfrm>
            <a:off x="1945755" y="5569489"/>
            <a:ext cx="2068676" cy="52973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solidFill>
                  <a:schemeClr val="tx1"/>
                </a:solidFill>
              </a:rPr>
              <a:t>Θόρυβος</a:t>
            </a:r>
            <a:endParaRPr lang="en-US" dirty="0">
              <a:solidFill>
                <a:schemeClr val="tx1"/>
              </a:solidFill>
            </a:endParaRPr>
          </a:p>
        </p:txBody>
      </p:sp>
      <p:sp>
        <p:nvSpPr>
          <p:cNvPr id="19" name="Rectangle 18"/>
          <p:cNvSpPr/>
          <p:nvPr/>
        </p:nvSpPr>
        <p:spPr>
          <a:xfrm>
            <a:off x="3533424" y="4982669"/>
            <a:ext cx="1923264" cy="52973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solidFill>
                  <a:schemeClr val="tx1"/>
                </a:solidFill>
              </a:rPr>
              <a:t>Διατάραξη της υδρολογίας </a:t>
            </a:r>
            <a:endParaRPr lang="en-US" dirty="0">
              <a:solidFill>
                <a:schemeClr val="tx1"/>
              </a:solidFill>
            </a:endParaRPr>
          </a:p>
        </p:txBody>
      </p:sp>
      <p:sp>
        <p:nvSpPr>
          <p:cNvPr id="20" name="Rectangle 19"/>
          <p:cNvSpPr/>
          <p:nvPr/>
        </p:nvSpPr>
        <p:spPr>
          <a:xfrm>
            <a:off x="4656318" y="5617786"/>
            <a:ext cx="2125482" cy="52973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solidFill>
                  <a:schemeClr val="tx1"/>
                </a:solidFill>
              </a:rPr>
              <a:t>Μόλυνση</a:t>
            </a:r>
            <a:endParaRPr lang="en-US" dirty="0">
              <a:solidFill>
                <a:schemeClr val="tx1"/>
              </a:solidFill>
            </a:endParaRPr>
          </a:p>
        </p:txBody>
      </p:sp>
      <p:sp>
        <p:nvSpPr>
          <p:cNvPr id="21" name="Rectangle 20"/>
          <p:cNvSpPr/>
          <p:nvPr/>
        </p:nvSpPr>
        <p:spPr>
          <a:xfrm>
            <a:off x="7335172" y="5617946"/>
            <a:ext cx="2291907" cy="52973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solidFill>
                  <a:schemeClr val="tx1"/>
                </a:solidFill>
              </a:rPr>
              <a:t>Τραύματα του πυθμένα</a:t>
            </a:r>
            <a:endParaRPr lang="en-US" dirty="0">
              <a:solidFill>
                <a:schemeClr val="tx1"/>
              </a:solidFill>
            </a:endParaRPr>
          </a:p>
        </p:txBody>
      </p:sp>
      <p:sp>
        <p:nvSpPr>
          <p:cNvPr id="22" name="Rectangle 21"/>
          <p:cNvSpPr/>
          <p:nvPr/>
        </p:nvSpPr>
        <p:spPr>
          <a:xfrm>
            <a:off x="9001019" y="5023692"/>
            <a:ext cx="2334664" cy="52973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solidFill>
                  <a:schemeClr val="tx1"/>
                </a:solidFill>
              </a:rPr>
              <a:t>Απορρίμματα </a:t>
            </a:r>
            <a:endParaRPr lang="en-US" dirty="0">
              <a:solidFill>
                <a:schemeClr val="tx1"/>
              </a:solidFill>
            </a:endParaRPr>
          </a:p>
        </p:txBody>
      </p:sp>
      <p:sp>
        <p:nvSpPr>
          <p:cNvPr id="23" name="Rectangle 22"/>
          <p:cNvSpPr/>
          <p:nvPr/>
        </p:nvSpPr>
        <p:spPr>
          <a:xfrm>
            <a:off x="6152166" y="4989694"/>
            <a:ext cx="2102881" cy="52973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solidFill>
                  <a:schemeClr val="tx1"/>
                </a:solidFill>
              </a:rPr>
              <a:t>Βιολογικές διαταράξεις</a:t>
            </a:r>
            <a:endParaRPr lang="en-US" dirty="0">
              <a:solidFill>
                <a:schemeClr val="tx1"/>
              </a:solidFill>
            </a:endParaRPr>
          </a:p>
        </p:txBody>
      </p:sp>
    </p:spTree>
    <p:extLst>
      <p:ext uri="{BB962C8B-B14F-4D97-AF65-F5344CB8AC3E}">
        <p14:creationId xmlns:p14="http://schemas.microsoft.com/office/powerpoint/2010/main" val="18829873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u="sng" dirty="0" smtClean="0"/>
              <a:t>Προβλήματα </a:t>
            </a:r>
            <a:r>
              <a:rPr lang="el-GR" sz="3200" b="1" u="sng" dirty="0"/>
              <a:t>της Βαλτικής </a:t>
            </a:r>
            <a:r>
              <a:rPr lang="fi-FI" sz="3200" b="1" u="sng" dirty="0"/>
              <a:t/>
            </a:r>
            <a:br>
              <a:rPr lang="fi-FI" sz="3200" b="1" u="sng" dirty="0"/>
            </a:br>
            <a:r>
              <a:rPr lang="el-GR" sz="3200" dirty="0" smtClean="0"/>
              <a:t>Κύριες αιτίες</a:t>
            </a:r>
            <a:endParaRPr lang="en-US" sz="3200" dirty="0"/>
          </a:p>
        </p:txBody>
      </p:sp>
      <p:sp>
        <p:nvSpPr>
          <p:cNvPr id="3" name="Content Placeholder 2"/>
          <p:cNvSpPr>
            <a:spLocks noGrp="1"/>
          </p:cNvSpPr>
          <p:nvPr>
            <p:ph idx="1"/>
          </p:nvPr>
        </p:nvSpPr>
        <p:spPr/>
        <p:txBody>
          <a:bodyPr>
            <a:normAutofit/>
          </a:bodyPr>
          <a:lstStyle/>
          <a:p>
            <a:r>
              <a:rPr lang="el-GR" sz="2400" dirty="0" smtClean="0"/>
              <a:t>Αυξημένη πίεση στο οικοσύστημα της Βαλτικής </a:t>
            </a:r>
            <a:endParaRPr lang="fi-FI" sz="2000" dirty="0" smtClean="0"/>
          </a:p>
          <a:p>
            <a:r>
              <a:rPr lang="el-GR" sz="2400" dirty="0" smtClean="0"/>
              <a:t>Πολιτικές προκλήσεις</a:t>
            </a:r>
            <a:endParaRPr lang="fi-FI" sz="2400" dirty="0" smtClean="0"/>
          </a:p>
          <a:p>
            <a:pPr lvl="1"/>
            <a:r>
              <a:rPr lang="el-GR" sz="2000" dirty="0" smtClean="0"/>
              <a:t>Περιβάλλεται από 9 κράτη, ενώ άλλα 5 βρίσκονται στη λεκάνη απορροής</a:t>
            </a:r>
            <a:endParaRPr lang="fi-FI" sz="2000" dirty="0" smtClean="0"/>
          </a:p>
          <a:p>
            <a:pPr lvl="1"/>
            <a:r>
              <a:rPr lang="el-GR" sz="2000" dirty="0" smtClean="0"/>
              <a:t>Η περιβαλλοντική συνεργασία εξαρτάται από: την οικονομική ενίσχυση, τους διεθνείς οργανισμο</a:t>
            </a:r>
            <a:r>
              <a:rPr lang="el-GR" sz="2000" dirty="0" smtClean="0"/>
              <a:t>ύς, τη στάση των κρατών, τους διεθνείς νόμους και την κατάσταση των περιβαλλοντικών προβλημάτων</a:t>
            </a:r>
          </a:p>
          <a:p>
            <a:pPr lvl="1"/>
            <a:r>
              <a:rPr lang="el-GR" sz="2000" dirty="0" smtClean="0"/>
              <a:t>Η Βαλτική αποτελεί άριστο παράδειγμα διεθνούς διαχείρισης θαλάσσιου περιβάλλοντος</a:t>
            </a:r>
            <a:endParaRPr lang="fi-FI" sz="2400" dirty="0" smtClean="0"/>
          </a:p>
          <a:p>
            <a:r>
              <a:rPr lang="el-GR" sz="2400" dirty="0" smtClean="0"/>
              <a:t>Το</a:t>
            </a:r>
            <a:r>
              <a:rPr lang="fi-FI" sz="2400" dirty="0" smtClean="0"/>
              <a:t> </a:t>
            </a:r>
            <a:r>
              <a:rPr lang="fi-FI" sz="2400" dirty="0" smtClean="0"/>
              <a:t>1892 </a:t>
            </a:r>
            <a:r>
              <a:rPr lang="el-GR" sz="2400" dirty="0" smtClean="0"/>
              <a:t>προτάθηκε να διενεργούνται τακτικές μετρήσεις υδρογραφικών παραμέτρων</a:t>
            </a:r>
            <a:r>
              <a:rPr lang="fi-FI" sz="2400" dirty="0" smtClean="0"/>
              <a:t>.</a:t>
            </a:r>
            <a:endParaRPr lang="fi-FI" sz="2400" dirty="0" smtClean="0"/>
          </a:p>
          <a:p>
            <a:pPr lvl="1"/>
            <a:r>
              <a:rPr lang="el-GR" sz="2000" dirty="0" smtClean="0"/>
              <a:t>Η θερμοκρασία, ο φώσφορος και τα νιτρικά αυξήθηκαν ενώ άλλες μετρήσεις ποικίλουν </a:t>
            </a:r>
            <a:endParaRPr lang="fi-FI" sz="2000" dirty="0" smtClean="0"/>
          </a:p>
          <a:p>
            <a:pPr lvl="1"/>
            <a:r>
              <a:rPr lang="el-GR" sz="2000" dirty="0" smtClean="0">
                <a:latin typeface="+mj-lt"/>
              </a:rPr>
              <a:t>Αρκετά διαφορετικά προγράμματα, νόμοι, οδηγίες κλπ. </a:t>
            </a:r>
            <a:endParaRPr lang="fi-FI" sz="2400" dirty="0" smtClean="0">
              <a:latin typeface="+mj-lt"/>
            </a:endParaRPr>
          </a:p>
        </p:txBody>
      </p:sp>
      <p:pic>
        <p:nvPicPr>
          <p:cNvPr id="4" name="Picture 3"/>
          <p:cNvPicPr>
            <a:picLocks noChangeAspect="1"/>
          </p:cNvPicPr>
          <p:nvPr/>
        </p:nvPicPr>
        <p:blipFill>
          <a:blip r:embed="rId2"/>
          <a:stretch>
            <a:fillRect/>
          </a:stretch>
        </p:blipFill>
        <p:spPr>
          <a:xfrm>
            <a:off x="3337519" y="5982709"/>
            <a:ext cx="944962" cy="755970"/>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47027" y="5753671"/>
            <a:ext cx="540000" cy="1025774"/>
          </a:xfrm>
          <a:prstGeom prst="rect">
            <a:avLst/>
          </a:prstGeom>
        </p:spPr>
      </p:pic>
    </p:spTree>
    <p:extLst>
      <p:ext uri="{BB962C8B-B14F-4D97-AF65-F5344CB8AC3E}">
        <p14:creationId xmlns:p14="http://schemas.microsoft.com/office/powerpoint/2010/main" val="31444876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7027" y="5753671"/>
            <a:ext cx="540000" cy="1025774"/>
          </a:xfrm>
          <a:prstGeom prst="rect">
            <a:avLst/>
          </a:prstGeom>
        </p:spPr>
      </p:pic>
      <p:sp>
        <p:nvSpPr>
          <p:cNvPr id="2" name="Title 1"/>
          <p:cNvSpPr>
            <a:spLocks noGrp="1"/>
          </p:cNvSpPr>
          <p:nvPr>
            <p:ph type="title"/>
          </p:nvPr>
        </p:nvSpPr>
        <p:spPr>
          <a:xfrm>
            <a:off x="838200" y="225288"/>
            <a:ext cx="10515600" cy="1219200"/>
          </a:xfrm>
        </p:spPr>
        <p:txBody>
          <a:bodyPr/>
          <a:lstStyle/>
          <a:p>
            <a:r>
              <a:rPr lang="el-GR" sz="3200" b="1" u="sng" dirty="0" smtClean="0"/>
              <a:t>Προβλήματα </a:t>
            </a:r>
            <a:r>
              <a:rPr lang="el-GR" sz="3200" b="1" u="sng" dirty="0"/>
              <a:t>της </a:t>
            </a:r>
            <a:r>
              <a:rPr lang="el-GR" sz="3200" b="1" u="sng" dirty="0" smtClean="0"/>
              <a:t>Βαλτικής</a:t>
            </a:r>
            <a:r>
              <a:rPr lang="fi-FI" b="1" u="sng" dirty="0" smtClean="0"/>
              <a:t/>
            </a:r>
            <a:br>
              <a:rPr lang="fi-FI" b="1" u="sng" dirty="0" smtClean="0"/>
            </a:br>
            <a:r>
              <a:rPr lang="fi-FI" sz="2800" dirty="0" smtClean="0"/>
              <a:t>E</a:t>
            </a:r>
            <a:r>
              <a:rPr lang="el-GR" sz="2800" dirty="0" err="1" smtClean="0"/>
              <a:t>υτροφισμός</a:t>
            </a:r>
            <a:endParaRPr lang="en-US" dirty="0"/>
          </a:p>
        </p:txBody>
      </p:sp>
      <p:sp>
        <p:nvSpPr>
          <p:cNvPr id="3" name="Content Placeholder 2"/>
          <p:cNvSpPr>
            <a:spLocks noGrp="1"/>
          </p:cNvSpPr>
          <p:nvPr>
            <p:ph idx="1"/>
          </p:nvPr>
        </p:nvSpPr>
        <p:spPr>
          <a:xfrm>
            <a:off x="838200" y="1537252"/>
            <a:ext cx="10515600" cy="4639711"/>
          </a:xfrm>
        </p:spPr>
        <p:txBody>
          <a:bodyPr>
            <a:normAutofit fontScale="92500" lnSpcReduction="20000"/>
          </a:bodyPr>
          <a:lstStyle/>
          <a:p>
            <a:r>
              <a:rPr lang="el-GR" dirty="0" smtClean="0"/>
              <a:t>Ευτροφισμός είναι η αντίδραση του οικοσυστήματος στην αύξηση τεχνητών ή φυσικών </a:t>
            </a:r>
            <a:r>
              <a:rPr lang="el-GR" dirty="0" smtClean="0"/>
              <a:t>ουσιών</a:t>
            </a:r>
            <a:r>
              <a:rPr lang="fi-FI" dirty="0" smtClean="0"/>
              <a:t>.</a:t>
            </a:r>
            <a:endParaRPr lang="fi-FI" dirty="0"/>
          </a:p>
          <a:p>
            <a:r>
              <a:rPr lang="el-GR" dirty="0" smtClean="0"/>
              <a:t>Ο φυσικός ευτροφισμός αποτελεί φυσικό φαινόμενο στη Βαλτική </a:t>
            </a:r>
            <a:endParaRPr lang="fi-FI" dirty="0"/>
          </a:p>
          <a:p>
            <a:r>
              <a:rPr lang="el-GR" dirty="0" smtClean="0"/>
              <a:t>Ο μηχανισμός του ευτροφισμού ενεργοποιείται από την </a:t>
            </a:r>
            <a:r>
              <a:rPr lang="el-GR" dirty="0" err="1" smtClean="0"/>
              <a:t>υπερσυγκέντρωση</a:t>
            </a:r>
            <a:r>
              <a:rPr lang="el-GR" dirty="0" smtClean="0"/>
              <a:t> θρεπτικών ουσιών, που περιλαμβάνει εκρηκτική αύξηση των φυτών και μαζική άνθιση της </a:t>
            </a:r>
            <a:r>
              <a:rPr lang="el-GR" dirty="0" err="1" smtClean="0"/>
              <a:t>άλγης</a:t>
            </a:r>
            <a:r>
              <a:rPr lang="fi-FI" dirty="0" smtClean="0"/>
              <a:t>. </a:t>
            </a:r>
            <a:endParaRPr lang="fi-FI" dirty="0"/>
          </a:p>
          <a:p>
            <a:pPr marL="0" indent="0">
              <a:buNone/>
            </a:pPr>
            <a:r>
              <a:rPr lang="el-GR" b="1" dirty="0" smtClean="0"/>
              <a:t>Τι αυξάνει τον ευτροφισμό</a:t>
            </a:r>
            <a:r>
              <a:rPr lang="el-GR" b="1" dirty="0"/>
              <a:t>;</a:t>
            </a:r>
            <a:endParaRPr lang="en-US" b="1" dirty="0"/>
          </a:p>
          <a:p>
            <a:r>
              <a:rPr lang="el-GR" dirty="0" smtClean="0"/>
              <a:t>Χρήση γης, τουρισμός, υγρά καύσιμα και λιπαντικά, στρατιωτική δραστηριότητα, λιμάνια και ναυτιλία, ο πολιτισμός, βυθοκόρηση, υποθαλάσσιοι αγωγοί, αλιεία, ανανεώσιμη ενέργεια, θαλάσσια σπορ, εξορύξεις </a:t>
            </a:r>
            <a:r>
              <a:rPr lang="el-GR" dirty="0" err="1" smtClean="0"/>
              <a:t>κλπ</a:t>
            </a:r>
            <a:r>
              <a:rPr lang="en-US" dirty="0" smtClean="0"/>
              <a:t>.</a:t>
            </a:r>
            <a:endParaRPr lang="fi-FI" dirty="0"/>
          </a:p>
          <a:p>
            <a:r>
              <a:rPr lang="el-GR" dirty="0" smtClean="0"/>
              <a:t>Περίπου 80</a:t>
            </a:r>
            <a:r>
              <a:rPr lang="fi-FI" dirty="0" smtClean="0"/>
              <a:t>% </a:t>
            </a:r>
            <a:r>
              <a:rPr lang="el-GR" dirty="0" smtClean="0"/>
              <a:t>όλων των θρεπτικών ουσιών προέρχονται από τις δραστηριότητες της ξηράς, συνυπολογίζοντας τη βιομηχανία και τη γεωργία</a:t>
            </a:r>
            <a:endParaRPr lang="fi-FI" dirty="0"/>
          </a:p>
        </p:txBody>
      </p:sp>
      <p:pic>
        <p:nvPicPr>
          <p:cNvPr id="4"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stretch>
            <a:fillRect/>
          </a:stretch>
        </p:blipFill>
        <p:spPr>
          <a:xfrm>
            <a:off x="3337519" y="5982709"/>
            <a:ext cx="944962" cy="755970"/>
          </a:xfrm>
          <a:prstGeom prst="rect">
            <a:avLst/>
          </a:prstGeom>
        </p:spPr>
      </p:pic>
    </p:spTree>
    <p:extLst>
      <p:ext uri="{BB962C8B-B14F-4D97-AF65-F5344CB8AC3E}">
        <p14:creationId xmlns:p14="http://schemas.microsoft.com/office/powerpoint/2010/main" val="3345730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2" name="Title 1"/>
          <p:cNvSpPr>
            <a:spLocks noGrp="1"/>
          </p:cNvSpPr>
          <p:nvPr>
            <p:ph type="title"/>
          </p:nvPr>
        </p:nvSpPr>
        <p:spPr>
          <a:xfrm>
            <a:off x="304801" y="365125"/>
            <a:ext cx="11049000" cy="1325563"/>
          </a:xfrm>
        </p:spPr>
        <p:txBody>
          <a:bodyPr>
            <a:normAutofit/>
          </a:bodyPr>
          <a:lstStyle/>
          <a:p>
            <a:r>
              <a:rPr lang="el-GR" b="1" u="sng" dirty="0" smtClean="0"/>
              <a:t>Προβλήματα </a:t>
            </a:r>
            <a:r>
              <a:rPr lang="el-GR" b="1" u="sng" dirty="0"/>
              <a:t>της </a:t>
            </a:r>
            <a:r>
              <a:rPr lang="el-GR" b="1" u="sng" dirty="0" smtClean="0"/>
              <a:t>Βαλτικής</a:t>
            </a:r>
            <a:r>
              <a:rPr lang="fi-FI" b="1" u="sng" dirty="0"/>
              <a:t/>
            </a:r>
            <a:br>
              <a:rPr lang="fi-FI" b="1" u="sng" dirty="0"/>
            </a:br>
            <a:r>
              <a:rPr lang="fi-FI" sz="4000" dirty="0" smtClean="0"/>
              <a:t>E</a:t>
            </a:r>
            <a:r>
              <a:rPr lang="el-GR" sz="4000" dirty="0" err="1" smtClean="0"/>
              <a:t>υτροφισμός</a:t>
            </a:r>
            <a:endParaRPr lang="en-US" dirty="0"/>
          </a:p>
        </p:txBody>
      </p:sp>
      <p:sp>
        <p:nvSpPr>
          <p:cNvPr id="3" name="Content Placeholder 2"/>
          <p:cNvSpPr>
            <a:spLocks noGrp="1"/>
          </p:cNvSpPr>
          <p:nvPr>
            <p:ph idx="1"/>
          </p:nvPr>
        </p:nvSpPr>
        <p:spPr>
          <a:xfrm>
            <a:off x="838200" y="1825625"/>
            <a:ext cx="6677025" cy="4351338"/>
          </a:xfrm>
        </p:spPr>
        <p:txBody>
          <a:bodyPr>
            <a:normAutofit/>
          </a:bodyPr>
          <a:lstStyle/>
          <a:p>
            <a:r>
              <a:rPr lang="el-GR" dirty="0" smtClean="0">
                <a:latin typeface="+mj-lt"/>
              </a:rPr>
              <a:t>Τα συστατικά προέρχονται κυρίως από την Πολωνία και τη Ρωσία</a:t>
            </a:r>
            <a:endParaRPr lang="fi-FI" dirty="0" smtClean="0">
              <a:latin typeface="+mj-lt"/>
            </a:endParaRPr>
          </a:p>
          <a:p>
            <a:r>
              <a:rPr lang="el-GR" dirty="0" smtClean="0">
                <a:latin typeface="+mj-lt"/>
              </a:rPr>
              <a:t>Τα θαλάσσια ρεύματα διαχέουν το πρόβλημα και σε άλλες περιοχές</a:t>
            </a:r>
          </a:p>
          <a:p>
            <a:r>
              <a:rPr lang="el-GR" dirty="0" smtClean="0">
                <a:latin typeface="+mj-lt"/>
              </a:rPr>
              <a:t>Οι έρευνες δείχνουν παραπλήσιο πρόβλημα ευτροφισμού σε όλη τη Βαλτική αν και παρατηρούνται σημαντικές τοπικές αποκλίσεις</a:t>
            </a:r>
            <a:endParaRPr lang="fi-FI" dirty="0" smtClean="0">
              <a:latin typeface="+mj-lt"/>
            </a:endParaRPr>
          </a:p>
          <a:p>
            <a:pPr marL="0" indent="0">
              <a:buNone/>
            </a:pPr>
            <a:endParaRPr lang="en-US" dirty="0">
              <a:latin typeface="+mj-lt"/>
            </a:endParaRPr>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5225" y="170845"/>
            <a:ext cx="4288006" cy="6031099"/>
          </a:xfrm>
          <a:prstGeom prst="rect">
            <a:avLst/>
          </a:prstGeom>
        </p:spPr>
      </p:pic>
      <p:sp>
        <p:nvSpPr>
          <p:cNvPr id="5" name="TextBox 4"/>
          <p:cNvSpPr txBox="1"/>
          <p:nvPr/>
        </p:nvSpPr>
        <p:spPr>
          <a:xfrm>
            <a:off x="8583401" y="6201944"/>
            <a:ext cx="2140330" cy="276999"/>
          </a:xfrm>
          <a:prstGeom prst="rect">
            <a:avLst/>
          </a:prstGeom>
          <a:noFill/>
        </p:spPr>
        <p:txBody>
          <a:bodyPr wrap="none" rtlCol="0">
            <a:spAutoFit/>
          </a:bodyPr>
          <a:lstStyle/>
          <a:p>
            <a:r>
              <a:rPr lang="en-US" sz="600" dirty="0">
                <a:hlinkClick r:id="rId4"/>
              </a:rPr>
              <a:t>http://</a:t>
            </a:r>
            <a:r>
              <a:rPr lang="en-US" sz="600" dirty="0" smtClean="0">
                <a:hlinkClick r:id="rId4"/>
              </a:rPr>
              <a:t>www.esri.com/news/arcnews/spring12articles/helcom-</a:t>
            </a:r>
            <a:endParaRPr lang="en-US" sz="600" dirty="0" smtClean="0"/>
          </a:p>
          <a:p>
            <a:r>
              <a:rPr lang="en-US" sz="600" dirty="0" smtClean="0"/>
              <a:t>powers-up-baltic-sea-map-service.html</a:t>
            </a:r>
            <a:endParaRPr lang="en-US" sz="600" dirty="0"/>
          </a:p>
        </p:txBody>
      </p:sp>
      <p:sp>
        <p:nvSpPr>
          <p:cNvPr id="6" name="TextBox 5"/>
          <p:cNvSpPr txBox="1"/>
          <p:nvPr/>
        </p:nvSpPr>
        <p:spPr>
          <a:xfrm>
            <a:off x="8936796" y="230188"/>
            <a:ext cx="3072810" cy="307777"/>
          </a:xfrm>
          <a:prstGeom prst="rect">
            <a:avLst/>
          </a:prstGeom>
          <a:noFill/>
        </p:spPr>
        <p:txBody>
          <a:bodyPr wrap="square" rtlCol="0">
            <a:spAutoFit/>
          </a:bodyPr>
          <a:lstStyle/>
          <a:p>
            <a:r>
              <a:rPr lang="en-US" sz="1400" b="1" dirty="0" smtClean="0">
                <a:latin typeface="+mj-lt"/>
              </a:rPr>
              <a:t>Status of eutrophication</a:t>
            </a:r>
            <a:endParaRPr lang="en-US" sz="1400" b="1" dirty="0">
              <a:latin typeface="+mj-lt"/>
            </a:endParaRPr>
          </a:p>
        </p:txBody>
      </p:sp>
      <p:pic>
        <p:nvPicPr>
          <p:cNvPr id="7" name="Θέση εικόνας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6"/>
          <a:stretch>
            <a:fillRect/>
          </a:stretch>
        </p:blipFill>
        <p:spPr>
          <a:xfrm>
            <a:off x="3337519" y="5982709"/>
            <a:ext cx="944962" cy="755970"/>
          </a:xfrm>
          <a:prstGeom prst="rect">
            <a:avLst/>
          </a:prstGeom>
        </p:spPr>
      </p:pic>
      <p:pic>
        <p:nvPicPr>
          <p:cNvPr id="9" name="Θέση εικόνας 6"/>
          <p:cNvPicPr>
            <a:picLocks noChangeAspect="1"/>
          </p:cNvPicPr>
          <p:nvPr/>
        </p:nvPicPr>
        <p:blipFill>
          <a:blip r:embed="rId7">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11173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0"/>
            <a:ext cx="10515600" cy="1690689"/>
          </a:xfrm>
        </p:spPr>
        <p:txBody>
          <a:bodyPr>
            <a:normAutofit/>
          </a:bodyPr>
          <a:lstStyle/>
          <a:p>
            <a:r>
              <a:rPr lang="el-GR" sz="3200" b="1" u="sng" dirty="0" smtClean="0"/>
              <a:t>Προβλήματα </a:t>
            </a:r>
            <a:r>
              <a:rPr lang="el-GR" sz="3200" b="1" u="sng" dirty="0"/>
              <a:t>της Βαλτικής</a:t>
            </a:r>
            <a:r>
              <a:rPr lang="fi-FI" sz="3200" b="1" u="sng" dirty="0"/>
              <a:t/>
            </a:r>
            <a:br>
              <a:rPr lang="fi-FI" sz="3200" b="1" u="sng" dirty="0"/>
            </a:br>
            <a:r>
              <a:rPr lang="fi-FI" sz="2800" dirty="0"/>
              <a:t>E</a:t>
            </a:r>
            <a:r>
              <a:rPr lang="el-GR" sz="2800" dirty="0" err="1" smtClean="0"/>
              <a:t>υτροφισμός</a:t>
            </a:r>
            <a:endParaRPr lang="en-US" sz="3200" dirty="0"/>
          </a:p>
        </p:txBody>
      </p:sp>
      <p:sp>
        <p:nvSpPr>
          <p:cNvPr id="5" name="Content Placeholder 4"/>
          <p:cNvSpPr>
            <a:spLocks noGrp="1"/>
          </p:cNvSpPr>
          <p:nvPr>
            <p:ph sz="half" idx="1"/>
          </p:nvPr>
        </p:nvSpPr>
        <p:spPr>
          <a:xfrm>
            <a:off x="770898" y="1631372"/>
            <a:ext cx="3910263" cy="4351337"/>
          </a:xfrm>
        </p:spPr>
        <p:txBody>
          <a:bodyPr>
            <a:normAutofit/>
          </a:bodyPr>
          <a:lstStyle/>
          <a:p>
            <a:r>
              <a:rPr lang="el-GR" dirty="0" smtClean="0">
                <a:latin typeface="+mj-lt"/>
              </a:rPr>
              <a:t>Η διαδικασία του ευτροφισμού προκαλεί προβλήματα στο θαλάσσιο οικοσύστημα </a:t>
            </a:r>
            <a:endParaRPr lang="fi-FI" dirty="0" smtClean="0">
              <a:latin typeface="+mj-lt"/>
            </a:endParaRPr>
          </a:p>
          <a:p>
            <a:r>
              <a:rPr lang="el-GR" dirty="0" smtClean="0">
                <a:latin typeface="+mj-lt"/>
              </a:rPr>
              <a:t>Αυξημένες δραστηριότητες στη Βαλτική</a:t>
            </a:r>
            <a:endParaRPr lang="fi-FI" dirty="0" smtClean="0">
              <a:latin typeface="+mj-lt"/>
            </a:endParaRPr>
          </a:p>
          <a:p>
            <a:pPr lvl="1"/>
            <a:r>
              <a:rPr lang="el-GR" dirty="0" smtClean="0">
                <a:latin typeface="+mj-lt"/>
              </a:rPr>
              <a:t>Χρήση γης, βεβαρυμμένες θαλάσσιες μετακινήσεις, αναψυχή</a:t>
            </a:r>
            <a:endParaRPr lang="en-US" dirty="0"/>
          </a:p>
          <a:p>
            <a:endParaRPr lang="en-US" dirty="0">
              <a:latin typeface="+mj-lt"/>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28474" y="885825"/>
            <a:ext cx="6342826" cy="4624053"/>
          </a:xfrm>
        </p:spPr>
      </p:pic>
      <p:sp>
        <p:nvSpPr>
          <p:cNvPr id="8" name="TextBox 7"/>
          <p:cNvSpPr txBox="1"/>
          <p:nvPr/>
        </p:nvSpPr>
        <p:spPr>
          <a:xfrm>
            <a:off x="7760621" y="5578911"/>
            <a:ext cx="4042610" cy="276999"/>
          </a:xfrm>
          <a:prstGeom prst="rect">
            <a:avLst/>
          </a:prstGeom>
          <a:noFill/>
        </p:spPr>
        <p:txBody>
          <a:bodyPr wrap="square" rtlCol="0">
            <a:spAutoFit/>
          </a:bodyPr>
          <a:lstStyle/>
          <a:p>
            <a:r>
              <a:rPr lang="en-US" sz="1200" dirty="0"/>
              <a:t>https://www.flickr.com/photos/48722974@N07/4859897047</a:t>
            </a:r>
          </a:p>
        </p:txBody>
      </p:sp>
      <p:pic>
        <p:nvPicPr>
          <p:cNvPr id="6" name="Picture 5"/>
          <p:cNvPicPr>
            <a:picLocks noChangeAspect="1"/>
          </p:cNvPicPr>
          <p:nvPr/>
        </p:nvPicPr>
        <p:blipFill>
          <a:blip r:embed="rId3"/>
          <a:stretch>
            <a:fillRect/>
          </a:stretch>
        </p:blipFill>
        <p:spPr>
          <a:xfrm>
            <a:off x="3337519" y="5982709"/>
            <a:ext cx="944962" cy="755970"/>
          </a:xfrm>
          <a:prstGeom prst="rect">
            <a:avLst/>
          </a:prstGeom>
        </p:spPr>
      </p:pic>
      <p:pic>
        <p:nvPicPr>
          <p:cNvPr id="9"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Θέση εικόνας 6"/>
          <p:cNvPicPr>
            <a:picLocks noChangeAspect="1"/>
          </p:cNvPicPr>
          <p:nvPr/>
        </p:nvPicPr>
        <p:blipFill>
          <a:blip r:embed="rId5">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17354004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u="sng" dirty="0" smtClean="0"/>
              <a:t>Προβλήματα </a:t>
            </a:r>
            <a:r>
              <a:rPr lang="el-GR" sz="3200" b="1" u="sng" dirty="0"/>
              <a:t>της Βαλτικής</a:t>
            </a:r>
            <a:r>
              <a:rPr lang="fi-FI" sz="3200" b="1" u="sng" dirty="0"/>
              <a:t/>
            </a:r>
            <a:br>
              <a:rPr lang="fi-FI" sz="3200" b="1" u="sng" dirty="0"/>
            </a:br>
            <a:r>
              <a:rPr lang="fi-FI" sz="2800" dirty="0"/>
              <a:t>E</a:t>
            </a:r>
            <a:r>
              <a:rPr lang="el-GR" sz="2800" dirty="0" err="1" smtClean="0"/>
              <a:t>υτροφισμός</a:t>
            </a:r>
            <a:endParaRPr lang="en-US" sz="3200"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653288" y="1629612"/>
            <a:ext cx="4149943" cy="4351338"/>
          </a:xfrm>
        </p:spPr>
      </p:pic>
      <p:sp>
        <p:nvSpPr>
          <p:cNvPr id="6" name="Content Placeholder 5"/>
          <p:cNvSpPr>
            <a:spLocks noGrp="1"/>
          </p:cNvSpPr>
          <p:nvPr>
            <p:ph sz="half" idx="2"/>
          </p:nvPr>
        </p:nvSpPr>
        <p:spPr>
          <a:xfrm>
            <a:off x="677333" y="1930400"/>
            <a:ext cx="6587921" cy="3880773"/>
          </a:xfrm>
        </p:spPr>
        <p:txBody>
          <a:bodyPr>
            <a:normAutofit fontScale="85000" lnSpcReduction="20000"/>
          </a:bodyPr>
          <a:lstStyle/>
          <a:p>
            <a:r>
              <a:rPr lang="el-GR" dirty="0" smtClean="0"/>
              <a:t>Ο </a:t>
            </a:r>
            <a:r>
              <a:rPr lang="el-GR" dirty="0" err="1" smtClean="0"/>
              <a:t>υπερεμπλουτισμός</a:t>
            </a:r>
            <a:r>
              <a:rPr lang="el-GR" dirty="0" smtClean="0"/>
              <a:t> των θρεπτικών συστατικών προκαλεί </a:t>
            </a:r>
            <a:r>
              <a:rPr lang="el-GR" dirty="0" err="1" smtClean="0"/>
              <a:t>υπερ</a:t>
            </a:r>
            <a:r>
              <a:rPr lang="el-GR" dirty="0" err="1" smtClean="0"/>
              <a:t>άνθιση</a:t>
            </a:r>
            <a:r>
              <a:rPr lang="el-GR" dirty="0" smtClean="0"/>
              <a:t> της </a:t>
            </a:r>
            <a:r>
              <a:rPr lang="el-GR" dirty="0" err="1" smtClean="0"/>
              <a:t>άλγης</a:t>
            </a:r>
            <a:r>
              <a:rPr lang="el-GR" dirty="0" smtClean="0"/>
              <a:t> και ανάπτυξη των φυτών, αυξημένη θολότητα, περιορίζει το οξυγόνο του νερού και επηρεάζει το οικοσύστημα και τη σύσταση των ειδών</a:t>
            </a:r>
          </a:p>
          <a:p>
            <a:r>
              <a:rPr lang="el-GR" dirty="0" smtClean="0"/>
              <a:t>Φωσφορικός κύκλος: </a:t>
            </a:r>
            <a:r>
              <a:rPr lang="el-GR" dirty="0" err="1" smtClean="0"/>
              <a:t>υπεράνθιση</a:t>
            </a:r>
            <a:r>
              <a:rPr lang="el-GR" dirty="0" smtClean="0"/>
              <a:t> </a:t>
            </a:r>
            <a:r>
              <a:rPr lang="el-GR" dirty="0" err="1" smtClean="0"/>
              <a:t>άλγης</a:t>
            </a:r>
            <a:r>
              <a:rPr lang="el-GR" dirty="0" smtClean="0"/>
              <a:t> – εξάντληση του αζώτου – θάνατος της </a:t>
            </a:r>
            <a:r>
              <a:rPr lang="el-GR" dirty="0" err="1" smtClean="0"/>
              <a:t>άλγης</a:t>
            </a:r>
            <a:r>
              <a:rPr lang="el-GR" dirty="0" smtClean="0"/>
              <a:t> – πτώση στον πυθμένα – πέψη θρεπτικών συστατικών – έλλειψη οξυγόνου – </a:t>
            </a:r>
            <a:r>
              <a:rPr lang="en-US" dirty="0" smtClean="0"/>
              <a:t>o </a:t>
            </a:r>
            <a:r>
              <a:rPr lang="el-GR" dirty="0" smtClean="0"/>
              <a:t>φώσφορος διαλύεται στο νερό – τον χρησιμοποιούν τα </a:t>
            </a:r>
            <a:r>
              <a:rPr lang="el-GR" dirty="0" err="1" smtClean="0"/>
              <a:t>κυανοβακτήρια</a:t>
            </a:r>
            <a:r>
              <a:rPr lang="el-GR" dirty="0" smtClean="0"/>
              <a:t> + άζωτο από τον αέρα – έκλυση αζώτου με τον θάνατο των </a:t>
            </a:r>
            <a:r>
              <a:rPr lang="el-GR" dirty="0" err="1" smtClean="0"/>
              <a:t>κυανοβακτηρίων</a:t>
            </a:r>
            <a:r>
              <a:rPr lang="el-GR" dirty="0" smtClean="0"/>
              <a:t/>
            </a:r>
            <a:br>
              <a:rPr lang="el-GR" dirty="0" smtClean="0"/>
            </a:br>
            <a:endParaRPr lang="fi-FI" dirty="0" smtClean="0"/>
          </a:p>
        </p:txBody>
      </p:sp>
      <p:sp>
        <p:nvSpPr>
          <p:cNvPr id="5" name="TextBox 4"/>
          <p:cNvSpPr txBox="1"/>
          <p:nvPr/>
        </p:nvSpPr>
        <p:spPr>
          <a:xfrm>
            <a:off x="8051104" y="6303711"/>
            <a:ext cx="9484583" cy="169277"/>
          </a:xfrm>
          <a:prstGeom prst="rect">
            <a:avLst/>
          </a:prstGeom>
          <a:noFill/>
        </p:spPr>
        <p:txBody>
          <a:bodyPr wrap="square" rtlCol="0">
            <a:spAutoFit/>
          </a:bodyPr>
          <a:lstStyle/>
          <a:p>
            <a:r>
              <a:rPr lang="en-US" sz="500" dirty="0" smtClean="0"/>
              <a:t>(http</a:t>
            </a:r>
            <a:r>
              <a:rPr lang="en-US" sz="500" dirty="0"/>
              <a:t>://</a:t>
            </a:r>
            <a:r>
              <a:rPr lang="en-US" sz="500" dirty="0" smtClean="0"/>
              <a:t>lms.seos-project.eu/learning_modules/marinepollution/marinepollution-c01-ws01-s.html)</a:t>
            </a:r>
            <a:endParaRPr lang="en-US" sz="500" dirty="0"/>
          </a:p>
        </p:txBody>
      </p:sp>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a:stretch>
            <a:fillRect/>
          </a:stretch>
        </p:blipFill>
        <p:spPr>
          <a:xfrm>
            <a:off x="3337519" y="5982709"/>
            <a:ext cx="944962" cy="75597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486891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Τα </a:t>
            </a:r>
            <a:r>
              <a:rPr lang="el-GR" sz="3600" b="1" u="sng" dirty="0"/>
              <a:t>ιδιαίτερα χαρακτηριστικά της Μεσογείου</a:t>
            </a:r>
            <a:r>
              <a:rPr lang="fi-FI" sz="3200" b="1" u="sng" dirty="0"/>
              <a:t/>
            </a:r>
            <a:br>
              <a:rPr lang="fi-FI" sz="3200" b="1" u="sng" dirty="0"/>
            </a:br>
            <a:r>
              <a:rPr lang="el-GR" sz="2800" dirty="0" smtClean="0"/>
              <a:t>Επισκόπηση</a:t>
            </a:r>
            <a:endParaRPr lang="fi-FI" sz="2800" b="1" u="sng" dirty="0"/>
          </a:p>
        </p:txBody>
      </p:sp>
      <p:sp>
        <p:nvSpPr>
          <p:cNvPr id="3" name="Content Placeholder 2"/>
          <p:cNvSpPr>
            <a:spLocks noGrp="1"/>
          </p:cNvSpPr>
          <p:nvPr>
            <p:ph idx="1"/>
          </p:nvPr>
        </p:nvSpPr>
        <p:spPr>
          <a:xfrm>
            <a:off x="728870" y="1722784"/>
            <a:ext cx="10624930" cy="4454180"/>
          </a:xfrm>
        </p:spPr>
        <p:txBody>
          <a:bodyPr>
            <a:normAutofit/>
          </a:bodyPr>
          <a:lstStyle/>
          <a:p>
            <a:r>
              <a:rPr lang="el-GR" dirty="0" smtClean="0"/>
              <a:t>Βαθι</a:t>
            </a:r>
            <a:r>
              <a:rPr lang="el-GR" dirty="0"/>
              <a:t>ά</a:t>
            </a:r>
            <a:r>
              <a:rPr lang="el-GR" dirty="0" smtClean="0"/>
              <a:t>, διαμήκης και σχεδόν πλήρως περικλειόμενη από ξηρά με ακανόνιστο σχήμα. Βρίσκεται μεταξύ 30</a:t>
            </a:r>
            <a:r>
              <a:rPr lang="el-GR" baseline="30000" dirty="0" smtClean="0"/>
              <a:t>ο</a:t>
            </a:r>
            <a:r>
              <a:rPr lang="el-GR" dirty="0" smtClean="0"/>
              <a:t> και 46</a:t>
            </a:r>
            <a:r>
              <a:rPr lang="el-GR" baseline="30000" dirty="0" smtClean="0"/>
              <a:t>ο</a:t>
            </a:r>
            <a:r>
              <a:rPr lang="el-GR" dirty="0" smtClean="0"/>
              <a:t>  Β πλάτους και </a:t>
            </a:r>
            <a:r>
              <a:rPr lang="en-US" dirty="0" smtClean="0"/>
              <a:t>5°50′  </a:t>
            </a:r>
            <a:r>
              <a:rPr lang="el-GR" dirty="0" smtClean="0"/>
              <a:t>Δ και </a:t>
            </a:r>
            <a:r>
              <a:rPr lang="en-US" dirty="0" smtClean="0"/>
              <a:t>36° </a:t>
            </a:r>
            <a:r>
              <a:rPr lang="el-GR" dirty="0" smtClean="0"/>
              <a:t>Α μήκους</a:t>
            </a:r>
            <a:endParaRPr lang="en-US" dirty="0" smtClean="0"/>
          </a:p>
          <a:p>
            <a:r>
              <a:rPr lang="el-GR" dirty="0" smtClean="0"/>
              <a:t>Εκτείνεται</a:t>
            </a:r>
            <a:endParaRPr lang="en-US" dirty="0" smtClean="0"/>
          </a:p>
          <a:p>
            <a:pPr lvl="1"/>
            <a:r>
              <a:rPr lang="el-GR" dirty="0" smtClean="0"/>
              <a:t>Από τον Ατλαντικό στα δυτικά</a:t>
            </a:r>
            <a:endParaRPr lang="en-US" dirty="0" smtClean="0"/>
          </a:p>
          <a:p>
            <a:pPr lvl="1"/>
            <a:r>
              <a:rPr lang="el-GR" dirty="0" smtClean="0"/>
              <a:t>Ως την Ασία στα ανατολικά</a:t>
            </a:r>
            <a:endParaRPr lang="en-US" dirty="0" smtClean="0"/>
          </a:p>
          <a:p>
            <a:pPr lvl="1"/>
            <a:r>
              <a:rPr lang="el-GR" dirty="0" smtClean="0"/>
              <a:t>Διαχωρίζει Ευρώπη απ</a:t>
            </a:r>
            <a:r>
              <a:rPr lang="el-GR" dirty="0"/>
              <a:t>ό</a:t>
            </a:r>
            <a:endParaRPr lang="el-GR" dirty="0" smtClean="0"/>
          </a:p>
          <a:p>
            <a:pPr marL="457200" lvl="1" indent="0">
              <a:buNone/>
            </a:pPr>
            <a:r>
              <a:rPr lang="el-GR" dirty="0" smtClean="0"/>
              <a:t>   Αφρική</a:t>
            </a:r>
            <a:endParaRPr lang="en-US" dirty="0" smtClean="0"/>
          </a:p>
          <a:p>
            <a:endParaRPr lang="fi-FI" i="1"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2065311" y="5929700"/>
            <a:ext cx="944962" cy="755970"/>
          </a:xfrm>
          <a:prstGeom prst="rect">
            <a:avLst/>
          </a:prstGeom>
        </p:spPr>
      </p:pic>
      <p:pic>
        <p:nvPicPr>
          <p:cNvPr id="7" name="Picture 6" descr="6010-004-373EBA60.jpg"/>
          <p:cNvPicPr>
            <a:picLocks noChangeAspect="1"/>
          </p:cNvPicPr>
          <p:nvPr/>
        </p:nvPicPr>
        <p:blipFill>
          <a:blip r:embed="rId5"/>
          <a:stretch>
            <a:fillRect/>
          </a:stretch>
        </p:blipFill>
        <p:spPr>
          <a:xfrm>
            <a:off x="5315502" y="2637292"/>
            <a:ext cx="6346411" cy="3494600"/>
          </a:xfrm>
          <a:prstGeom prst="rect">
            <a:avLst/>
          </a:prstGeom>
        </p:spPr>
      </p:pic>
      <p:sp>
        <p:nvSpPr>
          <p:cNvPr id="8" name="TextBox 7"/>
          <p:cNvSpPr txBox="1"/>
          <p:nvPr/>
        </p:nvSpPr>
        <p:spPr>
          <a:xfrm>
            <a:off x="5261114" y="6175513"/>
            <a:ext cx="3670852" cy="276999"/>
          </a:xfrm>
          <a:prstGeom prst="rect">
            <a:avLst/>
          </a:prstGeom>
          <a:noFill/>
        </p:spPr>
        <p:txBody>
          <a:bodyPr wrap="square" rtlCol="0">
            <a:spAutoFit/>
          </a:bodyPr>
          <a:lstStyle/>
          <a:p>
            <a:r>
              <a:rPr lang="en-US" sz="1200" i="1" dirty="0" smtClean="0"/>
              <a:t>[</a:t>
            </a:r>
            <a:r>
              <a:rPr lang="en-US" sz="1200" i="1" dirty="0" err="1" smtClean="0"/>
              <a:t>Encyclopædia</a:t>
            </a:r>
            <a:r>
              <a:rPr lang="en-US" sz="1200" i="1" dirty="0" smtClean="0"/>
              <a:t> Britannica, Inc.]</a:t>
            </a:r>
            <a:endParaRPr lang="el-GR" dirty="0"/>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89806" y="5832226"/>
            <a:ext cx="540000" cy="1025774"/>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72517" y="54653"/>
            <a:ext cx="5543220" cy="6700228"/>
          </a:xfrm>
          <a:prstGeom prst="rect">
            <a:avLst/>
          </a:prstGeom>
        </p:spPr>
      </p:pic>
      <p:sp>
        <p:nvSpPr>
          <p:cNvPr id="5" name="Title 4"/>
          <p:cNvSpPr>
            <a:spLocks noGrp="1"/>
          </p:cNvSpPr>
          <p:nvPr>
            <p:ph type="title"/>
          </p:nvPr>
        </p:nvSpPr>
        <p:spPr/>
        <p:txBody>
          <a:bodyPr>
            <a:normAutofit/>
          </a:bodyPr>
          <a:lstStyle/>
          <a:p>
            <a:r>
              <a:rPr lang="el-GR" sz="3200" b="1" u="sng" dirty="0" smtClean="0"/>
              <a:t>Προβλήματα </a:t>
            </a:r>
            <a:r>
              <a:rPr lang="el-GR" sz="3200" b="1" u="sng" dirty="0"/>
              <a:t>της Βαλτικής</a:t>
            </a:r>
            <a:r>
              <a:rPr lang="fi-FI" sz="3200" b="1" u="sng" dirty="0"/>
              <a:t/>
            </a:r>
            <a:br>
              <a:rPr lang="fi-FI" sz="3200" b="1" u="sng" dirty="0"/>
            </a:br>
            <a:r>
              <a:rPr lang="fi-FI" sz="2800" dirty="0"/>
              <a:t>E</a:t>
            </a:r>
            <a:r>
              <a:rPr lang="el-GR" sz="2800" dirty="0" err="1" smtClean="0"/>
              <a:t>υτροφισμός</a:t>
            </a:r>
            <a:endParaRPr lang="en-US" sz="3200" dirty="0"/>
          </a:p>
        </p:txBody>
      </p:sp>
      <p:sp>
        <p:nvSpPr>
          <p:cNvPr id="8" name="Content Placeholder 7"/>
          <p:cNvSpPr>
            <a:spLocks noGrp="1"/>
          </p:cNvSpPr>
          <p:nvPr>
            <p:ph sz="quarter" idx="4"/>
          </p:nvPr>
        </p:nvSpPr>
        <p:spPr>
          <a:xfrm>
            <a:off x="675745" y="1930400"/>
            <a:ext cx="4838364" cy="4341545"/>
          </a:xfrm>
        </p:spPr>
        <p:txBody>
          <a:bodyPr/>
          <a:lstStyle/>
          <a:p>
            <a:r>
              <a:rPr lang="el-GR" dirty="0" smtClean="0"/>
              <a:t>Τα επιφανειακά ύδατα </a:t>
            </a:r>
            <a:r>
              <a:rPr lang="fi-FI" dirty="0" smtClean="0"/>
              <a:t>(0-40</a:t>
            </a:r>
            <a:r>
              <a:rPr lang="el-GR" dirty="0" smtClean="0"/>
              <a:t>μ</a:t>
            </a:r>
            <a:r>
              <a:rPr lang="fi-FI" dirty="0" smtClean="0"/>
              <a:t>) </a:t>
            </a:r>
            <a:r>
              <a:rPr lang="el-GR" dirty="0" smtClean="0"/>
              <a:t>μετακινούνται εύκολα από τις ακτές της μιας χώρας στην άλλη</a:t>
            </a:r>
            <a:r>
              <a:rPr lang="fi-FI" dirty="0" smtClean="0"/>
              <a:t>.</a:t>
            </a:r>
            <a:endParaRPr lang="en-US" dirty="0"/>
          </a:p>
        </p:txBody>
      </p:sp>
      <p:pic>
        <p:nvPicPr>
          <p:cNvPr id="10"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4"/>
          <a:stretch>
            <a:fillRect/>
          </a:stretch>
        </p:blipFill>
        <p:spPr>
          <a:xfrm>
            <a:off x="3337519" y="5982709"/>
            <a:ext cx="944962" cy="755970"/>
          </a:xfrm>
          <a:prstGeom prst="rect">
            <a:avLst/>
          </a:prstGeom>
        </p:spPr>
      </p:pic>
      <p:pic>
        <p:nvPicPr>
          <p:cNvPr id="9" name="Θέση εικόνας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1706" y="5553249"/>
            <a:ext cx="624048" cy="1185430"/>
          </a:xfrm>
          <a:prstGeom prst="rect">
            <a:avLst/>
          </a:prstGeom>
        </p:spPr>
      </p:pic>
      <p:sp>
        <p:nvSpPr>
          <p:cNvPr id="4" name="TextBox 3"/>
          <p:cNvSpPr txBox="1"/>
          <p:nvPr/>
        </p:nvSpPr>
        <p:spPr>
          <a:xfrm>
            <a:off x="10340259" y="4972050"/>
            <a:ext cx="1419225" cy="215444"/>
          </a:xfrm>
          <a:prstGeom prst="rect">
            <a:avLst/>
          </a:prstGeom>
          <a:noFill/>
        </p:spPr>
        <p:txBody>
          <a:bodyPr wrap="square" rtlCol="0">
            <a:spAutoFit/>
          </a:bodyPr>
          <a:lstStyle/>
          <a:p>
            <a:r>
              <a:rPr lang="fi-FI" sz="800" dirty="0" err="1" smtClean="0">
                <a:latin typeface="+mj-lt"/>
              </a:rPr>
              <a:t>Rönnberg</a:t>
            </a:r>
            <a:r>
              <a:rPr lang="fi-FI" sz="800" dirty="0" smtClean="0">
                <a:latin typeface="+mj-lt"/>
              </a:rPr>
              <a:t> &amp; </a:t>
            </a:r>
            <a:r>
              <a:rPr lang="fi-FI" sz="800" dirty="0" err="1" smtClean="0">
                <a:latin typeface="+mj-lt"/>
              </a:rPr>
              <a:t>Bonsdorf</a:t>
            </a:r>
            <a:r>
              <a:rPr lang="fi-FI" sz="800" dirty="0" smtClean="0">
                <a:latin typeface="+mj-lt"/>
              </a:rPr>
              <a:t> 2004</a:t>
            </a:r>
            <a:endParaRPr lang="en-US" sz="800" dirty="0">
              <a:latin typeface="+mj-lt"/>
            </a:endParaRPr>
          </a:p>
        </p:txBody>
      </p:sp>
    </p:spTree>
    <p:extLst>
      <p:ext uri="{BB962C8B-B14F-4D97-AF65-F5344CB8AC3E}">
        <p14:creationId xmlns:p14="http://schemas.microsoft.com/office/powerpoint/2010/main" val="19679481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u="sng" dirty="0" smtClean="0"/>
              <a:t>Προβλήματα </a:t>
            </a:r>
            <a:r>
              <a:rPr lang="el-GR" sz="3200" b="1" u="sng" dirty="0"/>
              <a:t>της Βαλτικής</a:t>
            </a:r>
            <a:r>
              <a:rPr lang="fi-FI" sz="3200" b="1" u="sng" dirty="0"/>
              <a:t/>
            </a:r>
            <a:br>
              <a:rPr lang="fi-FI" sz="3200" b="1" u="sng" dirty="0"/>
            </a:br>
            <a:r>
              <a:rPr lang="fi-FI" sz="2800" dirty="0"/>
              <a:t>E</a:t>
            </a:r>
            <a:r>
              <a:rPr lang="el-GR" sz="2800" dirty="0" err="1" smtClean="0"/>
              <a:t>υτροφισμός</a:t>
            </a:r>
            <a:endParaRPr lang="en-US" dirty="0"/>
          </a:p>
        </p:txBody>
      </p:sp>
      <p:sp>
        <p:nvSpPr>
          <p:cNvPr id="4" name="Content Placeholder 3"/>
          <p:cNvSpPr>
            <a:spLocks noGrp="1"/>
          </p:cNvSpPr>
          <p:nvPr>
            <p:ph sz="half" idx="2"/>
          </p:nvPr>
        </p:nvSpPr>
        <p:spPr>
          <a:xfrm>
            <a:off x="839788" y="1690688"/>
            <a:ext cx="5157787" cy="4498975"/>
          </a:xfrm>
        </p:spPr>
        <p:txBody>
          <a:bodyPr>
            <a:normAutofit/>
          </a:bodyPr>
          <a:lstStyle/>
          <a:p>
            <a:r>
              <a:rPr lang="el-GR" dirty="0" smtClean="0"/>
              <a:t>Παρά τις περιβαλλοντικές δράσεις, το φορτίο των θρεπτικών συστατικών έχει αυξηθεί.</a:t>
            </a:r>
          </a:p>
          <a:p>
            <a:pPr lvl="1"/>
            <a:r>
              <a:rPr lang="el-GR" dirty="0" smtClean="0"/>
              <a:t>Πίεση από την γεωργία</a:t>
            </a:r>
            <a:endParaRPr lang="fi-FI" dirty="0" smtClean="0"/>
          </a:p>
          <a:p>
            <a:pPr lvl="1"/>
            <a:r>
              <a:rPr lang="el-GR" dirty="0" smtClean="0"/>
              <a:t>Η ΕΕ αύξησε τις περιοχές καλλιέργειας</a:t>
            </a:r>
            <a:endParaRPr lang="en-US" dirty="0"/>
          </a:p>
        </p:txBody>
      </p:sp>
      <p:sp>
        <p:nvSpPr>
          <p:cNvPr id="5" name="Text Placeholder 4"/>
          <p:cNvSpPr>
            <a:spLocks noGrp="1"/>
          </p:cNvSpPr>
          <p:nvPr>
            <p:ph type="body" sz="quarter" idx="3"/>
          </p:nvPr>
        </p:nvSpPr>
        <p:spPr>
          <a:xfrm>
            <a:off x="7114056" y="365125"/>
            <a:ext cx="5183188" cy="500595"/>
          </a:xfrm>
        </p:spPr>
        <p:txBody>
          <a:bodyPr/>
          <a:lstStyle/>
          <a:p>
            <a:r>
              <a:rPr lang="en-US" dirty="0" smtClean="0"/>
              <a:t>Ecosystem health status</a:t>
            </a:r>
            <a:endParaRPr lang="en-US" dirty="0"/>
          </a:p>
        </p:txBody>
      </p:sp>
      <p:pic>
        <p:nvPicPr>
          <p:cNvPr id="11" name="Content Placeholder 10"/>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114056" y="953170"/>
            <a:ext cx="4689175" cy="5236493"/>
          </a:xfrm>
        </p:spPr>
      </p:pic>
      <p:pic>
        <p:nvPicPr>
          <p:cNvPr id="7" name="Picture 6"/>
          <p:cNvPicPr>
            <a:picLocks noChangeAspect="1"/>
          </p:cNvPicPr>
          <p:nvPr/>
        </p:nvPicPr>
        <p:blipFill>
          <a:blip r:embed="rId3"/>
          <a:stretch>
            <a:fillRect/>
          </a:stretch>
        </p:blipFill>
        <p:spPr>
          <a:xfrm>
            <a:off x="3337519" y="5982709"/>
            <a:ext cx="944962" cy="755970"/>
          </a:xfrm>
          <a:prstGeom prst="rect">
            <a:avLst/>
          </a:prstGeom>
        </p:spPr>
      </p:pic>
      <p:pic>
        <p:nvPicPr>
          <p:cNvPr id="8"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Θέση εικόνας 6"/>
          <p:cNvPicPr>
            <a:picLocks noChangeAspect="1"/>
          </p:cNvPicPr>
          <p:nvPr/>
        </p:nvPicPr>
        <p:blipFill>
          <a:blip r:embed="rId5">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p:cNvSpPr txBox="1"/>
          <p:nvPr/>
        </p:nvSpPr>
        <p:spPr>
          <a:xfrm>
            <a:off x="7218947" y="6571308"/>
            <a:ext cx="4724755" cy="276999"/>
          </a:xfrm>
          <a:prstGeom prst="rect">
            <a:avLst/>
          </a:prstGeom>
          <a:noFill/>
        </p:spPr>
        <p:txBody>
          <a:bodyPr wrap="none" rtlCol="0">
            <a:spAutoFit/>
          </a:bodyPr>
          <a:lstStyle/>
          <a:p>
            <a:r>
              <a:rPr lang="en-US" sz="1200" dirty="0"/>
              <a:t>http://maps.helcom.fi/website/SeaEnvironmentalMonitoring/index.html</a:t>
            </a:r>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17019439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u="sng" dirty="0" smtClean="0"/>
              <a:t>Προβλήματα της Βαλτικής</a:t>
            </a:r>
            <a:br>
              <a:rPr lang="el-GR" sz="3200" b="1" u="sng" dirty="0" smtClean="0"/>
            </a:br>
            <a:r>
              <a:rPr lang="el-GR" sz="2800" dirty="0" smtClean="0"/>
              <a:t>Αυξημένες δραστηριότητες στη Βαλτική</a:t>
            </a:r>
            <a:endParaRPr lang="en-US" dirty="0"/>
          </a:p>
        </p:txBody>
      </p:sp>
      <p:sp>
        <p:nvSpPr>
          <p:cNvPr id="3" name="Content Placeholder 2"/>
          <p:cNvSpPr>
            <a:spLocks noGrp="1"/>
          </p:cNvSpPr>
          <p:nvPr>
            <p:ph idx="1"/>
          </p:nvPr>
        </p:nvSpPr>
        <p:spPr>
          <a:xfrm>
            <a:off x="838200" y="1825625"/>
            <a:ext cx="10515600" cy="3642487"/>
          </a:xfrm>
        </p:spPr>
        <p:txBody>
          <a:bodyPr>
            <a:normAutofit lnSpcReduction="10000"/>
          </a:bodyPr>
          <a:lstStyle/>
          <a:p>
            <a:r>
              <a:rPr lang="el-GR" dirty="0" smtClean="0">
                <a:latin typeface="+mj-lt"/>
              </a:rPr>
              <a:t>Κατασκευές λιμανιών, ανάπτυξη δρόμων, γεφυροποιία, εργοστάσια, βιομηχανικές εγκαταστάσεις, καλ</a:t>
            </a:r>
            <a:r>
              <a:rPr lang="el-GR" dirty="0" smtClean="0">
                <a:latin typeface="+mj-lt"/>
              </a:rPr>
              <a:t>ώδια, αγωγοί, ναυτιλιακές ρότες, επεμβάσεις στον πυθμένα</a:t>
            </a:r>
            <a:endParaRPr lang="en-US" dirty="0">
              <a:latin typeface="+mj-lt"/>
            </a:endParaRPr>
          </a:p>
          <a:p>
            <a:r>
              <a:rPr lang="el-GR" dirty="0" smtClean="0">
                <a:latin typeface="+mj-lt"/>
              </a:rPr>
              <a:t>Αιολικά πάρκα</a:t>
            </a:r>
            <a:endParaRPr lang="en-US" dirty="0" smtClean="0">
              <a:latin typeface="+mj-lt"/>
            </a:endParaRPr>
          </a:p>
          <a:p>
            <a:r>
              <a:rPr lang="el-GR" dirty="0" smtClean="0">
                <a:latin typeface="+mj-lt"/>
              </a:rPr>
              <a:t>Άλλες χρήσεις / δραστηριότητες</a:t>
            </a:r>
            <a:endParaRPr lang="el-GR" dirty="0">
              <a:latin typeface="+mj-lt"/>
            </a:endParaRPr>
          </a:p>
          <a:p>
            <a:r>
              <a:rPr lang="el-GR" dirty="0" smtClean="0">
                <a:latin typeface="+mj-lt"/>
              </a:rPr>
              <a:t>Ναυτιλία, αλιεία, θαλάσσια σπορ</a:t>
            </a:r>
          </a:p>
          <a:p>
            <a:r>
              <a:rPr lang="el-GR" dirty="0" smtClean="0">
                <a:latin typeface="+mj-lt"/>
              </a:rPr>
              <a:t>Θαλάσσια προστασία </a:t>
            </a:r>
            <a:r>
              <a:rPr lang="en-US" dirty="0" smtClean="0">
                <a:latin typeface="+mj-lt"/>
              </a:rPr>
              <a:t>/ </a:t>
            </a:r>
            <a:r>
              <a:rPr lang="el-GR" dirty="0" smtClean="0">
                <a:latin typeface="+mj-lt"/>
              </a:rPr>
              <a:t>η προστασία αποτελεί επίσης μορφή χρήσης</a:t>
            </a:r>
          </a:p>
          <a:p>
            <a:r>
              <a:rPr lang="el-GR" dirty="0" smtClean="0">
                <a:latin typeface="+mj-lt"/>
              </a:rPr>
              <a:t>Αυξημένη μεταφορά πετρελαιοειδών</a:t>
            </a:r>
            <a:endParaRPr lang="en-US" dirty="0">
              <a:latin typeface="+mj-lt"/>
            </a:endParaRPr>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337519" y="5982709"/>
            <a:ext cx="944962" cy="7559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30900019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u="sng" dirty="0" smtClean="0"/>
              <a:t>Διαδικασία έρευνας</a:t>
            </a:r>
            <a:endParaRPr lang="en-US" sz="3200" dirty="0"/>
          </a:p>
        </p:txBody>
      </p:sp>
      <p:sp>
        <p:nvSpPr>
          <p:cNvPr id="3" name="Content Placeholder 2"/>
          <p:cNvSpPr>
            <a:spLocks noGrp="1"/>
          </p:cNvSpPr>
          <p:nvPr>
            <p:ph idx="1"/>
          </p:nvPr>
        </p:nvSpPr>
        <p:spPr/>
        <p:txBody>
          <a:bodyPr>
            <a:normAutofit fontScale="85000" lnSpcReduction="10000"/>
          </a:bodyPr>
          <a:lstStyle/>
          <a:p>
            <a:pPr marL="0" indent="0">
              <a:buNone/>
            </a:pPr>
            <a:r>
              <a:rPr lang="el-GR" sz="3000" dirty="0" smtClean="0"/>
              <a:t>Κατά</a:t>
            </a:r>
            <a:r>
              <a:rPr lang="en-US" sz="3000" dirty="0" smtClean="0"/>
              <a:t> </a:t>
            </a:r>
            <a:r>
              <a:rPr lang="en-US" sz="3000" dirty="0" smtClean="0"/>
              <a:t>Fang </a:t>
            </a:r>
            <a:r>
              <a:rPr lang="el-GR" sz="3000" dirty="0" err="1" smtClean="0"/>
              <a:t>κ.α</a:t>
            </a:r>
            <a:r>
              <a:rPr lang="en-US" sz="3000" dirty="0" smtClean="0"/>
              <a:t>. </a:t>
            </a:r>
            <a:r>
              <a:rPr lang="en-US" sz="3000" dirty="0" smtClean="0"/>
              <a:t>2008</a:t>
            </a:r>
          </a:p>
          <a:p>
            <a:pPr marL="0" indent="0">
              <a:buNone/>
            </a:pPr>
            <a:r>
              <a:rPr lang="el-GR" dirty="0" smtClean="0"/>
              <a:t>Διαδικασία των 14 βημάτων της έρευνας: </a:t>
            </a:r>
            <a:endParaRPr lang="el-GR" dirty="0"/>
          </a:p>
          <a:p>
            <a:pPr marL="0" indent="0">
              <a:buNone/>
            </a:pPr>
            <a:r>
              <a:rPr lang="en-US" b="1" dirty="0" smtClean="0"/>
              <a:t>1) </a:t>
            </a:r>
            <a:r>
              <a:rPr lang="el-GR" dirty="0" smtClean="0"/>
              <a:t>Επιλογή προβλήματος</a:t>
            </a:r>
            <a:r>
              <a:rPr lang="en-US" dirty="0" smtClean="0"/>
              <a:t> </a:t>
            </a:r>
            <a:r>
              <a:rPr lang="en-US" b="1" dirty="0" smtClean="0"/>
              <a:t>2) </a:t>
            </a:r>
            <a:r>
              <a:rPr lang="el-GR" dirty="0" smtClean="0"/>
              <a:t>Έρευνα της βιβλιογραφίας </a:t>
            </a:r>
            <a:r>
              <a:rPr lang="en-US" b="1" dirty="0" smtClean="0"/>
              <a:t>3</a:t>
            </a:r>
            <a:r>
              <a:rPr lang="en-US" b="1" dirty="0" smtClean="0"/>
              <a:t>) </a:t>
            </a:r>
            <a:r>
              <a:rPr lang="en-US" dirty="0" smtClean="0"/>
              <a:t>E</a:t>
            </a:r>
            <a:r>
              <a:rPr lang="el-GR" dirty="0" err="1" smtClean="0"/>
              <a:t>κτίμηση</a:t>
            </a:r>
            <a:r>
              <a:rPr lang="el-GR" dirty="0" smtClean="0"/>
              <a:t> της κατάστασης </a:t>
            </a:r>
          </a:p>
          <a:p>
            <a:pPr marL="0" indent="0">
              <a:buNone/>
            </a:pPr>
            <a:r>
              <a:rPr lang="en-US" b="1" dirty="0" smtClean="0"/>
              <a:t>4</a:t>
            </a:r>
            <a:r>
              <a:rPr lang="en-US" b="1" dirty="0" smtClean="0"/>
              <a:t>) </a:t>
            </a:r>
            <a:r>
              <a:rPr lang="el-GR" dirty="0" smtClean="0"/>
              <a:t>Μελέτη των ηθικών ζητημάτων</a:t>
            </a:r>
            <a:r>
              <a:rPr lang="en-US" dirty="0" smtClean="0"/>
              <a:t> </a:t>
            </a:r>
            <a:r>
              <a:rPr lang="en-US" b="1" dirty="0" smtClean="0"/>
              <a:t>5) </a:t>
            </a:r>
            <a:r>
              <a:rPr lang="el-GR" dirty="0" smtClean="0"/>
              <a:t>Μελέτη των πολιτιστικών ζητημάτων</a:t>
            </a:r>
            <a:endParaRPr lang="en-US" dirty="0" smtClean="0"/>
          </a:p>
          <a:p>
            <a:pPr marL="0" indent="0">
              <a:buNone/>
            </a:pPr>
            <a:r>
              <a:rPr lang="en-US" b="1" dirty="0" smtClean="0"/>
              <a:t>6) </a:t>
            </a:r>
            <a:r>
              <a:rPr lang="el-GR" dirty="0" smtClean="0"/>
              <a:t>Καθορισμός του ερευνητικού ερωτήματος ή της υπόθεσης</a:t>
            </a:r>
            <a:endParaRPr lang="en-US" dirty="0" smtClean="0"/>
          </a:p>
          <a:p>
            <a:pPr marL="0" indent="0">
              <a:buNone/>
            </a:pPr>
            <a:r>
              <a:rPr lang="en-US" b="1" dirty="0" smtClean="0"/>
              <a:t>7) </a:t>
            </a:r>
            <a:r>
              <a:rPr lang="el-GR" dirty="0" smtClean="0"/>
              <a:t>Επιλογή ερευνητικής μεθόδου</a:t>
            </a:r>
            <a:r>
              <a:rPr lang="en-US" dirty="0" smtClean="0"/>
              <a:t>  </a:t>
            </a:r>
            <a:endParaRPr lang="en-US" dirty="0" smtClean="0"/>
          </a:p>
          <a:p>
            <a:pPr marL="0" indent="0">
              <a:buNone/>
            </a:pPr>
            <a:r>
              <a:rPr lang="en-US" b="1" dirty="0" smtClean="0"/>
              <a:t>8) </a:t>
            </a:r>
            <a:r>
              <a:rPr lang="el-GR" dirty="0" smtClean="0"/>
              <a:t>Καθορισμός τρόπου μέτρησης των μεταβλητών </a:t>
            </a:r>
            <a:endParaRPr lang="en-US" dirty="0" smtClean="0"/>
          </a:p>
          <a:p>
            <a:pPr marL="0" indent="0">
              <a:buNone/>
            </a:pPr>
            <a:r>
              <a:rPr lang="en-US" b="1" dirty="0" smtClean="0"/>
              <a:t>9) </a:t>
            </a:r>
            <a:r>
              <a:rPr lang="el-GR" dirty="0" smtClean="0"/>
              <a:t>Επιλογή δείγματος</a:t>
            </a:r>
            <a:r>
              <a:rPr lang="en-US" dirty="0" smtClean="0"/>
              <a:t> </a:t>
            </a:r>
            <a:r>
              <a:rPr lang="en-US" b="1" dirty="0" smtClean="0"/>
              <a:t>10) </a:t>
            </a:r>
            <a:r>
              <a:rPr lang="el-GR" dirty="0" smtClean="0"/>
              <a:t>Επιλογή μεθόδου συλλογής στοιχείων</a:t>
            </a:r>
            <a:endParaRPr lang="en-US" dirty="0" smtClean="0"/>
          </a:p>
          <a:p>
            <a:pPr marL="0" indent="0">
              <a:buNone/>
            </a:pPr>
            <a:r>
              <a:rPr lang="en-US" b="1" dirty="0" smtClean="0"/>
              <a:t>11) </a:t>
            </a:r>
            <a:r>
              <a:rPr lang="el-GR" dirty="0" smtClean="0"/>
              <a:t>Συλλογή και κωδικοποίηση δεδομένων </a:t>
            </a:r>
            <a:r>
              <a:rPr lang="en-US" b="1" dirty="0" smtClean="0"/>
              <a:t>12</a:t>
            </a:r>
            <a:r>
              <a:rPr lang="en-US" b="1" dirty="0" smtClean="0"/>
              <a:t>) </a:t>
            </a:r>
            <a:r>
              <a:rPr lang="en-US" dirty="0" smtClean="0"/>
              <a:t>A</a:t>
            </a:r>
            <a:r>
              <a:rPr lang="el-GR" dirty="0" err="1" smtClean="0"/>
              <a:t>νάλυση</a:t>
            </a:r>
            <a:r>
              <a:rPr lang="el-GR" dirty="0" smtClean="0"/>
              <a:t> και ερμηνεία δεδομένων</a:t>
            </a:r>
            <a:endParaRPr lang="en-US" dirty="0" smtClean="0"/>
          </a:p>
          <a:p>
            <a:pPr marL="0" indent="0">
              <a:buNone/>
            </a:pPr>
            <a:r>
              <a:rPr lang="en-US" b="1" dirty="0" smtClean="0"/>
              <a:t>13) </a:t>
            </a:r>
            <a:r>
              <a:rPr lang="el-GR" dirty="0" smtClean="0"/>
              <a:t>Συγγραφή της έρευνας</a:t>
            </a:r>
            <a:r>
              <a:rPr lang="en-US" dirty="0" smtClean="0"/>
              <a:t> </a:t>
            </a:r>
            <a:r>
              <a:rPr lang="en-US" b="1" dirty="0" smtClean="0"/>
              <a:t>14) </a:t>
            </a:r>
            <a:r>
              <a:rPr lang="el-GR" dirty="0" smtClean="0"/>
              <a:t>Διασπορά της έρευνας</a:t>
            </a:r>
            <a:endParaRPr lang="en-US" dirty="0"/>
          </a:p>
          <a:p>
            <a:pPr marL="0" indent="0">
              <a:buNone/>
            </a:pPr>
            <a:endParaRPr lang="en-US" dirty="0">
              <a:latin typeface="+mj-lt"/>
            </a:endParaRPr>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337519" y="5982709"/>
            <a:ext cx="944962" cy="7559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80962" y="5676567"/>
            <a:ext cx="540000" cy="1025774"/>
          </a:xfrm>
          <a:prstGeom prst="rect">
            <a:avLst/>
          </a:prstGeom>
        </p:spPr>
      </p:pic>
    </p:spTree>
    <p:extLst>
      <p:ext uri="{BB962C8B-B14F-4D97-AF65-F5344CB8AC3E}">
        <p14:creationId xmlns:p14="http://schemas.microsoft.com/office/powerpoint/2010/main" val="36825655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4318"/>
          </a:xfrm>
        </p:spPr>
        <p:txBody>
          <a:bodyPr>
            <a:normAutofit/>
          </a:bodyPr>
          <a:lstStyle/>
          <a:p>
            <a:r>
              <a:rPr lang="fi-FI" sz="4000" dirty="0" err="1" smtClean="0"/>
              <a:t>References</a:t>
            </a:r>
            <a:endParaRPr lang="fi-FI" sz="4000" dirty="0"/>
          </a:p>
        </p:txBody>
      </p:sp>
      <p:sp>
        <p:nvSpPr>
          <p:cNvPr id="3" name="Content Placeholder 2"/>
          <p:cNvSpPr>
            <a:spLocks noGrp="1"/>
          </p:cNvSpPr>
          <p:nvPr>
            <p:ph idx="1"/>
          </p:nvPr>
        </p:nvSpPr>
        <p:spPr>
          <a:xfrm>
            <a:off x="677333" y="1431235"/>
            <a:ext cx="10706283" cy="4810538"/>
          </a:xfrm>
        </p:spPr>
        <p:txBody>
          <a:bodyPr>
            <a:noAutofit/>
          </a:bodyPr>
          <a:lstStyle/>
          <a:p>
            <a:r>
              <a:rPr lang="fi-FI" sz="2000" dirty="0" err="1" smtClean="0">
                <a:latin typeface="+mj-lt"/>
              </a:rPr>
              <a:t>Blenckner</a:t>
            </a:r>
            <a:r>
              <a:rPr lang="fi-FI" sz="2000" dirty="0" smtClean="0">
                <a:latin typeface="+mj-lt"/>
              </a:rPr>
              <a:t>, T., R. </a:t>
            </a:r>
            <a:r>
              <a:rPr lang="fi-FI" sz="2000" dirty="0" err="1" smtClean="0">
                <a:latin typeface="+mj-lt"/>
              </a:rPr>
              <a:t>Döring</a:t>
            </a:r>
            <a:r>
              <a:rPr lang="fi-FI" sz="2000" dirty="0" smtClean="0">
                <a:latin typeface="+mj-lt"/>
              </a:rPr>
              <a:t>, M. </a:t>
            </a:r>
            <a:r>
              <a:rPr lang="fi-FI" sz="2000" dirty="0" err="1" smtClean="0">
                <a:latin typeface="+mj-lt"/>
              </a:rPr>
              <a:t>Ebeling</a:t>
            </a:r>
            <a:r>
              <a:rPr lang="fi-FI" sz="2000" dirty="0" smtClean="0">
                <a:latin typeface="+mj-lt"/>
              </a:rPr>
              <a:t>, A. </a:t>
            </a:r>
            <a:r>
              <a:rPr lang="fi-FI" sz="2000" dirty="0" err="1" smtClean="0">
                <a:latin typeface="+mj-lt"/>
              </a:rPr>
              <a:t>Hoff</a:t>
            </a:r>
            <a:r>
              <a:rPr lang="fi-FI" sz="2000" dirty="0" smtClean="0">
                <a:latin typeface="+mj-lt"/>
              </a:rPr>
              <a:t>, M. </a:t>
            </a:r>
            <a:r>
              <a:rPr lang="fi-FI" sz="2000" dirty="0" err="1" smtClean="0">
                <a:latin typeface="+mj-lt"/>
              </a:rPr>
              <a:t>Tomczak</a:t>
            </a:r>
            <a:r>
              <a:rPr lang="fi-FI" sz="2000" dirty="0" smtClean="0">
                <a:latin typeface="+mj-lt"/>
              </a:rPr>
              <a:t>, J. Andersen, E. </a:t>
            </a:r>
            <a:r>
              <a:rPr lang="fi-FI" sz="2000" dirty="0" err="1" smtClean="0">
                <a:latin typeface="+mj-lt"/>
              </a:rPr>
              <a:t>Kuzebski</a:t>
            </a:r>
            <a:r>
              <a:rPr lang="fi-FI" sz="2000" dirty="0" smtClean="0">
                <a:latin typeface="+mj-lt"/>
              </a:rPr>
              <a:t>, J. </a:t>
            </a:r>
            <a:r>
              <a:rPr lang="fi-FI" sz="2000" dirty="0" err="1" smtClean="0">
                <a:latin typeface="+mj-lt"/>
              </a:rPr>
              <a:t>Kjellstrand</a:t>
            </a:r>
            <a:r>
              <a:rPr lang="fi-FI" sz="2000" dirty="0" smtClean="0">
                <a:latin typeface="+mj-lt"/>
              </a:rPr>
              <a:t>, J. </a:t>
            </a:r>
            <a:r>
              <a:rPr lang="fi-FI" sz="2000" dirty="0" err="1" smtClean="0">
                <a:latin typeface="+mj-lt"/>
              </a:rPr>
              <a:t>Lees</a:t>
            </a:r>
            <a:r>
              <a:rPr lang="fi-FI" sz="2000" dirty="0" smtClean="0">
                <a:latin typeface="+mj-lt"/>
              </a:rPr>
              <a:t>, A. </a:t>
            </a:r>
            <a:r>
              <a:rPr lang="fi-FI" sz="2000" dirty="0" err="1" smtClean="0">
                <a:latin typeface="+mj-lt"/>
              </a:rPr>
              <a:t>Motova</a:t>
            </a:r>
            <a:r>
              <a:rPr lang="fi-FI" sz="2000" dirty="0" smtClean="0">
                <a:latin typeface="+mj-lt"/>
              </a:rPr>
              <a:t>, M. </a:t>
            </a:r>
            <a:r>
              <a:rPr lang="fi-FI" sz="2000" dirty="0" err="1" smtClean="0">
                <a:latin typeface="+mj-lt"/>
              </a:rPr>
              <a:t>Vetemaa</a:t>
            </a:r>
            <a:r>
              <a:rPr lang="fi-FI" sz="2000" dirty="0" smtClean="0">
                <a:latin typeface="+mj-lt"/>
              </a:rPr>
              <a:t> &amp; J. Virtanen (2011). </a:t>
            </a:r>
            <a:r>
              <a:rPr lang="fi-FI" sz="2000" dirty="0" err="1" smtClean="0">
                <a:latin typeface="+mj-lt"/>
              </a:rPr>
              <a:t>FishSTERN</a:t>
            </a:r>
            <a:r>
              <a:rPr lang="fi-FI" sz="2000" dirty="0" smtClean="0">
                <a:latin typeface="+mj-lt"/>
              </a:rPr>
              <a:t>, A </a:t>
            </a:r>
            <a:r>
              <a:rPr lang="en-US" sz="2000" dirty="0">
                <a:latin typeface="+mj-lt"/>
              </a:rPr>
              <a:t>first attempt at an </a:t>
            </a:r>
            <a:r>
              <a:rPr lang="en-US" sz="2000" dirty="0" smtClean="0">
                <a:latin typeface="+mj-lt"/>
              </a:rPr>
              <a:t>ecological-economic evaluation </a:t>
            </a:r>
            <a:r>
              <a:rPr lang="en-US" sz="2000" dirty="0">
                <a:latin typeface="+mj-lt"/>
              </a:rPr>
              <a:t>of fishery management </a:t>
            </a:r>
            <a:r>
              <a:rPr lang="en-US" sz="2000" dirty="0" smtClean="0">
                <a:latin typeface="+mj-lt"/>
              </a:rPr>
              <a:t>scenarios in </a:t>
            </a:r>
            <a:r>
              <a:rPr lang="en-US" sz="2000" dirty="0">
                <a:latin typeface="+mj-lt"/>
              </a:rPr>
              <a:t>the Baltic Sea </a:t>
            </a:r>
            <a:r>
              <a:rPr lang="en-US" sz="2000" dirty="0" smtClean="0">
                <a:latin typeface="+mj-lt"/>
              </a:rPr>
              <a:t>region. Report 6428. Swedish environmental protection agency.</a:t>
            </a:r>
          </a:p>
          <a:p>
            <a:r>
              <a:rPr lang="en-US" sz="2000" dirty="0" err="1" smtClean="0">
                <a:latin typeface="+mj-lt"/>
              </a:rPr>
              <a:t>Briney</a:t>
            </a:r>
            <a:r>
              <a:rPr lang="en-US" sz="2000" dirty="0" smtClean="0">
                <a:latin typeface="+mj-lt"/>
              </a:rPr>
              <a:t>, A., (2014). Geography of the Mediterranean Sea. Learn Information about the Mediterranean Sea. </a:t>
            </a:r>
            <a:r>
              <a:rPr lang="en-US" sz="2000" i="1" dirty="0" smtClean="0">
                <a:latin typeface="+mj-lt"/>
              </a:rPr>
              <a:t>About Education. </a:t>
            </a:r>
            <a:r>
              <a:rPr lang="en-US" sz="2000" dirty="0" smtClean="0">
                <a:latin typeface="+mj-lt"/>
              </a:rPr>
              <a:t>Retrieved from </a:t>
            </a:r>
            <a:r>
              <a:rPr lang="en-US" sz="2000" dirty="0" smtClean="0">
                <a:latin typeface="+mj-lt"/>
                <a:hlinkClick r:id="rId2"/>
              </a:rPr>
              <a:t>http://geography.about.com/od/specificplacesofinterest/a/Mediterranean-Sea-geography.htm</a:t>
            </a:r>
            <a:r>
              <a:rPr lang="en-US" sz="2000" dirty="0" smtClean="0">
                <a:latin typeface="+mj-lt"/>
              </a:rPr>
              <a:t> (last visit 6/5/2016)</a:t>
            </a:r>
            <a:endParaRPr lang="fi-FI" sz="2000" dirty="0" smtClean="0">
              <a:latin typeface="+mj-lt"/>
            </a:endParaRPr>
          </a:p>
          <a:p>
            <a:r>
              <a:rPr lang="fi-FI" sz="2000" dirty="0" smtClean="0">
                <a:latin typeface="+mj-lt"/>
              </a:rPr>
              <a:t>Bäck, S., M. Ollikainen, E. Bonsdorff, A. Eriksson, E-L. Hallanaro, S. Kuikka, M. Viitasalo &amp; M. </a:t>
            </a:r>
            <a:r>
              <a:rPr lang="fi-FI" sz="2000" dirty="0" err="1" smtClean="0">
                <a:latin typeface="+mj-lt"/>
              </a:rPr>
              <a:t>Walls</a:t>
            </a:r>
            <a:r>
              <a:rPr lang="fi-FI" sz="2000" dirty="0" smtClean="0">
                <a:latin typeface="+mj-lt"/>
              </a:rPr>
              <a:t> (toim.) (2010). Itämeren tulevaisuus. Gaudeamus. Helsinki.</a:t>
            </a:r>
          </a:p>
          <a:p>
            <a:r>
              <a:rPr lang="en-US" sz="2000" dirty="0" err="1" smtClean="0">
                <a:latin typeface="+mj-lt"/>
              </a:rPr>
              <a:t>Danovaro</a:t>
            </a:r>
            <a:r>
              <a:rPr lang="en-US" sz="2000" dirty="0" smtClean="0">
                <a:latin typeface="+mj-lt"/>
              </a:rPr>
              <a:t>, R. (2003). Pollution threats in the Mediterranean Sea: An Overview. </a:t>
            </a:r>
            <a:r>
              <a:rPr lang="en-US" sz="2000" i="1" dirty="0" smtClean="0">
                <a:latin typeface="+mj-lt"/>
              </a:rPr>
              <a:t>Chemistry and Ecology </a:t>
            </a:r>
            <a:r>
              <a:rPr lang="en-US" sz="2000" dirty="0" smtClean="0">
                <a:latin typeface="+mj-lt"/>
              </a:rPr>
              <a:t>19 (I), 15-32.</a:t>
            </a:r>
            <a:endParaRPr lang="fi-FI" sz="2000" dirty="0" smtClean="0">
              <a:latin typeface="+mj-lt"/>
            </a:endParaRPr>
          </a:p>
          <a:p>
            <a:r>
              <a:rPr lang="en-US" sz="2000" dirty="0" smtClean="0">
                <a:latin typeface="+mj-lt"/>
              </a:rPr>
              <a:t>EEA Report No 4 (2006). Priority issues in the Mediterranean environment, 10-15. Retrieved from </a:t>
            </a:r>
            <a:r>
              <a:rPr lang="en-US" sz="2000" dirty="0" smtClean="0">
                <a:latin typeface="+mj-lt"/>
                <a:hlinkClick r:id="rId3"/>
              </a:rPr>
              <a:t>http://www.eea.europa.eu/publications/eea_report_2006_4</a:t>
            </a:r>
            <a:r>
              <a:rPr lang="en-US" sz="2000" dirty="0" smtClean="0">
                <a:latin typeface="+mj-lt"/>
              </a:rPr>
              <a:t> (last visit 6/5/2016)</a:t>
            </a:r>
            <a:endParaRPr lang="fi-FI" sz="2000" dirty="0" smtClean="0">
              <a:latin typeface="+mj-lt"/>
            </a:endParaRPr>
          </a:p>
        </p:txBody>
      </p:sp>
      <p:pic>
        <p:nvPicPr>
          <p:cNvPr id="4"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5">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6"/>
          <a:stretch>
            <a:fillRect/>
          </a:stretch>
        </p:blipFill>
        <p:spPr>
          <a:xfrm>
            <a:off x="3337519" y="5982709"/>
            <a:ext cx="944962" cy="75597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Tree>
    <p:extLst>
      <p:ext uri="{BB962C8B-B14F-4D97-AF65-F5344CB8AC3E}">
        <p14:creationId xmlns:p14="http://schemas.microsoft.com/office/powerpoint/2010/main" val="7205667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7327"/>
          </a:xfrm>
        </p:spPr>
        <p:txBody>
          <a:bodyPr>
            <a:normAutofit/>
          </a:bodyPr>
          <a:lstStyle/>
          <a:p>
            <a:r>
              <a:rPr lang="fi-FI" sz="4000" dirty="0" smtClean="0"/>
              <a:t>References</a:t>
            </a:r>
            <a:endParaRPr lang="en-US" sz="4000" dirty="0"/>
          </a:p>
        </p:txBody>
      </p:sp>
      <p:sp>
        <p:nvSpPr>
          <p:cNvPr id="3" name="Content Placeholder 2"/>
          <p:cNvSpPr>
            <a:spLocks noGrp="1"/>
          </p:cNvSpPr>
          <p:nvPr>
            <p:ph idx="1"/>
          </p:nvPr>
        </p:nvSpPr>
        <p:spPr>
          <a:xfrm>
            <a:off x="838200" y="1245704"/>
            <a:ext cx="10515600" cy="4931259"/>
          </a:xfrm>
        </p:spPr>
        <p:txBody>
          <a:bodyPr>
            <a:normAutofit fontScale="92500" lnSpcReduction="10000"/>
          </a:bodyPr>
          <a:lstStyle/>
          <a:p>
            <a:r>
              <a:rPr lang="en-US" sz="2000" dirty="0" smtClean="0">
                <a:latin typeface="+mj-lt"/>
              </a:rPr>
              <a:t>Fang</a:t>
            </a:r>
            <a:r>
              <a:rPr lang="en-US" sz="2000" dirty="0">
                <a:latin typeface="+mj-lt"/>
              </a:rPr>
              <a:t>, L., Manuel, J. Bledsoe, S.E. &amp; Bellamy, J. (2008). Finding existing knowledge. In Grinnell, R.M. &amp; </a:t>
            </a:r>
            <a:r>
              <a:rPr lang="en-US" sz="2000" dirty="0" err="1">
                <a:latin typeface="+mj-lt"/>
              </a:rPr>
              <a:t>Unrau</a:t>
            </a:r>
            <a:r>
              <a:rPr lang="en-US" sz="2000" dirty="0">
                <a:latin typeface="+mj-lt"/>
              </a:rPr>
              <a:t>, Y.A. (Eds.), </a:t>
            </a:r>
            <a:r>
              <a:rPr lang="en-US" sz="2000" dirty="0">
                <a:latin typeface="+mj-lt"/>
                <a:hlinkClick r:id="rId2"/>
              </a:rPr>
              <a:t>Social work research and evaluation: Foundations of evidence-based practice</a:t>
            </a:r>
            <a:r>
              <a:rPr lang="en-US" sz="2000" dirty="0">
                <a:latin typeface="+mj-lt"/>
              </a:rPr>
              <a:t> (p. 466). Oxford: Oxford University Press. </a:t>
            </a:r>
            <a:endParaRPr lang="fi-FI" sz="2000" dirty="0" smtClean="0">
              <a:latin typeface="+mj-lt"/>
            </a:endParaRPr>
          </a:p>
          <a:p>
            <a:r>
              <a:rPr lang="fi-FI" sz="2000" dirty="0" err="1" smtClean="0">
                <a:latin typeface="+mj-lt"/>
              </a:rPr>
              <a:t>Fonselius</a:t>
            </a:r>
            <a:r>
              <a:rPr lang="fi-FI" sz="2000" dirty="0" smtClean="0">
                <a:latin typeface="+mj-lt"/>
              </a:rPr>
              <a:t>, S. &amp; J. Valderrama (2003). One hundred years of hydrographic measurements in the Baltic Sea. Journal of Sea Research 49, 229-241.</a:t>
            </a:r>
            <a:endParaRPr lang="en-US" sz="2000" dirty="0" smtClean="0">
              <a:latin typeface="+mj-lt"/>
            </a:endParaRPr>
          </a:p>
          <a:p>
            <a:r>
              <a:rPr lang="en-US" sz="2000" dirty="0" err="1" smtClean="0">
                <a:latin typeface="+mj-lt"/>
              </a:rPr>
              <a:t>Madina</a:t>
            </a:r>
            <a:r>
              <a:rPr lang="en-US" sz="2000" dirty="0" smtClean="0">
                <a:latin typeface="+mj-lt"/>
              </a:rPr>
              <a:t>, M. (2014). European Commission confirms 91% of Mediterranean stocks are overfished. OCEANA Protecting the world’s oceans. Madrid. </a:t>
            </a:r>
            <a:r>
              <a:rPr lang="it-IT" sz="2000" dirty="0" smtClean="0">
                <a:latin typeface="+mj-lt"/>
              </a:rPr>
              <a:t>Retrieved from </a:t>
            </a:r>
            <a:r>
              <a:rPr lang="it-IT" sz="2000" dirty="0" smtClean="0">
                <a:latin typeface="+mj-lt"/>
                <a:hlinkClick r:id="rId3"/>
              </a:rPr>
              <a:t>http://eu.oceana.org/en/press-center/press-releases/european-commission-confirms-91-mediterranean-stocks-are-overfished</a:t>
            </a:r>
            <a:r>
              <a:rPr lang="it-IT" sz="2000" dirty="0" smtClean="0">
                <a:latin typeface="+mj-lt"/>
              </a:rPr>
              <a:t> (last visit 7/5/2016).</a:t>
            </a:r>
          </a:p>
          <a:p>
            <a:r>
              <a:rPr lang="it-IT" sz="2000" dirty="0" smtClean="0">
                <a:latin typeface="+mj-lt"/>
              </a:rPr>
              <a:t>Mediterranean Sea. (2016). In </a:t>
            </a:r>
            <a:r>
              <a:rPr lang="it-IT" sz="2000" i="1" dirty="0" smtClean="0">
                <a:latin typeface="+mj-lt"/>
              </a:rPr>
              <a:t>Encyclopædia Britannica</a:t>
            </a:r>
            <a:r>
              <a:rPr lang="it-IT" sz="2000" dirty="0" smtClean="0">
                <a:latin typeface="+mj-lt"/>
              </a:rPr>
              <a:t>. Retrieved from </a:t>
            </a:r>
            <a:r>
              <a:rPr lang="it-IT" sz="2000" dirty="0" smtClean="0">
                <a:latin typeface="+mj-lt"/>
                <a:hlinkClick r:id="rId4"/>
              </a:rPr>
              <a:t>http://www.britannica.com/place/Mediterranean-Sea</a:t>
            </a:r>
            <a:r>
              <a:rPr lang="it-IT" sz="2000" dirty="0" smtClean="0">
                <a:latin typeface="+mj-lt"/>
              </a:rPr>
              <a:t> (last visit 6/5/2016)</a:t>
            </a:r>
          </a:p>
          <a:p>
            <a:r>
              <a:rPr lang="fi-FI" sz="2000" dirty="0" smtClean="0">
                <a:latin typeface="+mj-lt"/>
              </a:rPr>
              <a:t>Olenin, S. &amp; E. Leppäkoski (1999). Non-native animals in the Baltic Sea: alteration of benthic habitats in coastal inlets and lagoons. Hydrobiologia 393, 233-243.</a:t>
            </a:r>
          </a:p>
          <a:p>
            <a:r>
              <a:rPr lang="fi-FI" sz="2000" dirty="0" smtClean="0">
                <a:latin typeface="+mj-lt"/>
              </a:rPr>
              <a:t>Rosenberg</a:t>
            </a:r>
            <a:r>
              <a:rPr lang="fi-FI" sz="2000" dirty="0">
                <a:latin typeface="+mj-lt"/>
              </a:rPr>
              <a:t>, R., R. </a:t>
            </a:r>
            <a:r>
              <a:rPr lang="fi-FI" sz="2000" dirty="0" err="1">
                <a:latin typeface="+mj-lt"/>
              </a:rPr>
              <a:t>Elmegren</a:t>
            </a:r>
            <a:r>
              <a:rPr lang="fi-FI" sz="2000" dirty="0">
                <a:latin typeface="+mj-lt"/>
              </a:rPr>
              <a:t>, S. </a:t>
            </a:r>
            <a:r>
              <a:rPr lang="fi-FI" sz="2000" dirty="0" err="1">
                <a:latin typeface="+mj-lt"/>
              </a:rPr>
              <a:t>Fleischer</a:t>
            </a:r>
            <a:r>
              <a:rPr lang="fi-FI" sz="2000" dirty="0">
                <a:latin typeface="+mj-lt"/>
              </a:rPr>
              <a:t>, P. J. Gunnar &amp; H. Dahlin (1990). </a:t>
            </a:r>
            <a:r>
              <a:rPr lang="fi-FI" sz="2000" dirty="0" err="1">
                <a:latin typeface="+mj-lt"/>
              </a:rPr>
              <a:t>Marine</a:t>
            </a:r>
            <a:r>
              <a:rPr lang="fi-FI" sz="2000" dirty="0">
                <a:latin typeface="+mj-lt"/>
              </a:rPr>
              <a:t> </a:t>
            </a:r>
            <a:r>
              <a:rPr lang="fi-FI" sz="2000" dirty="0" err="1">
                <a:latin typeface="+mj-lt"/>
              </a:rPr>
              <a:t>eutrophication</a:t>
            </a:r>
            <a:r>
              <a:rPr lang="fi-FI" sz="2000" dirty="0">
                <a:latin typeface="+mj-lt"/>
              </a:rPr>
              <a:t> case </a:t>
            </a:r>
            <a:r>
              <a:rPr lang="fi-FI" sz="2000" dirty="0" err="1">
                <a:latin typeface="+mj-lt"/>
              </a:rPr>
              <a:t>studies</a:t>
            </a:r>
            <a:r>
              <a:rPr lang="fi-FI" sz="2000" dirty="0">
                <a:latin typeface="+mj-lt"/>
              </a:rPr>
              <a:t> in </a:t>
            </a:r>
            <a:r>
              <a:rPr lang="fi-FI" sz="2000" dirty="0" err="1">
                <a:latin typeface="+mj-lt"/>
              </a:rPr>
              <a:t>Sweden</a:t>
            </a:r>
            <a:r>
              <a:rPr lang="fi-FI" sz="2000" dirty="0">
                <a:latin typeface="+mj-lt"/>
              </a:rPr>
              <a:t>. </a:t>
            </a:r>
            <a:r>
              <a:rPr lang="fi-FI" sz="2000" dirty="0" err="1">
                <a:latin typeface="+mj-lt"/>
              </a:rPr>
              <a:t>Ambio</a:t>
            </a:r>
            <a:r>
              <a:rPr lang="fi-FI" sz="2000" dirty="0">
                <a:latin typeface="+mj-lt"/>
              </a:rPr>
              <a:t>, </a:t>
            </a:r>
            <a:r>
              <a:rPr lang="fi-FI" sz="2000" dirty="0" err="1">
                <a:latin typeface="+mj-lt"/>
              </a:rPr>
              <a:t>vol</a:t>
            </a:r>
            <a:r>
              <a:rPr lang="fi-FI" sz="2000" dirty="0">
                <a:latin typeface="+mj-lt"/>
              </a:rPr>
              <a:t> 19. nro 3, </a:t>
            </a:r>
            <a:r>
              <a:rPr lang="fi-FI" sz="2000" dirty="0" err="1">
                <a:latin typeface="+mj-lt"/>
              </a:rPr>
              <a:t>Marine</a:t>
            </a:r>
            <a:r>
              <a:rPr lang="fi-FI" sz="2000" dirty="0">
                <a:latin typeface="+mj-lt"/>
              </a:rPr>
              <a:t> </a:t>
            </a:r>
            <a:r>
              <a:rPr lang="fi-FI" sz="2000" dirty="0" err="1">
                <a:latin typeface="+mj-lt"/>
              </a:rPr>
              <a:t>Eutrophication</a:t>
            </a:r>
            <a:r>
              <a:rPr lang="fi-FI" sz="2000" dirty="0">
                <a:latin typeface="+mj-lt"/>
              </a:rPr>
              <a:t> 102-108.</a:t>
            </a:r>
          </a:p>
          <a:p>
            <a:r>
              <a:rPr lang="fi-FI" sz="2000" dirty="0" err="1">
                <a:latin typeface="+mj-lt"/>
              </a:rPr>
              <a:t>Rönnberg</a:t>
            </a:r>
            <a:r>
              <a:rPr lang="fi-FI" sz="2000" dirty="0">
                <a:latin typeface="+mj-lt"/>
              </a:rPr>
              <a:t>, C. &amp; E. Bonsdorff (2004). Baltic </a:t>
            </a:r>
            <a:r>
              <a:rPr lang="fi-FI" sz="2000" dirty="0" err="1">
                <a:latin typeface="+mj-lt"/>
              </a:rPr>
              <a:t>Sea</a:t>
            </a:r>
            <a:r>
              <a:rPr lang="fi-FI" sz="2000" dirty="0">
                <a:latin typeface="+mj-lt"/>
              </a:rPr>
              <a:t> </a:t>
            </a:r>
            <a:r>
              <a:rPr lang="fi-FI" sz="2000" dirty="0" err="1">
                <a:latin typeface="+mj-lt"/>
              </a:rPr>
              <a:t>eutrophication</a:t>
            </a:r>
            <a:r>
              <a:rPr lang="fi-FI" sz="2000" dirty="0">
                <a:latin typeface="+mj-lt"/>
              </a:rPr>
              <a:t>: </a:t>
            </a:r>
            <a:r>
              <a:rPr lang="fi-FI" sz="2000" dirty="0" err="1">
                <a:latin typeface="+mj-lt"/>
              </a:rPr>
              <a:t>area-specific</a:t>
            </a:r>
            <a:r>
              <a:rPr lang="fi-FI" sz="2000" dirty="0">
                <a:latin typeface="+mj-lt"/>
              </a:rPr>
              <a:t> </a:t>
            </a:r>
            <a:r>
              <a:rPr lang="fi-FI" sz="2000" dirty="0" err="1">
                <a:latin typeface="+mj-lt"/>
              </a:rPr>
              <a:t>ecological</a:t>
            </a:r>
            <a:r>
              <a:rPr lang="fi-FI" sz="2000" dirty="0">
                <a:latin typeface="+mj-lt"/>
              </a:rPr>
              <a:t> </a:t>
            </a:r>
            <a:r>
              <a:rPr lang="fi-FI" sz="2000" dirty="0" err="1">
                <a:latin typeface="+mj-lt"/>
              </a:rPr>
              <a:t>consequences</a:t>
            </a:r>
            <a:r>
              <a:rPr lang="fi-FI" sz="2000" dirty="0">
                <a:latin typeface="+mj-lt"/>
              </a:rPr>
              <a:t>. Hydrobiologia 514: </a:t>
            </a:r>
            <a:r>
              <a:rPr lang="fi-FI" sz="2000" dirty="0" smtClean="0">
                <a:latin typeface="+mj-lt"/>
              </a:rPr>
              <a:t>227-241</a:t>
            </a:r>
          </a:p>
        </p:txBody>
      </p:sp>
      <p:pic>
        <p:nvPicPr>
          <p:cNvPr id="4" name="Picture 3"/>
          <p:cNvPicPr>
            <a:picLocks noChangeAspect="1"/>
          </p:cNvPicPr>
          <p:nvPr/>
        </p:nvPicPr>
        <p:blipFill>
          <a:blip r:embed="rId5"/>
          <a:stretch>
            <a:fillRect/>
          </a:stretch>
        </p:blipFill>
        <p:spPr>
          <a:xfrm>
            <a:off x="3337519" y="5982709"/>
            <a:ext cx="944962" cy="755970"/>
          </a:xfrm>
          <a:prstGeom prst="rect">
            <a:avLst/>
          </a:prstGeom>
        </p:spPr>
      </p:pic>
      <p:pic>
        <p:nvPicPr>
          <p:cNvPr id="5" name="Θέση εικόνας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6"/>
          <p:cNvPicPr>
            <a:picLocks noChangeAspect="1"/>
          </p:cNvPicPr>
          <p:nvPr/>
        </p:nvPicPr>
        <p:blipFill>
          <a:blip r:embed="rId7">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Tree>
    <p:extLst>
      <p:ext uri="{BB962C8B-B14F-4D97-AF65-F5344CB8AC3E}">
        <p14:creationId xmlns:p14="http://schemas.microsoft.com/office/powerpoint/2010/main" val="4451848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7571"/>
          </a:xfrm>
        </p:spPr>
        <p:txBody>
          <a:bodyPr>
            <a:normAutofit/>
          </a:bodyPr>
          <a:lstStyle/>
          <a:p>
            <a:r>
              <a:rPr lang="fi-FI" sz="4000" dirty="0" smtClean="0"/>
              <a:t>References</a:t>
            </a:r>
            <a:endParaRPr lang="en-US" sz="4000" dirty="0"/>
          </a:p>
        </p:txBody>
      </p:sp>
      <p:sp>
        <p:nvSpPr>
          <p:cNvPr id="3" name="Content Placeholder 2"/>
          <p:cNvSpPr>
            <a:spLocks noGrp="1"/>
          </p:cNvSpPr>
          <p:nvPr>
            <p:ph idx="1"/>
          </p:nvPr>
        </p:nvSpPr>
        <p:spPr/>
        <p:txBody>
          <a:bodyPr>
            <a:normAutofit/>
          </a:bodyPr>
          <a:lstStyle/>
          <a:p>
            <a:r>
              <a:rPr lang="en-US" sz="2000" dirty="0" smtClean="0">
                <a:latin typeface="+mj-lt"/>
              </a:rPr>
              <a:t>UNEP Chemicals. (2002). Regionally Based Assessment of Persistent Toxic Substances. Mediterranean Regional Report. Retrieved from </a:t>
            </a:r>
            <a:r>
              <a:rPr lang="en-US" sz="2000" dirty="0" smtClean="0">
                <a:latin typeface="+mj-lt"/>
                <a:hlinkClick r:id="rId2"/>
              </a:rPr>
              <a:t>www.unep.org/dgef/Portals/43/publications/</a:t>
            </a:r>
            <a:r>
              <a:rPr lang="en-US" sz="2000" b="1" dirty="0" smtClean="0">
                <a:latin typeface="+mj-lt"/>
                <a:hlinkClick r:id="rId2"/>
              </a:rPr>
              <a:t>Mediterranean</a:t>
            </a:r>
            <a:r>
              <a:rPr lang="en-US" sz="2000" dirty="0" smtClean="0">
                <a:latin typeface="+mj-lt"/>
                <a:hlinkClick r:id="rId2"/>
              </a:rPr>
              <a:t>.pdf</a:t>
            </a:r>
            <a:r>
              <a:rPr lang="en-US" sz="2000" dirty="0" smtClean="0">
                <a:latin typeface="+mj-lt"/>
              </a:rPr>
              <a:t> (last visit 7/5/2016)</a:t>
            </a:r>
          </a:p>
          <a:p>
            <a:r>
              <a:rPr lang="en-US" sz="2000" dirty="0" smtClean="0">
                <a:latin typeface="+mj-lt"/>
              </a:rPr>
              <a:t>WWF Mediterranean. (2016). Promoting responsible tourism. Retrieved from </a:t>
            </a:r>
            <a:r>
              <a:rPr lang="en-US" sz="2000" dirty="0" smtClean="0">
                <a:latin typeface="+mj-lt"/>
                <a:hlinkClick r:id="rId3"/>
              </a:rPr>
              <a:t>http://mediterranean.panda.org/about/tourism/</a:t>
            </a:r>
            <a:r>
              <a:rPr lang="en-US" sz="2000" dirty="0" smtClean="0">
                <a:latin typeface="+mj-lt"/>
              </a:rPr>
              <a:t> (last visit 7/5/2016)</a:t>
            </a:r>
          </a:p>
          <a:p>
            <a:endParaRPr lang="fi-FI" dirty="0" smtClean="0"/>
          </a:p>
        </p:txBody>
      </p:sp>
      <p:pic>
        <p:nvPicPr>
          <p:cNvPr id="4" name="Picture 3"/>
          <p:cNvPicPr>
            <a:picLocks noChangeAspect="1"/>
          </p:cNvPicPr>
          <p:nvPr/>
        </p:nvPicPr>
        <p:blipFill>
          <a:blip r:embed="rId4"/>
          <a:stretch>
            <a:fillRect/>
          </a:stretch>
        </p:blipFill>
        <p:spPr>
          <a:xfrm>
            <a:off x="3337519" y="5982709"/>
            <a:ext cx="944962" cy="755970"/>
          </a:xfrm>
          <a:prstGeom prst="rect">
            <a:avLst/>
          </a:prstGeom>
        </p:spPr>
      </p:pic>
      <p:pic>
        <p:nvPicPr>
          <p:cNvPr id="5" name="Θέση εικόνας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6"/>
          <p:cNvPicPr>
            <a:picLocks noChangeAspect="1"/>
          </p:cNvPicPr>
          <p:nvPr/>
        </p:nvPicPr>
        <p:blipFill>
          <a:blip r:embed="rId6">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Tree>
    <p:extLst>
      <p:ext uri="{BB962C8B-B14F-4D97-AF65-F5344CB8AC3E}">
        <p14:creationId xmlns:p14="http://schemas.microsoft.com/office/powerpoint/2010/main" val="445184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539"/>
            <a:ext cx="10515600" cy="1219199"/>
          </a:xfrm>
        </p:spPr>
        <p:txBody>
          <a:bodyPr>
            <a:normAutofit/>
          </a:bodyPr>
          <a:lstStyle/>
          <a:p>
            <a:r>
              <a:rPr lang="el-GR" sz="3600" b="1" u="sng" dirty="0"/>
              <a:t>Τα ιδιαίτερα χαρακτηριστικά της Μεσογείου</a:t>
            </a:r>
            <a:r>
              <a:rPr lang="fi-FI" sz="3200" b="1" u="sng" dirty="0"/>
              <a:t/>
            </a:r>
            <a:br>
              <a:rPr lang="fi-FI" sz="3200" b="1" u="sng" dirty="0"/>
            </a:br>
            <a:r>
              <a:rPr lang="el-GR" sz="2800" dirty="0" smtClean="0"/>
              <a:t>Συνδέσεις</a:t>
            </a:r>
            <a:endParaRPr lang="fi-FI" sz="2800" b="1" u="sng" dirty="0"/>
          </a:p>
        </p:txBody>
      </p:sp>
      <p:sp>
        <p:nvSpPr>
          <p:cNvPr id="3" name="Content Placeholder 2"/>
          <p:cNvSpPr>
            <a:spLocks noGrp="1"/>
          </p:cNvSpPr>
          <p:nvPr>
            <p:ph idx="1"/>
          </p:nvPr>
        </p:nvSpPr>
        <p:spPr>
          <a:xfrm>
            <a:off x="838200" y="1736035"/>
            <a:ext cx="10515600" cy="4625007"/>
          </a:xfrm>
        </p:spPr>
        <p:txBody>
          <a:bodyPr>
            <a:normAutofit/>
          </a:bodyPr>
          <a:lstStyle/>
          <a:p>
            <a:r>
              <a:rPr lang="el-GR" dirty="0" smtClean="0"/>
              <a:t>Συνδέεται με</a:t>
            </a:r>
            <a:endParaRPr lang="en-US" dirty="0" smtClean="0"/>
          </a:p>
          <a:p>
            <a:pPr lvl="1"/>
            <a:r>
              <a:rPr lang="el-GR" dirty="0" smtClean="0"/>
              <a:t>Τον </a:t>
            </a:r>
            <a:r>
              <a:rPr lang="en-US" b="1" dirty="0" smtClean="0"/>
              <a:t>A</a:t>
            </a:r>
            <a:r>
              <a:rPr lang="el-GR" b="1" dirty="0" err="1" smtClean="0"/>
              <a:t>τλαντικό</a:t>
            </a:r>
            <a:r>
              <a:rPr lang="el-GR" b="1" dirty="0" smtClean="0"/>
              <a:t> Ωκεανό </a:t>
            </a:r>
            <a:r>
              <a:rPr lang="el-GR" dirty="0" smtClean="0"/>
              <a:t>μέσα από το στενό και ρηχό πορθμό του Γιβραλτάρ</a:t>
            </a:r>
          </a:p>
          <a:p>
            <a:pPr lvl="1"/>
            <a:r>
              <a:rPr lang="el-GR" dirty="0" smtClean="0"/>
              <a:t> </a:t>
            </a:r>
            <a:r>
              <a:rPr lang="el-GR" sz="2000" dirty="0" smtClean="0"/>
              <a:t>Ελάχιστο πλάτος πορθμού περίπου 13 </a:t>
            </a:r>
            <a:r>
              <a:rPr lang="el-GR" sz="2000" dirty="0" err="1" smtClean="0"/>
              <a:t>χλμ</a:t>
            </a:r>
            <a:r>
              <a:rPr lang="el-GR" sz="2000" dirty="0" smtClean="0"/>
              <a:t>, μέγιστο βάθος 320 μ</a:t>
            </a:r>
            <a:r>
              <a:rPr lang="el-GR" dirty="0" smtClean="0"/>
              <a:t>.</a:t>
            </a:r>
            <a:r>
              <a:rPr lang="en-US" dirty="0" smtClean="0"/>
              <a:t> </a:t>
            </a:r>
          </a:p>
          <a:p>
            <a:pPr lvl="1"/>
            <a:r>
              <a:rPr lang="el-GR" dirty="0" smtClean="0"/>
              <a:t>τη </a:t>
            </a:r>
            <a:r>
              <a:rPr lang="el-GR" b="1" dirty="0"/>
              <a:t>Μ</a:t>
            </a:r>
            <a:r>
              <a:rPr lang="el-GR" b="1" dirty="0" smtClean="0"/>
              <a:t>αύρη Θάλασσα</a:t>
            </a:r>
            <a:r>
              <a:rPr lang="en-US" dirty="0" smtClean="0"/>
              <a:t> </a:t>
            </a:r>
            <a:r>
              <a:rPr lang="el-GR" dirty="0" smtClean="0"/>
              <a:t>μέσω των Δαρδανελίων στα βορειοδυτικά</a:t>
            </a:r>
            <a:endParaRPr lang="en-US" dirty="0" smtClean="0"/>
          </a:p>
          <a:p>
            <a:pPr lvl="2"/>
            <a:r>
              <a:rPr lang="el-GR" dirty="0" smtClean="0"/>
              <a:t>Μέγιστο βάθος 70 μ</a:t>
            </a:r>
            <a:r>
              <a:rPr lang="en-US" dirty="0" smtClean="0"/>
              <a:t> </a:t>
            </a:r>
          </a:p>
          <a:p>
            <a:pPr lvl="1"/>
            <a:r>
              <a:rPr lang="el-GR" dirty="0" smtClean="0"/>
              <a:t>τη </a:t>
            </a:r>
            <a:r>
              <a:rPr lang="el-GR" b="1" dirty="0" smtClean="0"/>
              <a:t>Θάλασσα του Μαρμαρά</a:t>
            </a:r>
            <a:endParaRPr lang="en-US" b="1" dirty="0" smtClean="0"/>
          </a:p>
          <a:p>
            <a:pPr lvl="1"/>
            <a:r>
              <a:rPr lang="en-US" dirty="0" smtClean="0"/>
              <a:t> </a:t>
            </a:r>
            <a:r>
              <a:rPr lang="el-GR" dirty="0" smtClean="0"/>
              <a:t>τα </a:t>
            </a:r>
            <a:r>
              <a:rPr lang="el-GR" b="1" dirty="0" smtClean="0"/>
              <a:t>στενά του Βοσπόρου</a:t>
            </a:r>
            <a:endParaRPr lang="en-US" b="1" dirty="0" smtClean="0"/>
          </a:p>
          <a:p>
            <a:pPr lvl="2"/>
            <a:r>
              <a:rPr lang="el-GR" dirty="0" smtClean="0"/>
              <a:t>Μέγιστο βάθος 90 μ.</a:t>
            </a:r>
            <a:endParaRPr lang="en-US" dirty="0" smtClean="0"/>
          </a:p>
          <a:p>
            <a:pPr lvl="1"/>
            <a:r>
              <a:rPr lang="el-GR" dirty="0" smtClean="0"/>
              <a:t>Την </a:t>
            </a:r>
            <a:r>
              <a:rPr lang="el-GR" b="1" dirty="0" smtClean="0"/>
              <a:t>Ερυθρά Θάλασσα </a:t>
            </a:r>
            <a:r>
              <a:rPr lang="el-GR" dirty="0" smtClean="0"/>
              <a:t>μέσω της διώρυγας του Σουέζ στα νοτιοανατολικά</a:t>
            </a:r>
            <a:endParaRPr lang="en-US" b="1" dirty="0" smtClean="0"/>
          </a:p>
          <a:p>
            <a:pPr lvl="2"/>
            <a:endParaRPr lang="fi-FI" i="1"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337519" y="5982709"/>
            <a:ext cx="944962" cy="75597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540000" cy="1025774"/>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a:t>Τα ιδιαίτερα χαρακτηριστικά της Μεσογείου</a:t>
            </a:r>
            <a:r>
              <a:rPr lang="fi-FI" sz="3200" b="1" u="sng" dirty="0"/>
              <a:t/>
            </a:r>
            <a:br>
              <a:rPr lang="fi-FI" sz="3200" b="1" u="sng" dirty="0"/>
            </a:br>
            <a:r>
              <a:rPr lang="el-GR" sz="2800" dirty="0" smtClean="0"/>
              <a:t>Λεκάνες</a:t>
            </a:r>
            <a:endParaRPr lang="fi-FI" sz="2800" b="1" u="sng" dirty="0"/>
          </a:p>
        </p:txBody>
      </p:sp>
      <p:sp>
        <p:nvSpPr>
          <p:cNvPr id="3" name="Content Placeholder 2"/>
          <p:cNvSpPr>
            <a:spLocks noGrp="1"/>
          </p:cNvSpPr>
          <p:nvPr>
            <p:ph idx="1"/>
          </p:nvPr>
        </p:nvSpPr>
        <p:spPr>
          <a:xfrm>
            <a:off x="728870" y="1563756"/>
            <a:ext cx="10624930" cy="4613207"/>
          </a:xfrm>
        </p:spPr>
        <p:txBody>
          <a:bodyPr>
            <a:normAutofit/>
          </a:bodyPr>
          <a:lstStyle/>
          <a:p>
            <a:pPr algn="ctr">
              <a:buNone/>
            </a:pPr>
            <a:r>
              <a:rPr lang="el-GR" b="1" dirty="0" smtClean="0"/>
              <a:t>Φυσικοί διαχωρισμοί</a:t>
            </a:r>
            <a:endParaRPr lang="en-US" b="1" dirty="0" smtClean="0"/>
          </a:p>
          <a:p>
            <a:r>
              <a:rPr lang="el-GR" dirty="0" smtClean="0"/>
              <a:t>Η Μεσόγειος χωρίζεται σε </a:t>
            </a:r>
            <a:r>
              <a:rPr lang="el-GR" b="1" dirty="0" smtClean="0"/>
              <a:t>δυτική </a:t>
            </a:r>
            <a:r>
              <a:rPr lang="el-GR" dirty="0" smtClean="0"/>
              <a:t>και </a:t>
            </a:r>
            <a:r>
              <a:rPr lang="el-GR" b="1" dirty="0" smtClean="0"/>
              <a:t>ανατολική </a:t>
            </a:r>
            <a:r>
              <a:rPr lang="el-GR" dirty="0" smtClean="0"/>
              <a:t>από μια υποθαλάσσια οροσειρά μεταξύ Σικελίας και Αφρικής με βάθος </a:t>
            </a:r>
            <a:r>
              <a:rPr lang="en-US" dirty="0" smtClean="0"/>
              <a:t>365 </a:t>
            </a:r>
            <a:r>
              <a:rPr lang="el-GR" dirty="0"/>
              <a:t>μ</a:t>
            </a:r>
            <a:endParaRPr lang="en-US" dirty="0" smtClean="0"/>
          </a:p>
          <a:p>
            <a:r>
              <a:rPr lang="el-GR" dirty="0" smtClean="0"/>
              <a:t>Η </a:t>
            </a:r>
            <a:r>
              <a:rPr lang="el-GR" b="1" dirty="0" smtClean="0"/>
              <a:t>Δυτική </a:t>
            </a:r>
            <a:r>
              <a:rPr lang="el-GR" dirty="0" smtClean="0"/>
              <a:t>λεκάνη χωρίζεται σε τρεις μικρότερες λεκάνες:</a:t>
            </a:r>
            <a:endParaRPr lang="en-US" dirty="0" smtClean="0"/>
          </a:p>
          <a:p>
            <a:pPr lvl="1"/>
            <a:r>
              <a:rPr lang="en-US" dirty="0" smtClean="0"/>
              <a:t> </a:t>
            </a:r>
            <a:r>
              <a:rPr lang="el-GR" dirty="0" smtClean="0"/>
              <a:t>Τη λεκάνη του </a:t>
            </a:r>
            <a:r>
              <a:rPr lang="el-GR" dirty="0" err="1" smtClean="0"/>
              <a:t>Αλμποράν</a:t>
            </a:r>
            <a:r>
              <a:rPr lang="el-GR" dirty="0" smtClean="0"/>
              <a:t> ανατολικά του Γιβραλτάρ, ανάμεσα στην Ισπανία και το Μαρόκο</a:t>
            </a:r>
          </a:p>
          <a:p>
            <a:pPr lvl="1"/>
            <a:r>
              <a:rPr lang="el-GR" dirty="0" smtClean="0"/>
              <a:t>Τη λεκάνη της Αλγερίας, δυτικά της Σαρδηνίας και της Κορσικής, ανάμεσα στην Αλγερία και τη Γαλλία</a:t>
            </a:r>
          </a:p>
          <a:p>
            <a:pPr lvl="1"/>
            <a:r>
              <a:rPr lang="el-GR" dirty="0" smtClean="0"/>
              <a:t>Την Τυρρηνική Λεκάνη, γνωστή και ως Τυρρηνική θάλασσα, ανάμεσα στην Ιταλία, την Σαρδηνία και την Κορσική</a:t>
            </a:r>
            <a:br>
              <a:rPr lang="el-GR" dirty="0" smtClean="0"/>
            </a:br>
            <a:endParaRPr lang="fi-FI" i="1"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5916448"/>
            <a:ext cx="944962" cy="75597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Τα ιδιαίτερα χαρακτηριστικά της Μεσογείου</a:t>
            </a:r>
            <a:r>
              <a:rPr lang="fi-FI" sz="3200" b="1" u="sng" dirty="0" smtClean="0"/>
              <a:t/>
            </a:r>
            <a:br>
              <a:rPr lang="fi-FI" sz="3200" b="1" u="sng" dirty="0" smtClean="0"/>
            </a:br>
            <a:r>
              <a:rPr lang="el-GR" sz="2800" dirty="0" smtClean="0"/>
              <a:t>Λεκάνες</a:t>
            </a:r>
            <a:endParaRPr lang="fi-FI" sz="2800" b="1" u="sng" dirty="0"/>
          </a:p>
        </p:txBody>
      </p:sp>
      <p:sp>
        <p:nvSpPr>
          <p:cNvPr id="3" name="Content Placeholder 2"/>
          <p:cNvSpPr>
            <a:spLocks noGrp="1"/>
          </p:cNvSpPr>
          <p:nvPr>
            <p:ph idx="1"/>
          </p:nvPr>
        </p:nvSpPr>
        <p:spPr>
          <a:xfrm>
            <a:off x="728870" y="1616765"/>
            <a:ext cx="10575234" cy="4691270"/>
          </a:xfrm>
        </p:spPr>
        <p:txBody>
          <a:bodyPr>
            <a:normAutofit/>
          </a:bodyPr>
          <a:lstStyle/>
          <a:p>
            <a:pPr marL="0" indent="0">
              <a:buNone/>
            </a:pPr>
            <a:r>
              <a:rPr lang="el-GR" b="1" dirty="0" smtClean="0"/>
              <a:t>				Φυσικοί διαχωρισμοί</a:t>
            </a:r>
            <a:endParaRPr lang="el-GR" b="1" dirty="0"/>
          </a:p>
          <a:p>
            <a:r>
              <a:rPr lang="el-GR" b="1" dirty="0" smtClean="0"/>
              <a:t>Η Ανατολική Μεσόγειος </a:t>
            </a:r>
            <a:r>
              <a:rPr lang="el-GR" dirty="0" smtClean="0"/>
              <a:t>περιλαμβάνει δύο βασικές λεκάνες</a:t>
            </a:r>
            <a:r>
              <a:rPr lang="fi-FI" dirty="0" smtClean="0"/>
              <a:t>:</a:t>
            </a:r>
          </a:p>
          <a:p>
            <a:pPr marL="685800" lvl="2">
              <a:spcBef>
                <a:spcPts val="1000"/>
              </a:spcBef>
            </a:pPr>
            <a:r>
              <a:rPr lang="el-GR" dirty="0" smtClean="0"/>
              <a:t>Τη λεκάνη του Ιονίου ανάμεσα στη νότια Ιταλία και την Ελλάδα, όπου βρίσκεται το μεγαλύτερο βάθος της Μεσογείου, με 4,9 χλμ.</a:t>
            </a:r>
          </a:p>
          <a:p>
            <a:pPr marL="685800" lvl="2">
              <a:spcBef>
                <a:spcPts val="1000"/>
              </a:spcBef>
            </a:pPr>
            <a:r>
              <a:rPr lang="el-GR" dirty="0" smtClean="0"/>
              <a:t>Υποθαλάσσια οροσειρά ανάμεσα στη δυτική Κρήτη και την Κυρηναϊκή (Λιβύη) διαχωρίζει τη λεκάνη του Ιονίου από τη λεκάνη της </a:t>
            </a:r>
            <a:r>
              <a:rPr lang="el-GR" dirty="0" err="1" smtClean="0"/>
              <a:t>Λεβαντίνης</a:t>
            </a:r>
            <a:r>
              <a:rPr lang="el-GR" dirty="0" smtClean="0"/>
              <a:t> στα νότια της </a:t>
            </a:r>
            <a:r>
              <a:rPr lang="el-GR" dirty="0" err="1" smtClean="0"/>
              <a:t>Ανατολίας</a:t>
            </a:r>
            <a:r>
              <a:rPr lang="el-GR" dirty="0" smtClean="0"/>
              <a:t> (Τουρκία)</a:t>
            </a:r>
            <a:endParaRPr lang="el-GR" dirty="0"/>
          </a:p>
          <a:p>
            <a:pPr marL="685800" lvl="2">
              <a:spcBef>
                <a:spcPts val="1000"/>
              </a:spcBef>
            </a:pPr>
            <a:r>
              <a:rPr lang="el-GR" dirty="0" smtClean="0"/>
              <a:t>Η Κρήτη διαχωρίζει τη λεκάνη της </a:t>
            </a:r>
            <a:r>
              <a:rPr lang="el-GR" dirty="0" err="1" smtClean="0"/>
              <a:t>Λεβαντίνης</a:t>
            </a:r>
            <a:r>
              <a:rPr lang="el-GR" dirty="0" smtClean="0"/>
              <a:t> από το Αιγαίο πέλαγος, που </a:t>
            </a:r>
            <a:r>
              <a:rPr lang="el-GR" dirty="0" err="1" smtClean="0"/>
              <a:t>οριοθετείται</a:t>
            </a:r>
            <a:r>
              <a:rPr lang="el-GR" dirty="0" smtClean="0"/>
              <a:t> από την Κρήτη στα νότια, τις ακτές της Ελλάδας στα δυτικά και τα βόρεια και της Τουρκίας στα ανατολικά</a:t>
            </a:r>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Τα </a:t>
            </a:r>
            <a:r>
              <a:rPr lang="el-GR" sz="3600" b="1" u="sng" dirty="0"/>
              <a:t>ιδιαίτερα χαρακτηριστικά της </a:t>
            </a:r>
            <a:r>
              <a:rPr lang="el-GR" sz="3600" b="1" u="sng" dirty="0" smtClean="0"/>
              <a:t>Μεσογείου</a:t>
            </a:r>
            <a:endParaRPr lang="fi-FI" sz="2800" b="1" u="sng" dirty="0"/>
          </a:p>
        </p:txBody>
      </p:sp>
      <p:pic>
        <p:nvPicPr>
          <p:cNvPr id="8" name="Content Placeholder 7" descr="87704_web.jpg"/>
          <p:cNvPicPr>
            <a:picLocks noGrp="1" noChangeAspect="1"/>
          </p:cNvPicPr>
          <p:nvPr>
            <p:ph idx="1"/>
          </p:nvPr>
        </p:nvPicPr>
        <p:blipFill>
          <a:blip r:embed="rId2"/>
          <a:stretch>
            <a:fillRect/>
          </a:stretch>
        </p:blipFill>
        <p:spPr>
          <a:xfrm>
            <a:off x="185530" y="1735558"/>
            <a:ext cx="9060320" cy="4454657"/>
          </a:xfrm>
        </p:spPr>
      </p:pic>
      <p:pic>
        <p:nvPicPr>
          <p:cNvPr id="4"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26970" y="6360970"/>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4">
            <a:extLst>
              <a:ext uri="{28A0092B-C50C-407E-A947-70E740481C1C}">
                <a14:useLocalDpi xmlns:a14="http://schemas.microsoft.com/office/drawing/2010/main" val="0"/>
              </a:ext>
            </a:extLst>
          </a:blip>
          <a:srcRect l="4343" r="4343"/>
          <a:stretch>
            <a:fillRect/>
          </a:stretch>
        </p:blipFill>
        <p:spPr bwMode="auto">
          <a:xfrm>
            <a:off x="168926" y="6334465"/>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stretch>
            <a:fillRect/>
          </a:stretch>
        </p:blipFill>
        <p:spPr>
          <a:xfrm>
            <a:off x="9141971" y="6138000"/>
            <a:ext cx="900000" cy="7200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79789" y="5832226"/>
            <a:ext cx="540000" cy="1025774"/>
          </a:xfrm>
          <a:prstGeom prst="rect">
            <a:avLst/>
          </a:prstGeom>
        </p:spPr>
      </p:pic>
      <p:sp>
        <p:nvSpPr>
          <p:cNvPr id="9" name="TextBox 8"/>
          <p:cNvSpPr txBox="1"/>
          <p:nvPr/>
        </p:nvSpPr>
        <p:spPr>
          <a:xfrm>
            <a:off x="9369287" y="2809461"/>
            <a:ext cx="2623931" cy="2677656"/>
          </a:xfrm>
          <a:prstGeom prst="rect">
            <a:avLst/>
          </a:prstGeom>
          <a:noFill/>
        </p:spPr>
        <p:txBody>
          <a:bodyPr wrap="square" rtlCol="0">
            <a:spAutoFit/>
          </a:bodyPr>
          <a:lstStyle/>
          <a:p>
            <a:pPr algn="ctr"/>
            <a:r>
              <a:rPr lang="el-GR" sz="2400" b="1" dirty="0" smtClean="0"/>
              <a:t>Οι λεκάνες της Μεσογείου</a:t>
            </a:r>
          </a:p>
          <a:p>
            <a:pPr algn="ctr"/>
            <a:r>
              <a:rPr lang="el-GR" sz="2000" dirty="0" smtClean="0"/>
              <a:t>Οι διαφορετικές λεκάνες και οι κυρίαρχες κατευθύνσεις του ανέμου</a:t>
            </a:r>
            <a:br>
              <a:rPr lang="el-GR" sz="2000" dirty="0" smtClean="0"/>
            </a:br>
            <a:endParaRPr lang="el-GR" sz="2000" b="1" dirty="0"/>
          </a:p>
        </p:txBody>
      </p:sp>
      <p:sp>
        <p:nvSpPr>
          <p:cNvPr id="11" name="TextBox 10"/>
          <p:cNvSpPr txBox="1"/>
          <p:nvPr/>
        </p:nvSpPr>
        <p:spPr>
          <a:xfrm>
            <a:off x="1948070" y="6255026"/>
            <a:ext cx="7288697" cy="276999"/>
          </a:xfrm>
          <a:prstGeom prst="rect">
            <a:avLst/>
          </a:prstGeom>
          <a:noFill/>
        </p:spPr>
        <p:txBody>
          <a:bodyPr wrap="square" rtlCol="0">
            <a:spAutoFit/>
          </a:bodyPr>
          <a:lstStyle/>
          <a:p>
            <a:r>
              <a:rPr lang="en-US" sz="1200" cap="all" dirty="0" smtClean="0"/>
              <a:t>[CREDIT: UGR DIVULGA (2005) </a:t>
            </a:r>
            <a:r>
              <a:rPr lang="en-US" sz="1200" cap="all" dirty="0" smtClean="0">
                <a:hlinkClick r:id="rId7"/>
              </a:rPr>
              <a:t>http://www.eurekalert.org/pub_releases/2015-03/uog-ndp030415.php</a:t>
            </a:r>
            <a:r>
              <a:rPr lang="en-US" sz="1200" cap="all" dirty="0" smtClean="0"/>
              <a:t> ]</a:t>
            </a:r>
            <a:endParaRPr lang="el-GR" sz="1200" dirty="0"/>
          </a:p>
        </p:txBody>
      </p:sp>
    </p:spTree>
    <p:extLst>
      <p:ext uri="{BB962C8B-B14F-4D97-AF65-F5344CB8AC3E}">
        <p14:creationId xmlns:p14="http://schemas.microsoft.com/office/powerpoint/2010/main" val="2741898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8145"/>
          </a:xfrm>
        </p:spPr>
        <p:txBody>
          <a:bodyPr>
            <a:normAutofit/>
          </a:bodyPr>
          <a:lstStyle/>
          <a:p>
            <a:r>
              <a:rPr lang="el-GR" sz="3600" b="1" u="sng" dirty="0" smtClean="0"/>
              <a:t>Προβλήματα της Μεσογείου</a:t>
            </a:r>
            <a:endParaRPr lang="fi-FI" sz="2800" b="1" u="sng" dirty="0"/>
          </a:p>
        </p:txBody>
      </p:sp>
      <p:pic>
        <p:nvPicPr>
          <p:cNvPr id="4" name="Θέση εικόνας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95430" y="6201944"/>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3271258" y="6138000"/>
            <a:ext cx="900000" cy="7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9355" y="5832226"/>
            <a:ext cx="540000" cy="1025774"/>
          </a:xfrm>
          <a:prstGeom prst="rect">
            <a:avLst/>
          </a:prstGeom>
        </p:spPr>
      </p:pic>
      <p:graphicFrame>
        <p:nvGraphicFramePr>
          <p:cNvPr id="11" name="Content Placeholder 10"/>
          <p:cNvGraphicFramePr>
            <a:graphicFrameLocks noGrp="1"/>
          </p:cNvGraphicFramePr>
          <p:nvPr>
            <p:ph idx="1"/>
          </p:nvPr>
        </p:nvGraphicFramePr>
        <p:xfrm>
          <a:off x="732184" y="1470991"/>
          <a:ext cx="8796130" cy="422889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418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graphicEl>
                                              <a:dgm id="{755BC73E-CD31-4BF5-B1C5-4A4ACAA7115F}"/>
                                            </p:graphicEl>
                                          </p:spTgt>
                                        </p:tgtEl>
                                        <p:attrNameLst>
                                          <p:attrName>style.visibility</p:attrName>
                                        </p:attrNameLst>
                                      </p:cBhvr>
                                      <p:to>
                                        <p:strVal val="visible"/>
                                      </p:to>
                                    </p:set>
                                    <p:animEffect transition="in" filter="fade">
                                      <p:cBhvr>
                                        <p:cTn id="7" dur="1000"/>
                                        <p:tgtEl>
                                          <p:spTgt spid="11">
                                            <p:graphicEl>
                                              <a:dgm id="{755BC73E-CD31-4BF5-B1C5-4A4ACAA7115F}"/>
                                            </p:graphicEl>
                                          </p:spTgt>
                                        </p:tgtEl>
                                      </p:cBhvr>
                                    </p:animEffect>
                                    <p:anim calcmode="lin" valueType="num">
                                      <p:cBhvr>
                                        <p:cTn id="8" dur="1000" fill="hold"/>
                                        <p:tgtEl>
                                          <p:spTgt spid="11">
                                            <p:graphicEl>
                                              <a:dgm id="{755BC73E-CD31-4BF5-B1C5-4A4ACAA7115F}"/>
                                            </p:graphicEl>
                                          </p:spTgt>
                                        </p:tgtEl>
                                        <p:attrNameLst>
                                          <p:attrName>ppt_x</p:attrName>
                                        </p:attrNameLst>
                                      </p:cBhvr>
                                      <p:tavLst>
                                        <p:tav tm="0">
                                          <p:val>
                                            <p:strVal val="#ppt_x"/>
                                          </p:val>
                                        </p:tav>
                                        <p:tav tm="100000">
                                          <p:val>
                                            <p:strVal val="#ppt_x"/>
                                          </p:val>
                                        </p:tav>
                                      </p:tavLst>
                                    </p:anim>
                                    <p:anim calcmode="lin" valueType="num">
                                      <p:cBhvr>
                                        <p:cTn id="9" dur="1000" fill="hold"/>
                                        <p:tgtEl>
                                          <p:spTgt spid="11">
                                            <p:graphicEl>
                                              <a:dgm id="{755BC73E-CD31-4BF5-B1C5-4A4ACAA7115F}"/>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grpId="0" nodeType="clickEffect">
                                  <p:stCondLst>
                                    <p:cond delay="0"/>
                                  </p:stCondLst>
                                  <p:childTnLst>
                                    <p:set>
                                      <p:cBhvr>
                                        <p:cTn id="13" dur="1" fill="hold">
                                          <p:stCondLst>
                                            <p:cond delay="0"/>
                                          </p:stCondLst>
                                        </p:cTn>
                                        <p:tgtEl>
                                          <p:spTgt spid="11">
                                            <p:graphicEl>
                                              <a:dgm id="{7446473B-C5F4-406F-AC14-BD4F036A6A94}"/>
                                            </p:graphicEl>
                                          </p:spTgt>
                                        </p:tgtEl>
                                        <p:attrNameLst>
                                          <p:attrName>style.visibility</p:attrName>
                                        </p:attrNameLst>
                                      </p:cBhvr>
                                      <p:to>
                                        <p:strVal val="visible"/>
                                      </p:to>
                                    </p:set>
                                    <p:anim calcmode="lin" valueType="num">
                                      <p:cBhvr additive="base">
                                        <p:cTn id="14" dur="1000"/>
                                        <p:tgtEl>
                                          <p:spTgt spid="11">
                                            <p:graphicEl>
                                              <a:dgm id="{7446473B-C5F4-406F-AC14-BD4F036A6A94}"/>
                                            </p:graphicEl>
                                          </p:spTgt>
                                        </p:tgtEl>
                                        <p:attrNameLst>
                                          <p:attrName>ppt_x</p:attrName>
                                        </p:attrNameLst>
                                      </p:cBhvr>
                                      <p:tavLst>
                                        <p:tav tm="0">
                                          <p:val>
                                            <p:strVal val="#ppt_x-#ppt_w*1.125000"/>
                                          </p:val>
                                        </p:tav>
                                        <p:tav tm="100000">
                                          <p:val>
                                            <p:strVal val="#ppt_x"/>
                                          </p:val>
                                        </p:tav>
                                      </p:tavLst>
                                    </p:anim>
                                    <p:animEffect transition="in" filter="wipe(right)">
                                      <p:cBhvr>
                                        <p:cTn id="15" dur="1000"/>
                                        <p:tgtEl>
                                          <p:spTgt spid="11">
                                            <p:graphicEl>
                                              <a:dgm id="{7446473B-C5F4-406F-AC14-BD4F036A6A9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3851</TotalTime>
  <Words>2402</Words>
  <Application>Microsoft Office PowerPoint</Application>
  <PresentationFormat>Ευρεία οθόνη</PresentationFormat>
  <Paragraphs>294</Paragraphs>
  <Slides>46</Slides>
  <Notes>1</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46</vt:i4>
      </vt:variant>
    </vt:vector>
  </HeadingPairs>
  <TitlesOfParts>
    <vt:vector size="51" baseType="lpstr">
      <vt:lpstr>Arial</vt:lpstr>
      <vt:lpstr>Calibri</vt:lpstr>
      <vt:lpstr>Calibri Light</vt:lpstr>
      <vt:lpstr>Franklin Gothic Medium Cond</vt:lpstr>
      <vt:lpstr>Office Theme</vt:lpstr>
      <vt:lpstr>Προβλήματα και τοξικές ουσίες</vt:lpstr>
      <vt:lpstr>Περιεχόμενα</vt:lpstr>
      <vt:lpstr>Τα ιδιαίτερα χαρακτηριστικά της Μεσογείου Επισκόπηση</vt:lpstr>
      <vt:lpstr>Τα ιδιαίτερα χαρακτηριστικά της Μεσογείου Επισκόπηση</vt:lpstr>
      <vt:lpstr>Τα ιδιαίτερα χαρακτηριστικά της Μεσογείου Συνδέσεις</vt:lpstr>
      <vt:lpstr>Τα ιδιαίτερα χαρακτηριστικά της Μεσογείου Λεκάνες</vt:lpstr>
      <vt:lpstr>Τα ιδιαίτερα χαρακτηριστικά της Μεσογείου Λεκάνες</vt:lpstr>
      <vt:lpstr>Τα ιδιαίτερα χαρακτηριστικά της Μεσογείου</vt:lpstr>
      <vt:lpstr>Προβλήματα της Μεσογείου</vt:lpstr>
      <vt:lpstr>Προβλήματα της Μεσογείου</vt:lpstr>
      <vt:lpstr>Προβλήματα της Μεσογείου Υπερεκμετάλλευση αλιείας </vt:lpstr>
      <vt:lpstr>Προβλήματα της Μεσογείου Επικίνδυνη υπεράνθιση άλγης (HABs) </vt:lpstr>
      <vt:lpstr>Προβλήματα της Μεσογείου Επικίνδυνη υπεράνθιση άλγης (HABs) </vt:lpstr>
      <vt:lpstr>Προβλήματα της Μεσογείου Επικίνδυνη υπεράνθιση άλγης (HABs) </vt:lpstr>
      <vt:lpstr>Προβλήματα της Μεσογείου Επικίνδυνη υπεράνθιση άλγης (HABs)  </vt:lpstr>
      <vt:lpstr>Προβλήματα της Μεσογείου </vt:lpstr>
      <vt:lpstr>Προβλήματα της Μεσογείου </vt:lpstr>
      <vt:lpstr>Προβλήματα της Μεσογείου Eυτροφισμός </vt:lpstr>
      <vt:lpstr>Προβλήματα της Μεσογείου Eυτροφισμός</vt:lpstr>
      <vt:lpstr>Προβλήματα της Μεσογείου Eυτροφισμός</vt:lpstr>
      <vt:lpstr>Προβλήματα της Μεσογείου Eυτροφισμός</vt:lpstr>
      <vt:lpstr>Προβλήματα της Μεσογείου Eυτροφισμός</vt:lpstr>
      <vt:lpstr>Προβλήματα της Μεσογείου Mαζικός τουρισμός</vt:lpstr>
      <vt:lpstr>Προβλήματα της Μεσογείου Mαζικός τουρισμός</vt:lpstr>
      <vt:lpstr>Προβλήματα της Μεσογείου Ναυτιλία </vt:lpstr>
      <vt:lpstr>Tοξικές ουσίες στη Μεσόγειο Πετρέλαιο/κύρια χαρακτηριστικά</vt:lpstr>
      <vt:lpstr>Tοξικές ουσίες στη Μεσόγειο Πετρέλαιο/κύρια χαρακτηριστικά</vt:lpstr>
      <vt:lpstr>Tοξικές ουσίες στη Μεσόγειο Βαρέα μέταλλα   </vt:lpstr>
      <vt:lpstr>Tοξικές ουσίες στη Μεσόγειο Βαρέα μέταλλα </vt:lpstr>
      <vt:lpstr>Tοξικές ουσίες στη Μεσόγειο   </vt:lpstr>
      <vt:lpstr>Tοξικές ουσίες στη Μεσόγειο   </vt:lpstr>
      <vt:lpstr> Ιδιαίτερα χαρακτηριστικά της Βαλτικής Επισκόπηση</vt:lpstr>
      <vt:lpstr>Ιδιαίτερα χαρακτηριστικά της Βαλτικής  Λεκάνη απορροής </vt:lpstr>
      <vt:lpstr>Προβλήματα της Βαλτικής  Επισκόπηση</vt:lpstr>
      <vt:lpstr>Προβλήματα της Βαλτικής  Κύριες αιτίες</vt:lpstr>
      <vt:lpstr>Προβλήματα της Βαλτικής Eυτροφισμός</vt:lpstr>
      <vt:lpstr>Προβλήματα της Βαλτικής Eυτροφισμός</vt:lpstr>
      <vt:lpstr>Προβλήματα της Βαλτικής Eυτροφισμός</vt:lpstr>
      <vt:lpstr>Προβλήματα της Βαλτικής Eυτροφισμός</vt:lpstr>
      <vt:lpstr>Προβλήματα της Βαλτικής Eυτροφισμός</vt:lpstr>
      <vt:lpstr>Προβλήματα της Βαλτικής Eυτροφισμός</vt:lpstr>
      <vt:lpstr>Προβλήματα της Βαλτικής Αυξημένες δραστηριότητες στη Βαλτική</vt:lpstr>
      <vt:lpstr>Διαδικασία έρευνας</vt:lpstr>
      <vt:lpstr>References</vt:lpstr>
      <vt:lpstr>References</vt:lpstr>
      <vt:lpstr>References</vt:lpstr>
    </vt:vector>
  </TitlesOfParts>
  <Company>University of Helsinki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Problems and toxics</dc:title>
  <dc:creator>Kivikko, Noora P</dc:creator>
  <cp:lastModifiedBy>hpp</cp:lastModifiedBy>
  <cp:revision>198</cp:revision>
  <dcterms:created xsi:type="dcterms:W3CDTF">2015-05-28T12:52:27Z</dcterms:created>
  <dcterms:modified xsi:type="dcterms:W3CDTF">2017-03-22T05:20:19Z</dcterms:modified>
</cp:coreProperties>
</file>