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85" r:id="rId2"/>
  </p:sldMasterIdLst>
  <p:notesMasterIdLst>
    <p:notesMasterId r:id="rId41"/>
  </p:notesMasterIdLst>
  <p:sldIdLst>
    <p:sldId id="256" r:id="rId3"/>
    <p:sldId id="292" r:id="rId4"/>
    <p:sldId id="293" r:id="rId5"/>
    <p:sldId id="258" r:id="rId6"/>
    <p:sldId id="295"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2" r:id="rId20"/>
    <p:sldId id="271" r:id="rId21"/>
    <p:sldId id="273" r:id="rId22"/>
    <p:sldId id="274" r:id="rId23"/>
    <p:sldId id="275" r:id="rId24"/>
    <p:sldId id="276" r:id="rId25"/>
    <p:sldId id="281" r:id="rId26"/>
    <p:sldId id="277" r:id="rId27"/>
    <p:sldId id="278" r:id="rId28"/>
    <p:sldId id="282" r:id="rId29"/>
    <p:sldId id="283" r:id="rId30"/>
    <p:sldId id="284" r:id="rId31"/>
    <p:sldId id="285" r:id="rId32"/>
    <p:sldId id="286" r:id="rId33"/>
    <p:sldId id="289" r:id="rId34"/>
    <p:sldId id="287" r:id="rId35"/>
    <p:sldId id="288" r:id="rId36"/>
    <p:sldId id="290" r:id="rId37"/>
    <p:sldId id="291" r:id="rId38"/>
    <p:sldId id="280" r:id="rId39"/>
    <p:sldId id="279" r:id="rId4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512" y="6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71D42F-F38E-4F66-8E93-10C3EAF6A77D}" type="datetimeFigureOut">
              <a:rPr lang="el-GR" smtClean="0"/>
              <a:pPr/>
              <a:t>21/3/2017</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3E71E-CDA4-4CF3-B5CE-36210FBA4B97}" type="slidenum">
              <a:rPr lang="el-GR" smtClean="0"/>
              <a:pPr/>
              <a:t>‹#›</a:t>
            </a:fld>
            <a:endParaRPr lang="el-GR"/>
          </a:p>
        </p:txBody>
      </p:sp>
    </p:spTree>
    <p:extLst>
      <p:ext uri="{BB962C8B-B14F-4D97-AF65-F5344CB8AC3E}">
        <p14:creationId xmlns:p14="http://schemas.microsoft.com/office/powerpoint/2010/main" val="3237205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smtClean="0"/>
              <a:t>A Holistic Approach to Sustainability Charlotte, North Carolina March 11, 2011 Bob </a:t>
            </a:r>
            <a:r>
              <a:rPr lang="en-US" dirty="0" err="1" smtClean="0"/>
              <a:t>Eskew</a:t>
            </a:r>
            <a:r>
              <a:rPr lang="en-US" dirty="0" smtClean="0"/>
              <a:t>, Founder &amp; CEO of Automated Systems Design, Inc. (ASD®)</a:t>
            </a:r>
            <a:endParaRPr lang="el-GR" dirty="0"/>
          </a:p>
        </p:txBody>
      </p:sp>
      <p:sp>
        <p:nvSpPr>
          <p:cNvPr id="4" name="Θέση αριθμού διαφάνειας 3"/>
          <p:cNvSpPr>
            <a:spLocks noGrp="1"/>
          </p:cNvSpPr>
          <p:nvPr>
            <p:ph type="sldNum" sz="quarter" idx="10"/>
          </p:nvPr>
        </p:nvSpPr>
        <p:spPr/>
        <p:txBody>
          <a:bodyPr/>
          <a:lstStyle/>
          <a:p>
            <a:fld id="{C333E71E-CDA4-4CF3-B5CE-36210FBA4B97}" type="slidenum">
              <a:rPr lang="el-GR" smtClean="0"/>
              <a:pPr/>
              <a:t>7</a:t>
            </a:fld>
            <a:endParaRPr lang="el-GR"/>
          </a:p>
        </p:txBody>
      </p:sp>
    </p:spTree>
    <p:extLst>
      <p:ext uri="{BB962C8B-B14F-4D97-AF65-F5344CB8AC3E}">
        <p14:creationId xmlns:p14="http://schemas.microsoft.com/office/powerpoint/2010/main" val="3271282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1" i="0" u="none" strike="noStrike" kern="1200" baseline="0" dirty="0" smtClean="0">
                <a:solidFill>
                  <a:schemeClr val="tx1"/>
                </a:solidFill>
                <a:latin typeface="+mn-lt"/>
                <a:ea typeface="+mn-ea"/>
                <a:cs typeface="+mn-cs"/>
              </a:rPr>
              <a:t>ENVIRONMENT, ECONOMY AND SOCIETY: FITTING THEM TOGETHER INTO SUSTAINABLE DEVELOPMENT Bob Giddings, Bill Hopwood* and Geoff O’Brien </a:t>
            </a:r>
            <a:r>
              <a:rPr lang="en-US" sz="1200" b="1" i="0" u="none" strike="noStrike" kern="1200" baseline="0" dirty="0" err="1" smtClean="0">
                <a:solidFill>
                  <a:schemeClr val="tx1"/>
                </a:solidFill>
                <a:latin typeface="+mn-lt"/>
                <a:ea typeface="+mn-ea"/>
                <a:cs typeface="+mn-cs"/>
              </a:rPr>
              <a:t>Sust</a:t>
            </a:r>
            <a:r>
              <a:rPr lang="en-US" sz="1200" b="1" i="0" u="none" strike="noStrike" kern="1200" baseline="0" dirty="0" smtClean="0">
                <a:solidFill>
                  <a:schemeClr val="tx1"/>
                </a:solidFill>
                <a:latin typeface="+mn-lt"/>
                <a:ea typeface="+mn-ea"/>
                <a:cs typeface="+mn-cs"/>
              </a:rPr>
              <a:t>. Dev. 10, 187–196 (2002) Published online in Wiley </a:t>
            </a:r>
            <a:r>
              <a:rPr lang="en-US" sz="1200" b="1" i="0" u="none" strike="noStrike" kern="1200" baseline="0" dirty="0" err="1" smtClean="0">
                <a:solidFill>
                  <a:schemeClr val="tx1"/>
                </a:solidFill>
                <a:latin typeface="+mn-lt"/>
                <a:ea typeface="+mn-ea"/>
                <a:cs typeface="+mn-cs"/>
              </a:rPr>
              <a:t>InterScience</a:t>
            </a:r>
            <a:r>
              <a:rPr lang="en-US" sz="1200" b="1" i="0" u="none" strike="noStrike" kern="1200" baseline="0" dirty="0" smtClean="0">
                <a:solidFill>
                  <a:schemeClr val="tx1"/>
                </a:solidFill>
                <a:latin typeface="+mn-lt"/>
                <a:ea typeface="+mn-ea"/>
                <a:cs typeface="+mn-cs"/>
              </a:rPr>
              <a:t> (www.interscience.wiley.com)</a:t>
            </a:r>
            <a:endParaRPr lang="el-GR" dirty="0"/>
          </a:p>
        </p:txBody>
      </p:sp>
      <p:sp>
        <p:nvSpPr>
          <p:cNvPr id="4" name="Θέση αριθμού διαφάνειας 3"/>
          <p:cNvSpPr>
            <a:spLocks noGrp="1"/>
          </p:cNvSpPr>
          <p:nvPr>
            <p:ph type="sldNum" sz="quarter" idx="10"/>
          </p:nvPr>
        </p:nvSpPr>
        <p:spPr/>
        <p:txBody>
          <a:bodyPr/>
          <a:lstStyle/>
          <a:p>
            <a:fld id="{C333E71E-CDA4-4CF3-B5CE-36210FBA4B97}" type="slidenum">
              <a:rPr lang="el-GR" smtClean="0"/>
              <a:pPr/>
              <a:t>11</a:t>
            </a:fld>
            <a:endParaRPr lang="el-GR"/>
          </a:p>
        </p:txBody>
      </p:sp>
    </p:spTree>
    <p:extLst>
      <p:ext uri="{BB962C8B-B14F-4D97-AF65-F5344CB8AC3E}">
        <p14:creationId xmlns:p14="http://schemas.microsoft.com/office/powerpoint/2010/main" val="612942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(Daly, 1992; Rees, 1995; </a:t>
            </a:r>
            <a:r>
              <a:rPr lang="en-US" sz="1200" b="0" i="0" u="none" strike="noStrike" kern="1200" baseline="0" dirty="0" err="1" smtClean="0">
                <a:solidFill>
                  <a:schemeClr val="tx1"/>
                </a:solidFill>
                <a:latin typeface="+mn-lt"/>
                <a:ea typeface="+mn-ea"/>
                <a:cs typeface="+mn-cs"/>
              </a:rPr>
              <a:t>Wackernagel</a:t>
            </a:r>
            <a:r>
              <a:rPr lang="en-US" sz="1200" b="0" i="0" u="none" strike="noStrike" kern="1200" baseline="0" dirty="0" smtClean="0">
                <a:solidFill>
                  <a:schemeClr val="tx1"/>
                </a:solidFill>
                <a:latin typeface="+mn-lt"/>
                <a:ea typeface="+mn-ea"/>
                <a:cs typeface="+mn-cs"/>
              </a:rPr>
              <a:t> and Rees, 1996).</a:t>
            </a:r>
            <a:endParaRPr lang="el-GR" dirty="0"/>
          </a:p>
        </p:txBody>
      </p:sp>
      <p:sp>
        <p:nvSpPr>
          <p:cNvPr id="4" name="Θέση αριθμού διαφάνειας 3"/>
          <p:cNvSpPr>
            <a:spLocks noGrp="1"/>
          </p:cNvSpPr>
          <p:nvPr>
            <p:ph type="sldNum" sz="quarter" idx="10"/>
          </p:nvPr>
        </p:nvSpPr>
        <p:spPr/>
        <p:txBody>
          <a:bodyPr/>
          <a:lstStyle/>
          <a:p>
            <a:fld id="{C333E71E-CDA4-4CF3-B5CE-36210FBA4B97}" type="slidenum">
              <a:rPr lang="el-GR" smtClean="0"/>
              <a:pPr/>
              <a:t>13</a:t>
            </a:fld>
            <a:endParaRPr lang="el-GR"/>
          </a:p>
        </p:txBody>
      </p:sp>
    </p:spTree>
    <p:extLst>
      <p:ext uri="{BB962C8B-B14F-4D97-AF65-F5344CB8AC3E}">
        <p14:creationId xmlns:p14="http://schemas.microsoft.com/office/powerpoint/2010/main" val="5714870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333E71E-CDA4-4CF3-B5CE-36210FBA4B97}" type="slidenum">
              <a:rPr lang="el-GR" smtClean="0"/>
              <a:pPr/>
              <a:t>14</a:t>
            </a:fld>
            <a:endParaRPr lang="el-GR"/>
          </a:p>
        </p:txBody>
      </p:sp>
    </p:spTree>
    <p:extLst>
      <p:ext uri="{BB962C8B-B14F-4D97-AF65-F5344CB8AC3E}">
        <p14:creationId xmlns:p14="http://schemas.microsoft.com/office/powerpoint/2010/main" val="14773588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smtClean="0"/>
              <a:t>GOVERNMENT COMMUNICATION 2003 / 04:129 A Swedish Strategy for Sustainable Development – Economic, Social and Environmental</a:t>
            </a:r>
            <a:endParaRPr lang="el-GR" dirty="0"/>
          </a:p>
        </p:txBody>
      </p:sp>
      <p:sp>
        <p:nvSpPr>
          <p:cNvPr id="4" name="Θέση αριθμού διαφάνειας 3"/>
          <p:cNvSpPr>
            <a:spLocks noGrp="1"/>
          </p:cNvSpPr>
          <p:nvPr>
            <p:ph type="sldNum" sz="quarter" idx="10"/>
          </p:nvPr>
        </p:nvSpPr>
        <p:spPr/>
        <p:txBody>
          <a:bodyPr/>
          <a:lstStyle/>
          <a:p>
            <a:fld id="{C333E71E-CDA4-4CF3-B5CE-36210FBA4B97}" type="slidenum">
              <a:rPr lang="el-GR" smtClean="0"/>
              <a:pPr/>
              <a:t>22</a:t>
            </a:fld>
            <a:endParaRPr lang="el-GR"/>
          </a:p>
        </p:txBody>
      </p:sp>
    </p:spTree>
    <p:extLst>
      <p:ext uri="{BB962C8B-B14F-4D97-AF65-F5344CB8AC3E}">
        <p14:creationId xmlns:p14="http://schemas.microsoft.com/office/powerpoint/2010/main" val="3440610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smtClean="0"/>
              <a:t>TOWARD A HOLISTIC APPROACH TO THE IDEAL OF SUSTAINABILITY </a:t>
            </a:r>
            <a:r>
              <a:rPr lang="es-ES" sz="1200" b="0" i="0" u="none" strike="noStrike" kern="1200" baseline="0" dirty="0" smtClean="0">
                <a:solidFill>
                  <a:schemeClr val="tx1"/>
                </a:solidFill>
                <a:latin typeface="+mn-lt"/>
                <a:ea typeface="+mn-ea"/>
                <a:cs typeface="+mn-cs"/>
              </a:rPr>
              <a:t>Cesar Cuello Nieto, </a:t>
            </a:r>
            <a:r>
              <a:rPr lang="es-ES" sz="1200" b="0" i="0" u="none" strike="noStrike" kern="1200" baseline="0" dirty="0" err="1" smtClean="0">
                <a:solidFill>
                  <a:schemeClr val="tx1"/>
                </a:solidFill>
                <a:latin typeface="+mn-lt"/>
                <a:ea typeface="+mn-ea"/>
                <a:cs typeface="+mn-cs"/>
              </a:rPr>
              <a:t>Fundacion</a:t>
            </a:r>
            <a:r>
              <a:rPr lang="es-ES" sz="1200" b="0" i="0" u="none" strike="noStrike" kern="1200" baseline="0" dirty="0" smtClean="0">
                <a:solidFill>
                  <a:schemeClr val="tx1"/>
                </a:solidFill>
                <a:latin typeface="+mn-lt"/>
                <a:ea typeface="+mn-ea"/>
                <a:cs typeface="+mn-cs"/>
              </a:rPr>
              <a:t> </a:t>
            </a:r>
            <a:r>
              <a:rPr lang="es-ES" sz="1200" b="0" i="0" u="none" strike="noStrike" kern="1200" baseline="0" dirty="0" err="1" smtClean="0">
                <a:solidFill>
                  <a:schemeClr val="tx1"/>
                </a:solidFill>
                <a:latin typeface="+mn-lt"/>
                <a:ea typeface="+mn-ea"/>
                <a:cs typeface="+mn-cs"/>
              </a:rPr>
              <a:t>Neotropica</a:t>
            </a:r>
            <a:r>
              <a:rPr lang="es-ES"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Winter 1997</a:t>
            </a:r>
            <a:endParaRPr lang="el-GR" dirty="0"/>
          </a:p>
        </p:txBody>
      </p:sp>
      <p:sp>
        <p:nvSpPr>
          <p:cNvPr id="4" name="Θέση αριθμού διαφάνειας 3"/>
          <p:cNvSpPr>
            <a:spLocks noGrp="1"/>
          </p:cNvSpPr>
          <p:nvPr>
            <p:ph type="sldNum" sz="quarter" idx="10"/>
          </p:nvPr>
        </p:nvSpPr>
        <p:spPr/>
        <p:txBody>
          <a:bodyPr/>
          <a:lstStyle/>
          <a:p>
            <a:fld id="{C333E71E-CDA4-4CF3-B5CE-36210FBA4B97}" type="slidenum">
              <a:rPr lang="el-GR" smtClean="0"/>
              <a:pPr/>
              <a:t>26</a:t>
            </a:fld>
            <a:endParaRPr lang="el-GR"/>
          </a:p>
        </p:txBody>
      </p:sp>
    </p:spTree>
    <p:extLst>
      <p:ext uri="{BB962C8B-B14F-4D97-AF65-F5344CB8AC3E}">
        <p14:creationId xmlns:p14="http://schemas.microsoft.com/office/powerpoint/2010/main" val="3779071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354330" marR="0" lvl="0" indent="-285750" algn="l" defTabSz="914400" rtl="0" eaLnBrk="1" fontAlgn="auto" latinLnBrk="0" hangingPunct="1">
              <a:lnSpc>
                <a:spcPct val="100000"/>
              </a:lnSpc>
              <a:spcBef>
                <a:spcPct val="20000"/>
              </a:spcBef>
              <a:spcAft>
                <a:spcPts val="0"/>
              </a:spcAft>
              <a:buClr>
                <a:srgbClr val="94C600"/>
              </a:buClr>
              <a:buSzPct val="76000"/>
              <a:buFont typeface="Wingdings" pitchFamily="2" charset="2"/>
              <a:buChar char="§"/>
              <a:tabLst/>
              <a:defRPr/>
            </a:pPr>
            <a:r>
              <a:rPr kumimoji="0" lang="de-DE" sz="2000" b="1" i="0" u="none" strike="noStrike" kern="1200" cap="none" spc="0" normalizeH="0" baseline="0" noProof="0" dirty="0" err="1" smtClean="0">
                <a:ln>
                  <a:noFill/>
                </a:ln>
                <a:solidFill>
                  <a:prstClr val="black">
                    <a:lumMod val="95000"/>
                    <a:lumOff val="5000"/>
                  </a:prstClr>
                </a:solidFill>
                <a:effectLst/>
                <a:uLnTx/>
                <a:uFillTx/>
                <a:latin typeface="Century Gothic"/>
                <a:ea typeface="+mn-ea"/>
                <a:cs typeface="+mn-cs"/>
              </a:rPr>
              <a:t>Stauffacher</a:t>
            </a:r>
            <a:r>
              <a:rPr kumimoji="0" lang="de-DE" sz="2000" b="1" i="0" u="none" strike="noStrike" kern="1200" cap="none" spc="0" normalizeH="0" baseline="0" noProof="0" dirty="0" smtClean="0">
                <a:ln>
                  <a:noFill/>
                </a:ln>
                <a:solidFill>
                  <a:prstClr val="black">
                    <a:lumMod val="95000"/>
                    <a:lumOff val="5000"/>
                  </a:prstClr>
                </a:solidFill>
                <a:effectLst/>
                <a:uLnTx/>
                <a:uFillTx/>
                <a:latin typeface="Century Gothic"/>
                <a:ea typeface="+mn-ea"/>
                <a:cs typeface="+mn-cs"/>
              </a:rPr>
              <a:t> M. , Walter A.I., Lang D.J., </a:t>
            </a:r>
            <a:r>
              <a:rPr kumimoji="0" lang="de-DE" sz="2000" b="1" i="0" u="none" strike="noStrike" kern="1200" cap="none" spc="0" normalizeH="0" baseline="0" noProof="0" dirty="0" err="1" smtClean="0">
                <a:ln>
                  <a:noFill/>
                </a:ln>
                <a:solidFill>
                  <a:prstClr val="black">
                    <a:lumMod val="95000"/>
                    <a:lumOff val="5000"/>
                  </a:prstClr>
                </a:solidFill>
                <a:effectLst/>
                <a:uLnTx/>
                <a:uFillTx/>
                <a:latin typeface="Century Gothic"/>
                <a:ea typeface="+mn-ea"/>
                <a:cs typeface="+mn-cs"/>
              </a:rPr>
              <a:t>Wiek</a:t>
            </a:r>
            <a:r>
              <a:rPr kumimoji="0" lang="de-DE" sz="2000" b="1" i="0" u="none" strike="noStrike" kern="1200" cap="none" spc="0" normalizeH="0" baseline="0" noProof="0" dirty="0" smtClean="0">
                <a:ln>
                  <a:noFill/>
                </a:ln>
                <a:solidFill>
                  <a:prstClr val="black">
                    <a:lumMod val="95000"/>
                    <a:lumOff val="5000"/>
                  </a:prstClr>
                </a:solidFill>
                <a:effectLst/>
                <a:uLnTx/>
                <a:uFillTx/>
                <a:latin typeface="Century Gothic"/>
                <a:ea typeface="+mn-ea"/>
                <a:cs typeface="+mn-cs"/>
              </a:rPr>
              <a:t> A. </a:t>
            </a:r>
            <a:r>
              <a:rPr kumimoji="0" lang="de-DE" sz="2000" b="1" i="0" u="none" strike="noStrike" kern="1200" cap="none" spc="0" normalizeH="0" baseline="0" noProof="0" dirty="0" err="1" smtClean="0">
                <a:ln>
                  <a:noFill/>
                </a:ln>
                <a:solidFill>
                  <a:prstClr val="black">
                    <a:lumMod val="95000"/>
                    <a:lumOff val="5000"/>
                  </a:prstClr>
                </a:solidFill>
                <a:effectLst/>
                <a:uLnTx/>
                <a:uFillTx/>
                <a:latin typeface="Century Gothic"/>
                <a:ea typeface="+mn-ea"/>
                <a:cs typeface="+mn-cs"/>
              </a:rPr>
              <a:t>and</a:t>
            </a:r>
            <a:r>
              <a:rPr kumimoji="0" lang="de-DE" sz="2000" b="1" i="0" u="none" strike="noStrike" kern="1200" cap="none" spc="0" normalizeH="0" baseline="0" noProof="0" dirty="0" smtClean="0">
                <a:ln>
                  <a:noFill/>
                </a:ln>
                <a:solidFill>
                  <a:prstClr val="black">
                    <a:lumMod val="95000"/>
                    <a:lumOff val="5000"/>
                  </a:prstClr>
                </a:solidFill>
                <a:effectLst/>
                <a:uLnTx/>
                <a:uFillTx/>
                <a:latin typeface="Century Gothic"/>
                <a:ea typeface="+mn-ea"/>
                <a:cs typeface="+mn-cs"/>
              </a:rPr>
              <a:t> Scholz R.W., (2006). </a:t>
            </a:r>
            <a:r>
              <a:rPr kumimoji="0" lang="en-US" sz="2000" b="1" i="0" u="none" strike="noStrike" kern="1200" cap="none" spc="0" normalizeH="0" baseline="0" noProof="0" dirty="0" smtClean="0">
                <a:ln>
                  <a:noFill/>
                </a:ln>
                <a:solidFill>
                  <a:prstClr val="black">
                    <a:lumMod val="95000"/>
                    <a:lumOff val="5000"/>
                  </a:prstClr>
                </a:solidFill>
                <a:effectLst/>
                <a:uLnTx/>
                <a:uFillTx/>
                <a:latin typeface="Century Gothic"/>
                <a:ea typeface="+mn-ea"/>
                <a:cs typeface="+mn-cs"/>
              </a:rPr>
              <a:t>Learning to research environmental problems from a functional socio-cultural constructivism perspective The </a:t>
            </a:r>
            <a:r>
              <a:rPr kumimoji="0" lang="en-US" sz="2000" b="1" i="0" u="none" strike="noStrike" kern="1200" cap="none" spc="0" normalizeH="0" baseline="0" noProof="0" dirty="0" err="1" smtClean="0">
                <a:ln>
                  <a:noFill/>
                </a:ln>
                <a:solidFill>
                  <a:prstClr val="black">
                    <a:lumMod val="95000"/>
                    <a:lumOff val="5000"/>
                  </a:prstClr>
                </a:solidFill>
                <a:effectLst/>
                <a:uLnTx/>
                <a:uFillTx/>
                <a:latin typeface="Century Gothic"/>
                <a:ea typeface="+mn-ea"/>
                <a:cs typeface="+mn-cs"/>
              </a:rPr>
              <a:t>transdisciplinary</a:t>
            </a:r>
            <a:r>
              <a:rPr kumimoji="0" lang="en-US" sz="2000" b="1" i="0" u="none" strike="noStrike" kern="1200" cap="none" spc="0" normalizeH="0" baseline="0" noProof="0" dirty="0" smtClean="0">
                <a:ln>
                  <a:noFill/>
                </a:ln>
                <a:solidFill>
                  <a:prstClr val="black">
                    <a:lumMod val="95000"/>
                    <a:lumOff val="5000"/>
                  </a:prstClr>
                </a:solidFill>
                <a:effectLst/>
                <a:uLnTx/>
                <a:uFillTx/>
                <a:latin typeface="Century Gothic"/>
                <a:ea typeface="+mn-ea"/>
                <a:cs typeface="+mn-cs"/>
              </a:rPr>
              <a:t> case study approach.</a:t>
            </a:r>
          </a:p>
          <a:p>
            <a:endParaRPr lang="el-GR" dirty="0"/>
          </a:p>
        </p:txBody>
      </p:sp>
      <p:sp>
        <p:nvSpPr>
          <p:cNvPr id="4" name="Θέση αριθμού διαφάνειας 3"/>
          <p:cNvSpPr>
            <a:spLocks noGrp="1"/>
          </p:cNvSpPr>
          <p:nvPr>
            <p:ph type="sldNum" sz="quarter" idx="10"/>
          </p:nvPr>
        </p:nvSpPr>
        <p:spPr/>
        <p:txBody>
          <a:bodyPr/>
          <a:lstStyle/>
          <a:p>
            <a:fld id="{C333E71E-CDA4-4CF3-B5CE-36210FBA4B97}" type="slidenum">
              <a:rPr lang="el-GR" smtClean="0"/>
              <a:pPr/>
              <a:t>36</a:t>
            </a:fld>
            <a:endParaRPr lang="el-GR"/>
          </a:p>
        </p:txBody>
      </p:sp>
    </p:spTree>
    <p:extLst>
      <p:ext uri="{BB962C8B-B14F-4D97-AF65-F5344CB8AC3E}">
        <p14:creationId xmlns:p14="http://schemas.microsoft.com/office/powerpoint/2010/main" val="748399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4.jpeg"/><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l-GR" smtClean="0"/>
              <a:t>Στυλ κύριου τίτλου</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DC895B44-19EA-4987-9B70-7ED914106601}" type="datetime1">
              <a:rPr lang="el-GR" smtClean="0"/>
              <a:pPr/>
              <a:t>21/3/2017</a:t>
            </a:fld>
            <a:endParaRPr lang="el-GR"/>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l-GR"/>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4C1C8F9D-69D7-4BA8-848A-7E2F70465C07}" type="slidenum">
              <a:rPr lang="el-GR" smtClean="0"/>
              <a:pPr/>
              <a:t>‹#›</a:t>
            </a:fld>
            <a:endParaRPr lang="el-GR"/>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3" name="Vertical Text Placeholder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176415BD-D88B-441C-99B1-6B816930979B}" type="datetime1">
              <a:rPr lang="el-GR" smtClean="0"/>
              <a:pPr/>
              <a:t>21/3/2017</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C1C8F9D-69D7-4BA8-848A-7E2F70465C07}" type="slidenum">
              <a:rPr lang="el-GR" smtClean="0"/>
              <a:pPr/>
              <a:t>‹#›</a:t>
            </a:fld>
            <a:endParaRPr lang="el-G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l-GR" smtClean="0"/>
              <a:t>Στυλ κύριου τίτλου</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0C9644B6-232B-440E-8DFD-895E827AAB31}" type="datetime1">
              <a:rPr lang="el-GR" smtClean="0"/>
              <a:pPr/>
              <a:t>21/3/2017</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C1C8F9D-69D7-4BA8-848A-7E2F70465C07}" type="slidenum">
              <a:rPr lang="el-GR" smtClean="0"/>
              <a:pPr/>
              <a:t>‹#›</a:t>
            </a:fld>
            <a:endParaRPr lang="el-G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Προσαρμοσμένη διάταξη">
    <p:spTree>
      <p:nvGrpSpPr>
        <p:cNvPr id="1" name=""/>
        <p:cNvGrpSpPr/>
        <p:nvPr/>
      </p:nvGrpSpPr>
      <p:grpSpPr>
        <a:xfrm>
          <a:off x="0" y="0"/>
          <a:ext cx="0" cy="0"/>
          <a:chOff x="0" y="0"/>
          <a:chExt cx="0" cy="0"/>
        </a:xfrm>
      </p:grpSpPr>
      <p:pic>
        <p:nvPicPr>
          <p:cNvPr id="19" name="Εικόνα 18"/>
          <p:cNvPicPr>
            <a:picLocks noChangeAspect="1"/>
          </p:cNvPicPr>
          <p:nvPr userDrawn="1"/>
        </p:nvPicPr>
        <p:blipFill>
          <a:blip r:embed="rId2">
            <a:extLst>
              <a:ext uri="{BEBA8EAE-BF5A-486C-A8C5-ECC9F3942E4B}">
                <a14:imgProps xmlns:a14="http://schemas.microsoft.com/office/drawing/2010/main">
                  <a14:imgLayer r:embed="rId3">
                    <a14:imgEffect>
                      <a14:sharpenSoften amount="-50000"/>
                    </a14:imgEffect>
                    <a14:imgEffect>
                      <a14:colorTemperature colorTemp="4700"/>
                    </a14:imgEffect>
                    <a14:imgEffect>
                      <a14:saturation sat="33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6143" y="764704"/>
            <a:ext cx="5084809" cy="5688630"/>
          </a:xfrm>
          <a:prstGeom prst="rect">
            <a:avLst/>
          </a:prstGeom>
          <a:effectLst>
            <a:outerShdw dist="50800" dir="5400000" algn="ctr" rotWithShape="0">
              <a:srgbClr val="000000">
                <a:alpha val="0"/>
              </a:srgbClr>
            </a:outerShdw>
            <a:softEdge rad="127000"/>
          </a:effectLst>
        </p:spPr>
      </p:pic>
      <p:sp>
        <p:nvSpPr>
          <p:cNvPr id="2" name="Τίτλος 1"/>
          <p:cNvSpPr>
            <a:spLocks noGrp="1"/>
          </p:cNvSpPr>
          <p:nvPr>
            <p:ph type="title"/>
          </p:nvPr>
        </p:nvSpPr>
        <p:spPr>
          <a:xfrm>
            <a:off x="1043490" y="1412776"/>
            <a:ext cx="7024744" cy="757888"/>
          </a:xfrm>
        </p:spPr>
        <p:txBody>
          <a:bodyPr/>
          <a:lstStyle/>
          <a:p>
            <a:r>
              <a:rPr lang="el-GR" dirty="0" smtClean="0"/>
              <a:t>Στυλ κύριου τίτλου</a:t>
            </a:r>
            <a:endParaRPr lang="el-GR" dirty="0"/>
          </a:p>
        </p:txBody>
      </p:sp>
      <p:sp>
        <p:nvSpPr>
          <p:cNvPr id="3" name="Θέση ημερομηνίας 2"/>
          <p:cNvSpPr>
            <a:spLocks noGrp="1"/>
          </p:cNvSpPr>
          <p:nvPr>
            <p:ph type="dt" sz="half" idx="10"/>
          </p:nvPr>
        </p:nvSpPr>
        <p:spPr/>
        <p:txBody>
          <a:bodyPr/>
          <a:lstStyle/>
          <a:p>
            <a:fld id="{D69A66C1-91B2-4C39-8D9E-9637FD24C960}" type="datetime1">
              <a:rPr lang="el-GR" smtClean="0"/>
              <a:pPr/>
              <a:t>21/3/2017</a:t>
            </a:fld>
            <a:endParaRPr lang="el-GR"/>
          </a:p>
        </p:txBody>
      </p:sp>
      <p:sp>
        <p:nvSpPr>
          <p:cNvPr id="5" name="Θέση αριθμού διαφάνειας 4"/>
          <p:cNvSpPr>
            <a:spLocks noGrp="1"/>
          </p:cNvSpPr>
          <p:nvPr>
            <p:ph type="sldNum" sz="quarter" idx="12"/>
          </p:nvPr>
        </p:nvSpPr>
        <p:spPr/>
        <p:txBody>
          <a:bodyPr/>
          <a:lstStyle/>
          <a:p>
            <a:fld id="{4C1C8F9D-69D7-4BA8-848A-7E2F70465C07}" type="slidenum">
              <a:rPr lang="el-GR" smtClean="0"/>
              <a:pPr/>
              <a:t>‹#›</a:t>
            </a:fld>
            <a:endParaRPr lang="el-GR"/>
          </a:p>
        </p:txBody>
      </p:sp>
      <p:sp>
        <p:nvSpPr>
          <p:cNvPr id="12" name="Θέση εικόνας 11"/>
          <p:cNvSpPr>
            <a:spLocks noGrp="1"/>
          </p:cNvSpPr>
          <p:nvPr>
            <p:ph type="pic" sz="quarter" idx="14"/>
          </p:nvPr>
        </p:nvSpPr>
        <p:spPr>
          <a:xfrm>
            <a:off x="1043608" y="764704"/>
            <a:ext cx="1728787" cy="503238"/>
          </a:xfrm>
        </p:spPr>
        <p:txBody>
          <a:bodyPr/>
          <a:lstStyle>
            <a:lvl1pPr marL="68580" indent="0">
              <a:buNone/>
              <a:defRPr/>
            </a:lvl1pPr>
          </a:lstStyle>
          <a:p>
            <a:endParaRPr lang="el-GR" dirty="0"/>
          </a:p>
        </p:txBody>
      </p:sp>
      <p:sp>
        <p:nvSpPr>
          <p:cNvPr id="14" name="Θέση εικόνας 13"/>
          <p:cNvSpPr>
            <a:spLocks noGrp="1"/>
          </p:cNvSpPr>
          <p:nvPr>
            <p:ph type="pic" sz="quarter" idx="15"/>
          </p:nvPr>
        </p:nvSpPr>
        <p:spPr>
          <a:xfrm>
            <a:off x="6504657" y="729080"/>
            <a:ext cx="1727200" cy="503238"/>
          </a:xfrm>
        </p:spPr>
        <p:txBody>
          <a:bodyPr/>
          <a:lstStyle/>
          <a:p>
            <a:endParaRPr lang="el-GR"/>
          </a:p>
        </p:txBody>
      </p:sp>
      <p:sp>
        <p:nvSpPr>
          <p:cNvPr id="18" name="Θέση περιεχομένου 17"/>
          <p:cNvSpPr>
            <a:spLocks noGrp="1"/>
          </p:cNvSpPr>
          <p:nvPr>
            <p:ph sz="quarter" idx="16"/>
          </p:nvPr>
        </p:nvSpPr>
        <p:spPr>
          <a:xfrm>
            <a:off x="1042988" y="2420938"/>
            <a:ext cx="7058025" cy="3816350"/>
          </a:xfrm>
        </p:spPr>
        <p:txBody>
          <a:bodyPr/>
          <a:lstStyle>
            <a:lvl1pPr marL="68580" indent="0">
              <a:buNone/>
              <a:defRPr/>
            </a:lvl1pPr>
          </a:lstStyle>
          <a:p>
            <a:pPr lvl="0"/>
            <a:endParaRPr lang="el-GR" dirty="0"/>
          </a:p>
        </p:txBody>
      </p:sp>
    </p:spTree>
    <p:extLst>
      <p:ext uri="{BB962C8B-B14F-4D97-AF65-F5344CB8AC3E}">
        <p14:creationId xmlns:p14="http://schemas.microsoft.com/office/powerpoint/2010/main" val="74466834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Προσαρμοσμένη διάταξη">
    <p:spTree>
      <p:nvGrpSpPr>
        <p:cNvPr id="1" name=""/>
        <p:cNvGrpSpPr/>
        <p:nvPr/>
      </p:nvGrpSpPr>
      <p:grpSpPr>
        <a:xfrm>
          <a:off x="0" y="0"/>
          <a:ext cx="0" cy="0"/>
          <a:chOff x="0" y="0"/>
          <a:chExt cx="0" cy="0"/>
        </a:xfrm>
      </p:grpSpPr>
      <p:pic>
        <p:nvPicPr>
          <p:cNvPr id="19" name="Εικόνα 18"/>
          <p:cNvPicPr>
            <a:picLocks noChangeAspect="1"/>
          </p:cNvPicPr>
          <p:nvPr userDrawn="1"/>
        </p:nvPicPr>
        <p:blipFill>
          <a:blip r:embed="rId2">
            <a:extLst>
              <a:ext uri="{BEBA8EAE-BF5A-486C-A8C5-ECC9F3942E4B}">
                <a14:imgProps xmlns:a14="http://schemas.microsoft.com/office/drawing/2010/main">
                  <a14:imgLayer r:embed="rId3">
                    <a14:imgEffect>
                      <a14:sharpenSoften amount="-50000"/>
                    </a14:imgEffect>
                    <a14:imgEffect>
                      <a14:colorTemperature colorTemp="4700"/>
                    </a14:imgEffect>
                    <a14:imgEffect>
                      <a14:saturation sat="33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6143" y="764704"/>
            <a:ext cx="5084809" cy="5688630"/>
          </a:xfrm>
          <a:prstGeom prst="rect">
            <a:avLst/>
          </a:prstGeom>
          <a:effectLst>
            <a:outerShdw dist="50800" dir="5400000" algn="ctr" rotWithShape="0">
              <a:srgbClr val="000000">
                <a:alpha val="0"/>
              </a:srgbClr>
            </a:outerShdw>
            <a:softEdge rad="127000"/>
          </a:effectLst>
        </p:spPr>
      </p:pic>
      <p:sp>
        <p:nvSpPr>
          <p:cNvPr id="2" name="Τίτλος 1"/>
          <p:cNvSpPr>
            <a:spLocks noGrp="1"/>
          </p:cNvSpPr>
          <p:nvPr>
            <p:ph type="title"/>
          </p:nvPr>
        </p:nvSpPr>
        <p:spPr>
          <a:xfrm>
            <a:off x="1043490" y="1412776"/>
            <a:ext cx="7024744" cy="757888"/>
          </a:xfrm>
        </p:spPr>
        <p:txBody>
          <a:bodyPr/>
          <a:lstStyle/>
          <a:p>
            <a:r>
              <a:rPr lang="el-GR" dirty="0" smtClean="0"/>
              <a:t>Στυλ κύριου τίτλου</a:t>
            </a:r>
            <a:endParaRPr lang="el-GR" dirty="0"/>
          </a:p>
        </p:txBody>
      </p:sp>
      <p:sp>
        <p:nvSpPr>
          <p:cNvPr id="3" name="Θέση ημερομηνίας 2"/>
          <p:cNvSpPr>
            <a:spLocks noGrp="1"/>
          </p:cNvSpPr>
          <p:nvPr>
            <p:ph type="dt" sz="half" idx="10"/>
          </p:nvPr>
        </p:nvSpPr>
        <p:spPr/>
        <p:txBody>
          <a:bodyPr/>
          <a:lstStyle/>
          <a:p>
            <a:fld id="{041E771E-ECA4-40D9-B33D-5D4BEE2A1489}" type="datetime1">
              <a:rPr lang="el-GR" smtClean="0"/>
              <a:pPr/>
              <a:t>21/3/2017</a:t>
            </a:fld>
            <a:endParaRPr lang="el-GR"/>
          </a:p>
        </p:txBody>
      </p:sp>
      <p:sp>
        <p:nvSpPr>
          <p:cNvPr id="5" name="Θέση αριθμού διαφάνειας 4"/>
          <p:cNvSpPr>
            <a:spLocks noGrp="1"/>
          </p:cNvSpPr>
          <p:nvPr>
            <p:ph type="sldNum" sz="quarter" idx="12"/>
          </p:nvPr>
        </p:nvSpPr>
        <p:spPr/>
        <p:txBody>
          <a:bodyPr/>
          <a:lstStyle/>
          <a:p>
            <a:fld id="{4C1C8F9D-69D7-4BA8-848A-7E2F70465C07}" type="slidenum">
              <a:rPr lang="el-GR" smtClean="0"/>
              <a:pPr/>
              <a:t>‹#›</a:t>
            </a:fld>
            <a:endParaRPr lang="el-GR"/>
          </a:p>
        </p:txBody>
      </p:sp>
      <p:sp>
        <p:nvSpPr>
          <p:cNvPr id="18" name="Θέση περιεχομένου 17"/>
          <p:cNvSpPr>
            <a:spLocks noGrp="1"/>
          </p:cNvSpPr>
          <p:nvPr>
            <p:ph sz="quarter" idx="16"/>
          </p:nvPr>
        </p:nvSpPr>
        <p:spPr>
          <a:xfrm>
            <a:off x="1042988" y="2420938"/>
            <a:ext cx="7058025" cy="3816350"/>
          </a:xfrm>
        </p:spPr>
        <p:txBody>
          <a:bodyPr/>
          <a:lstStyle>
            <a:lvl1pPr marL="68580" indent="0">
              <a:buNone/>
              <a:defRPr/>
            </a:lvl1pPr>
          </a:lstStyle>
          <a:p>
            <a:pPr lvl="0"/>
            <a:endParaRPr lang="el-GR" dirty="0"/>
          </a:p>
        </p:txBody>
      </p:sp>
      <p:pic>
        <p:nvPicPr>
          <p:cNvPr id="4" name="Εικόνα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2984" y="844341"/>
            <a:ext cx="1260000" cy="360000"/>
          </a:xfrm>
          <a:prstGeom prst="rect">
            <a:avLst/>
          </a:prstGeom>
        </p:spPr>
      </p:pic>
      <p:pic>
        <p:nvPicPr>
          <p:cNvPr id="6" name="Εικόνα 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20272" y="844341"/>
            <a:ext cx="1080000" cy="317455"/>
          </a:xfrm>
          <a:prstGeom prst="rect">
            <a:avLst/>
          </a:prstGeom>
        </p:spPr>
      </p:pic>
    </p:spTree>
    <p:extLst>
      <p:ext uri="{BB962C8B-B14F-4D97-AF65-F5344CB8AC3E}">
        <p14:creationId xmlns:p14="http://schemas.microsoft.com/office/powerpoint/2010/main" val="367944840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3" name="Content Placeholder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139A980F-DD77-44F1-A40B-CCADB853979A}" type="datetime1">
              <a:rPr lang="el-GR" smtClean="0"/>
              <a:pPr/>
              <a:t>21/3/2017</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C1C8F9D-69D7-4BA8-848A-7E2F70465C07}" type="slidenum">
              <a:rPr lang="el-GR" smtClean="0"/>
              <a:pPr/>
              <a:t>‹#›</a:t>
            </a:fld>
            <a:endParaRPr lang="el-G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l-GR" smtClean="0"/>
              <a:t>Στυλ κύριου τίτλου</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10A8EAD0-0D59-4D95-BBEA-E8EC514BB920}" type="datetime1">
              <a:rPr lang="el-GR" smtClean="0"/>
              <a:pPr/>
              <a:t>21/3/2017</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C1C8F9D-69D7-4BA8-848A-7E2F70465C07}" type="slidenum">
              <a:rPr lang="el-GR" smtClean="0"/>
              <a:pPr/>
              <a:t>‹#›</a:t>
            </a:fld>
            <a:endParaRPr lang="el-G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5" name="Date Placeholder 4"/>
          <p:cNvSpPr>
            <a:spLocks noGrp="1"/>
          </p:cNvSpPr>
          <p:nvPr>
            <p:ph type="dt" sz="half" idx="10"/>
          </p:nvPr>
        </p:nvSpPr>
        <p:spPr/>
        <p:txBody>
          <a:bodyPr/>
          <a:lstStyle/>
          <a:p>
            <a:fld id="{D93DD45F-8CD6-4C80-9D5D-54CB3D093F46}" type="datetime1">
              <a:rPr lang="el-GR" smtClean="0"/>
              <a:pPr/>
              <a:t>21/3/2017</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4C1C8F9D-69D7-4BA8-848A-7E2F70465C07}" type="slidenum">
              <a:rPr lang="el-GR" smtClean="0"/>
              <a:pPr/>
              <a:t>‹#›</a:t>
            </a:fld>
            <a:endParaRPr lang="el-GR"/>
          </a:p>
        </p:txBody>
      </p:sp>
      <p:sp>
        <p:nvSpPr>
          <p:cNvPr id="9" name="Content Placeholder 8"/>
          <p:cNvSpPr>
            <a:spLocks noGrp="1"/>
          </p:cNvSpPr>
          <p:nvPr>
            <p:ph sz="quarter" idx="13"/>
          </p:nvPr>
        </p:nvSpPr>
        <p:spPr>
          <a:xfrm>
            <a:off x="1042416" y="2313432"/>
            <a:ext cx="3419856" cy="349300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smtClean="0"/>
              <a:t>Στυλ κύριου τίτλου</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6"/>
          <p:cNvSpPr>
            <a:spLocks noGrp="1"/>
          </p:cNvSpPr>
          <p:nvPr>
            <p:ph type="dt" sz="half" idx="10"/>
          </p:nvPr>
        </p:nvSpPr>
        <p:spPr/>
        <p:txBody>
          <a:bodyPr/>
          <a:lstStyle/>
          <a:p>
            <a:fld id="{2C076286-7E6F-4B6A-A272-0CF45ED52233}" type="datetime1">
              <a:rPr lang="el-GR" smtClean="0"/>
              <a:pPr/>
              <a:t>21/3/2017</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4C1C8F9D-69D7-4BA8-848A-7E2F70465C07}" type="slidenum">
              <a:rPr lang="el-GR" smtClean="0"/>
              <a:pPr/>
              <a:t>‹#›</a:t>
            </a:fld>
            <a:endParaRPr lang="el-G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3" name="Date Placeholder 2"/>
          <p:cNvSpPr>
            <a:spLocks noGrp="1"/>
          </p:cNvSpPr>
          <p:nvPr>
            <p:ph type="dt" sz="half" idx="10"/>
          </p:nvPr>
        </p:nvSpPr>
        <p:spPr/>
        <p:txBody>
          <a:bodyPr/>
          <a:lstStyle/>
          <a:p>
            <a:fld id="{CEEB947E-9087-4950-B7F8-4A0ABEB41774}" type="datetime1">
              <a:rPr lang="el-GR" smtClean="0"/>
              <a:pPr/>
              <a:t>21/3/2017</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4C1C8F9D-69D7-4BA8-848A-7E2F70465C07}" type="slidenum">
              <a:rPr lang="el-GR" smtClean="0"/>
              <a:pPr/>
              <a:t>‹#›</a:t>
            </a:fld>
            <a:endParaRPr lang="el-G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0CE775-008A-4576-994B-0BC59D560775}" type="datetime1">
              <a:rPr lang="el-GR" smtClean="0"/>
              <a:pPr/>
              <a:t>21/3/2017</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4C1C8F9D-69D7-4BA8-848A-7E2F70465C07}" type="slidenum">
              <a:rPr lang="el-GR" smtClean="0"/>
              <a:pPr/>
              <a:t>‹#›</a:t>
            </a:fld>
            <a:endParaRPr lang="el-G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CD79814-7B92-47A1-A19C-FA055922FD80}" type="datetime1">
              <a:rPr lang="el-GR" smtClean="0"/>
              <a:pPr/>
              <a:t>21/3/2017</a:t>
            </a:fld>
            <a:endParaRPr lang="el-GR"/>
          </a:p>
        </p:txBody>
      </p:sp>
      <p:sp>
        <p:nvSpPr>
          <p:cNvPr id="7" name="Slide Number Placeholder 6"/>
          <p:cNvSpPr>
            <a:spLocks noGrp="1"/>
          </p:cNvSpPr>
          <p:nvPr>
            <p:ph type="sldNum" sz="quarter" idx="12"/>
          </p:nvPr>
        </p:nvSpPr>
        <p:spPr/>
        <p:txBody>
          <a:bodyPr/>
          <a:lstStyle/>
          <a:p>
            <a:fld id="{4C1C8F9D-69D7-4BA8-848A-7E2F70465C07}" type="slidenum">
              <a:rPr lang="el-GR" smtClean="0"/>
              <a:pPr/>
              <a:t>‹#›</a:t>
            </a:fld>
            <a:endParaRPr lang="el-GR"/>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l-GR"/>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l-GR" smtClean="0"/>
              <a:t>Στυλ κύριου τίτλου</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l-GR" smtClean="0"/>
              <a:t>Στυλ κύριου τίτλου</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smtClean="0"/>
              <a:t>Κάντε κλικ στο εικονίδιο για να προσθέσετε μια εικόνα</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BF8C711F-9746-49C0-A272-E02BE0F87A87}" type="datetime1">
              <a:rPr lang="el-GR" smtClean="0"/>
              <a:pPr/>
              <a:t>21/3/2017</a:t>
            </a:fld>
            <a:endParaRPr lang="el-GR"/>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l-GR"/>
          </a:p>
        </p:txBody>
      </p:sp>
      <p:sp>
        <p:nvSpPr>
          <p:cNvPr id="7" name="Slide Number Placeholder 6"/>
          <p:cNvSpPr>
            <a:spLocks noGrp="1"/>
          </p:cNvSpPr>
          <p:nvPr>
            <p:ph type="sldNum" sz="quarter" idx="12"/>
          </p:nvPr>
        </p:nvSpPr>
        <p:spPr/>
        <p:txBody>
          <a:bodyPr/>
          <a:lstStyle/>
          <a:p>
            <a:fld id="{4C1C8F9D-69D7-4BA8-848A-7E2F70465C07}"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l-GR" smtClean="0"/>
              <a:t>Στυλ κύριου τίτλου</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5775548C-F6BE-4BD2-B267-A839A5CD7C62}" type="datetime1">
              <a:rPr lang="el-GR" smtClean="0"/>
              <a:pPr/>
              <a:t>21/3/2017</a:t>
            </a:fld>
            <a:endParaRPr lang="el-GR"/>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l-GR"/>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C1C8F9D-69D7-4BA8-848A-7E2F70465C07}"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ftr="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l-GR" smtClean="0"/>
              <a:t>Στυλ κύριου τίτλου</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F7D4C7BA-67A6-44BB-8C58-A2C7B90D9CEA}" type="datetime1">
              <a:rPr lang="el-GR" smtClean="0"/>
              <a:pPr/>
              <a:t>21/3/2017</a:t>
            </a:fld>
            <a:endParaRPr lang="el-GR"/>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l-GR">
              <a:solidFill>
                <a:srgbClr val="94C600"/>
              </a:solidFill>
            </a:endParaRPr>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C1C8F9D-69D7-4BA8-848A-7E2F70465C07}" type="slidenum">
              <a:rPr lang="el-GR" smtClean="0"/>
              <a:pPr/>
              <a:t>‹#›</a:t>
            </a:fld>
            <a:endParaRPr lang="el-GR"/>
          </a:p>
        </p:txBody>
      </p:sp>
    </p:spTree>
    <p:extLst>
      <p:ext uri="{BB962C8B-B14F-4D97-AF65-F5344CB8AC3E}">
        <p14:creationId xmlns:p14="http://schemas.microsoft.com/office/powerpoint/2010/main" val="3707090845"/>
      </p:ext>
    </p:extLst>
  </p:cSld>
  <p:clrMap bg1="lt1" tx1="dk1" bg2="lt2" tx2="dk2" accent1="accent1" accent2="accent2" accent3="accent3" accent4="accent4" accent5="accent5" accent6="accent6" hlink="hlink" folHlink="folHlink"/>
  <p:sldLayoutIdLst>
    <p:sldLayoutId id="2147483686" r:id="rId1"/>
  </p:sldLayoutIdLst>
  <p:timing>
    <p:tnLst>
      <p:par>
        <p:cTn id="1" dur="indefinite" restart="never" nodeType="tmRoot"/>
      </p:par>
    </p:tnLst>
  </p:timing>
  <p:hf hdr="0" ftr="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hyperlink" Target="http://www.uoi.gr/en/" TargetMode="External"/><Relationship Id="rId2" Type="http://schemas.openxmlformats.org/officeDocument/2006/relationships/hyperlink" Target="http://www.unina.it/home" TargetMode="Externa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hyperlink" Target="https://el.wikipedia.org/wiki/%CE%A0%CE%B5%CF%81%CE%B9%CE%B2%CE%AC%CE%BB%CE%BB%CE%BF%CE%BD" TargetMode="External"/><Relationship Id="rId2" Type="http://schemas.openxmlformats.org/officeDocument/2006/relationships/image" Target="../media/image3.jpeg"/><Relationship Id="rId1" Type="http://schemas.openxmlformats.org/officeDocument/2006/relationships/slideLayout" Target="../slideLayouts/slideLayout12.xml"/><Relationship Id="rId6" Type="http://schemas.openxmlformats.org/officeDocument/2006/relationships/hyperlink" Target="https://el.wikipedia.org/wiki/%CE%86%CE%BD%CE%B8%CF%81%CF%89%CF%80%CE%BF%CF%82" TargetMode="External"/><Relationship Id="rId5" Type="http://schemas.openxmlformats.org/officeDocument/2006/relationships/hyperlink" Target="https://el.wikipedia.org/wiki/%CE%9F%CE%B9%CE%BA%CE%BF%CE%BD%CE%BF%CE%BC%CE%AF%CE%B1" TargetMode="External"/><Relationship Id="rId4" Type="http://schemas.openxmlformats.org/officeDocument/2006/relationships/hyperlink" Target="https://el.wikipedia.org/w/index.php?title=%CE%A0%CE%B1%CF%81%CE%B1%CE%B3%CF%89%CE%B3%CE%AE&amp;action=edit&amp;redlink=1"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0" y="1001923"/>
            <a:ext cx="4499991" cy="5034365"/>
          </a:xfrm>
          <a:prstGeom prst="rect">
            <a:avLst/>
          </a:prstGeom>
          <a:effectLst>
            <a:softEdge rad="127000"/>
          </a:effectLst>
        </p:spPr>
      </p:pic>
      <p:sp>
        <p:nvSpPr>
          <p:cNvPr id="2" name="Τίτλος 1"/>
          <p:cNvSpPr>
            <a:spLocks noGrp="1"/>
          </p:cNvSpPr>
          <p:nvPr>
            <p:ph type="ctrTitle"/>
          </p:nvPr>
        </p:nvSpPr>
        <p:spPr>
          <a:xfrm>
            <a:off x="4572000" y="2564904"/>
            <a:ext cx="3672408" cy="2160240"/>
          </a:xfrm>
        </p:spPr>
        <p:txBody>
          <a:bodyPr>
            <a:noAutofit/>
          </a:bodyPr>
          <a:lstStyle/>
          <a:p>
            <a:r>
              <a:rPr lang="el-GR" sz="2800" b="1" dirty="0" smtClean="0"/>
              <a:t>Συμμετοχικές</a:t>
            </a:r>
            <a:r>
              <a:rPr lang="en-US" sz="2800" b="1" dirty="0" smtClean="0"/>
              <a:t> </a:t>
            </a:r>
            <a:r>
              <a:rPr lang="el-GR" sz="2800" b="1" dirty="0" smtClean="0"/>
              <a:t>μέθοδοι </a:t>
            </a:r>
            <a:r>
              <a:rPr lang="el-GR" sz="2800" b="1" dirty="0" smtClean="0"/>
              <a:t>στη </a:t>
            </a:r>
            <a:r>
              <a:rPr lang="el-GR" sz="2800" b="1" dirty="0"/>
              <a:t>βιώσιμη διαχείριση των φυσικών πόρων</a:t>
            </a:r>
          </a:p>
        </p:txBody>
      </p:sp>
      <p:sp>
        <p:nvSpPr>
          <p:cNvPr id="3" name="Υπότιτλος 2"/>
          <p:cNvSpPr>
            <a:spLocks noGrp="1"/>
          </p:cNvSpPr>
          <p:nvPr>
            <p:ph type="subTitle" idx="1"/>
          </p:nvPr>
        </p:nvSpPr>
        <p:spPr>
          <a:xfrm>
            <a:off x="4733365" y="4797152"/>
            <a:ext cx="3309803" cy="884557"/>
          </a:xfrm>
        </p:spPr>
        <p:txBody>
          <a:bodyPr/>
          <a:lstStyle/>
          <a:p>
            <a:r>
              <a:rPr lang="el-GR" b="1" smtClean="0"/>
              <a:t>Ενότητα </a:t>
            </a:r>
            <a:r>
              <a:rPr lang="en-US" b="1" smtClean="0"/>
              <a:t>2</a:t>
            </a:r>
            <a:endParaRPr lang="el-GR" dirty="0"/>
          </a:p>
        </p:txBody>
      </p:sp>
    </p:spTree>
    <p:extLst>
      <p:ext uri="{BB962C8B-B14F-4D97-AF65-F5344CB8AC3E}">
        <p14:creationId xmlns:p14="http://schemas.microsoft.com/office/powerpoint/2010/main" val="15673386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412776"/>
            <a:ext cx="7024744" cy="576064"/>
          </a:xfrm>
        </p:spPr>
        <p:txBody>
          <a:bodyPr/>
          <a:lstStyle/>
          <a:p>
            <a:r>
              <a:rPr lang="el-GR" sz="2800" b="1" dirty="0">
                <a:solidFill>
                  <a:schemeClr val="tx1"/>
                </a:solidFill>
              </a:rPr>
              <a:t>ΟΛΙΣΤΙΚΗ ΠΡΟΣΕΓΓΙΣΗ ΤΗΣ ΒΙΩΣΙΜΟΤΗΤΑΣ</a:t>
            </a:r>
            <a:endParaRPr lang="el-GR" dirty="0"/>
          </a:p>
        </p:txBody>
      </p:sp>
      <p:pic>
        <p:nvPicPr>
          <p:cNvPr id="4" name="Θέση περιεχομένου 3"/>
          <p:cNvPicPr>
            <a:picLocks noGrp="1" noChangeAspect="1"/>
          </p:cNvPicPr>
          <p:nvPr>
            <p:ph sz="quarter" idx="16"/>
          </p:nvPr>
        </p:nvPicPr>
        <p:blipFill>
          <a:blip r:embed="rId2" cstate="print">
            <a:extLst>
              <a:ext uri="{28A0092B-C50C-407E-A947-70E740481C1C}">
                <a14:useLocalDpi xmlns:a14="http://schemas.microsoft.com/office/drawing/2010/main" val="0"/>
              </a:ext>
            </a:extLst>
          </a:blip>
          <a:stretch>
            <a:fillRect/>
          </a:stretch>
        </p:blipFill>
        <p:spPr>
          <a:xfrm>
            <a:off x="1478939" y="2132856"/>
            <a:ext cx="6186122" cy="4032250"/>
          </a:xfrm>
        </p:spPr>
      </p:pic>
    </p:spTree>
    <p:extLst>
      <p:ext uri="{BB962C8B-B14F-4D97-AF65-F5344CB8AC3E}">
        <p14:creationId xmlns:p14="http://schemas.microsoft.com/office/powerpoint/2010/main" val="30878740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340768"/>
            <a:ext cx="7024744" cy="648072"/>
          </a:xfrm>
        </p:spPr>
        <p:txBody>
          <a:bodyPr/>
          <a:lstStyle/>
          <a:p>
            <a:pPr algn="ctr"/>
            <a:r>
              <a:rPr lang="el-GR" sz="2800" b="1" dirty="0">
                <a:solidFill>
                  <a:schemeClr val="tx1"/>
                </a:solidFill>
              </a:rPr>
              <a:t>ΟΛΙΣΤΙΚΗ ΠΡΟΣΕΓΓΙΣΗ ΤΗΣ ΒΙΩΣΙΜΟΤΗΤΑΣ</a:t>
            </a:r>
            <a:endParaRPr lang="el-GR" dirty="0"/>
          </a:p>
        </p:txBody>
      </p:sp>
      <p:sp>
        <p:nvSpPr>
          <p:cNvPr id="3" name="Θέση περιεχομένου 2"/>
          <p:cNvSpPr>
            <a:spLocks noGrp="1"/>
          </p:cNvSpPr>
          <p:nvPr>
            <p:ph sz="quarter" idx="16"/>
          </p:nvPr>
        </p:nvSpPr>
        <p:spPr>
          <a:xfrm>
            <a:off x="1042988" y="2492896"/>
            <a:ext cx="7058025" cy="3744392"/>
          </a:xfrm>
        </p:spPr>
        <p:txBody>
          <a:bodyPr>
            <a:normAutofit/>
          </a:bodyPr>
          <a:lstStyle/>
          <a:p>
            <a:pPr marL="525780" indent="-457200">
              <a:buClrTx/>
              <a:buFont typeface="+mj-lt"/>
              <a:buAutoNum type="arabicPeriod"/>
            </a:pPr>
            <a:endParaRPr lang="en-US" sz="2000" b="1" dirty="0" smtClean="0">
              <a:solidFill>
                <a:schemeClr val="tx1"/>
              </a:solidFill>
            </a:endParaRPr>
          </a:p>
          <a:p>
            <a:pPr marL="525780" indent="-457200">
              <a:buClrTx/>
              <a:buFont typeface="+mj-lt"/>
              <a:buAutoNum type="arabicPeriod"/>
            </a:pPr>
            <a:r>
              <a:rPr lang="el-GR" sz="2000" b="1" dirty="0" smtClean="0">
                <a:solidFill>
                  <a:schemeClr val="tx1"/>
                </a:solidFill>
              </a:rPr>
              <a:t>ΠΟΛΙΤΙΚΗ ΠΡΑΓΜΑΤΙΚΟΤΗΤΑ: </a:t>
            </a:r>
            <a:r>
              <a:rPr lang="el-GR" sz="2000" dirty="0">
                <a:solidFill>
                  <a:schemeClr val="tx1"/>
                </a:solidFill>
              </a:rPr>
              <a:t>Προτεραιότητα η οικονομία</a:t>
            </a:r>
          </a:p>
          <a:p>
            <a:pPr marL="525780" indent="-457200">
              <a:buClrTx/>
              <a:buFont typeface="+mj-lt"/>
              <a:buAutoNum type="arabicPeriod"/>
            </a:pPr>
            <a:r>
              <a:rPr lang="el-GR" sz="2000" b="1" dirty="0" smtClean="0">
                <a:solidFill>
                  <a:schemeClr val="tx1"/>
                </a:solidFill>
              </a:rPr>
              <a:t>ΥΛΙΚΗ ΠΡΑΓΜΑΤΙΚΟΤΗΤΑ: </a:t>
            </a:r>
            <a:r>
              <a:rPr lang="el-GR" sz="2000" dirty="0" smtClean="0">
                <a:solidFill>
                  <a:schemeClr val="tx1"/>
                </a:solidFill>
              </a:rPr>
              <a:t>Ε</a:t>
            </a:r>
            <a:r>
              <a:rPr lang="el-GR" sz="2000" dirty="0" smtClean="0">
                <a:solidFill>
                  <a:schemeClr val="tx1"/>
                </a:solidFill>
              </a:rPr>
              <a:t>νσωμάτωση </a:t>
            </a:r>
            <a:r>
              <a:rPr lang="el-GR" sz="2000" dirty="0" smtClean="0">
                <a:solidFill>
                  <a:schemeClr val="tx1"/>
                </a:solidFill>
              </a:rPr>
              <a:t>της </a:t>
            </a:r>
            <a:r>
              <a:rPr lang="el-GR" sz="2000" dirty="0">
                <a:solidFill>
                  <a:schemeClr val="tx1"/>
                </a:solidFill>
              </a:rPr>
              <a:t>οικονομίας στην κοινωνία και το περιβάλλον</a:t>
            </a:r>
          </a:p>
          <a:p>
            <a:pPr marL="525780" indent="-457200">
              <a:buClrTx/>
              <a:buFont typeface="+mj-lt"/>
              <a:buAutoNum type="arabicPeriod"/>
            </a:pPr>
            <a:r>
              <a:rPr lang="el-GR" sz="2000" b="1" dirty="0" smtClean="0">
                <a:solidFill>
                  <a:schemeClr val="tx1"/>
                </a:solidFill>
              </a:rPr>
              <a:t>ΠΟΛΥΕΠΙΠΕΔΗ ΚΑΙ ΠΟΛΥΜΟΡΦΗ </a:t>
            </a:r>
          </a:p>
          <a:p>
            <a:pPr marL="525780" indent="-457200">
              <a:buClrTx/>
              <a:buFont typeface="+mj-lt"/>
              <a:buAutoNum type="arabicPeriod"/>
            </a:pPr>
            <a:r>
              <a:rPr lang="el-GR" sz="2000" b="1" dirty="0" smtClean="0">
                <a:solidFill>
                  <a:schemeClr val="tx1"/>
                </a:solidFill>
              </a:rPr>
              <a:t>ΑΛΛΑΓΗ ΟΠΤΙΚΗΣ: </a:t>
            </a:r>
            <a:r>
              <a:rPr lang="el-GR" sz="2000" dirty="0" smtClean="0">
                <a:solidFill>
                  <a:schemeClr val="tx1"/>
                </a:solidFill>
              </a:rPr>
              <a:t>Υπέρβαση των</a:t>
            </a:r>
            <a:r>
              <a:rPr lang="en-US" sz="2000" dirty="0" smtClean="0">
                <a:solidFill>
                  <a:schemeClr val="tx1"/>
                </a:solidFill>
              </a:rPr>
              <a:t> </a:t>
            </a:r>
            <a:r>
              <a:rPr lang="el-GR" sz="2000" dirty="0" smtClean="0">
                <a:solidFill>
                  <a:schemeClr val="tx1"/>
                </a:solidFill>
              </a:rPr>
              <a:t>ορίων</a:t>
            </a:r>
            <a:endParaRPr lang="el-GR" sz="2000" dirty="0">
              <a:solidFill>
                <a:schemeClr val="tx1"/>
              </a:solidFill>
            </a:endParaRPr>
          </a:p>
        </p:txBody>
      </p:sp>
    </p:spTree>
    <p:extLst>
      <p:ext uri="{BB962C8B-B14F-4D97-AF65-F5344CB8AC3E}">
        <p14:creationId xmlns:p14="http://schemas.microsoft.com/office/powerpoint/2010/main" val="34741846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268760"/>
            <a:ext cx="7024744" cy="720080"/>
          </a:xfrm>
        </p:spPr>
        <p:txBody>
          <a:bodyPr>
            <a:normAutofit/>
          </a:bodyPr>
          <a:lstStyle/>
          <a:p>
            <a:pPr marL="514350" indent="-514350" algn="ctr">
              <a:buFont typeface="+mj-lt"/>
              <a:buAutoNum type="arabicPeriod"/>
            </a:pPr>
            <a:r>
              <a:rPr lang="el-GR" sz="3200" b="1" dirty="0" smtClean="0">
                <a:solidFill>
                  <a:schemeClr val="tx1"/>
                </a:solidFill>
              </a:rPr>
              <a:t>ΠΟΛΙΤΙΚΗ ΠΡΑΓΜΑΤΙΚΟΤΗΤΑ</a:t>
            </a:r>
            <a:endParaRPr lang="el-GR" sz="3200" dirty="0"/>
          </a:p>
        </p:txBody>
      </p:sp>
      <p:sp>
        <p:nvSpPr>
          <p:cNvPr id="3" name="Θέση περιεχομένου 2"/>
          <p:cNvSpPr>
            <a:spLocks noGrp="1"/>
          </p:cNvSpPr>
          <p:nvPr>
            <p:ph sz="quarter" idx="16"/>
          </p:nvPr>
        </p:nvSpPr>
        <p:spPr>
          <a:xfrm>
            <a:off x="755576" y="2348880"/>
            <a:ext cx="7560840" cy="3960440"/>
          </a:xfrm>
        </p:spPr>
        <p:txBody>
          <a:bodyPr>
            <a:noAutofit/>
          </a:bodyPr>
          <a:lstStyle/>
          <a:p>
            <a:pPr marL="411480" indent="-342900" algn="just">
              <a:buFont typeface="Wingdings" pitchFamily="2" charset="2"/>
              <a:buChar char="v"/>
            </a:pPr>
            <a:r>
              <a:rPr lang="el-GR" sz="2000" b="1" dirty="0" smtClean="0">
                <a:solidFill>
                  <a:schemeClr val="tx1"/>
                </a:solidFill>
              </a:rPr>
              <a:t>Η πολιτική </a:t>
            </a:r>
            <a:r>
              <a:rPr lang="el-GR" sz="2000" b="1" dirty="0">
                <a:solidFill>
                  <a:schemeClr val="tx1"/>
                </a:solidFill>
              </a:rPr>
              <a:t>πραγματικότητα δίνει προτεραιότητα στην οικονομία. Αυτό </a:t>
            </a:r>
            <a:r>
              <a:rPr lang="el-GR" sz="2000" b="1" dirty="0" smtClean="0">
                <a:solidFill>
                  <a:schemeClr val="tx1"/>
                </a:solidFill>
              </a:rPr>
              <a:t>το γεγονός απειλεί </a:t>
            </a:r>
            <a:r>
              <a:rPr lang="el-GR" sz="2000" b="1" dirty="0">
                <a:solidFill>
                  <a:schemeClr val="tx1"/>
                </a:solidFill>
              </a:rPr>
              <a:t>σε μεγάλο βαθμό το περιβάλλον και την κοινωνία </a:t>
            </a:r>
            <a:r>
              <a:rPr lang="el-GR" sz="2000" b="1" dirty="0" smtClean="0">
                <a:solidFill>
                  <a:schemeClr val="tx1"/>
                </a:solidFill>
              </a:rPr>
              <a:t>και μπορεί να αξιοποιηθεί ως φυσικός και ανθρώπινος πόρος και </a:t>
            </a:r>
            <a:r>
              <a:rPr lang="el-GR" sz="2000" b="1" i="1" dirty="0" smtClean="0">
                <a:solidFill>
                  <a:schemeClr val="tx1"/>
                </a:solidFill>
              </a:rPr>
              <a:t>ως συγκέντρωση των προβλημάτων όπως η ανεργία, τα ζητήματα υγείας και των απορριμμάτων</a:t>
            </a:r>
            <a:r>
              <a:rPr lang="el-GR" sz="2000" b="1" dirty="0" smtClean="0">
                <a:solidFill>
                  <a:schemeClr val="tx1"/>
                </a:solidFill>
              </a:rPr>
              <a:t>.</a:t>
            </a:r>
            <a:endParaRPr lang="el-GR" sz="2000" b="1" dirty="0">
              <a:solidFill>
                <a:schemeClr val="tx1"/>
              </a:solidFill>
            </a:endParaRPr>
          </a:p>
          <a:p>
            <a:pPr marL="411480" indent="-342900" algn="just">
              <a:buFont typeface="Wingdings" pitchFamily="2" charset="2"/>
              <a:buChar char="v"/>
            </a:pPr>
            <a:r>
              <a:rPr lang="el-GR" sz="2000" b="1" dirty="0">
                <a:solidFill>
                  <a:schemeClr val="tx1"/>
                </a:solidFill>
              </a:rPr>
              <a:t>Κανονικά, όταν οι κυβερνήσεις, οι επιχειρήσεις και κάποιοι θεωρητικοί μιλούν για την οικονομία, </a:t>
            </a:r>
            <a:r>
              <a:rPr lang="el-GR" sz="2000" b="1" dirty="0" smtClean="0">
                <a:solidFill>
                  <a:schemeClr val="tx1"/>
                </a:solidFill>
              </a:rPr>
              <a:t>εννοούν </a:t>
            </a:r>
            <a:r>
              <a:rPr lang="el-GR" sz="2000" b="1" dirty="0">
                <a:solidFill>
                  <a:schemeClr val="tx1"/>
                </a:solidFill>
              </a:rPr>
              <a:t>την </a:t>
            </a:r>
            <a:r>
              <a:rPr lang="el-GR" sz="2000" b="1" dirty="0" smtClean="0">
                <a:solidFill>
                  <a:schemeClr val="tx1"/>
                </a:solidFill>
              </a:rPr>
              <a:t>παραγωγή, </a:t>
            </a:r>
            <a:r>
              <a:rPr lang="el-GR" sz="2000" b="1" dirty="0" smtClean="0">
                <a:solidFill>
                  <a:schemeClr val="tx1"/>
                </a:solidFill>
              </a:rPr>
              <a:t>τη διακίνηση </a:t>
            </a:r>
            <a:r>
              <a:rPr lang="el-GR" sz="2000" b="1" dirty="0" smtClean="0">
                <a:solidFill>
                  <a:schemeClr val="tx1"/>
                </a:solidFill>
              </a:rPr>
              <a:t>αγαθών </a:t>
            </a:r>
            <a:r>
              <a:rPr lang="el-GR" sz="2000" b="1" dirty="0">
                <a:solidFill>
                  <a:schemeClr val="tx1"/>
                </a:solidFill>
              </a:rPr>
              <a:t>και </a:t>
            </a:r>
            <a:r>
              <a:rPr lang="el-GR" sz="2000" b="1" dirty="0" smtClean="0">
                <a:solidFill>
                  <a:schemeClr val="tx1"/>
                </a:solidFill>
              </a:rPr>
              <a:t>τις υπηρεσίες</a:t>
            </a:r>
            <a:r>
              <a:rPr lang="el-GR" sz="2000" b="1" dirty="0" smtClean="0">
                <a:solidFill>
                  <a:schemeClr val="tx1"/>
                </a:solidFill>
              </a:rPr>
              <a:t> </a:t>
            </a:r>
            <a:r>
              <a:rPr lang="el-GR" sz="2000" b="1" dirty="0">
                <a:solidFill>
                  <a:schemeClr val="tx1"/>
                </a:solidFill>
              </a:rPr>
              <a:t>μέσω της </a:t>
            </a:r>
            <a:r>
              <a:rPr lang="el-GR" sz="2000" b="1" dirty="0" smtClean="0">
                <a:solidFill>
                  <a:schemeClr val="tx1"/>
                </a:solidFill>
              </a:rPr>
              <a:t>αγοράς </a:t>
            </a:r>
            <a:r>
              <a:rPr lang="el-GR" sz="2000" b="1" dirty="0" smtClean="0">
                <a:solidFill>
                  <a:schemeClr val="tx1"/>
                </a:solidFill>
              </a:rPr>
              <a:t>εργασίας. Α</a:t>
            </a:r>
            <a:r>
              <a:rPr lang="el-GR" sz="2000" b="1" dirty="0" smtClean="0">
                <a:solidFill>
                  <a:schemeClr val="tx1"/>
                </a:solidFill>
              </a:rPr>
              <a:t>ναφέρονται </a:t>
            </a:r>
            <a:r>
              <a:rPr lang="el-GR" sz="2000" b="1" dirty="0">
                <a:solidFill>
                  <a:schemeClr val="tx1"/>
                </a:solidFill>
              </a:rPr>
              <a:t>στην καπιταλιστική οικονομία.</a:t>
            </a:r>
          </a:p>
        </p:txBody>
      </p:sp>
    </p:spTree>
    <p:extLst>
      <p:ext uri="{BB962C8B-B14F-4D97-AF65-F5344CB8AC3E}">
        <p14:creationId xmlns:p14="http://schemas.microsoft.com/office/powerpoint/2010/main" val="20123786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412776"/>
            <a:ext cx="7024744" cy="648072"/>
          </a:xfrm>
        </p:spPr>
        <p:txBody>
          <a:bodyPr>
            <a:normAutofit/>
          </a:bodyPr>
          <a:lstStyle/>
          <a:p>
            <a:pPr algn="ctr"/>
            <a:r>
              <a:rPr lang="en-US" sz="3200" b="1" dirty="0" smtClean="0">
                <a:solidFill>
                  <a:prstClr val="black"/>
                </a:solidFill>
                <a:ea typeface="+mn-ea"/>
                <a:cs typeface="+mn-cs"/>
              </a:rPr>
              <a:t>2. </a:t>
            </a:r>
            <a:r>
              <a:rPr lang="el-GR" sz="3200" b="1" dirty="0" smtClean="0">
                <a:solidFill>
                  <a:prstClr val="black"/>
                </a:solidFill>
                <a:ea typeface="+mn-ea"/>
                <a:cs typeface="+mn-cs"/>
              </a:rPr>
              <a:t>ΥΛΙΚΗ ΠΡΑΓΜΑΤΙΚΟΤΗΤΑ</a:t>
            </a:r>
            <a:endParaRPr lang="el-GR" sz="3200" dirty="0"/>
          </a:p>
        </p:txBody>
      </p:sp>
      <p:sp>
        <p:nvSpPr>
          <p:cNvPr id="3" name="Θέση περιεχομένου 2"/>
          <p:cNvSpPr>
            <a:spLocks noGrp="1"/>
          </p:cNvSpPr>
          <p:nvPr>
            <p:ph sz="quarter" idx="16"/>
          </p:nvPr>
        </p:nvSpPr>
        <p:spPr>
          <a:xfrm>
            <a:off x="827584" y="2420888"/>
            <a:ext cx="7416824" cy="3600400"/>
          </a:xfrm>
        </p:spPr>
        <p:txBody>
          <a:bodyPr>
            <a:normAutofit/>
          </a:bodyPr>
          <a:lstStyle/>
          <a:p>
            <a:pPr marL="411480" indent="-342900" algn="just">
              <a:buFont typeface="Wingdings" pitchFamily="2" charset="2"/>
              <a:buChar char="v"/>
            </a:pPr>
            <a:r>
              <a:rPr lang="el-GR" sz="2000" b="1" dirty="0" smtClean="0">
                <a:solidFill>
                  <a:schemeClr val="tx1"/>
                </a:solidFill>
              </a:rPr>
              <a:t>Η υλική </a:t>
            </a:r>
            <a:r>
              <a:rPr lang="el-GR" sz="2000" b="1" dirty="0">
                <a:solidFill>
                  <a:schemeClr val="tx1"/>
                </a:solidFill>
              </a:rPr>
              <a:t>πραγματικότητα είναι ότι η οικονομία εξαρτάται από την κοινωνία και το </a:t>
            </a:r>
            <a:r>
              <a:rPr lang="el-GR" sz="2000" b="1" dirty="0" smtClean="0">
                <a:solidFill>
                  <a:schemeClr val="tx1"/>
                </a:solidFill>
              </a:rPr>
              <a:t>περιβάλλον </a:t>
            </a:r>
            <a:r>
              <a:rPr lang="en-US" sz="2000" b="1" dirty="0" smtClean="0">
                <a:solidFill>
                  <a:schemeClr val="tx1"/>
                </a:solidFill>
              </a:rPr>
              <a:t>(</a:t>
            </a:r>
            <a:r>
              <a:rPr lang="en-US" sz="2000" b="1" dirty="0" smtClean="0">
                <a:solidFill>
                  <a:schemeClr val="tx1"/>
                </a:solidFill>
              </a:rPr>
              <a:t>Daly</a:t>
            </a:r>
            <a:r>
              <a:rPr lang="en-US" sz="2000" b="1" dirty="0">
                <a:solidFill>
                  <a:schemeClr val="tx1"/>
                </a:solidFill>
              </a:rPr>
              <a:t>, 1992; Rees, 1995</a:t>
            </a:r>
            <a:r>
              <a:rPr lang="en-US" sz="2000" b="1" dirty="0" smtClean="0">
                <a:solidFill>
                  <a:schemeClr val="tx1"/>
                </a:solidFill>
              </a:rPr>
              <a:t>; </a:t>
            </a:r>
            <a:r>
              <a:rPr lang="en-US" sz="2000" b="1" dirty="0" err="1" smtClean="0">
                <a:solidFill>
                  <a:schemeClr val="tx1"/>
                </a:solidFill>
              </a:rPr>
              <a:t>Wackernagel</a:t>
            </a:r>
            <a:r>
              <a:rPr lang="en-US" sz="2000" b="1" dirty="0" smtClean="0">
                <a:solidFill>
                  <a:schemeClr val="tx1"/>
                </a:solidFill>
              </a:rPr>
              <a:t> </a:t>
            </a:r>
            <a:r>
              <a:rPr lang="en-US" sz="2000" b="1" dirty="0">
                <a:solidFill>
                  <a:schemeClr val="tx1"/>
                </a:solidFill>
              </a:rPr>
              <a:t>and Rees, 1996</a:t>
            </a:r>
            <a:r>
              <a:rPr lang="en-US" sz="2000" b="1" dirty="0" smtClean="0">
                <a:solidFill>
                  <a:schemeClr val="tx1"/>
                </a:solidFill>
              </a:rPr>
              <a:t>).</a:t>
            </a:r>
          </a:p>
          <a:p>
            <a:pPr marL="411480" indent="-342900" algn="just">
              <a:buFont typeface="Wingdings" pitchFamily="2" charset="2"/>
              <a:buChar char="v"/>
            </a:pPr>
            <a:r>
              <a:rPr lang="el-GR" sz="2000" b="1" dirty="0">
                <a:solidFill>
                  <a:schemeClr val="tx1"/>
                </a:solidFill>
              </a:rPr>
              <a:t>Η ανθρώπινη δραστηριότητα λαμβάνει χώρα μέσα στο περιβάλλον. Σχεδόν όλες οι ενέργειές μας έχουν αντίκτυπο στο περιβάλλον. </a:t>
            </a:r>
            <a:r>
              <a:rPr lang="el-GR" sz="2000" b="1" dirty="0" smtClean="0">
                <a:solidFill>
                  <a:schemeClr val="tx1"/>
                </a:solidFill>
              </a:rPr>
              <a:t>Η ίδια η </a:t>
            </a:r>
            <a:r>
              <a:rPr lang="el-GR" sz="2000" b="1" dirty="0">
                <a:solidFill>
                  <a:schemeClr val="tx1"/>
                </a:solidFill>
              </a:rPr>
              <a:t>ανθρώπινη ζωή εξαρτάται από το περιβάλλον. </a:t>
            </a:r>
            <a:r>
              <a:rPr lang="el-GR" sz="2000" b="1" dirty="0" smtClean="0">
                <a:solidFill>
                  <a:schemeClr val="tx1"/>
                </a:solidFill>
              </a:rPr>
              <a:t>Οι υλικές </a:t>
            </a:r>
            <a:r>
              <a:rPr lang="el-GR" sz="2000" b="1" dirty="0">
                <a:solidFill>
                  <a:schemeClr val="tx1"/>
                </a:solidFill>
              </a:rPr>
              <a:t>μας ανάγκες, </a:t>
            </a:r>
            <a:r>
              <a:rPr lang="el-GR" sz="2000" b="1" dirty="0" smtClean="0">
                <a:solidFill>
                  <a:schemeClr val="tx1"/>
                </a:solidFill>
              </a:rPr>
              <a:t>η </a:t>
            </a:r>
            <a:r>
              <a:rPr lang="el-GR" sz="2000" b="1" dirty="0">
                <a:solidFill>
                  <a:schemeClr val="tx1"/>
                </a:solidFill>
              </a:rPr>
              <a:t>θερμότητα, το φως, τα τρόφιμα, τα φάρμακα, τα είδη ένδυσης, καθώς και σύγχρονα καταναλωτικά αγαθά γίνονται με υλικά </a:t>
            </a:r>
            <a:r>
              <a:rPr lang="el-GR" sz="2000" b="1" dirty="0" smtClean="0">
                <a:solidFill>
                  <a:schemeClr val="tx1"/>
                </a:solidFill>
              </a:rPr>
              <a:t>και </a:t>
            </a:r>
            <a:r>
              <a:rPr lang="el-GR" sz="2000" b="1" dirty="0">
                <a:solidFill>
                  <a:schemeClr val="tx1"/>
                </a:solidFill>
              </a:rPr>
              <a:t>ενέργεια που προέρχεται από αυτό.</a:t>
            </a:r>
            <a:endParaRPr lang="en-US" sz="2000" b="1" dirty="0" smtClean="0">
              <a:solidFill>
                <a:schemeClr val="tx1"/>
              </a:solidFill>
            </a:endParaRPr>
          </a:p>
        </p:txBody>
      </p:sp>
    </p:spTree>
    <p:extLst>
      <p:ext uri="{BB962C8B-B14F-4D97-AF65-F5344CB8AC3E}">
        <p14:creationId xmlns:p14="http://schemas.microsoft.com/office/powerpoint/2010/main" val="37070297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268760"/>
            <a:ext cx="7024744" cy="720080"/>
          </a:xfrm>
        </p:spPr>
        <p:txBody>
          <a:bodyPr>
            <a:normAutofit/>
          </a:bodyPr>
          <a:lstStyle/>
          <a:p>
            <a:pPr algn="ctr"/>
            <a:r>
              <a:rPr lang="en-US" sz="3200" b="1" dirty="0">
                <a:solidFill>
                  <a:prstClr val="black"/>
                </a:solidFill>
              </a:rPr>
              <a:t>2. </a:t>
            </a:r>
            <a:r>
              <a:rPr lang="el-GR" sz="3200" b="1" dirty="0">
                <a:solidFill>
                  <a:prstClr val="black"/>
                </a:solidFill>
              </a:rPr>
              <a:t>ΥΛΙΚΗ ΠΡΑΓΜΑΤΙΚΟΤΗΤΑ</a:t>
            </a:r>
            <a:endParaRPr lang="el-GR" dirty="0"/>
          </a:p>
        </p:txBody>
      </p:sp>
      <p:sp>
        <p:nvSpPr>
          <p:cNvPr id="3" name="Θέση περιεχομένου 2"/>
          <p:cNvSpPr>
            <a:spLocks noGrp="1"/>
          </p:cNvSpPr>
          <p:nvPr>
            <p:ph sz="quarter" idx="16"/>
          </p:nvPr>
        </p:nvSpPr>
        <p:spPr>
          <a:xfrm>
            <a:off x="899592" y="2276872"/>
            <a:ext cx="7272808" cy="3960416"/>
          </a:xfrm>
        </p:spPr>
        <p:txBody>
          <a:bodyPr>
            <a:normAutofit fontScale="92500" lnSpcReduction="20000"/>
          </a:bodyPr>
          <a:lstStyle/>
          <a:p>
            <a:pPr marL="411480" lvl="0" indent="-342900" algn="just">
              <a:buClr>
                <a:srgbClr val="94C600"/>
              </a:buClr>
              <a:buFont typeface="Wingdings" pitchFamily="2" charset="2"/>
              <a:buChar char="v"/>
            </a:pPr>
            <a:r>
              <a:rPr lang="el-GR" sz="2000" b="1" dirty="0" smtClean="0">
                <a:solidFill>
                  <a:prstClr val="black"/>
                </a:solidFill>
              </a:rPr>
              <a:t>Η οικονομία δε θα μπορούσε να γίνει αντιληπτή ως ένας ξεχωριστός τομέας </a:t>
            </a:r>
            <a:r>
              <a:rPr lang="el-GR" sz="2000" b="1" dirty="0">
                <a:solidFill>
                  <a:prstClr val="black"/>
                </a:solidFill>
              </a:rPr>
              <a:t>δραστηριότητας. Χωρίς κοινωνία δεν μπορεί να υπάρξει οικονομία.</a:t>
            </a:r>
          </a:p>
          <a:p>
            <a:pPr marL="411480" lvl="0" indent="-342900" algn="just">
              <a:buClr>
                <a:srgbClr val="94C600"/>
              </a:buClr>
              <a:buFont typeface="Wingdings" pitchFamily="2" charset="2"/>
              <a:buChar char="v"/>
            </a:pPr>
            <a:r>
              <a:rPr lang="el-GR" sz="2000" b="1" dirty="0">
                <a:solidFill>
                  <a:prstClr val="black"/>
                </a:solidFill>
              </a:rPr>
              <a:t>Μια ακριβέστερη παρουσίαση της σχέσης μεταξύ </a:t>
            </a:r>
            <a:r>
              <a:rPr lang="el-GR" sz="2000" b="1" dirty="0" smtClean="0">
                <a:solidFill>
                  <a:prstClr val="black"/>
                </a:solidFill>
              </a:rPr>
              <a:t>της </a:t>
            </a:r>
            <a:r>
              <a:rPr lang="el-GR" sz="2000" b="1" dirty="0" smtClean="0">
                <a:solidFill>
                  <a:prstClr val="black"/>
                </a:solidFill>
              </a:rPr>
              <a:t>κοινωνίας</a:t>
            </a:r>
            <a:r>
              <a:rPr lang="el-GR" sz="2000" b="1" dirty="0">
                <a:solidFill>
                  <a:prstClr val="black"/>
                </a:solidFill>
              </a:rPr>
              <a:t>, </a:t>
            </a:r>
            <a:r>
              <a:rPr lang="el-GR" sz="2000" b="1" dirty="0" smtClean="0">
                <a:solidFill>
                  <a:prstClr val="black"/>
                </a:solidFill>
              </a:rPr>
              <a:t>της οικονομίας </a:t>
            </a:r>
            <a:r>
              <a:rPr lang="el-GR" sz="2000" b="1" dirty="0">
                <a:solidFill>
                  <a:prstClr val="black"/>
                </a:solidFill>
              </a:rPr>
              <a:t>και του περιβάλλοντος </a:t>
            </a:r>
            <a:r>
              <a:rPr lang="el-GR" sz="2000" b="1" dirty="0" smtClean="0">
                <a:solidFill>
                  <a:prstClr val="black"/>
                </a:solidFill>
              </a:rPr>
              <a:t>μέσα από </a:t>
            </a:r>
            <a:r>
              <a:rPr lang="el-GR" sz="2000" b="1" dirty="0" smtClean="0">
                <a:solidFill>
                  <a:prstClr val="black"/>
                </a:solidFill>
              </a:rPr>
              <a:t>τους γνωστούς τρεις τομείς </a:t>
            </a:r>
            <a:r>
              <a:rPr lang="el-GR" sz="2000" b="1" dirty="0" smtClean="0">
                <a:solidFill>
                  <a:prstClr val="black"/>
                </a:solidFill>
              </a:rPr>
              <a:t>είναι εκείνη της </a:t>
            </a:r>
            <a:r>
              <a:rPr lang="el-GR" sz="2000" b="1" dirty="0" smtClean="0">
                <a:solidFill>
                  <a:prstClr val="black"/>
                </a:solidFill>
              </a:rPr>
              <a:t>οικονομίας, που ενσωματώνεται στην </a:t>
            </a:r>
            <a:r>
              <a:rPr lang="el-GR" sz="2000" b="1" dirty="0" smtClean="0">
                <a:solidFill>
                  <a:prstClr val="black"/>
                </a:solidFill>
              </a:rPr>
              <a:t>κοινωνία και </a:t>
            </a:r>
            <a:r>
              <a:rPr lang="el-GR" sz="2000" b="1" dirty="0">
                <a:solidFill>
                  <a:prstClr val="black"/>
                </a:solidFill>
              </a:rPr>
              <a:t>η οποία με τη σειρά της </a:t>
            </a:r>
            <a:r>
              <a:rPr lang="el-GR" sz="2000" b="1" dirty="0" smtClean="0">
                <a:solidFill>
                  <a:prstClr val="black"/>
                </a:solidFill>
              </a:rPr>
              <a:t>ενσωματώνεται στο </a:t>
            </a:r>
            <a:r>
              <a:rPr lang="el-GR" sz="2000" b="1" dirty="0">
                <a:solidFill>
                  <a:prstClr val="black"/>
                </a:solidFill>
              </a:rPr>
              <a:t>περιβάλλον.</a:t>
            </a:r>
          </a:p>
          <a:p>
            <a:pPr marL="411480" lvl="0" indent="-342900" algn="just">
              <a:buClr>
                <a:srgbClr val="94C600"/>
              </a:buClr>
              <a:buFont typeface="Wingdings" pitchFamily="2" charset="2"/>
              <a:buChar char="v"/>
            </a:pPr>
            <a:r>
              <a:rPr lang="el-GR" sz="2000" b="1" dirty="0">
                <a:solidFill>
                  <a:prstClr val="black"/>
                </a:solidFill>
              </a:rPr>
              <a:t>Ένα βασικό ζήτημα για την αειφόρο ανάπτυξη είναι η ενσωμάτωση των διαφόρων δράσεων και </a:t>
            </a:r>
            <a:r>
              <a:rPr lang="el-GR" sz="2000" b="1" dirty="0" smtClean="0">
                <a:solidFill>
                  <a:prstClr val="black"/>
                </a:solidFill>
              </a:rPr>
              <a:t>τομέων, που </a:t>
            </a:r>
            <a:r>
              <a:rPr lang="el-GR" sz="2000" b="1" dirty="0" smtClean="0">
                <a:solidFill>
                  <a:prstClr val="black"/>
                </a:solidFill>
              </a:rPr>
              <a:t>υιοθετεί </a:t>
            </a:r>
            <a:r>
              <a:rPr lang="el-GR" sz="2000" b="1" dirty="0">
                <a:solidFill>
                  <a:prstClr val="black"/>
                </a:solidFill>
              </a:rPr>
              <a:t>μια ολιστική θεώρηση και </a:t>
            </a:r>
            <a:r>
              <a:rPr lang="el-GR" sz="2000" b="1" dirty="0" smtClean="0">
                <a:solidFill>
                  <a:prstClr val="black"/>
                </a:solidFill>
              </a:rPr>
              <a:t>υπερβαίνει </a:t>
            </a:r>
            <a:r>
              <a:rPr lang="el-GR" sz="2000" b="1" dirty="0" smtClean="0">
                <a:solidFill>
                  <a:prstClr val="black"/>
                </a:solidFill>
              </a:rPr>
              <a:t>τα εμπόδια μεταξύ των επιστημονικών </a:t>
            </a:r>
            <a:r>
              <a:rPr lang="el-GR" sz="2000" b="1" dirty="0">
                <a:solidFill>
                  <a:prstClr val="black"/>
                </a:solidFill>
              </a:rPr>
              <a:t>κλάδων. </a:t>
            </a:r>
            <a:r>
              <a:rPr lang="el-GR" sz="2000" b="1" dirty="0" smtClean="0">
                <a:solidFill>
                  <a:prstClr val="black"/>
                </a:solidFill>
              </a:rPr>
              <a:t>Το «ενσωματωμένο» </a:t>
            </a:r>
            <a:r>
              <a:rPr lang="el-GR" sz="2000" b="1" dirty="0">
                <a:solidFill>
                  <a:prstClr val="black"/>
                </a:solidFill>
              </a:rPr>
              <a:t>μοντέλο και όχι το μοντέλο «τριών </a:t>
            </a:r>
            <a:r>
              <a:rPr lang="el-GR" sz="2000" b="1" dirty="0" smtClean="0">
                <a:solidFill>
                  <a:prstClr val="black"/>
                </a:solidFill>
              </a:rPr>
              <a:t>πεδίων» ενθαρρύνει μια εννοιολογική προοπτική, </a:t>
            </a:r>
            <a:r>
              <a:rPr lang="el-GR" sz="2000" b="1" dirty="0" smtClean="0">
                <a:solidFill>
                  <a:prstClr val="black"/>
                </a:solidFill>
              </a:rPr>
              <a:t>κοντινή </a:t>
            </a:r>
            <a:r>
              <a:rPr lang="el-GR" sz="2000" b="1" dirty="0" smtClean="0">
                <a:solidFill>
                  <a:prstClr val="black"/>
                </a:solidFill>
              </a:rPr>
              <a:t>προς την ολοκλήρωση</a:t>
            </a:r>
            <a:r>
              <a:rPr lang="el-GR" sz="2000" b="1" dirty="0">
                <a:solidFill>
                  <a:prstClr val="black"/>
                </a:solidFill>
              </a:rPr>
              <a:t>.</a:t>
            </a:r>
            <a:endParaRPr lang="en-US" sz="2000" b="1" dirty="0">
              <a:solidFill>
                <a:prstClr val="black"/>
              </a:solidFill>
            </a:endParaRPr>
          </a:p>
        </p:txBody>
      </p:sp>
    </p:spTree>
    <p:extLst>
      <p:ext uri="{BB962C8B-B14F-4D97-AF65-F5344CB8AC3E}">
        <p14:creationId xmlns:p14="http://schemas.microsoft.com/office/powerpoint/2010/main" val="33602195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611568" y="1340768"/>
            <a:ext cx="7992888" cy="648072"/>
          </a:xfrm>
        </p:spPr>
        <p:txBody>
          <a:bodyPr>
            <a:normAutofit fontScale="90000"/>
          </a:bodyPr>
          <a:lstStyle/>
          <a:p>
            <a:pPr algn="ctr"/>
            <a:r>
              <a:rPr lang="el-GR" sz="3600" b="1" dirty="0" smtClean="0">
                <a:solidFill>
                  <a:schemeClr val="tx1"/>
                </a:solidFill>
              </a:rPr>
              <a:t>ΕΝΣΩΜΑΤΩΜΕΝΗ ΑΕΙΦΟΡΟΣ ΑΝΑΠΤΥΞΗ</a:t>
            </a:r>
            <a:endParaRPr lang="el-GR" sz="3600" b="1" dirty="0">
              <a:solidFill>
                <a:schemeClr val="tx1"/>
              </a:solidFill>
            </a:endParaRPr>
          </a:p>
        </p:txBody>
      </p:sp>
      <p:pic>
        <p:nvPicPr>
          <p:cNvPr id="4" name="Θέση περιεχομένου 3"/>
          <p:cNvPicPr>
            <a:picLocks noGrp="1" noChangeAspect="1"/>
          </p:cNvPicPr>
          <p:nvPr>
            <p:ph sz="quarter" idx="16"/>
          </p:nvPr>
        </p:nvPicPr>
        <p:blipFill>
          <a:blip r:embed="rId2">
            <a:extLst>
              <a:ext uri="{28A0092B-C50C-407E-A947-70E740481C1C}">
                <a14:useLocalDpi xmlns:a14="http://schemas.microsoft.com/office/drawing/2010/main" val="0"/>
              </a:ext>
            </a:extLst>
          </a:blip>
          <a:stretch>
            <a:fillRect/>
          </a:stretch>
        </p:blipFill>
        <p:spPr>
          <a:xfrm>
            <a:off x="1907703" y="2276872"/>
            <a:ext cx="5400617" cy="4050463"/>
          </a:xfrm>
        </p:spPr>
      </p:pic>
      <p:sp>
        <p:nvSpPr>
          <p:cNvPr id="3" name="TextBox 2"/>
          <p:cNvSpPr txBox="1"/>
          <p:nvPr/>
        </p:nvSpPr>
        <p:spPr>
          <a:xfrm>
            <a:off x="3995936" y="3789040"/>
            <a:ext cx="1512168" cy="369332"/>
          </a:xfrm>
          <a:prstGeom prst="rect">
            <a:avLst/>
          </a:prstGeom>
          <a:noFill/>
        </p:spPr>
        <p:txBody>
          <a:bodyPr wrap="square" rtlCol="0">
            <a:spAutoFit/>
          </a:bodyPr>
          <a:lstStyle/>
          <a:p>
            <a:r>
              <a:rPr lang="el-GR" b="1" dirty="0" smtClean="0">
                <a:solidFill>
                  <a:srgbClr val="C00000"/>
                </a:solidFill>
              </a:rPr>
              <a:t>Οικονομία</a:t>
            </a:r>
            <a:endParaRPr lang="el-GR" b="1" dirty="0">
              <a:solidFill>
                <a:srgbClr val="C00000"/>
              </a:solidFill>
            </a:endParaRPr>
          </a:p>
        </p:txBody>
      </p:sp>
      <p:sp>
        <p:nvSpPr>
          <p:cNvPr id="5" name="TextBox 4"/>
          <p:cNvSpPr txBox="1"/>
          <p:nvPr/>
        </p:nvSpPr>
        <p:spPr>
          <a:xfrm>
            <a:off x="4067944" y="4688855"/>
            <a:ext cx="1368152" cy="369332"/>
          </a:xfrm>
          <a:prstGeom prst="rect">
            <a:avLst/>
          </a:prstGeom>
          <a:noFill/>
        </p:spPr>
        <p:txBody>
          <a:bodyPr wrap="square" rtlCol="0">
            <a:spAutoFit/>
          </a:bodyPr>
          <a:lstStyle/>
          <a:p>
            <a:r>
              <a:rPr lang="el-GR" b="1" dirty="0" smtClean="0">
                <a:solidFill>
                  <a:srgbClr val="002060"/>
                </a:solidFill>
              </a:rPr>
              <a:t>Κοινωνία</a:t>
            </a:r>
            <a:endParaRPr lang="el-GR" b="1" dirty="0">
              <a:solidFill>
                <a:srgbClr val="002060"/>
              </a:solidFill>
            </a:endParaRPr>
          </a:p>
        </p:txBody>
      </p:sp>
      <p:sp>
        <p:nvSpPr>
          <p:cNvPr id="6" name="TextBox 5"/>
          <p:cNvSpPr txBox="1"/>
          <p:nvPr/>
        </p:nvSpPr>
        <p:spPr>
          <a:xfrm>
            <a:off x="3707904" y="5404004"/>
            <a:ext cx="2088232" cy="369332"/>
          </a:xfrm>
          <a:prstGeom prst="rect">
            <a:avLst/>
          </a:prstGeom>
          <a:noFill/>
        </p:spPr>
        <p:txBody>
          <a:bodyPr wrap="square" rtlCol="0">
            <a:spAutoFit/>
          </a:bodyPr>
          <a:lstStyle/>
          <a:p>
            <a:pPr algn="ctr"/>
            <a:r>
              <a:rPr lang="el-GR" b="1" dirty="0" smtClean="0">
                <a:solidFill>
                  <a:schemeClr val="accent1">
                    <a:lumMod val="75000"/>
                  </a:schemeClr>
                </a:solidFill>
              </a:rPr>
              <a:t>Περιβάλλον</a:t>
            </a:r>
            <a:endParaRPr lang="el-GR" b="1" dirty="0">
              <a:solidFill>
                <a:schemeClr val="accent1">
                  <a:lumMod val="75000"/>
                </a:schemeClr>
              </a:solidFill>
            </a:endParaRPr>
          </a:p>
        </p:txBody>
      </p:sp>
    </p:spTree>
    <p:extLst>
      <p:ext uri="{BB962C8B-B14F-4D97-AF65-F5344CB8AC3E}">
        <p14:creationId xmlns:p14="http://schemas.microsoft.com/office/powerpoint/2010/main" val="30851674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27584" y="1268760"/>
            <a:ext cx="7416824" cy="720080"/>
          </a:xfrm>
        </p:spPr>
        <p:txBody>
          <a:bodyPr>
            <a:noAutofit/>
          </a:bodyPr>
          <a:lstStyle/>
          <a:p>
            <a:pPr marL="525780" lvl="0" indent="-457200" algn="ctr">
              <a:spcBef>
                <a:spcPct val="20000"/>
              </a:spcBef>
            </a:pPr>
            <a:r>
              <a:rPr lang="en-US" sz="3200" b="1" dirty="0" smtClean="0">
                <a:solidFill>
                  <a:prstClr val="black"/>
                </a:solidFill>
                <a:ea typeface="+mn-ea"/>
                <a:cs typeface="+mn-cs"/>
              </a:rPr>
              <a:t>3. </a:t>
            </a:r>
            <a:r>
              <a:rPr lang="el-GR" sz="3200" b="1" dirty="0" err="1">
                <a:solidFill>
                  <a:prstClr val="black"/>
                </a:solidFill>
                <a:ea typeface="+mn-ea"/>
                <a:cs typeface="+mn-cs"/>
              </a:rPr>
              <a:t>Πολυεπίπεδη</a:t>
            </a:r>
            <a:r>
              <a:rPr lang="el-GR" sz="3200" b="1" dirty="0">
                <a:solidFill>
                  <a:prstClr val="black"/>
                </a:solidFill>
                <a:ea typeface="+mn-ea"/>
                <a:cs typeface="+mn-cs"/>
              </a:rPr>
              <a:t> και πολύπλευρη </a:t>
            </a:r>
            <a:endParaRPr lang="el-GR" sz="4400" b="1" dirty="0">
              <a:solidFill>
                <a:schemeClr val="tx1"/>
              </a:solidFill>
            </a:endParaRPr>
          </a:p>
        </p:txBody>
      </p:sp>
      <p:sp>
        <p:nvSpPr>
          <p:cNvPr id="3" name="Θέση περιεχομένου 2"/>
          <p:cNvSpPr>
            <a:spLocks noGrp="1"/>
          </p:cNvSpPr>
          <p:nvPr>
            <p:ph sz="quarter" idx="16"/>
          </p:nvPr>
        </p:nvSpPr>
        <p:spPr>
          <a:xfrm>
            <a:off x="827584" y="2348880"/>
            <a:ext cx="7416824" cy="3888408"/>
          </a:xfrm>
        </p:spPr>
        <p:txBody>
          <a:bodyPr>
            <a:normAutofit fontScale="92500" lnSpcReduction="20000"/>
          </a:bodyPr>
          <a:lstStyle/>
          <a:p>
            <a:pPr marL="411480" indent="-342900" algn="just">
              <a:buFont typeface="Wingdings" pitchFamily="2" charset="2"/>
              <a:buChar char="v"/>
            </a:pPr>
            <a:r>
              <a:rPr lang="el-GR" sz="2000" b="1" dirty="0">
                <a:solidFill>
                  <a:schemeClr val="tx1"/>
                </a:solidFill>
              </a:rPr>
              <a:t>Υπάρχει μια πληθώρα από περιβάλλοντα, </a:t>
            </a:r>
            <a:r>
              <a:rPr lang="el-GR" sz="2000" b="1" dirty="0" smtClean="0">
                <a:solidFill>
                  <a:schemeClr val="tx1"/>
                </a:solidFill>
              </a:rPr>
              <a:t>κοινωνίες και οικονομίες. </a:t>
            </a:r>
            <a:r>
              <a:rPr lang="el-GR" sz="2000" b="1" dirty="0">
                <a:solidFill>
                  <a:schemeClr val="tx1"/>
                </a:solidFill>
              </a:rPr>
              <a:t>Σε </a:t>
            </a:r>
            <a:r>
              <a:rPr lang="el-GR" sz="2000" b="1" dirty="0" smtClean="0">
                <a:solidFill>
                  <a:schemeClr val="tx1"/>
                </a:solidFill>
              </a:rPr>
              <a:t>διαφορετικά χωρικά επίπεδα γίνονται εμφανή </a:t>
            </a:r>
            <a:r>
              <a:rPr lang="el-GR" sz="2000" b="1" dirty="0">
                <a:solidFill>
                  <a:schemeClr val="tx1"/>
                </a:solidFill>
              </a:rPr>
              <a:t>διαφορετικά περιβάλλοντα, οικονομίες ή </a:t>
            </a:r>
            <a:r>
              <a:rPr lang="el-GR" sz="2000" b="1" dirty="0" smtClean="0">
                <a:solidFill>
                  <a:schemeClr val="tx1"/>
                </a:solidFill>
              </a:rPr>
              <a:t> κοινωνίες.</a:t>
            </a:r>
            <a:endParaRPr lang="el-GR" sz="2000" b="1" dirty="0">
              <a:solidFill>
                <a:schemeClr val="tx1"/>
              </a:solidFill>
            </a:endParaRPr>
          </a:p>
          <a:p>
            <a:pPr marL="411480" indent="-342900" algn="just">
              <a:buFont typeface="Wingdings" pitchFamily="2" charset="2"/>
              <a:buChar char="v"/>
            </a:pPr>
            <a:r>
              <a:rPr lang="el-GR" sz="2000" b="1" dirty="0">
                <a:solidFill>
                  <a:schemeClr val="tx1"/>
                </a:solidFill>
              </a:rPr>
              <a:t>Υ</a:t>
            </a:r>
            <a:r>
              <a:rPr lang="el-GR" sz="2000" b="1" dirty="0" smtClean="0">
                <a:solidFill>
                  <a:schemeClr val="tx1"/>
                </a:solidFill>
              </a:rPr>
              <a:t>πάρχει </a:t>
            </a:r>
            <a:r>
              <a:rPr lang="el-GR" sz="2000" b="1" dirty="0">
                <a:solidFill>
                  <a:schemeClr val="tx1"/>
                </a:solidFill>
              </a:rPr>
              <a:t>μια σύνθετη σχέση </a:t>
            </a:r>
            <a:r>
              <a:rPr lang="el-GR" sz="2000" b="1" dirty="0" smtClean="0">
                <a:solidFill>
                  <a:schemeClr val="tx1"/>
                </a:solidFill>
              </a:rPr>
              <a:t>και </a:t>
            </a:r>
            <a:r>
              <a:rPr lang="el-GR" sz="2000" b="1" dirty="0">
                <a:solidFill>
                  <a:schemeClr val="tx1"/>
                </a:solidFill>
              </a:rPr>
              <a:t>αλληλεπίδραση μεταξύ του τοπικού και του παγκόσμιου.</a:t>
            </a:r>
          </a:p>
          <a:p>
            <a:pPr marL="411480" indent="-342900" algn="just">
              <a:buFont typeface="Wingdings" pitchFamily="2" charset="2"/>
              <a:buChar char="v"/>
            </a:pPr>
            <a:r>
              <a:rPr lang="el-GR" sz="2000" b="1" dirty="0" smtClean="0">
                <a:solidFill>
                  <a:schemeClr val="tx1"/>
                </a:solidFill>
              </a:rPr>
              <a:t>Ο παράγοντας της προσποίησης </a:t>
            </a:r>
            <a:r>
              <a:rPr lang="el-GR" sz="2000" b="1" dirty="0">
                <a:solidFill>
                  <a:schemeClr val="tx1"/>
                </a:solidFill>
              </a:rPr>
              <a:t>ότι η οικονομία και η </a:t>
            </a:r>
            <a:r>
              <a:rPr lang="el-GR" sz="2000" b="1" dirty="0" smtClean="0">
                <a:solidFill>
                  <a:schemeClr val="tx1"/>
                </a:solidFill>
              </a:rPr>
              <a:t>κοινωνία</a:t>
            </a:r>
            <a:r>
              <a:rPr lang="en-US" sz="2000" b="1" dirty="0" smtClean="0">
                <a:solidFill>
                  <a:schemeClr val="tx1"/>
                </a:solidFill>
              </a:rPr>
              <a:t> </a:t>
            </a:r>
            <a:r>
              <a:rPr lang="el-GR" sz="2000" b="1" dirty="0" smtClean="0">
                <a:solidFill>
                  <a:schemeClr val="tx1"/>
                </a:solidFill>
              </a:rPr>
              <a:t>αποτελεί </a:t>
            </a:r>
            <a:r>
              <a:rPr lang="el-GR" sz="2000" b="1" dirty="0">
                <a:solidFill>
                  <a:schemeClr val="tx1"/>
                </a:solidFill>
              </a:rPr>
              <a:t>το καθένα ένα ενιαίο σύνολο </a:t>
            </a:r>
            <a:r>
              <a:rPr lang="el-GR" sz="2000" b="1" dirty="0" smtClean="0">
                <a:solidFill>
                  <a:schemeClr val="tx1"/>
                </a:solidFill>
              </a:rPr>
              <a:t>γίνεται με σκοπό να </a:t>
            </a:r>
            <a:r>
              <a:rPr lang="el-GR" sz="2000" b="1" dirty="0" smtClean="0">
                <a:solidFill>
                  <a:schemeClr val="tx1"/>
                </a:solidFill>
              </a:rPr>
              <a:t>αγνοηθεί η </a:t>
            </a:r>
            <a:r>
              <a:rPr lang="el-GR" sz="2000" b="1" dirty="0">
                <a:solidFill>
                  <a:schemeClr val="tx1"/>
                </a:solidFill>
              </a:rPr>
              <a:t>πολυμορφία και </a:t>
            </a:r>
            <a:r>
              <a:rPr lang="el-GR" sz="2000" b="1" dirty="0" smtClean="0">
                <a:solidFill>
                  <a:schemeClr val="tx1"/>
                </a:solidFill>
              </a:rPr>
              <a:t>η </a:t>
            </a:r>
            <a:r>
              <a:rPr lang="el-GR" sz="2000" b="1" dirty="0" smtClean="0">
                <a:solidFill>
                  <a:schemeClr val="tx1"/>
                </a:solidFill>
              </a:rPr>
              <a:t>διαφορά, αντί </a:t>
            </a:r>
            <a:r>
              <a:rPr lang="el-GR" sz="2000" b="1" dirty="0">
                <a:solidFill>
                  <a:schemeClr val="tx1"/>
                </a:solidFill>
              </a:rPr>
              <a:t>να </a:t>
            </a:r>
            <a:r>
              <a:rPr lang="el-GR" sz="2000" b="1" dirty="0" smtClean="0">
                <a:solidFill>
                  <a:schemeClr val="tx1"/>
                </a:solidFill>
              </a:rPr>
              <a:t>δοθεί </a:t>
            </a:r>
            <a:r>
              <a:rPr lang="el-GR" sz="2000" b="1" dirty="0">
                <a:solidFill>
                  <a:schemeClr val="tx1"/>
                </a:solidFill>
              </a:rPr>
              <a:t>προτεραιότητα </a:t>
            </a:r>
            <a:r>
              <a:rPr lang="el-GR" sz="2000" b="1" dirty="0" smtClean="0">
                <a:solidFill>
                  <a:schemeClr val="tx1"/>
                </a:solidFill>
              </a:rPr>
              <a:t>στα κυρίαρχα μέρη</a:t>
            </a:r>
            <a:r>
              <a:rPr lang="el-GR" sz="2000" b="1" dirty="0">
                <a:solidFill>
                  <a:schemeClr val="tx1"/>
                </a:solidFill>
              </a:rPr>
              <a:t>.</a:t>
            </a:r>
          </a:p>
          <a:p>
            <a:pPr marL="411480" indent="-342900" algn="just">
              <a:buFont typeface="Wingdings" pitchFamily="2" charset="2"/>
              <a:buChar char="v"/>
            </a:pPr>
            <a:r>
              <a:rPr lang="el-GR" sz="2000" b="1" dirty="0">
                <a:solidFill>
                  <a:schemeClr val="tx1"/>
                </a:solidFill>
              </a:rPr>
              <a:t>Ακριβώς όπως </a:t>
            </a:r>
            <a:r>
              <a:rPr lang="el-GR" sz="2000" b="1" dirty="0" smtClean="0">
                <a:solidFill>
                  <a:schemeClr val="tx1"/>
                </a:solidFill>
              </a:rPr>
              <a:t>στο </a:t>
            </a:r>
            <a:r>
              <a:rPr lang="el-GR" sz="2000" b="1" dirty="0">
                <a:solidFill>
                  <a:schemeClr val="tx1"/>
                </a:solidFill>
              </a:rPr>
              <a:t>περιβάλλον, η ποικιλομορφία είναι ένα σημαντικό μέρος της ανθρώπινης βιωσιμότητας (</a:t>
            </a:r>
            <a:r>
              <a:rPr lang="el-GR" sz="2000" b="1" dirty="0" err="1">
                <a:solidFill>
                  <a:schemeClr val="tx1"/>
                </a:solidFill>
              </a:rPr>
              <a:t>Jacobs</a:t>
            </a:r>
            <a:r>
              <a:rPr lang="el-GR" sz="2000" b="1" dirty="0">
                <a:solidFill>
                  <a:schemeClr val="tx1"/>
                </a:solidFill>
              </a:rPr>
              <a:t>, 1965). Οι αλλαγές στον τομέα της επιστήμης, της τεχνολογίας, της τέχνης και του πολιτισμού </a:t>
            </a:r>
            <a:r>
              <a:rPr lang="el-GR" sz="2000" b="1" dirty="0" smtClean="0">
                <a:solidFill>
                  <a:schemeClr val="tx1"/>
                </a:solidFill>
              </a:rPr>
              <a:t>παρακινούνται </a:t>
            </a:r>
            <a:r>
              <a:rPr lang="el-GR" sz="2000" b="1" dirty="0">
                <a:solidFill>
                  <a:schemeClr val="tx1"/>
                </a:solidFill>
              </a:rPr>
              <a:t>από την πολυμορφία.</a:t>
            </a:r>
            <a:endParaRPr lang="en-US" sz="2000" b="1" dirty="0" smtClean="0">
              <a:solidFill>
                <a:schemeClr val="tx1"/>
              </a:solidFill>
            </a:endParaRPr>
          </a:p>
        </p:txBody>
      </p:sp>
    </p:spTree>
    <p:extLst>
      <p:ext uri="{BB962C8B-B14F-4D97-AF65-F5344CB8AC3E}">
        <p14:creationId xmlns:p14="http://schemas.microsoft.com/office/powerpoint/2010/main" val="30057426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340768"/>
            <a:ext cx="7024744" cy="648072"/>
          </a:xfrm>
        </p:spPr>
        <p:txBody>
          <a:bodyPr>
            <a:normAutofit/>
          </a:bodyPr>
          <a:lstStyle/>
          <a:p>
            <a:pPr algn="ctr"/>
            <a:r>
              <a:rPr lang="en-US" sz="3200" b="1" dirty="0" smtClean="0">
                <a:solidFill>
                  <a:schemeClr val="tx1"/>
                </a:solidFill>
              </a:rPr>
              <a:t>4. </a:t>
            </a:r>
            <a:r>
              <a:rPr lang="el-GR" sz="3200" b="1" dirty="0" smtClean="0">
                <a:solidFill>
                  <a:schemeClr val="tx1"/>
                </a:solidFill>
              </a:rPr>
              <a:t>ΑΛΛΑΓΗ  ΟΠΤΙΚΗΣ ΓΩΝΙΑΣ</a:t>
            </a:r>
            <a:endParaRPr lang="el-GR" sz="3200" b="1" dirty="0">
              <a:solidFill>
                <a:schemeClr val="tx1"/>
              </a:solidFill>
            </a:endParaRPr>
          </a:p>
        </p:txBody>
      </p:sp>
      <p:sp>
        <p:nvSpPr>
          <p:cNvPr id="3" name="Θέση περιεχομένου 2"/>
          <p:cNvSpPr>
            <a:spLocks noGrp="1"/>
          </p:cNvSpPr>
          <p:nvPr>
            <p:ph sz="quarter" idx="16"/>
          </p:nvPr>
        </p:nvSpPr>
        <p:spPr>
          <a:xfrm>
            <a:off x="611560" y="2564904"/>
            <a:ext cx="7632848" cy="3240360"/>
          </a:xfrm>
        </p:spPr>
        <p:txBody>
          <a:bodyPr>
            <a:normAutofit lnSpcReduction="10000"/>
          </a:bodyPr>
          <a:lstStyle/>
          <a:p>
            <a:pPr marL="411480" indent="-342900" algn="just">
              <a:buFont typeface="Wingdings" pitchFamily="2" charset="2"/>
              <a:buChar char="v"/>
            </a:pPr>
            <a:r>
              <a:rPr lang="el-GR" sz="2000" b="1" dirty="0" smtClean="0">
                <a:solidFill>
                  <a:schemeClr val="tx1"/>
                </a:solidFill>
              </a:rPr>
              <a:t>Η ευημερία </a:t>
            </a:r>
            <a:r>
              <a:rPr lang="el-GR" sz="2000" b="1" dirty="0">
                <a:solidFill>
                  <a:schemeClr val="tx1"/>
                </a:solidFill>
              </a:rPr>
              <a:t>της ανθρωπότητας εξαρτάται από το </a:t>
            </a:r>
            <a:r>
              <a:rPr lang="el-GR" sz="2000" b="1" dirty="0" smtClean="0">
                <a:solidFill>
                  <a:schemeClr val="tx1"/>
                </a:solidFill>
              </a:rPr>
              <a:t>περιβάλλον και </a:t>
            </a:r>
            <a:r>
              <a:rPr lang="el-GR" sz="2000" b="1" dirty="0">
                <a:solidFill>
                  <a:schemeClr val="tx1"/>
                </a:solidFill>
              </a:rPr>
              <a:t>θα πρέπει να αναγνωρίσουμε ότι </a:t>
            </a:r>
            <a:r>
              <a:rPr lang="el-GR" sz="2000" b="1" dirty="0" smtClean="0">
                <a:solidFill>
                  <a:schemeClr val="tx1"/>
                </a:solidFill>
              </a:rPr>
              <a:t>ο φυσικός κόσμο</a:t>
            </a:r>
            <a:r>
              <a:rPr lang="el-GR" sz="2000" b="1" dirty="0">
                <a:solidFill>
                  <a:schemeClr val="tx1"/>
                </a:solidFill>
              </a:rPr>
              <a:t>ς</a:t>
            </a:r>
            <a:r>
              <a:rPr lang="en-US" sz="2000" b="1" dirty="0" smtClean="0">
                <a:solidFill>
                  <a:schemeClr val="tx1"/>
                </a:solidFill>
              </a:rPr>
              <a:t> </a:t>
            </a:r>
            <a:r>
              <a:rPr lang="el-GR" sz="2000" b="1" dirty="0" smtClean="0">
                <a:solidFill>
                  <a:schemeClr val="tx1"/>
                </a:solidFill>
              </a:rPr>
              <a:t>αλλάζει </a:t>
            </a:r>
            <a:r>
              <a:rPr lang="el-GR" sz="2000" b="1" dirty="0">
                <a:solidFill>
                  <a:schemeClr val="tx1"/>
                </a:solidFill>
              </a:rPr>
              <a:t>χωρίς </a:t>
            </a:r>
            <a:r>
              <a:rPr lang="el-GR" sz="2000" b="1" dirty="0" smtClean="0">
                <a:solidFill>
                  <a:schemeClr val="tx1"/>
                </a:solidFill>
              </a:rPr>
              <a:t>τους ανθρώπους</a:t>
            </a:r>
            <a:r>
              <a:rPr lang="el-GR" sz="2000" b="1" dirty="0">
                <a:solidFill>
                  <a:schemeClr val="tx1"/>
                </a:solidFill>
              </a:rPr>
              <a:t> </a:t>
            </a:r>
            <a:r>
              <a:rPr lang="el-GR" sz="2000" b="1" dirty="0" smtClean="0">
                <a:solidFill>
                  <a:schemeClr val="tx1"/>
                </a:solidFill>
              </a:rPr>
              <a:t>και θα μπορούσε να επιζήσει χωρίς εμάς. Το </a:t>
            </a:r>
            <a:r>
              <a:rPr lang="el-GR" sz="2000" b="1" dirty="0">
                <a:solidFill>
                  <a:schemeClr val="tx1"/>
                </a:solidFill>
              </a:rPr>
              <a:t>ίδιο δεν μπορεί να ειπωθεί για την ανθρωπότητα. Το όριο ανάμεσα στο περιβάλλον και την ανθρώπινη δραστηριότητα είναι </a:t>
            </a:r>
            <a:r>
              <a:rPr lang="el-GR" sz="2000" b="1" dirty="0" smtClean="0">
                <a:solidFill>
                  <a:schemeClr val="tx1"/>
                </a:solidFill>
              </a:rPr>
              <a:t> </a:t>
            </a:r>
            <a:r>
              <a:rPr lang="el-GR" sz="2000" b="1" dirty="0">
                <a:solidFill>
                  <a:schemeClr val="tx1"/>
                </a:solidFill>
              </a:rPr>
              <a:t>μάλλον είναι </a:t>
            </a:r>
            <a:r>
              <a:rPr lang="el-GR" sz="2000" b="1" dirty="0" smtClean="0">
                <a:solidFill>
                  <a:schemeClr val="tx1"/>
                </a:solidFill>
              </a:rPr>
              <a:t>ασαφές</a:t>
            </a:r>
            <a:r>
              <a:rPr lang="el-GR" sz="2000" b="1" dirty="0">
                <a:solidFill>
                  <a:schemeClr val="tx1"/>
                </a:solidFill>
              </a:rPr>
              <a:t>.</a:t>
            </a:r>
          </a:p>
          <a:p>
            <a:pPr marL="411480" indent="-342900" algn="just">
              <a:buFont typeface="Wingdings" pitchFamily="2" charset="2"/>
              <a:buChar char="v"/>
            </a:pPr>
            <a:r>
              <a:rPr lang="el-GR" sz="2000" b="1" dirty="0">
                <a:solidFill>
                  <a:schemeClr val="tx1"/>
                </a:solidFill>
              </a:rPr>
              <a:t>Υπάρχει μια συνεχής ροή </a:t>
            </a:r>
            <a:r>
              <a:rPr lang="el-GR" sz="2000" b="1" dirty="0" smtClean="0">
                <a:solidFill>
                  <a:schemeClr val="tx1"/>
                </a:solidFill>
              </a:rPr>
              <a:t>υλικών </a:t>
            </a:r>
            <a:r>
              <a:rPr lang="el-GR" sz="2000" b="1" dirty="0">
                <a:solidFill>
                  <a:schemeClr val="tx1"/>
                </a:solidFill>
              </a:rPr>
              <a:t>και </a:t>
            </a:r>
            <a:r>
              <a:rPr lang="el-GR" sz="2000" b="1" dirty="0" smtClean="0">
                <a:solidFill>
                  <a:schemeClr val="tx1"/>
                </a:solidFill>
              </a:rPr>
              <a:t>ενέργειας </a:t>
            </a:r>
            <a:r>
              <a:rPr lang="el-GR" sz="2000" b="1" dirty="0">
                <a:solidFill>
                  <a:schemeClr val="tx1"/>
                </a:solidFill>
              </a:rPr>
              <a:t>μεταξύ των ανθρώπινων δραστηριοτήτων και του </a:t>
            </a:r>
            <a:r>
              <a:rPr lang="el-GR" sz="2000" b="1" dirty="0" smtClean="0">
                <a:solidFill>
                  <a:schemeClr val="tx1"/>
                </a:solidFill>
              </a:rPr>
              <a:t>περιβάλλοντος, που </a:t>
            </a:r>
            <a:r>
              <a:rPr lang="el-GR" sz="2000" b="1" dirty="0">
                <a:solidFill>
                  <a:schemeClr val="tx1"/>
                </a:solidFill>
              </a:rPr>
              <a:t>συνεχώς αλληλεπιδρούν μεταξύ τους.</a:t>
            </a:r>
            <a:endParaRPr lang="en-US" sz="2000" b="1" dirty="0" smtClean="0">
              <a:solidFill>
                <a:schemeClr val="tx1"/>
              </a:solidFill>
            </a:endParaRPr>
          </a:p>
        </p:txBody>
      </p:sp>
    </p:spTree>
    <p:extLst>
      <p:ext uri="{BB962C8B-B14F-4D97-AF65-F5344CB8AC3E}">
        <p14:creationId xmlns:p14="http://schemas.microsoft.com/office/powerpoint/2010/main" val="24029917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700808"/>
            <a:ext cx="7024744" cy="757888"/>
          </a:xfrm>
        </p:spPr>
        <p:txBody>
          <a:bodyPr>
            <a:normAutofit/>
          </a:bodyPr>
          <a:lstStyle/>
          <a:p>
            <a:pPr algn="ctr"/>
            <a:r>
              <a:rPr lang="el-GR" sz="2000" b="1" dirty="0" smtClean="0">
                <a:solidFill>
                  <a:schemeClr val="tx1">
                    <a:lumMod val="95000"/>
                    <a:lumOff val="5000"/>
                  </a:schemeClr>
                </a:solidFill>
              </a:rPr>
              <a:t>Οι ανθρώπινες </a:t>
            </a:r>
            <a:r>
              <a:rPr lang="el-GR" sz="2000" b="1" dirty="0">
                <a:solidFill>
                  <a:schemeClr val="tx1">
                    <a:lumMod val="95000"/>
                    <a:lumOff val="5000"/>
                  </a:schemeClr>
                </a:solidFill>
              </a:rPr>
              <a:t>δραστηριότητες και το περιβάλλον αλληλεπιδρούν συνεχώς μεταξύ τους.</a:t>
            </a:r>
          </a:p>
        </p:txBody>
      </p:sp>
      <p:pic>
        <p:nvPicPr>
          <p:cNvPr id="4" name="Θέση περιεχομένου 3"/>
          <p:cNvPicPr>
            <a:picLocks noGrp="1" noChangeAspect="1"/>
          </p:cNvPicPr>
          <p:nvPr>
            <p:ph sz="quarter" idx="16"/>
          </p:nvPr>
        </p:nvPicPr>
        <p:blipFill>
          <a:blip r:embed="rId2">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1763688" y="2780928"/>
            <a:ext cx="5688632" cy="3300177"/>
          </a:xfrm>
        </p:spPr>
      </p:pic>
    </p:spTree>
    <p:extLst>
      <p:ext uri="{BB962C8B-B14F-4D97-AF65-F5344CB8AC3E}">
        <p14:creationId xmlns:p14="http://schemas.microsoft.com/office/powerpoint/2010/main" val="9003190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340768"/>
            <a:ext cx="7024744" cy="648072"/>
          </a:xfrm>
        </p:spPr>
        <p:txBody>
          <a:bodyPr/>
          <a:lstStyle/>
          <a:p>
            <a:pPr algn="ctr"/>
            <a:r>
              <a:rPr lang="en-US" sz="3200" b="1" dirty="0">
                <a:solidFill>
                  <a:prstClr val="black"/>
                </a:solidFill>
              </a:rPr>
              <a:t>4. </a:t>
            </a:r>
            <a:r>
              <a:rPr lang="el-GR" sz="3200" b="1" dirty="0">
                <a:solidFill>
                  <a:schemeClr val="tx1"/>
                </a:solidFill>
              </a:rPr>
              <a:t>ΑΛΛΑΓΗ  ΟΠΤΙΚΗΣ ΓΩΝΙΑΣ</a:t>
            </a:r>
            <a:endParaRPr lang="el-GR" dirty="0"/>
          </a:p>
        </p:txBody>
      </p:sp>
      <p:sp>
        <p:nvSpPr>
          <p:cNvPr id="3" name="Θέση περιεχομένου 2"/>
          <p:cNvSpPr>
            <a:spLocks noGrp="1"/>
          </p:cNvSpPr>
          <p:nvPr>
            <p:ph sz="quarter" idx="16"/>
          </p:nvPr>
        </p:nvSpPr>
        <p:spPr>
          <a:xfrm>
            <a:off x="755576" y="2564904"/>
            <a:ext cx="7416824" cy="3672384"/>
          </a:xfrm>
        </p:spPr>
        <p:txBody>
          <a:bodyPr>
            <a:normAutofit/>
          </a:bodyPr>
          <a:lstStyle/>
          <a:p>
            <a:pPr marL="411480" lvl="0" indent="-342900" algn="just">
              <a:buClr>
                <a:srgbClr val="94C600"/>
              </a:buClr>
              <a:buFont typeface="Wingdings" pitchFamily="2" charset="2"/>
              <a:buChar char="v"/>
            </a:pPr>
            <a:r>
              <a:rPr lang="el-GR" sz="2000" b="1" dirty="0" smtClean="0">
                <a:solidFill>
                  <a:prstClr val="black"/>
                </a:solidFill>
              </a:rPr>
              <a:t>Προσδιορίζοντας ως </a:t>
            </a:r>
            <a:r>
              <a:rPr lang="el-GR" sz="2000" b="1" dirty="0" smtClean="0">
                <a:solidFill>
                  <a:prstClr val="black"/>
                </a:solidFill>
              </a:rPr>
              <a:t>στόχο </a:t>
            </a:r>
            <a:r>
              <a:rPr lang="el-GR" sz="2000" b="1" dirty="0" smtClean="0">
                <a:solidFill>
                  <a:prstClr val="black"/>
                </a:solidFill>
              </a:rPr>
              <a:t>την </a:t>
            </a:r>
            <a:r>
              <a:rPr lang="el-GR" sz="2000" b="1" dirty="0" smtClean="0">
                <a:solidFill>
                  <a:prstClr val="black"/>
                </a:solidFill>
              </a:rPr>
              <a:t>ανθρώπινη </a:t>
            </a:r>
            <a:r>
              <a:rPr lang="el-GR" sz="2000" b="1" dirty="0" smtClean="0">
                <a:solidFill>
                  <a:prstClr val="black"/>
                </a:solidFill>
              </a:rPr>
              <a:t>ευημερία, </a:t>
            </a:r>
            <a:r>
              <a:rPr lang="el-GR" sz="2000" b="1" dirty="0">
                <a:solidFill>
                  <a:prstClr val="black"/>
                </a:solidFill>
              </a:rPr>
              <a:t>θα </a:t>
            </a:r>
            <a:r>
              <a:rPr lang="el-GR" sz="2000" b="1" dirty="0" smtClean="0">
                <a:solidFill>
                  <a:prstClr val="black"/>
                </a:solidFill>
              </a:rPr>
              <a:t>μπορούσε να ενθαρρυνθεί η οπτική των διακρίσεων οποιασδήποτε μορφής, </a:t>
            </a:r>
            <a:r>
              <a:rPr lang="el-GR" sz="2000" b="1" dirty="0">
                <a:solidFill>
                  <a:prstClr val="black"/>
                </a:solidFill>
              </a:rPr>
              <a:t>ως </a:t>
            </a:r>
            <a:r>
              <a:rPr lang="el-GR" sz="2000" b="1" dirty="0" smtClean="0">
                <a:solidFill>
                  <a:prstClr val="black"/>
                </a:solidFill>
              </a:rPr>
              <a:t>αντίθετη </a:t>
            </a:r>
            <a:r>
              <a:rPr lang="el-GR" sz="2000" b="1" dirty="0">
                <a:solidFill>
                  <a:prstClr val="black"/>
                </a:solidFill>
              </a:rPr>
              <a:t>προς την αειφόρο ανάπτυξη, </a:t>
            </a:r>
            <a:r>
              <a:rPr lang="el-GR" sz="2000" b="1" dirty="0" smtClean="0">
                <a:solidFill>
                  <a:prstClr val="black"/>
                </a:solidFill>
              </a:rPr>
              <a:t>μάλλον ως πραγματική και όχι ως </a:t>
            </a:r>
            <a:r>
              <a:rPr lang="el-GR" sz="2000" b="1" dirty="0" smtClean="0">
                <a:solidFill>
                  <a:prstClr val="black"/>
                </a:solidFill>
              </a:rPr>
              <a:t>ανεπιθύμητη.</a:t>
            </a:r>
            <a:endParaRPr lang="el-GR" sz="2000" b="1" dirty="0">
              <a:solidFill>
                <a:prstClr val="black"/>
              </a:solidFill>
            </a:endParaRPr>
          </a:p>
          <a:p>
            <a:pPr marL="411480" lvl="0" indent="-342900" algn="just">
              <a:buClr>
                <a:srgbClr val="94C600"/>
              </a:buClr>
              <a:buFont typeface="Wingdings" pitchFamily="2" charset="2"/>
              <a:buChar char="v"/>
            </a:pPr>
            <a:r>
              <a:rPr lang="el-GR" sz="2000" b="1" dirty="0">
                <a:solidFill>
                  <a:prstClr val="black"/>
                </a:solidFill>
              </a:rPr>
              <a:t>Αντί να </a:t>
            </a:r>
            <a:r>
              <a:rPr lang="el-GR" sz="2000" b="1" dirty="0" smtClean="0">
                <a:solidFill>
                  <a:prstClr val="black"/>
                </a:solidFill>
              </a:rPr>
              <a:t>δίνουμε προτεραιότητα στην οικονομία</a:t>
            </a:r>
            <a:r>
              <a:rPr lang="el-GR" sz="2000" b="1" dirty="0">
                <a:solidFill>
                  <a:prstClr val="black"/>
                </a:solidFill>
              </a:rPr>
              <a:t>, </a:t>
            </a:r>
            <a:r>
              <a:rPr lang="el-GR" sz="2000" b="1" dirty="0" smtClean="0">
                <a:solidFill>
                  <a:prstClr val="black"/>
                </a:solidFill>
              </a:rPr>
              <a:t>η οποία σηματοδοτεί </a:t>
            </a:r>
            <a:r>
              <a:rPr lang="el-GR" sz="2000" b="1" dirty="0">
                <a:solidFill>
                  <a:prstClr val="black"/>
                </a:solidFill>
              </a:rPr>
              <a:t>ένα τέλος, η έμφαση </a:t>
            </a:r>
            <a:r>
              <a:rPr lang="el-GR" sz="2000" b="1" dirty="0" smtClean="0">
                <a:solidFill>
                  <a:prstClr val="black"/>
                </a:solidFill>
              </a:rPr>
              <a:t>θα πρέπει </a:t>
            </a:r>
            <a:r>
              <a:rPr lang="el-GR" sz="2000" b="1" dirty="0">
                <a:solidFill>
                  <a:prstClr val="black"/>
                </a:solidFill>
              </a:rPr>
              <a:t>να δοθεί στην </a:t>
            </a:r>
            <a:r>
              <a:rPr lang="el-GR" sz="2000" b="1" dirty="0" smtClean="0">
                <a:solidFill>
                  <a:prstClr val="black"/>
                </a:solidFill>
              </a:rPr>
              <a:t>πρόβλεψη και </a:t>
            </a:r>
            <a:r>
              <a:rPr lang="el-GR" sz="2000" b="1" dirty="0">
                <a:solidFill>
                  <a:prstClr val="black"/>
                </a:solidFill>
              </a:rPr>
              <a:t>την ικανοποίηση των </a:t>
            </a:r>
            <a:r>
              <a:rPr lang="el-GR" sz="2000" b="1" dirty="0" smtClean="0">
                <a:solidFill>
                  <a:prstClr val="black"/>
                </a:solidFill>
              </a:rPr>
              <a:t>ανθρώπινων αναγκών</a:t>
            </a:r>
            <a:r>
              <a:rPr lang="el-GR" sz="2000" b="1" dirty="0">
                <a:solidFill>
                  <a:prstClr val="black"/>
                </a:solidFill>
              </a:rPr>
              <a:t>, </a:t>
            </a:r>
            <a:r>
              <a:rPr lang="el-GR" sz="2000" b="1" dirty="0" smtClean="0">
                <a:solidFill>
                  <a:prstClr val="black"/>
                </a:solidFill>
              </a:rPr>
              <a:t>που μπορεί </a:t>
            </a:r>
            <a:r>
              <a:rPr lang="el-GR" sz="2000" b="1" dirty="0">
                <a:solidFill>
                  <a:prstClr val="black"/>
                </a:solidFill>
              </a:rPr>
              <a:t>να γίνει με πολλούς περισσότερους τρόπους από αυτούς που περιγράφονται στην οικονομία.</a:t>
            </a:r>
          </a:p>
        </p:txBody>
      </p:sp>
    </p:spTree>
    <p:extLst>
      <p:ext uri="{BB962C8B-B14F-4D97-AF65-F5344CB8AC3E}">
        <p14:creationId xmlns:p14="http://schemas.microsoft.com/office/powerpoint/2010/main" val="30893842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Θέση περιεχομένου 3"/>
          <p:cNvSpPr>
            <a:spLocks noGrp="1"/>
          </p:cNvSpPr>
          <p:nvPr>
            <p:ph sz="half" idx="4294967295"/>
          </p:nvPr>
        </p:nvSpPr>
        <p:spPr>
          <a:xfrm>
            <a:off x="912494" y="3856789"/>
            <a:ext cx="3659506" cy="1944216"/>
          </a:xfrm>
          <a:prstGeom prst="rect">
            <a:avLst/>
          </a:prstGeom>
          <a:ln>
            <a:solidFill>
              <a:schemeClr val="tx1"/>
            </a:solidFill>
          </a:ln>
        </p:spPr>
        <p:txBody>
          <a:bodyPr>
            <a:normAutofit lnSpcReduction="10000"/>
          </a:bodyPr>
          <a:lstStyle/>
          <a:p>
            <a:pPr>
              <a:buFont typeface="Wingdings" pitchFamily="2" charset="2"/>
              <a:buChar char="§"/>
            </a:pPr>
            <a:r>
              <a:rPr lang="it-IT" sz="2000" b="1" dirty="0" smtClean="0">
                <a:solidFill>
                  <a:schemeClr val="tx1"/>
                </a:solidFill>
              </a:rPr>
              <a:t>Emilio </a:t>
            </a:r>
            <a:r>
              <a:rPr lang="it-IT" sz="2000" b="1" dirty="0">
                <a:solidFill>
                  <a:schemeClr val="tx1"/>
                </a:solidFill>
              </a:rPr>
              <a:t>Balzano, Aggregate Professor</a:t>
            </a:r>
          </a:p>
          <a:p>
            <a:pPr>
              <a:buFont typeface="Arial" pitchFamily="34" charset="0"/>
              <a:buChar char="•"/>
            </a:pPr>
            <a:r>
              <a:rPr lang="en-US" sz="2000" b="1" dirty="0" err="1" smtClean="0">
                <a:solidFill>
                  <a:schemeClr val="tx1"/>
                </a:solidFill>
              </a:rPr>
              <a:t>Caterina</a:t>
            </a:r>
            <a:r>
              <a:rPr lang="en-US" sz="2000" b="1" dirty="0" smtClean="0">
                <a:solidFill>
                  <a:schemeClr val="tx1"/>
                </a:solidFill>
              </a:rPr>
              <a:t> </a:t>
            </a:r>
            <a:r>
              <a:rPr lang="en-US" sz="2000" b="1" dirty="0" err="1" smtClean="0">
                <a:solidFill>
                  <a:schemeClr val="tx1"/>
                </a:solidFill>
              </a:rPr>
              <a:t>Miele</a:t>
            </a:r>
            <a:r>
              <a:rPr lang="en-US" sz="2000" b="1" dirty="0" smtClean="0">
                <a:solidFill>
                  <a:schemeClr val="tx1"/>
                </a:solidFill>
              </a:rPr>
              <a:t> , Post-Doctoral Fellow </a:t>
            </a:r>
          </a:p>
          <a:p>
            <a:pPr>
              <a:buFont typeface="Arial" pitchFamily="34" charset="0"/>
              <a:buChar char="•"/>
            </a:pPr>
            <a:r>
              <a:rPr lang="en-US" sz="2000" b="1" dirty="0" smtClean="0">
                <a:solidFill>
                  <a:schemeClr val="tx1"/>
                </a:solidFill>
              </a:rPr>
              <a:t>Marko </a:t>
            </a:r>
            <a:r>
              <a:rPr lang="en-US" sz="2000" b="1" dirty="0" err="1" smtClean="0">
                <a:solidFill>
                  <a:schemeClr val="tx1"/>
                </a:solidFill>
              </a:rPr>
              <a:t>Serpico</a:t>
            </a:r>
            <a:r>
              <a:rPr lang="en-US" sz="2000" b="1" dirty="0" smtClean="0">
                <a:solidFill>
                  <a:schemeClr val="tx1"/>
                </a:solidFill>
              </a:rPr>
              <a:t>, Research Associate</a:t>
            </a:r>
          </a:p>
          <a:p>
            <a:pPr marL="68580" indent="0">
              <a:buNone/>
            </a:pPr>
            <a:endParaRPr lang="el-GR" dirty="0"/>
          </a:p>
        </p:txBody>
      </p:sp>
      <p:sp>
        <p:nvSpPr>
          <p:cNvPr id="7" name="Θέση περιεχομένου 5"/>
          <p:cNvSpPr>
            <a:spLocks noGrp="1"/>
          </p:cNvSpPr>
          <p:nvPr>
            <p:ph sz="quarter" idx="4294967295"/>
          </p:nvPr>
        </p:nvSpPr>
        <p:spPr>
          <a:xfrm>
            <a:off x="4816004" y="3861048"/>
            <a:ext cx="3472432" cy="1944216"/>
          </a:xfrm>
          <a:prstGeom prst="rect">
            <a:avLst/>
          </a:prstGeom>
          <a:ln>
            <a:solidFill>
              <a:schemeClr val="tx1"/>
            </a:solidFill>
          </a:ln>
        </p:spPr>
        <p:txBody>
          <a:bodyPr>
            <a:normAutofit/>
          </a:bodyPr>
          <a:lstStyle/>
          <a:p>
            <a:pPr>
              <a:buFont typeface="Wingdings" pitchFamily="2" charset="2"/>
              <a:buChar char="§"/>
            </a:pPr>
            <a:r>
              <a:rPr lang="en-US" sz="2000" b="1" dirty="0" err="1" smtClean="0">
                <a:solidFill>
                  <a:schemeClr val="tx1"/>
                </a:solidFill>
              </a:rPr>
              <a:t>Katerina</a:t>
            </a:r>
            <a:r>
              <a:rPr lang="en-US" sz="2000" b="1" dirty="0" smtClean="0">
                <a:solidFill>
                  <a:schemeClr val="tx1"/>
                </a:solidFill>
              </a:rPr>
              <a:t> </a:t>
            </a:r>
            <a:r>
              <a:rPr lang="en-US" sz="2000" b="1" dirty="0" err="1" smtClean="0">
                <a:solidFill>
                  <a:schemeClr val="tx1"/>
                </a:solidFill>
              </a:rPr>
              <a:t>Plakitsi</a:t>
            </a:r>
            <a:r>
              <a:rPr lang="en-US" sz="2000" b="1" dirty="0" smtClean="0">
                <a:solidFill>
                  <a:schemeClr val="tx1"/>
                </a:solidFill>
              </a:rPr>
              <a:t>, </a:t>
            </a:r>
            <a:r>
              <a:rPr lang="en-US" sz="2000" b="1" dirty="0" err="1" smtClean="0">
                <a:solidFill>
                  <a:schemeClr val="tx1"/>
                </a:solidFill>
              </a:rPr>
              <a:t>Assocciate</a:t>
            </a:r>
            <a:r>
              <a:rPr lang="en-US" sz="2000" b="1" dirty="0" smtClean="0">
                <a:solidFill>
                  <a:schemeClr val="tx1"/>
                </a:solidFill>
              </a:rPr>
              <a:t> Professor </a:t>
            </a:r>
          </a:p>
          <a:p>
            <a:pPr>
              <a:buFont typeface="Wingdings" pitchFamily="2" charset="2"/>
              <a:buChar char="§"/>
            </a:pPr>
            <a:r>
              <a:rPr lang="en-US" sz="2000" b="1" dirty="0" err="1" smtClean="0">
                <a:solidFill>
                  <a:schemeClr val="tx1"/>
                </a:solidFill>
              </a:rPr>
              <a:t>Athina</a:t>
            </a:r>
            <a:r>
              <a:rPr lang="en-US" sz="2000" b="1" dirty="0" smtClean="0">
                <a:solidFill>
                  <a:schemeClr val="tx1"/>
                </a:solidFill>
              </a:rPr>
              <a:t> - Christina </a:t>
            </a:r>
            <a:r>
              <a:rPr lang="en-US" sz="2000" b="1" dirty="0" err="1" smtClean="0">
                <a:solidFill>
                  <a:schemeClr val="tx1"/>
                </a:solidFill>
              </a:rPr>
              <a:t>Kornelaki</a:t>
            </a:r>
            <a:r>
              <a:rPr lang="en-US" sz="2000" b="1" dirty="0" smtClean="0">
                <a:solidFill>
                  <a:schemeClr val="tx1"/>
                </a:solidFill>
              </a:rPr>
              <a:t>, PhD student</a:t>
            </a:r>
          </a:p>
          <a:p>
            <a:pPr marL="0" indent="0"/>
            <a:endParaRPr lang="el-GR" sz="2000" dirty="0">
              <a:latin typeface="Calibri" pitchFamily="34" charset="0"/>
            </a:endParaRPr>
          </a:p>
        </p:txBody>
      </p:sp>
      <p:sp>
        <p:nvSpPr>
          <p:cNvPr id="8" name="Θέση κειμένου 2"/>
          <p:cNvSpPr txBox="1">
            <a:spLocks/>
          </p:cNvSpPr>
          <p:nvPr/>
        </p:nvSpPr>
        <p:spPr>
          <a:xfrm>
            <a:off x="916304" y="2780928"/>
            <a:ext cx="3655696" cy="864096"/>
          </a:xfrm>
          <a:prstGeom prst="rect">
            <a:avLst/>
          </a:prstGeom>
          <a:ln>
            <a:solidFill>
              <a:schemeClr val="tx1"/>
            </a:solidFill>
          </a:ln>
        </p:spPr>
        <p:txBody>
          <a:bodyPr>
            <a:no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lgn="ctr">
              <a:buNone/>
            </a:pPr>
            <a:r>
              <a:rPr lang="en-US" sz="1800" b="1" dirty="0" smtClean="0">
                <a:solidFill>
                  <a:schemeClr val="tx1"/>
                </a:solidFill>
                <a:latin typeface="+mj-lt"/>
              </a:rPr>
              <a:t>University of Naples (UNINA) </a:t>
            </a:r>
            <a:r>
              <a:rPr lang="en-US" sz="1800" b="1" dirty="0" smtClean="0">
                <a:solidFill>
                  <a:schemeClr val="tx1"/>
                </a:solidFill>
                <a:latin typeface="+mj-lt"/>
                <a:hlinkClick r:id="rId2"/>
              </a:rPr>
              <a:t>http://www.unina.it/home</a:t>
            </a:r>
            <a:r>
              <a:rPr lang="en-US" sz="1800" b="1" dirty="0" smtClean="0">
                <a:solidFill>
                  <a:schemeClr val="tx1"/>
                </a:solidFill>
                <a:latin typeface="+mj-lt"/>
              </a:rPr>
              <a:t>  </a:t>
            </a:r>
            <a:endParaRPr lang="en-US" sz="1800" b="1" dirty="0">
              <a:solidFill>
                <a:schemeClr val="tx1"/>
              </a:solidFill>
              <a:latin typeface="+mj-lt"/>
            </a:endParaRPr>
          </a:p>
        </p:txBody>
      </p:sp>
      <p:sp>
        <p:nvSpPr>
          <p:cNvPr id="9" name="Θέση κειμένου 4"/>
          <p:cNvSpPr txBox="1">
            <a:spLocks/>
          </p:cNvSpPr>
          <p:nvPr/>
        </p:nvSpPr>
        <p:spPr>
          <a:xfrm>
            <a:off x="4788024" y="2780928"/>
            <a:ext cx="3528392" cy="864096"/>
          </a:xfrm>
          <a:prstGeom prst="rect">
            <a:avLst/>
          </a:prstGeom>
          <a:ln>
            <a:solidFill>
              <a:schemeClr val="tx1"/>
            </a:solidFill>
          </a:ln>
        </p:spPr>
        <p:txBody>
          <a:bodyPr>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lgn="ctr">
              <a:buNone/>
            </a:pPr>
            <a:r>
              <a:rPr lang="en-US" sz="1800" b="1" dirty="0" smtClean="0">
                <a:solidFill>
                  <a:schemeClr val="tx1"/>
                </a:solidFill>
                <a:latin typeface="+mj-lt"/>
              </a:rPr>
              <a:t>University of </a:t>
            </a:r>
            <a:r>
              <a:rPr lang="en-US" sz="1800" b="1" dirty="0" err="1" smtClean="0">
                <a:solidFill>
                  <a:schemeClr val="tx1"/>
                </a:solidFill>
                <a:latin typeface="+mj-lt"/>
              </a:rPr>
              <a:t>ioannina</a:t>
            </a:r>
            <a:r>
              <a:rPr lang="en-US" sz="1800" b="1" dirty="0" smtClean="0">
                <a:solidFill>
                  <a:schemeClr val="tx1"/>
                </a:solidFill>
                <a:latin typeface="+mj-lt"/>
              </a:rPr>
              <a:t> (UOI) </a:t>
            </a:r>
            <a:r>
              <a:rPr lang="en-US" sz="1800" b="1" dirty="0" smtClean="0">
                <a:solidFill>
                  <a:schemeClr val="tx1"/>
                </a:solidFill>
                <a:latin typeface="+mj-lt"/>
                <a:hlinkClick r:id="rId3"/>
              </a:rPr>
              <a:t>http://www.uoi.gr/en/</a:t>
            </a:r>
            <a:r>
              <a:rPr lang="en-US" sz="1800" b="1" dirty="0" smtClean="0">
                <a:solidFill>
                  <a:schemeClr val="tx1"/>
                </a:solidFill>
                <a:latin typeface="+mj-lt"/>
              </a:rPr>
              <a:t> </a:t>
            </a:r>
            <a:endParaRPr lang="el-GR" sz="1800" b="1" dirty="0">
              <a:solidFill>
                <a:schemeClr val="tx1"/>
              </a:solidFill>
              <a:latin typeface="+mj-lt"/>
            </a:endParaRPr>
          </a:p>
        </p:txBody>
      </p:sp>
      <p:sp>
        <p:nvSpPr>
          <p:cNvPr id="4" name="TextBox 3"/>
          <p:cNvSpPr txBox="1"/>
          <p:nvPr/>
        </p:nvSpPr>
        <p:spPr>
          <a:xfrm>
            <a:off x="1835696" y="1721780"/>
            <a:ext cx="5328592" cy="461665"/>
          </a:xfrm>
          <a:prstGeom prst="rect">
            <a:avLst/>
          </a:prstGeom>
          <a:noFill/>
        </p:spPr>
        <p:txBody>
          <a:bodyPr wrap="square" rtlCol="0">
            <a:spAutoFit/>
          </a:bodyPr>
          <a:lstStyle/>
          <a:p>
            <a:pPr algn="ctr"/>
            <a:r>
              <a:rPr lang="el-GR" sz="2400" b="1" dirty="0" smtClean="0"/>
              <a:t>Συμμετέχοντες Οργανισμοί</a:t>
            </a:r>
            <a:r>
              <a:rPr lang="en-US" sz="2400" b="1" dirty="0" smtClean="0"/>
              <a:t>: </a:t>
            </a:r>
          </a:p>
        </p:txBody>
      </p:sp>
    </p:spTree>
    <p:extLst>
      <p:ext uri="{BB962C8B-B14F-4D97-AF65-F5344CB8AC3E}">
        <p14:creationId xmlns:p14="http://schemas.microsoft.com/office/powerpoint/2010/main" val="39718716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340768"/>
            <a:ext cx="7056784" cy="936104"/>
          </a:xfrm>
        </p:spPr>
        <p:txBody>
          <a:bodyPr>
            <a:noAutofit/>
          </a:bodyPr>
          <a:lstStyle/>
          <a:p>
            <a:pPr algn="ctr"/>
            <a:r>
              <a:rPr lang="el-GR" sz="3200" b="1" dirty="0">
                <a:solidFill>
                  <a:schemeClr val="tx1">
                    <a:lumMod val="95000"/>
                    <a:lumOff val="5000"/>
                  </a:schemeClr>
                </a:solidFill>
              </a:rPr>
              <a:t>ΑΡΧΕΣ ΤΗΣ ΑΕΙΦΟΡΟΥ ΑΝΑΠΤΥΞΗΣ</a:t>
            </a:r>
          </a:p>
        </p:txBody>
      </p:sp>
      <p:sp>
        <p:nvSpPr>
          <p:cNvPr id="3" name="Θέση περιεχομένου 2"/>
          <p:cNvSpPr>
            <a:spLocks noGrp="1"/>
          </p:cNvSpPr>
          <p:nvPr>
            <p:ph sz="quarter" idx="16"/>
          </p:nvPr>
        </p:nvSpPr>
        <p:spPr>
          <a:xfrm>
            <a:off x="755576" y="2636912"/>
            <a:ext cx="7704856" cy="3744416"/>
          </a:xfrm>
        </p:spPr>
        <p:txBody>
          <a:bodyPr>
            <a:normAutofit fontScale="92500" lnSpcReduction="10000"/>
          </a:bodyPr>
          <a:lstStyle/>
          <a:p>
            <a:r>
              <a:rPr lang="el-GR" sz="2000" b="1" dirty="0">
                <a:solidFill>
                  <a:schemeClr val="tx1">
                    <a:lumMod val="95000"/>
                    <a:lumOff val="5000"/>
                  </a:schemeClr>
                </a:solidFill>
              </a:rPr>
              <a:t>Η αειφόρος ανάπτυξη πρέπει να βασίζεται σε αρχές που θα ισχύουν για όλα τα </a:t>
            </a:r>
            <a:r>
              <a:rPr lang="el-GR" sz="2000" b="1" dirty="0" smtClean="0">
                <a:solidFill>
                  <a:schemeClr val="tx1">
                    <a:lumMod val="95000"/>
                    <a:lumOff val="5000"/>
                  </a:schemeClr>
                </a:solidFill>
              </a:rPr>
              <a:t>ζητήματα, </a:t>
            </a:r>
            <a:r>
              <a:rPr lang="el-GR" sz="2000" b="1" dirty="0">
                <a:solidFill>
                  <a:schemeClr val="tx1">
                    <a:lumMod val="95000"/>
                    <a:lumOff val="5000"/>
                  </a:schemeClr>
                </a:solidFill>
              </a:rPr>
              <a:t>που είτε έχουν ταξινομηθεί ως περιβαλλοντικά, </a:t>
            </a:r>
            <a:r>
              <a:rPr lang="el-GR" sz="2000" b="1" dirty="0" smtClean="0">
                <a:solidFill>
                  <a:schemeClr val="tx1">
                    <a:lumMod val="95000"/>
                    <a:lumOff val="5000"/>
                  </a:schemeClr>
                </a:solidFill>
              </a:rPr>
              <a:t>είτε ως κοινωνικά</a:t>
            </a:r>
            <a:r>
              <a:rPr lang="el-GR" sz="2000" b="1" dirty="0">
                <a:solidFill>
                  <a:schemeClr val="tx1">
                    <a:lumMod val="95000"/>
                    <a:lumOff val="5000"/>
                  </a:schemeClr>
                </a:solidFill>
              </a:rPr>
              <a:t>, οικονομικά ή </a:t>
            </a:r>
            <a:r>
              <a:rPr lang="el-GR" sz="2000" b="1" dirty="0" smtClean="0">
                <a:solidFill>
                  <a:schemeClr val="tx1">
                    <a:lumMod val="95000"/>
                    <a:lumOff val="5000"/>
                  </a:schemeClr>
                </a:solidFill>
              </a:rPr>
              <a:t>με  οποιοδήποτε </a:t>
            </a:r>
            <a:r>
              <a:rPr lang="el-GR" sz="2000" b="1" dirty="0">
                <a:solidFill>
                  <a:schemeClr val="tx1">
                    <a:lumMod val="95000"/>
                    <a:lumOff val="5000"/>
                  </a:schemeClr>
                </a:solidFill>
              </a:rPr>
              <a:t>συνδυασμό των τριών. </a:t>
            </a:r>
            <a:r>
              <a:rPr lang="el-GR" sz="2000" b="1" dirty="0" smtClean="0">
                <a:solidFill>
                  <a:schemeClr val="tx1">
                    <a:lumMod val="95000"/>
                    <a:lumOff val="5000"/>
                  </a:schemeClr>
                </a:solidFill>
              </a:rPr>
              <a:t>Ο </a:t>
            </a:r>
            <a:r>
              <a:rPr lang="el-GR" sz="2000" b="1" dirty="0" err="1" smtClean="0">
                <a:solidFill>
                  <a:schemeClr val="tx1">
                    <a:lumMod val="95000"/>
                    <a:lumOff val="5000"/>
                  </a:schemeClr>
                </a:solidFill>
              </a:rPr>
              <a:t>Haughton</a:t>
            </a:r>
            <a:r>
              <a:rPr lang="el-GR" sz="2000" b="1" dirty="0" smtClean="0">
                <a:solidFill>
                  <a:schemeClr val="tx1">
                    <a:lumMod val="95000"/>
                    <a:lumOff val="5000"/>
                  </a:schemeClr>
                </a:solidFill>
              </a:rPr>
              <a:t> </a:t>
            </a:r>
            <a:r>
              <a:rPr lang="el-GR" sz="2000" b="1" dirty="0">
                <a:solidFill>
                  <a:schemeClr val="tx1">
                    <a:lumMod val="95000"/>
                    <a:lumOff val="5000"/>
                  </a:schemeClr>
                </a:solidFill>
              </a:rPr>
              <a:t>(1999) περιγράφει πέντε </a:t>
            </a:r>
            <a:r>
              <a:rPr lang="el-GR" sz="2000" b="1" dirty="0" smtClean="0">
                <a:solidFill>
                  <a:schemeClr val="tx1">
                    <a:lumMod val="95000"/>
                    <a:lumOff val="5000"/>
                  </a:schemeClr>
                </a:solidFill>
              </a:rPr>
              <a:t>βασικές αρχές:</a:t>
            </a:r>
            <a:endParaRPr lang="el-GR" sz="2000" b="1" dirty="0">
              <a:solidFill>
                <a:schemeClr val="tx1">
                  <a:lumMod val="95000"/>
                  <a:lumOff val="5000"/>
                </a:schemeClr>
              </a:solidFill>
            </a:endParaRPr>
          </a:p>
          <a:p>
            <a:endParaRPr lang="el-GR" sz="2000" b="1" dirty="0">
              <a:solidFill>
                <a:schemeClr val="tx1">
                  <a:lumMod val="95000"/>
                  <a:lumOff val="5000"/>
                </a:schemeClr>
              </a:solidFill>
            </a:endParaRPr>
          </a:p>
          <a:p>
            <a:pPr marL="525780" indent="-457200">
              <a:buFont typeface="+mj-lt"/>
              <a:buAutoNum type="arabicPeriod"/>
            </a:pPr>
            <a:r>
              <a:rPr lang="el-GR" sz="2000" b="1" dirty="0" err="1" smtClean="0">
                <a:solidFill>
                  <a:schemeClr val="tx1">
                    <a:lumMod val="95000"/>
                    <a:lumOff val="5000"/>
                  </a:schemeClr>
                </a:solidFill>
              </a:rPr>
              <a:t>Μελλοντικότητα</a:t>
            </a:r>
            <a:r>
              <a:rPr lang="el-GR" sz="2000" b="1" dirty="0" smtClean="0">
                <a:solidFill>
                  <a:schemeClr val="tx1">
                    <a:lumMod val="95000"/>
                    <a:lumOff val="5000"/>
                  </a:schemeClr>
                </a:solidFill>
              </a:rPr>
              <a:t> - </a:t>
            </a:r>
            <a:r>
              <a:rPr lang="el-GR" sz="2000" b="1" dirty="0" err="1" smtClean="0">
                <a:solidFill>
                  <a:schemeClr val="tx1">
                    <a:lumMod val="95000"/>
                    <a:lumOff val="5000"/>
                  </a:schemeClr>
                </a:solidFill>
              </a:rPr>
              <a:t>διαγενεακή</a:t>
            </a:r>
            <a:r>
              <a:rPr lang="el-GR" sz="2000" b="1" dirty="0" smtClean="0">
                <a:solidFill>
                  <a:schemeClr val="tx1">
                    <a:lumMod val="95000"/>
                    <a:lumOff val="5000"/>
                  </a:schemeClr>
                </a:solidFill>
              </a:rPr>
              <a:t> ισότητα</a:t>
            </a:r>
            <a:endParaRPr lang="el-GR" sz="2000" b="1" dirty="0">
              <a:solidFill>
                <a:schemeClr val="tx1">
                  <a:lumMod val="95000"/>
                  <a:lumOff val="5000"/>
                </a:schemeClr>
              </a:solidFill>
            </a:endParaRPr>
          </a:p>
          <a:p>
            <a:pPr marL="525780" indent="-457200">
              <a:buFont typeface="+mj-lt"/>
              <a:buAutoNum type="arabicPeriod"/>
            </a:pPr>
            <a:r>
              <a:rPr lang="el-GR" sz="2000" b="1" dirty="0">
                <a:solidFill>
                  <a:schemeClr val="tx1">
                    <a:lumMod val="95000"/>
                    <a:lumOff val="5000"/>
                  </a:schemeClr>
                </a:solidFill>
              </a:rPr>
              <a:t>Κοινωνική δικαιοσύνη </a:t>
            </a:r>
            <a:r>
              <a:rPr lang="el-GR" sz="2000" b="1" dirty="0" smtClean="0">
                <a:solidFill>
                  <a:schemeClr val="tx1">
                    <a:lumMod val="95000"/>
                    <a:lumOff val="5000"/>
                  </a:schemeClr>
                </a:solidFill>
              </a:rPr>
              <a:t>– </a:t>
            </a:r>
            <a:r>
              <a:rPr lang="el-GR" sz="2000" b="1" dirty="0" err="1" smtClean="0">
                <a:solidFill>
                  <a:schemeClr val="tx1">
                    <a:lumMod val="95000"/>
                    <a:lumOff val="5000"/>
                  </a:schemeClr>
                </a:solidFill>
              </a:rPr>
              <a:t>διαγενεακή</a:t>
            </a:r>
            <a:r>
              <a:rPr lang="el-GR" sz="2000" b="1" dirty="0" smtClean="0">
                <a:solidFill>
                  <a:schemeClr val="tx1">
                    <a:lumMod val="95000"/>
                    <a:lumOff val="5000"/>
                  </a:schemeClr>
                </a:solidFill>
              </a:rPr>
              <a:t> ισότητα</a:t>
            </a:r>
            <a:endParaRPr lang="el-GR" sz="2000" b="1" dirty="0">
              <a:solidFill>
                <a:schemeClr val="tx1">
                  <a:lumMod val="95000"/>
                  <a:lumOff val="5000"/>
                </a:schemeClr>
              </a:solidFill>
            </a:endParaRPr>
          </a:p>
          <a:p>
            <a:pPr marL="525780" indent="-457200">
              <a:buFont typeface="+mj-lt"/>
              <a:buAutoNum type="arabicPeriod"/>
            </a:pPr>
            <a:r>
              <a:rPr lang="el-GR" sz="2000" b="1" dirty="0" smtClean="0">
                <a:solidFill>
                  <a:schemeClr val="tx1">
                    <a:lumMod val="95000"/>
                    <a:lumOff val="5000"/>
                  </a:schemeClr>
                </a:solidFill>
              </a:rPr>
              <a:t>Διασυνοριακή ευθύνη – Γεωγραφική ισότητα</a:t>
            </a:r>
            <a:endParaRPr lang="el-GR" sz="2000" b="1" dirty="0">
              <a:solidFill>
                <a:schemeClr val="tx1">
                  <a:lumMod val="95000"/>
                  <a:lumOff val="5000"/>
                </a:schemeClr>
              </a:solidFill>
            </a:endParaRPr>
          </a:p>
          <a:p>
            <a:pPr marL="525780" indent="-457200">
              <a:buFont typeface="+mj-lt"/>
              <a:buAutoNum type="arabicPeriod"/>
            </a:pPr>
            <a:r>
              <a:rPr lang="el-GR" sz="2000" b="1" dirty="0" smtClean="0">
                <a:solidFill>
                  <a:schemeClr val="tx1">
                    <a:lumMod val="95000"/>
                    <a:lumOff val="5000"/>
                  </a:schemeClr>
                </a:solidFill>
              </a:rPr>
              <a:t>Διαδικαστική ισότητα </a:t>
            </a:r>
            <a:r>
              <a:rPr lang="el-GR" sz="2000" b="1" dirty="0">
                <a:solidFill>
                  <a:schemeClr val="tx1">
                    <a:lumMod val="95000"/>
                    <a:lumOff val="5000"/>
                  </a:schemeClr>
                </a:solidFill>
              </a:rPr>
              <a:t> </a:t>
            </a:r>
            <a:r>
              <a:rPr lang="el-GR" sz="2000" b="1" dirty="0" smtClean="0">
                <a:solidFill>
                  <a:schemeClr val="tx1">
                    <a:lumMod val="95000"/>
                    <a:lumOff val="5000"/>
                  </a:schemeClr>
                </a:solidFill>
              </a:rPr>
              <a:t>- οι άνθρωποι </a:t>
            </a:r>
            <a:r>
              <a:rPr lang="el-GR" sz="2000" b="1" dirty="0">
                <a:solidFill>
                  <a:schemeClr val="tx1">
                    <a:lumMod val="95000"/>
                    <a:lumOff val="5000"/>
                  </a:schemeClr>
                </a:solidFill>
              </a:rPr>
              <a:t>αντιμετωπίζονται ανοιχτά και </a:t>
            </a:r>
            <a:r>
              <a:rPr lang="el-GR" sz="2000" b="1" dirty="0" smtClean="0">
                <a:solidFill>
                  <a:schemeClr val="tx1">
                    <a:lumMod val="95000"/>
                    <a:lumOff val="5000"/>
                  </a:schemeClr>
                </a:solidFill>
              </a:rPr>
              <a:t>δίκαια</a:t>
            </a:r>
            <a:endParaRPr lang="el-GR" sz="2000" b="1" dirty="0">
              <a:solidFill>
                <a:schemeClr val="tx1">
                  <a:lumMod val="95000"/>
                  <a:lumOff val="5000"/>
                </a:schemeClr>
              </a:solidFill>
            </a:endParaRPr>
          </a:p>
          <a:p>
            <a:pPr marL="525780" indent="-457200">
              <a:buFont typeface="+mj-lt"/>
              <a:buAutoNum type="arabicPeriod"/>
            </a:pPr>
            <a:r>
              <a:rPr lang="el-GR" sz="2000" b="1" dirty="0" smtClean="0">
                <a:solidFill>
                  <a:schemeClr val="tx1">
                    <a:lumMod val="95000"/>
                    <a:lumOff val="5000"/>
                  </a:schemeClr>
                </a:solidFill>
              </a:rPr>
              <a:t>Ισότητα μεταξύ </a:t>
            </a:r>
            <a:r>
              <a:rPr lang="el-GR" sz="2000" b="1" dirty="0">
                <a:solidFill>
                  <a:schemeClr val="tx1">
                    <a:lumMod val="95000"/>
                    <a:lumOff val="5000"/>
                  </a:schemeClr>
                </a:solidFill>
              </a:rPr>
              <a:t>των </a:t>
            </a:r>
            <a:r>
              <a:rPr lang="el-GR" sz="2000" b="1" dirty="0" smtClean="0">
                <a:solidFill>
                  <a:schemeClr val="tx1">
                    <a:lumMod val="95000"/>
                    <a:lumOff val="5000"/>
                  </a:schemeClr>
                </a:solidFill>
              </a:rPr>
              <a:t>ειδών - σημασία </a:t>
            </a:r>
            <a:r>
              <a:rPr lang="el-GR" sz="2000" b="1" dirty="0">
                <a:solidFill>
                  <a:schemeClr val="tx1">
                    <a:lumMod val="95000"/>
                    <a:lumOff val="5000"/>
                  </a:schemeClr>
                </a:solidFill>
              </a:rPr>
              <a:t>της βιοποικιλότητας.</a:t>
            </a:r>
          </a:p>
        </p:txBody>
      </p:sp>
    </p:spTree>
    <p:extLst>
      <p:ext uri="{BB962C8B-B14F-4D97-AF65-F5344CB8AC3E}">
        <p14:creationId xmlns:p14="http://schemas.microsoft.com/office/powerpoint/2010/main" val="29934505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sz="quarter" idx="16"/>
          </p:nvPr>
        </p:nvSpPr>
        <p:spPr>
          <a:xfrm>
            <a:off x="747903" y="3789040"/>
            <a:ext cx="7632848" cy="2592288"/>
          </a:xfrm>
        </p:spPr>
        <p:txBody>
          <a:bodyPr>
            <a:normAutofit lnSpcReduction="10000"/>
          </a:bodyPr>
          <a:lstStyle/>
          <a:p>
            <a:pPr algn="just"/>
            <a:r>
              <a:rPr lang="el-GR" sz="2000" b="1" dirty="0" smtClean="0">
                <a:solidFill>
                  <a:schemeClr val="tx1">
                    <a:lumMod val="95000"/>
                    <a:lumOff val="5000"/>
                  </a:schemeClr>
                </a:solidFill>
              </a:rPr>
              <a:t>Οι </a:t>
            </a:r>
            <a:r>
              <a:rPr lang="el-GR" sz="2000" b="1" dirty="0">
                <a:solidFill>
                  <a:schemeClr val="tx1">
                    <a:lumMod val="95000"/>
                    <a:lumOff val="5000"/>
                  </a:schemeClr>
                </a:solidFill>
              </a:rPr>
              <a:t>αρχές της αειφόρου ανάπτυξης για τις ανθρώπινες σχέσεις </a:t>
            </a:r>
            <a:r>
              <a:rPr lang="el-GR" sz="2000" b="1" dirty="0" smtClean="0">
                <a:solidFill>
                  <a:schemeClr val="tx1">
                    <a:lumMod val="95000"/>
                    <a:lumOff val="5000"/>
                  </a:schemeClr>
                </a:solidFill>
              </a:rPr>
              <a:t>μπορούν </a:t>
            </a:r>
            <a:r>
              <a:rPr lang="el-GR" sz="2000" b="1" dirty="0">
                <a:solidFill>
                  <a:schemeClr val="tx1">
                    <a:lumMod val="95000"/>
                    <a:lumOff val="5000"/>
                  </a:schemeClr>
                </a:solidFill>
              </a:rPr>
              <a:t>να συνοψιστούν ως </a:t>
            </a:r>
            <a:r>
              <a:rPr lang="el-GR" sz="2000" b="1" dirty="0" smtClean="0">
                <a:solidFill>
                  <a:schemeClr val="tx1">
                    <a:lumMod val="95000"/>
                    <a:lumOff val="5000"/>
                  </a:schemeClr>
                </a:solidFill>
              </a:rPr>
              <a:t>προοπτική για να δοθεί </a:t>
            </a:r>
            <a:r>
              <a:rPr lang="el-GR" sz="2000" b="1" dirty="0">
                <a:solidFill>
                  <a:schemeClr val="tx1">
                    <a:lumMod val="95000"/>
                    <a:lumOff val="5000"/>
                  </a:schemeClr>
                </a:solidFill>
              </a:rPr>
              <a:t>προσοχή στις ανάγκες των μελλοντικών </a:t>
            </a:r>
            <a:r>
              <a:rPr lang="el-GR" sz="2000" b="1" dirty="0" smtClean="0">
                <a:solidFill>
                  <a:schemeClr val="tx1">
                    <a:lumMod val="95000"/>
                    <a:lumOff val="5000"/>
                  </a:schemeClr>
                </a:solidFill>
              </a:rPr>
              <a:t>γενεών. Με τις αρχές της ισότητας διασφαλίζεται η κοινωνική δικαιοσύνη, η οποία δεν επηρεάζεται για παράδειγμα από το </a:t>
            </a:r>
            <a:r>
              <a:rPr lang="el-GR" sz="2000" b="1" dirty="0">
                <a:solidFill>
                  <a:schemeClr val="tx1">
                    <a:lumMod val="95000"/>
                    <a:lumOff val="5000"/>
                  </a:schemeClr>
                </a:solidFill>
              </a:rPr>
              <a:t>φύλο, τη </a:t>
            </a:r>
            <a:r>
              <a:rPr lang="el-GR" sz="2000" b="1" dirty="0" smtClean="0">
                <a:solidFill>
                  <a:schemeClr val="tx1">
                    <a:lumMod val="95000"/>
                    <a:lumOff val="5000"/>
                  </a:schemeClr>
                </a:solidFill>
              </a:rPr>
              <a:t>φυλή και έτσι οι άνθρωποι </a:t>
            </a:r>
            <a:r>
              <a:rPr lang="el-GR" sz="2000" b="1" dirty="0">
                <a:solidFill>
                  <a:schemeClr val="tx1">
                    <a:lumMod val="95000"/>
                    <a:lumOff val="5000"/>
                  </a:schemeClr>
                </a:solidFill>
              </a:rPr>
              <a:t>είναι σε θέση να διαμορφώσουν το μέλλον τους. </a:t>
            </a:r>
            <a:r>
              <a:rPr lang="el-GR" sz="2000" b="1" dirty="0" smtClean="0">
                <a:solidFill>
                  <a:schemeClr val="tx1">
                    <a:lumMod val="95000"/>
                    <a:lumOff val="5000"/>
                  </a:schemeClr>
                </a:solidFill>
              </a:rPr>
              <a:t>Επίσης, μια </a:t>
            </a:r>
            <a:r>
              <a:rPr lang="el-GR" sz="2000" b="1" dirty="0">
                <a:solidFill>
                  <a:schemeClr val="tx1">
                    <a:lumMod val="95000"/>
                    <a:lumOff val="5000"/>
                  </a:schemeClr>
                </a:solidFill>
              </a:rPr>
              <a:t>αρχή </a:t>
            </a:r>
            <a:r>
              <a:rPr lang="el-GR" sz="2000" b="1" dirty="0" smtClean="0">
                <a:solidFill>
                  <a:schemeClr val="tx1">
                    <a:lumMod val="95000"/>
                    <a:lumOff val="5000"/>
                  </a:schemeClr>
                </a:solidFill>
              </a:rPr>
              <a:t>η οποία αναγνωρίζει </a:t>
            </a:r>
            <a:r>
              <a:rPr lang="el-GR" sz="2000" b="1" dirty="0">
                <a:solidFill>
                  <a:schemeClr val="tx1">
                    <a:lumMod val="95000"/>
                    <a:lumOff val="5000"/>
                  </a:schemeClr>
                </a:solidFill>
              </a:rPr>
              <a:t>τη σημασία της βιοποικιλότητας και την ακεραιότητα των οικοσυστημάτων είναι </a:t>
            </a:r>
            <a:r>
              <a:rPr lang="el-GR" sz="2000" b="1" dirty="0" smtClean="0">
                <a:solidFill>
                  <a:schemeClr val="tx1">
                    <a:lumMod val="95000"/>
                    <a:lumOff val="5000"/>
                  </a:schemeClr>
                </a:solidFill>
              </a:rPr>
              <a:t>ζωτικής </a:t>
            </a:r>
            <a:r>
              <a:rPr lang="el-GR" sz="2000" b="1" dirty="0" smtClean="0">
                <a:solidFill>
                  <a:schemeClr val="tx1">
                    <a:lumMod val="95000"/>
                    <a:lumOff val="5000"/>
                  </a:schemeClr>
                </a:solidFill>
              </a:rPr>
              <a:t>σημασίας.</a:t>
            </a:r>
            <a:endParaRPr lang="el-GR" sz="2000" b="1" dirty="0">
              <a:solidFill>
                <a:schemeClr val="tx1">
                  <a:lumMod val="95000"/>
                  <a:lumOff val="5000"/>
                </a:schemeClr>
              </a:solidFill>
            </a:endParaRPr>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1268760"/>
            <a:ext cx="7761518" cy="2788036"/>
          </a:xfrm>
          <a:prstGeom prst="rect">
            <a:avLst/>
          </a:prstGeom>
        </p:spPr>
      </p:pic>
    </p:spTree>
    <p:extLst>
      <p:ext uri="{BB962C8B-B14F-4D97-AF65-F5344CB8AC3E}">
        <p14:creationId xmlns:p14="http://schemas.microsoft.com/office/powerpoint/2010/main" val="39666734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683568" y="1484784"/>
            <a:ext cx="7920880" cy="1008112"/>
          </a:xfrm>
        </p:spPr>
        <p:txBody>
          <a:bodyPr>
            <a:normAutofit fontScale="90000"/>
          </a:bodyPr>
          <a:lstStyle/>
          <a:p>
            <a:pPr algn="ctr"/>
            <a:r>
              <a:rPr lang="el-GR" sz="2800" b="1" dirty="0">
                <a:solidFill>
                  <a:schemeClr val="tx1">
                    <a:lumMod val="95000"/>
                    <a:lumOff val="5000"/>
                  </a:schemeClr>
                </a:solidFill>
              </a:rPr>
              <a:t>Βασικά θέματα σε σχέση με τις μελλοντικές παγκόσμιες προσπάθειες για την προώθηση της αειφόρου ανάπτυξης:</a:t>
            </a:r>
          </a:p>
        </p:txBody>
      </p:sp>
      <p:sp>
        <p:nvSpPr>
          <p:cNvPr id="3" name="Θέση περιεχομένου 2"/>
          <p:cNvSpPr>
            <a:spLocks noGrp="1"/>
          </p:cNvSpPr>
          <p:nvPr>
            <p:ph sz="quarter" idx="16"/>
          </p:nvPr>
        </p:nvSpPr>
        <p:spPr>
          <a:xfrm>
            <a:off x="1042988" y="2852936"/>
            <a:ext cx="7058025" cy="3528392"/>
          </a:xfrm>
        </p:spPr>
        <p:txBody>
          <a:bodyPr>
            <a:normAutofit/>
          </a:bodyPr>
          <a:lstStyle/>
          <a:p>
            <a:pPr marL="411480" indent="-342900">
              <a:buFont typeface="Wingdings" pitchFamily="2" charset="2"/>
              <a:buChar char="v"/>
            </a:pPr>
            <a:r>
              <a:rPr lang="el-GR" sz="2000" b="1" dirty="0">
                <a:solidFill>
                  <a:schemeClr val="tx1">
                    <a:lumMod val="95000"/>
                    <a:lumOff val="5000"/>
                  </a:schemeClr>
                </a:solidFill>
              </a:rPr>
              <a:t>Δίκαιη, βιώσιμη παγκόσμια ανάπτυξη</a:t>
            </a:r>
          </a:p>
          <a:p>
            <a:pPr marL="411480" indent="-342900">
              <a:buFont typeface="Wingdings" pitchFamily="2" charset="2"/>
              <a:buChar char="v"/>
            </a:pPr>
            <a:r>
              <a:rPr lang="el-GR" sz="2000" b="1" dirty="0">
                <a:solidFill>
                  <a:schemeClr val="tx1">
                    <a:lumMod val="95000"/>
                    <a:lumOff val="5000"/>
                  </a:schemeClr>
                </a:solidFill>
              </a:rPr>
              <a:t>Τα καθήκοντα των Ενόπλων Δυνάμεων</a:t>
            </a:r>
          </a:p>
          <a:p>
            <a:pPr marL="411480" indent="-342900">
              <a:buFont typeface="Wingdings" pitchFamily="2" charset="2"/>
              <a:buChar char="v"/>
            </a:pPr>
            <a:r>
              <a:rPr lang="el-GR" sz="2000" b="1" dirty="0" smtClean="0">
                <a:solidFill>
                  <a:schemeClr val="tx1">
                    <a:lumMod val="95000"/>
                    <a:lumOff val="5000"/>
                  </a:schemeClr>
                </a:solidFill>
              </a:rPr>
              <a:t>Εμπορικές συναλλαγές </a:t>
            </a:r>
            <a:r>
              <a:rPr lang="el-GR" sz="2000" b="1" dirty="0" smtClean="0">
                <a:solidFill>
                  <a:schemeClr val="tx1">
                    <a:lumMod val="95000"/>
                    <a:lumOff val="5000"/>
                  </a:schemeClr>
                </a:solidFill>
              </a:rPr>
              <a:t>για </a:t>
            </a:r>
            <a:r>
              <a:rPr lang="el-GR" sz="2000" b="1" dirty="0">
                <a:solidFill>
                  <a:schemeClr val="tx1">
                    <a:lumMod val="95000"/>
                    <a:lumOff val="5000"/>
                  </a:schemeClr>
                </a:solidFill>
              </a:rPr>
              <a:t>την αειφόρο ανάπτυξη</a:t>
            </a:r>
          </a:p>
          <a:p>
            <a:pPr marL="411480" indent="-342900">
              <a:buFont typeface="Wingdings" pitchFamily="2" charset="2"/>
              <a:buChar char="v"/>
            </a:pPr>
            <a:r>
              <a:rPr lang="el-GR" sz="2000" b="1" dirty="0">
                <a:solidFill>
                  <a:schemeClr val="tx1">
                    <a:lumMod val="95000"/>
                    <a:lumOff val="5000"/>
                  </a:schemeClr>
                </a:solidFill>
              </a:rPr>
              <a:t>Κ</a:t>
            </a:r>
            <a:r>
              <a:rPr lang="el-GR" sz="2000" b="1" dirty="0" smtClean="0">
                <a:solidFill>
                  <a:schemeClr val="tx1">
                    <a:lumMod val="95000"/>
                    <a:lumOff val="5000"/>
                  </a:schemeClr>
                </a:solidFill>
              </a:rPr>
              <a:t>αταπολέμηση </a:t>
            </a:r>
            <a:r>
              <a:rPr lang="el-GR" sz="2000" b="1" dirty="0">
                <a:solidFill>
                  <a:schemeClr val="tx1">
                    <a:lumMod val="95000"/>
                    <a:lumOff val="5000"/>
                  </a:schemeClr>
                </a:solidFill>
              </a:rPr>
              <a:t>της φτώχειας</a:t>
            </a:r>
          </a:p>
          <a:p>
            <a:pPr marL="411480" indent="-342900">
              <a:buFont typeface="Wingdings" pitchFamily="2" charset="2"/>
              <a:buChar char="v"/>
            </a:pPr>
            <a:r>
              <a:rPr lang="el-GR" sz="2000" b="1" dirty="0">
                <a:solidFill>
                  <a:schemeClr val="tx1">
                    <a:lumMod val="95000"/>
                    <a:lumOff val="5000"/>
                  </a:schemeClr>
                </a:solidFill>
              </a:rPr>
              <a:t>Κ</a:t>
            </a:r>
            <a:r>
              <a:rPr lang="el-GR" sz="2000" b="1" dirty="0" smtClean="0">
                <a:solidFill>
                  <a:schemeClr val="tx1">
                    <a:lumMod val="95000"/>
                    <a:lumOff val="5000"/>
                  </a:schemeClr>
                </a:solidFill>
              </a:rPr>
              <a:t>αταπολέμηση </a:t>
            </a:r>
            <a:r>
              <a:rPr lang="el-GR" sz="2000" b="1" dirty="0">
                <a:solidFill>
                  <a:schemeClr val="tx1">
                    <a:lumMod val="95000"/>
                    <a:lumOff val="5000"/>
                  </a:schemeClr>
                </a:solidFill>
              </a:rPr>
              <a:t>του HIV / AIDS</a:t>
            </a:r>
          </a:p>
          <a:p>
            <a:pPr marL="411480" indent="-342900">
              <a:buFont typeface="Wingdings" pitchFamily="2" charset="2"/>
              <a:buChar char="v"/>
            </a:pPr>
            <a:r>
              <a:rPr lang="el-GR" sz="2000" b="1" dirty="0">
                <a:solidFill>
                  <a:schemeClr val="tx1">
                    <a:lumMod val="95000"/>
                    <a:lumOff val="5000"/>
                  </a:schemeClr>
                </a:solidFill>
              </a:rPr>
              <a:t>Βιώσιμη κατανάλωση και μοντέλα παραγωγής</a:t>
            </a:r>
          </a:p>
          <a:p>
            <a:pPr marL="411480" indent="-342900">
              <a:buFont typeface="Wingdings" pitchFamily="2" charset="2"/>
              <a:buChar char="v"/>
            </a:pPr>
            <a:r>
              <a:rPr lang="el-GR" sz="2000" b="1" dirty="0">
                <a:solidFill>
                  <a:schemeClr val="tx1">
                    <a:lumMod val="95000"/>
                    <a:lumOff val="5000"/>
                  </a:schemeClr>
                </a:solidFill>
              </a:rPr>
              <a:t>Ύδρευση και αποχέτευση</a:t>
            </a:r>
          </a:p>
          <a:p>
            <a:pPr marL="411480" indent="-342900">
              <a:buFont typeface="Wingdings" pitchFamily="2" charset="2"/>
              <a:buChar char="v"/>
            </a:pPr>
            <a:r>
              <a:rPr lang="el-GR" sz="2000" b="1" dirty="0">
                <a:solidFill>
                  <a:schemeClr val="tx1">
                    <a:lumMod val="95000"/>
                    <a:lumOff val="5000"/>
                  </a:schemeClr>
                </a:solidFill>
              </a:rPr>
              <a:t>Σ</a:t>
            </a:r>
            <a:r>
              <a:rPr lang="el-GR" sz="2000" b="1" dirty="0" smtClean="0">
                <a:solidFill>
                  <a:schemeClr val="tx1">
                    <a:lumMod val="95000"/>
                    <a:lumOff val="5000"/>
                  </a:schemeClr>
                </a:solidFill>
              </a:rPr>
              <a:t>τέγαση </a:t>
            </a:r>
            <a:r>
              <a:rPr lang="el-GR" sz="2000" b="1" dirty="0">
                <a:solidFill>
                  <a:schemeClr val="tx1">
                    <a:lumMod val="95000"/>
                    <a:lumOff val="5000"/>
                  </a:schemeClr>
                </a:solidFill>
              </a:rPr>
              <a:t>και </a:t>
            </a:r>
            <a:r>
              <a:rPr lang="el-GR" sz="2000" b="1" dirty="0" smtClean="0">
                <a:solidFill>
                  <a:schemeClr val="tx1">
                    <a:lumMod val="95000"/>
                    <a:lumOff val="5000"/>
                  </a:schemeClr>
                </a:solidFill>
              </a:rPr>
              <a:t>το </a:t>
            </a:r>
            <a:r>
              <a:rPr lang="el-GR" sz="2000" b="1" dirty="0">
                <a:solidFill>
                  <a:schemeClr val="tx1">
                    <a:lumMod val="95000"/>
                    <a:lumOff val="5000"/>
                  </a:schemeClr>
                </a:solidFill>
              </a:rPr>
              <a:t>αειφόρο κτίριο</a:t>
            </a:r>
          </a:p>
          <a:p>
            <a:pPr marL="411480" indent="-342900">
              <a:buFont typeface="Wingdings" pitchFamily="2" charset="2"/>
              <a:buChar char="v"/>
            </a:pPr>
            <a:r>
              <a:rPr lang="el-GR" sz="2000" b="1" dirty="0">
                <a:solidFill>
                  <a:schemeClr val="tx1">
                    <a:lumMod val="95000"/>
                    <a:lumOff val="5000"/>
                  </a:schemeClr>
                </a:solidFill>
              </a:rPr>
              <a:t>Ενέργεια</a:t>
            </a:r>
          </a:p>
        </p:txBody>
      </p:sp>
    </p:spTree>
    <p:extLst>
      <p:ext uri="{BB962C8B-B14F-4D97-AF65-F5344CB8AC3E}">
        <p14:creationId xmlns:p14="http://schemas.microsoft.com/office/powerpoint/2010/main" val="32312014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971600" y="1628800"/>
            <a:ext cx="7200800" cy="1152128"/>
          </a:xfrm>
        </p:spPr>
        <p:txBody>
          <a:bodyPr>
            <a:normAutofit fontScale="90000"/>
          </a:bodyPr>
          <a:lstStyle/>
          <a:p>
            <a:pPr algn="ctr"/>
            <a:r>
              <a:rPr lang="el-GR" sz="2800" b="1" dirty="0">
                <a:solidFill>
                  <a:schemeClr val="tx1">
                    <a:lumMod val="95000"/>
                    <a:lumOff val="5000"/>
                  </a:schemeClr>
                </a:solidFill>
              </a:rPr>
              <a:t>Εσωτερικές και παγκόσμιες προσπάθειες από την ΕΕ για την επίτευξη της αειφόρου ανάπτυξης:</a:t>
            </a:r>
          </a:p>
        </p:txBody>
      </p:sp>
      <p:sp>
        <p:nvSpPr>
          <p:cNvPr id="3" name="Θέση περιεχομένου 2"/>
          <p:cNvSpPr>
            <a:spLocks noGrp="1"/>
          </p:cNvSpPr>
          <p:nvPr>
            <p:ph sz="quarter" idx="16"/>
          </p:nvPr>
        </p:nvSpPr>
        <p:spPr>
          <a:xfrm>
            <a:off x="827584" y="3140968"/>
            <a:ext cx="7416824" cy="3096320"/>
          </a:xfrm>
        </p:spPr>
        <p:txBody>
          <a:bodyPr>
            <a:normAutofit/>
          </a:bodyPr>
          <a:lstStyle/>
          <a:p>
            <a:pPr marL="411480" indent="-342900">
              <a:buFont typeface="Wingdings" pitchFamily="2" charset="2"/>
              <a:buChar char="v"/>
            </a:pPr>
            <a:r>
              <a:rPr lang="el-GR" b="1" dirty="0">
                <a:solidFill>
                  <a:schemeClr val="tx1">
                    <a:lumMod val="95000"/>
                    <a:lumOff val="5000"/>
                  </a:schemeClr>
                </a:solidFill>
              </a:rPr>
              <a:t>Καταπολέμηση της κλιματικής αλλαγής.</a:t>
            </a:r>
          </a:p>
          <a:p>
            <a:pPr marL="411480" indent="-342900">
              <a:buFont typeface="Wingdings" pitchFamily="2" charset="2"/>
              <a:buChar char="v"/>
            </a:pPr>
            <a:r>
              <a:rPr lang="el-GR" b="1" dirty="0">
                <a:solidFill>
                  <a:schemeClr val="tx1">
                    <a:lumMod val="95000"/>
                    <a:lumOff val="5000"/>
                  </a:schemeClr>
                </a:solidFill>
              </a:rPr>
              <a:t>Η ανάγκη για βιώσιμες μεταφορές.</a:t>
            </a:r>
          </a:p>
          <a:p>
            <a:pPr marL="411480" indent="-342900">
              <a:buFont typeface="Wingdings" pitchFamily="2" charset="2"/>
              <a:buChar char="v"/>
            </a:pPr>
            <a:r>
              <a:rPr lang="el-GR" b="1" dirty="0">
                <a:solidFill>
                  <a:schemeClr val="tx1">
                    <a:lumMod val="95000"/>
                    <a:lumOff val="5000"/>
                  </a:schemeClr>
                </a:solidFill>
              </a:rPr>
              <a:t>Απειλές για τη δημόσια υγεία, συμπεριλαμβανομένων των μεταδοτικών ασθενειών και τη χρήση χημικών ουσιών.</a:t>
            </a:r>
          </a:p>
          <a:p>
            <a:pPr marL="411480" indent="-342900">
              <a:buFont typeface="Wingdings" pitchFamily="2" charset="2"/>
              <a:buChar char="v"/>
            </a:pPr>
            <a:r>
              <a:rPr lang="el-GR" b="1" dirty="0">
                <a:solidFill>
                  <a:schemeClr val="tx1">
                    <a:lumMod val="95000"/>
                    <a:lumOff val="5000"/>
                  </a:schemeClr>
                </a:solidFill>
              </a:rPr>
              <a:t>Υ</a:t>
            </a:r>
            <a:r>
              <a:rPr lang="el-GR" b="1" dirty="0" smtClean="0">
                <a:solidFill>
                  <a:schemeClr val="tx1">
                    <a:lumMod val="95000"/>
                    <a:lumOff val="5000"/>
                  </a:schemeClr>
                </a:solidFill>
              </a:rPr>
              <a:t>πεύθυνη </a:t>
            </a:r>
            <a:r>
              <a:rPr lang="el-GR" b="1" dirty="0">
                <a:solidFill>
                  <a:schemeClr val="tx1">
                    <a:lumMod val="95000"/>
                    <a:lumOff val="5000"/>
                  </a:schemeClr>
                </a:solidFill>
              </a:rPr>
              <a:t>διαχείριση των φυσικών πόρων.</a:t>
            </a:r>
            <a:endParaRPr lang="el-GR" sz="2000" b="1" dirty="0">
              <a:solidFill>
                <a:schemeClr val="tx1">
                  <a:lumMod val="95000"/>
                  <a:lumOff val="5000"/>
                </a:schemeClr>
              </a:solidFill>
            </a:endParaRPr>
          </a:p>
        </p:txBody>
      </p:sp>
    </p:spTree>
    <p:extLst>
      <p:ext uri="{BB962C8B-B14F-4D97-AF65-F5344CB8AC3E}">
        <p14:creationId xmlns:p14="http://schemas.microsoft.com/office/powerpoint/2010/main" val="20114603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Θέση περιεχομένου 3"/>
          <p:cNvPicPr>
            <a:picLocks noGrp="1" noChangeAspect="1"/>
          </p:cNvPicPr>
          <p:nvPr>
            <p:ph sz="quarter" idx="16"/>
          </p:nvPr>
        </p:nvPicPr>
        <p:blipFill>
          <a:blip r:embed="rId2" cstate="print">
            <a:extLst>
              <a:ext uri="{28A0092B-C50C-407E-A947-70E740481C1C}">
                <a14:useLocalDpi xmlns:a14="http://schemas.microsoft.com/office/drawing/2010/main" val="0"/>
              </a:ext>
            </a:extLst>
          </a:blip>
          <a:stretch>
            <a:fillRect/>
          </a:stretch>
        </p:blipFill>
        <p:spPr>
          <a:xfrm>
            <a:off x="1691680" y="1268760"/>
            <a:ext cx="5904656" cy="4770137"/>
          </a:xfrm>
          <a:pattFill prst="divot">
            <a:fgClr>
              <a:schemeClr val="bg2">
                <a:lumMod val="50000"/>
              </a:schemeClr>
            </a:fgClr>
            <a:bgClr>
              <a:schemeClr val="bg1"/>
            </a:bgClr>
          </a:pattFill>
        </p:spPr>
      </p:pic>
    </p:spTree>
    <p:extLst>
      <p:ext uri="{BB962C8B-B14F-4D97-AF65-F5344CB8AC3E}">
        <p14:creationId xmlns:p14="http://schemas.microsoft.com/office/powerpoint/2010/main" val="25319156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1412776"/>
            <a:ext cx="7704856" cy="936104"/>
          </a:xfrm>
        </p:spPr>
        <p:txBody>
          <a:bodyPr>
            <a:noAutofit/>
          </a:bodyPr>
          <a:lstStyle/>
          <a:p>
            <a:pPr algn="ctr"/>
            <a:r>
              <a:rPr lang="el-GR" sz="2800" b="1" dirty="0">
                <a:solidFill>
                  <a:schemeClr val="tx1">
                    <a:lumMod val="95000"/>
                    <a:lumOff val="5000"/>
                  </a:schemeClr>
                </a:solidFill>
              </a:rPr>
              <a:t>Η ηθική </a:t>
            </a:r>
            <a:r>
              <a:rPr lang="el-GR" sz="2800" b="1" dirty="0" smtClean="0">
                <a:solidFill>
                  <a:schemeClr val="tx1">
                    <a:lumMod val="95000"/>
                    <a:lumOff val="5000"/>
                  </a:schemeClr>
                </a:solidFill>
              </a:rPr>
              <a:t>της </a:t>
            </a:r>
            <a:r>
              <a:rPr lang="el-GR" sz="2800" b="1" dirty="0">
                <a:solidFill>
                  <a:schemeClr val="tx1">
                    <a:lumMod val="95000"/>
                    <a:lumOff val="5000"/>
                  </a:schemeClr>
                </a:solidFill>
              </a:rPr>
              <a:t>βιωσιμότητα ως ολιστική θεώρηση</a:t>
            </a:r>
          </a:p>
        </p:txBody>
      </p:sp>
      <p:sp>
        <p:nvSpPr>
          <p:cNvPr id="3" name="Θέση περιεχομένου 2"/>
          <p:cNvSpPr>
            <a:spLocks noGrp="1"/>
          </p:cNvSpPr>
          <p:nvPr>
            <p:ph sz="quarter" idx="16"/>
          </p:nvPr>
        </p:nvSpPr>
        <p:spPr>
          <a:xfrm>
            <a:off x="827584" y="2420938"/>
            <a:ext cx="7488832" cy="3816350"/>
          </a:xfrm>
        </p:spPr>
        <p:txBody>
          <a:bodyPr>
            <a:normAutofit fontScale="92500" lnSpcReduction="10000"/>
          </a:bodyPr>
          <a:lstStyle/>
          <a:p>
            <a:pPr algn="just">
              <a:buFont typeface="Arial" pitchFamily="34" charset="0"/>
              <a:buChar char="•"/>
            </a:pPr>
            <a:r>
              <a:rPr lang="en-US" sz="2000" b="1" dirty="0" smtClean="0">
                <a:solidFill>
                  <a:schemeClr val="tx1">
                    <a:lumMod val="95000"/>
                    <a:lumOff val="5000"/>
                  </a:schemeClr>
                </a:solidFill>
              </a:rPr>
              <a:t> </a:t>
            </a:r>
            <a:r>
              <a:rPr lang="el-GR" sz="2000" b="1" dirty="0">
                <a:solidFill>
                  <a:schemeClr val="tx1">
                    <a:lumMod val="95000"/>
                    <a:lumOff val="5000"/>
                  </a:schemeClr>
                </a:solidFill>
              </a:rPr>
              <a:t>Η ιδέα της αειφόρου ανάπτυξης ως μια ολιστική θεώρηση συνεπάγεται θεμελιώδεις αλλαγές σε όλα τα επίπεδα της κοινωνικής, οικονομικής, πολιτικής, και πολιτιστικές δομές, που σημαίνει μια θεμελιώδη αναδιάρθρωση της σημερινής κοινωνίας.</a:t>
            </a:r>
          </a:p>
          <a:p>
            <a:pPr algn="just">
              <a:buFont typeface="Arial" pitchFamily="34" charset="0"/>
              <a:buChar char="•"/>
            </a:pPr>
            <a:r>
              <a:rPr lang="el-GR" sz="2000" b="1" dirty="0">
                <a:solidFill>
                  <a:schemeClr val="tx1">
                    <a:lumMod val="95000"/>
                    <a:lumOff val="5000"/>
                  </a:schemeClr>
                </a:solidFill>
              </a:rPr>
              <a:t>  </a:t>
            </a:r>
            <a:r>
              <a:rPr lang="el-GR" sz="2000" b="1" dirty="0" smtClean="0">
                <a:solidFill>
                  <a:schemeClr val="tx1">
                    <a:lumMod val="95000"/>
                    <a:lumOff val="5000"/>
                  </a:schemeClr>
                </a:solidFill>
              </a:rPr>
              <a:t>Με τον όρο αειφόρος </a:t>
            </a:r>
            <a:r>
              <a:rPr lang="el-GR" sz="2000" b="1" dirty="0">
                <a:solidFill>
                  <a:schemeClr val="tx1">
                    <a:lumMod val="95000"/>
                    <a:lumOff val="5000"/>
                  </a:schemeClr>
                </a:solidFill>
              </a:rPr>
              <a:t>ανάπτυξη </a:t>
            </a:r>
            <a:r>
              <a:rPr lang="el-GR" sz="2000" b="1" dirty="0" smtClean="0">
                <a:solidFill>
                  <a:schemeClr val="tx1">
                    <a:lumMod val="95000"/>
                    <a:lumOff val="5000"/>
                  </a:schemeClr>
                </a:solidFill>
              </a:rPr>
              <a:t>εννοούμε την </a:t>
            </a:r>
            <a:r>
              <a:rPr lang="el-GR" sz="2000" b="1" dirty="0">
                <a:solidFill>
                  <a:schemeClr val="tx1">
                    <a:lumMod val="95000"/>
                    <a:lumOff val="5000"/>
                  </a:schemeClr>
                </a:solidFill>
              </a:rPr>
              <a:t>ανάπτυξη, η οποία </a:t>
            </a:r>
            <a:r>
              <a:rPr lang="el-GR" sz="2000" b="1" dirty="0" smtClean="0">
                <a:solidFill>
                  <a:schemeClr val="tx1">
                    <a:lumMod val="95000"/>
                    <a:lumOff val="5000"/>
                  </a:schemeClr>
                </a:solidFill>
              </a:rPr>
              <a:t>ανταποκρίνεται </a:t>
            </a:r>
            <a:r>
              <a:rPr lang="el-GR" sz="2000" b="1" dirty="0">
                <a:solidFill>
                  <a:schemeClr val="tx1">
                    <a:lumMod val="95000"/>
                    <a:lumOff val="5000"/>
                  </a:schemeClr>
                </a:solidFill>
              </a:rPr>
              <a:t>στις ανάγκες και τις προσδοκίες τόσο των σημερινών όσο και των μελλοντικών γενεών πάντα σε ένα συγκεκριμένο κοινωνικό-ιστορικό και περιβαλλοντικό πλαίσιο, χωρίς να υπονομεύει την ικανότητα της φύσης και των πολιτισμών για την </a:t>
            </a:r>
            <a:r>
              <a:rPr lang="el-GR" sz="2000" b="1" dirty="0" err="1" smtClean="0">
                <a:solidFill>
                  <a:schemeClr val="tx1">
                    <a:lumMod val="95000"/>
                    <a:lumOff val="5000"/>
                  </a:schemeClr>
                </a:solidFill>
              </a:rPr>
              <a:t>αυτο</a:t>
            </a:r>
            <a:r>
              <a:rPr lang="el-GR" sz="2000" b="1" dirty="0" smtClean="0">
                <a:solidFill>
                  <a:schemeClr val="tx1">
                    <a:lumMod val="95000"/>
                    <a:lumOff val="5000"/>
                  </a:schemeClr>
                </a:solidFill>
              </a:rPr>
              <a:t>-αναγέννηση. Παράλληλα, δίνει ιδιαίτερη </a:t>
            </a:r>
            <a:r>
              <a:rPr lang="el-GR" sz="2000" b="1" dirty="0">
                <a:solidFill>
                  <a:schemeClr val="tx1">
                    <a:lumMod val="95000"/>
                    <a:lumOff val="5000"/>
                  </a:schemeClr>
                </a:solidFill>
              </a:rPr>
              <a:t>προσοχή στην εξάλειψη της φτώχειας, την κοινωνική αδικία, τις ανισότητες και στις σχέσεις μεταξύ των εθνών.</a:t>
            </a:r>
          </a:p>
        </p:txBody>
      </p:sp>
    </p:spTree>
    <p:extLst>
      <p:ext uri="{BB962C8B-B14F-4D97-AF65-F5344CB8AC3E}">
        <p14:creationId xmlns:p14="http://schemas.microsoft.com/office/powerpoint/2010/main" val="31611997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268760"/>
            <a:ext cx="7024744" cy="864096"/>
          </a:xfrm>
        </p:spPr>
        <p:txBody>
          <a:bodyPr>
            <a:noAutofit/>
          </a:bodyPr>
          <a:lstStyle/>
          <a:p>
            <a:pPr algn="ctr"/>
            <a:r>
              <a:rPr lang="el-GR" sz="2800" b="1" dirty="0">
                <a:solidFill>
                  <a:schemeClr val="tx1">
                    <a:lumMod val="95000"/>
                    <a:lumOff val="5000"/>
                  </a:schemeClr>
                </a:solidFill>
              </a:rPr>
              <a:t>Η ηθική της </a:t>
            </a:r>
            <a:r>
              <a:rPr lang="el-GR" sz="2800" b="1" dirty="0" err="1" smtClean="0">
                <a:solidFill>
                  <a:schemeClr val="tx1">
                    <a:lumMod val="95000"/>
                    <a:lumOff val="5000"/>
                  </a:schemeClr>
                </a:solidFill>
              </a:rPr>
              <a:t>αειφορίας</a:t>
            </a:r>
            <a:r>
              <a:rPr lang="el-GR" sz="2800" b="1" dirty="0" smtClean="0">
                <a:solidFill>
                  <a:schemeClr val="tx1">
                    <a:lumMod val="95000"/>
                    <a:lumOff val="5000"/>
                  </a:schemeClr>
                </a:solidFill>
              </a:rPr>
              <a:t> </a:t>
            </a:r>
            <a:r>
              <a:rPr lang="el-GR" sz="2800" b="1" dirty="0">
                <a:solidFill>
                  <a:schemeClr val="tx1">
                    <a:lumMod val="95000"/>
                    <a:lumOff val="5000"/>
                  </a:schemeClr>
                </a:solidFill>
              </a:rPr>
              <a:t>ως ολιστική θεώρηση</a:t>
            </a:r>
            <a:endParaRPr lang="el-GR" sz="2800" dirty="0"/>
          </a:p>
        </p:txBody>
      </p:sp>
      <p:sp>
        <p:nvSpPr>
          <p:cNvPr id="3" name="Θέση περιεχομένου 2"/>
          <p:cNvSpPr>
            <a:spLocks noGrp="1"/>
          </p:cNvSpPr>
          <p:nvPr>
            <p:ph sz="quarter" idx="16"/>
          </p:nvPr>
        </p:nvSpPr>
        <p:spPr>
          <a:xfrm>
            <a:off x="611560" y="2348880"/>
            <a:ext cx="7848872" cy="4104456"/>
          </a:xfrm>
        </p:spPr>
        <p:txBody>
          <a:bodyPr>
            <a:normAutofit fontScale="92500" lnSpcReduction="10000"/>
          </a:bodyPr>
          <a:lstStyle/>
          <a:p>
            <a:pPr marL="411480" indent="-342900" algn="just">
              <a:buFont typeface="Wingdings" pitchFamily="2" charset="2"/>
              <a:buChar char="v"/>
            </a:pPr>
            <a:r>
              <a:rPr lang="el-GR" sz="2000" b="1" dirty="0">
                <a:solidFill>
                  <a:schemeClr val="tx1">
                    <a:lumMod val="95000"/>
                    <a:lumOff val="5000"/>
                  </a:schemeClr>
                </a:solidFill>
              </a:rPr>
              <a:t>Ευθύνη έχει γίνει η βασική ηθική επιταγή στο σύγχρονο πολιτισμό, και θα πρέπει να είναι </a:t>
            </a:r>
            <a:r>
              <a:rPr lang="el-GR" sz="2000" b="1" dirty="0" smtClean="0">
                <a:solidFill>
                  <a:schemeClr val="tx1">
                    <a:lumMod val="95000"/>
                    <a:lumOff val="5000"/>
                  </a:schemeClr>
                </a:solidFill>
              </a:rPr>
              <a:t>ένα αναπόφευκτο </a:t>
            </a:r>
            <a:r>
              <a:rPr lang="el-GR" sz="2000" b="1" dirty="0">
                <a:solidFill>
                  <a:schemeClr val="tx1">
                    <a:lumMod val="95000"/>
                    <a:lumOff val="5000"/>
                  </a:schemeClr>
                </a:solidFill>
              </a:rPr>
              <a:t>κριτήριο για την </a:t>
            </a:r>
            <a:r>
              <a:rPr lang="el-GR" sz="2000" b="1" dirty="0" smtClean="0">
                <a:solidFill>
                  <a:schemeClr val="tx1">
                    <a:lumMod val="95000"/>
                    <a:lumOff val="5000"/>
                  </a:schemeClr>
                </a:solidFill>
              </a:rPr>
              <a:t>αξιολόγηση στις ανθρώπινες </a:t>
            </a:r>
            <a:r>
              <a:rPr lang="el-GR" sz="2000" b="1" dirty="0">
                <a:solidFill>
                  <a:schemeClr val="tx1">
                    <a:lumMod val="95000"/>
                    <a:lumOff val="5000"/>
                  </a:schemeClr>
                </a:solidFill>
              </a:rPr>
              <a:t>ενέργειες, </a:t>
            </a:r>
            <a:r>
              <a:rPr lang="el-GR" sz="2000" b="1" dirty="0" smtClean="0">
                <a:solidFill>
                  <a:schemeClr val="tx1">
                    <a:lumMod val="95000"/>
                    <a:lumOff val="5000"/>
                  </a:schemeClr>
                </a:solidFill>
              </a:rPr>
              <a:t>συμπεριλαμβανόμενες, </a:t>
            </a:r>
            <a:r>
              <a:rPr lang="el-GR" sz="2000" b="1" dirty="0">
                <a:solidFill>
                  <a:schemeClr val="tx1">
                    <a:lumMod val="95000"/>
                    <a:lumOff val="5000"/>
                  </a:schemeClr>
                </a:solidFill>
              </a:rPr>
              <a:t>με έναν ιδιαίτερο </a:t>
            </a:r>
            <a:r>
              <a:rPr lang="el-GR" sz="2000" b="1" dirty="0" smtClean="0">
                <a:solidFill>
                  <a:schemeClr val="tx1">
                    <a:lumMod val="95000"/>
                    <a:lumOff val="5000"/>
                  </a:schemeClr>
                </a:solidFill>
              </a:rPr>
              <a:t>τρόπο στις </a:t>
            </a:r>
            <a:r>
              <a:rPr lang="el-GR" sz="2000" b="1" dirty="0">
                <a:solidFill>
                  <a:schemeClr val="tx1">
                    <a:lumMod val="95000"/>
                    <a:lumOff val="5000"/>
                  </a:schemeClr>
                </a:solidFill>
              </a:rPr>
              <a:t>δραστηριότητες ανάπτυξης. Τα ανθρώπινα όντα έχουν την ευθύνη και την ηθική υποχρέωση όχι μόνο να </a:t>
            </a:r>
            <a:r>
              <a:rPr lang="el-GR" sz="2000" b="1" dirty="0" smtClean="0">
                <a:solidFill>
                  <a:schemeClr val="tx1">
                    <a:lumMod val="95000"/>
                    <a:lumOff val="5000"/>
                  </a:schemeClr>
                </a:solidFill>
              </a:rPr>
              <a:t>διατηρήσουν το παρόν </a:t>
            </a:r>
            <a:r>
              <a:rPr lang="el-GR" sz="2000" b="1" dirty="0">
                <a:solidFill>
                  <a:schemeClr val="tx1">
                    <a:lumMod val="95000"/>
                    <a:lumOff val="5000"/>
                  </a:schemeClr>
                </a:solidFill>
              </a:rPr>
              <a:t>και το μέλλον </a:t>
            </a:r>
            <a:r>
              <a:rPr lang="el-GR" sz="2000" b="1" dirty="0" smtClean="0">
                <a:solidFill>
                  <a:schemeClr val="tx1">
                    <a:lumMod val="95000"/>
                    <a:lumOff val="5000"/>
                  </a:schemeClr>
                </a:solidFill>
              </a:rPr>
              <a:t>της </a:t>
            </a:r>
            <a:r>
              <a:rPr lang="el-GR" sz="2000" b="1" dirty="0">
                <a:solidFill>
                  <a:schemeClr val="tx1">
                    <a:lumMod val="95000"/>
                    <a:lumOff val="5000"/>
                  </a:schemeClr>
                </a:solidFill>
              </a:rPr>
              <a:t>ύπαρξή τους, αλλά και την ύπαρξη όλων των ζωντανών ειδών στον πλανήτη.</a:t>
            </a:r>
          </a:p>
          <a:p>
            <a:pPr marL="411480" indent="-342900" algn="just">
              <a:buFont typeface="Wingdings" pitchFamily="2" charset="2"/>
              <a:buChar char="v"/>
            </a:pPr>
            <a:r>
              <a:rPr lang="el-GR" sz="2000" b="1" dirty="0">
                <a:solidFill>
                  <a:schemeClr val="tx1">
                    <a:lumMod val="95000"/>
                    <a:lumOff val="5000"/>
                  </a:schemeClr>
                </a:solidFill>
              </a:rPr>
              <a:t>Οι νέες ηθικές αξίες για μια ολιστική αντίληψη της βιωσιμότητας πρέπει τώρα να είναι ο σεβασμός της ακεραιότητας του περιβάλλοντος και όλων των μορφών της ζωής του και τα ζωτικά συστήματα υποστήριξης? σεβασμός της πολιτιστικής πολυμορφίας του πλανήτη και της ανθρώπινης αξιοπρέπειας και της ακεραιότητας? και της ισότητας και της αλληλεγγύης μεταξύ των </a:t>
            </a:r>
            <a:r>
              <a:rPr lang="el-GR" sz="2000" b="1" dirty="0" smtClean="0">
                <a:solidFill>
                  <a:schemeClr val="tx1">
                    <a:lumMod val="95000"/>
                    <a:lumOff val="5000"/>
                  </a:schemeClr>
                </a:solidFill>
              </a:rPr>
              <a:t>ατόμων</a:t>
            </a:r>
            <a:endParaRPr lang="el-GR" sz="2000" b="1" dirty="0">
              <a:solidFill>
                <a:schemeClr val="tx1">
                  <a:lumMod val="95000"/>
                  <a:lumOff val="5000"/>
                </a:schemeClr>
              </a:solidFill>
            </a:endParaRPr>
          </a:p>
        </p:txBody>
      </p:sp>
    </p:spTree>
    <p:extLst>
      <p:ext uri="{BB962C8B-B14F-4D97-AF65-F5344CB8AC3E}">
        <p14:creationId xmlns:p14="http://schemas.microsoft.com/office/powerpoint/2010/main" val="26635397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539552" y="1412776"/>
            <a:ext cx="8064896" cy="864096"/>
          </a:xfrm>
        </p:spPr>
        <p:txBody>
          <a:bodyPr>
            <a:noAutofit/>
          </a:bodyPr>
          <a:lstStyle/>
          <a:p>
            <a:pPr algn="ctr"/>
            <a:r>
              <a:rPr lang="el-GR" sz="2800" b="1" dirty="0" smtClean="0">
                <a:solidFill>
                  <a:schemeClr val="tx1"/>
                </a:solidFill>
              </a:rPr>
              <a:t>ΚΟΙΝΩΝΙΚΟ-ΠΟΛΙΤΙΣΜΙΚΗ ΚΟΝΣΤΡΟΥΚΤΙΒΙΣΤΙΚΗ </a:t>
            </a:r>
            <a:r>
              <a:rPr lang="el-GR" sz="2800" b="1" dirty="0">
                <a:solidFill>
                  <a:schemeClr val="tx1"/>
                </a:solidFill>
              </a:rPr>
              <a:t>ΠΡΟΟΠΤΙΚΗ</a:t>
            </a:r>
          </a:p>
        </p:txBody>
      </p:sp>
      <p:sp>
        <p:nvSpPr>
          <p:cNvPr id="3" name="Θέση περιεχομένου 2"/>
          <p:cNvSpPr>
            <a:spLocks noGrp="1"/>
          </p:cNvSpPr>
          <p:nvPr>
            <p:ph sz="quarter" idx="16"/>
          </p:nvPr>
        </p:nvSpPr>
        <p:spPr>
          <a:xfrm>
            <a:off x="683568" y="2276872"/>
            <a:ext cx="7776864" cy="4176464"/>
          </a:xfrm>
        </p:spPr>
        <p:txBody>
          <a:bodyPr>
            <a:normAutofit fontScale="92500" lnSpcReduction="10000"/>
          </a:bodyPr>
          <a:lstStyle/>
          <a:p>
            <a:pPr algn="just"/>
            <a:r>
              <a:rPr lang="el-GR" sz="2000" b="1" dirty="0">
                <a:solidFill>
                  <a:schemeClr val="tx1"/>
                </a:solidFill>
              </a:rPr>
              <a:t>Παγκόσμιες αλλαγές στην οικονομία, την κοινωνία και τον πολιτισμό επηρεάζουν το πώς η επιστήμη </a:t>
            </a:r>
            <a:r>
              <a:rPr lang="el-GR" sz="2000" b="1" dirty="0" smtClean="0">
                <a:solidFill>
                  <a:schemeClr val="tx1"/>
                </a:solidFill>
              </a:rPr>
              <a:t>και </a:t>
            </a:r>
            <a:r>
              <a:rPr lang="el-GR" sz="2000" b="1" dirty="0" smtClean="0">
                <a:solidFill>
                  <a:schemeClr val="tx1"/>
                </a:solidFill>
              </a:rPr>
              <a:t>η </a:t>
            </a:r>
            <a:r>
              <a:rPr lang="el-GR" sz="2000" b="1" dirty="0" smtClean="0">
                <a:solidFill>
                  <a:schemeClr val="tx1"/>
                </a:solidFill>
              </a:rPr>
              <a:t>πανεπιστημιακή </a:t>
            </a:r>
            <a:r>
              <a:rPr lang="el-GR" sz="2000" b="1" dirty="0">
                <a:solidFill>
                  <a:schemeClr val="tx1"/>
                </a:solidFill>
              </a:rPr>
              <a:t>εκπαίδευση </a:t>
            </a:r>
            <a:r>
              <a:rPr lang="el-GR" sz="2000" b="1" dirty="0" smtClean="0">
                <a:solidFill>
                  <a:schemeClr val="tx1"/>
                </a:solidFill>
              </a:rPr>
              <a:t>γίνεται κατανοητή. </a:t>
            </a:r>
            <a:r>
              <a:rPr lang="el-GR" sz="2000" b="1" dirty="0">
                <a:solidFill>
                  <a:schemeClr val="tx1"/>
                </a:solidFill>
              </a:rPr>
              <a:t>Αυτές οι αλλαγές μπορεί να </a:t>
            </a:r>
            <a:r>
              <a:rPr lang="el-GR" sz="2000" b="1" dirty="0" smtClean="0">
                <a:solidFill>
                  <a:schemeClr val="tx1"/>
                </a:solidFill>
              </a:rPr>
              <a:t>χαρακτηρίζονται </a:t>
            </a:r>
            <a:r>
              <a:rPr lang="el-GR" sz="2000" b="1" dirty="0">
                <a:solidFill>
                  <a:schemeClr val="tx1"/>
                </a:solidFill>
              </a:rPr>
              <a:t>από αυξημένη πολυπλοκότητα, συνεκτικότητα, </a:t>
            </a:r>
            <a:r>
              <a:rPr lang="el-GR" sz="2000" b="1" dirty="0" smtClean="0">
                <a:solidFill>
                  <a:schemeClr val="tx1"/>
                </a:solidFill>
              </a:rPr>
              <a:t>και </a:t>
            </a:r>
            <a:r>
              <a:rPr lang="el-GR" sz="2000" b="1" dirty="0">
                <a:solidFill>
                  <a:schemeClr val="tx1"/>
                </a:solidFill>
              </a:rPr>
              <a:t>ταχύτητα των μετασχηματισμών στα ερευνητικά αντικείμενα. Σε μια συνοπτική επισκόπηση, μερικά από τα σημαντικότερα εξελίξεις έχουν ως εξής:</a:t>
            </a:r>
          </a:p>
          <a:p>
            <a:pPr algn="just"/>
            <a:endParaRPr lang="el-GR" sz="2000" b="1" dirty="0">
              <a:solidFill>
                <a:schemeClr val="tx1"/>
              </a:solidFill>
            </a:endParaRPr>
          </a:p>
          <a:p>
            <a:pPr marL="411480" indent="-342900" algn="just">
              <a:buFont typeface="Arial" panose="020B0604020202020204" pitchFamily="34" charset="0"/>
              <a:buChar char="•"/>
            </a:pPr>
            <a:r>
              <a:rPr lang="el-GR" sz="2000" b="1" dirty="0">
                <a:solidFill>
                  <a:schemeClr val="tx1"/>
                </a:solidFill>
              </a:rPr>
              <a:t>Έννοια της </a:t>
            </a:r>
            <a:r>
              <a:rPr lang="el-GR" sz="2000" b="1" dirty="0" err="1">
                <a:solidFill>
                  <a:schemeClr val="tx1"/>
                </a:solidFill>
              </a:rPr>
              <a:t>αειφορίας</a:t>
            </a:r>
            <a:endParaRPr lang="el-GR" sz="2000" b="1" dirty="0">
              <a:solidFill>
                <a:schemeClr val="tx1"/>
              </a:solidFill>
            </a:endParaRPr>
          </a:p>
          <a:p>
            <a:pPr marL="411480" indent="-342900" algn="just">
              <a:buFont typeface="Arial" panose="020B0604020202020204" pitchFamily="34" charset="0"/>
              <a:buChar char="•"/>
            </a:pPr>
            <a:r>
              <a:rPr lang="el-GR" sz="2000" b="1" dirty="0" smtClean="0">
                <a:solidFill>
                  <a:schemeClr val="tx1"/>
                </a:solidFill>
              </a:rPr>
              <a:t>Αυξανόμενη </a:t>
            </a:r>
            <a:r>
              <a:rPr lang="el-GR" sz="2000" b="1" dirty="0">
                <a:solidFill>
                  <a:schemeClr val="tx1"/>
                </a:solidFill>
              </a:rPr>
              <a:t>πολυπλοκότητα</a:t>
            </a:r>
          </a:p>
          <a:p>
            <a:pPr marL="411480" indent="-342900" algn="just">
              <a:buFont typeface="Arial" panose="020B0604020202020204" pitchFamily="34" charset="0"/>
              <a:buChar char="•"/>
            </a:pPr>
            <a:r>
              <a:rPr lang="el-GR" sz="2000" b="1" dirty="0" smtClean="0">
                <a:solidFill>
                  <a:schemeClr val="tx1"/>
                </a:solidFill>
              </a:rPr>
              <a:t>Παγκοσμιοποίηση</a:t>
            </a:r>
            <a:endParaRPr lang="el-GR" sz="2000" b="1" dirty="0">
              <a:solidFill>
                <a:schemeClr val="tx1"/>
              </a:solidFill>
            </a:endParaRPr>
          </a:p>
          <a:p>
            <a:pPr marL="411480" indent="-342900" algn="just">
              <a:buFont typeface="Arial" panose="020B0604020202020204" pitchFamily="34" charset="0"/>
              <a:buChar char="•"/>
            </a:pPr>
            <a:r>
              <a:rPr lang="el-GR" sz="2000" b="1" dirty="0">
                <a:solidFill>
                  <a:schemeClr val="tx1"/>
                </a:solidFill>
              </a:rPr>
              <a:t>Διακυβέρνηση</a:t>
            </a:r>
          </a:p>
          <a:p>
            <a:pPr marL="411480" indent="-342900" algn="just">
              <a:buFont typeface="Arial" panose="020B0604020202020204" pitchFamily="34" charset="0"/>
              <a:buChar char="•"/>
            </a:pPr>
            <a:r>
              <a:rPr lang="el-GR" sz="2000" b="1" dirty="0" smtClean="0">
                <a:solidFill>
                  <a:schemeClr val="tx1"/>
                </a:solidFill>
              </a:rPr>
              <a:t>Αλληλεπιδραστικός εκσυγχρονισμός</a:t>
            </a:r>
            <a:endParaRPr lang="el-GR" sz="2000" b="1" dirty="0">
              <a:solidFill>
                <a:schemeClr val="tx1"/>
              </a:solidFill>
            </a:endParaRPr>
          </a:p>
        </p:txBody>
      </p:sp>
    </p:spTree>
    <p:extLst>
      <p:ext uri="{BB962C8B-B14F-4D97-AF65-F5344CB8AC3E}">
        <p14:creationId xmlns:p14="http://schemas.microsoft.com/office/powerpoint/2010/main" val="33343443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268760"/>
            <a:ext cx="7024744" cy="1080120"/>
          </a:xfrm>
        </p:spPr>
        <p:txBody>
          <a:bodyPr>
            <a:normAutofit/>
          </a:bodyPr>
          <a:lstStyle/>
          <a:p>
            <a:pPr algn="ctr"/>
            <a:r>
              <a:rPr lang="el-GR" sz="2800" b="1" dirty="0" smtClean="0">
                <a:solidFill>
                  <a:prstClr val="black"/>
                </a:solidFill>
              </a:rPr>
              <a:t>ΚΟΙΝΩΝΙΚΟ-ΠΟΛΙΤΙΣΤΙΚΗ ΚΟΝΣΤΡΟΥΚΤΙΒΙΣΤΙΚΗ ΠΡΟΟΠΤΙΚΗ </a:t>
            </a:r>
            <a:endParaRPr lang="el-GR" dirty="0"/>
          </a:p>
        </p:txBody>
      </p:sp>
      <p:sp>
        <p:nvSpPr>
          <p:cNvPr id="3" name="Θέση περιεχομένου 2"/>
          <p:cNvSpPr>
            <a:spLocks noGrp="1"/>
          </p:cNvSpPr>
          <p:nvPr>
            <p:ph sz="quarter" idx="16"/>
          </p:nvPr>
        </p:nvSpPr>
        <p:spPr>
          <a:xfrm>
            <a:off x="1042988" y="2852936"/>
            <a:ext cx="7058025" cy="3384352"/>
          </a:xfrm>
        </p:spPr>
        <p:txBody>
          <a:bodyPr>
            <a:normAutofit/>
          </a:bodyPr>
          <a:lstStyle/>
          <a:p>
            <a:r>
              <a:rPr lang="el-GR" sz="2000" b="1" dirty="0">
                <a:solidFill>
                  <a:schemeClr val="tx1"/>
                </a:solidFill>
              </a:rPr>
              <a:t>Προκλήσεις εμφανίζονται κυρίως σε τρεις τομείς:</a:t>
            </a:r>
          </a:p>
          <a:p>
            <a:endParaRPr lang="el-GR" sz="2000" b="1" dirty="0">
              <a:solidFill>
                <a:schemeClr val="tx1"/>
              </a:solidFill>
            </a:endParaRPr>
          </a:p>
          <a:p>
            <a:pPr marL="411480" indent="-342900">
              <a:buFont typeface="Arial" panose="020B0604020202020204" pitchFamily="34" charset="0"/>
              <a:buChar char="•"/>
            </a:pPr>
            <a:r>
              <a:rPr lang="el-GR" sz="2000" b="1" dirty="0">
                <a:solidFill>
                  <a:schemeClr val="tx1"/>
                </a:solidFill>
              </a:rPr>
              <a:t>το </a:t>
            </a:r>
            <a:r>
              <a:rPr lang="el-GR" sz="2000" b="1" dirty="0" smtClean="0">
                <a:solidFill>
                  <a:schemeClr val="tx1"/>
                </a:solidFill>
              </a:rPr>
              <a:t>πεδίο του αντικειμένου</a:t>
            </a:r>
            <a:r>
              <a:rPr lang="el-GR" sz="2000" b="1" dirty="0" smtClean="0">
                <a:solidFill>
                  <a:schemeClr val="tx1"/>
                </a:solidFill>
              </a:rPr>
              <a:t>,</a:t>
            </a:r>
            <a:endParaRPr lang="el-GR" sz="2000" b="1" dirty="0">
              <a:solidFill>
                <a:schemeClr val="tx1"/>
              </a:solidFill>
            </a:endParaRPr>
          </a:p>
          <a:p>
            <a:pPr marL="411480" indent="-342900">
              <a:buFont typeface="Arial" panose="020B0604020202020204" pitchFamily="34" charset="0"/>
              <a:buChar char="•"/>
            </a:pPr>
            <a:r>
              <a:rPr lang="el-GR" sz="2000" b="1" dirty="0">
                <a:solidFill>
                  <a:schemeClr val="tx1"/>
                </a:solidFill>
              </a:rPr>
              <a:t>τ</a:t>
            </a:r>
            <a:r>
              <a:rPr lang="el-GR" sz="2000" b="1" dirty="0" smtClean="0">
                <a:solidFill>
                  <a:schemeClr val="tx1"/>
                </a:solidFill>
              </a:rPr>
              <a:t>ο πεδίο του κοινωνικού πλαισίου </a:t>
            </a:r>
            <a:r>
              <a:rPr lang="el-GR" sz="2000" b="1" dirty="0">
                <a:solidFill>
                  <a:schemeClr val="tx1"/>
                </a:solidFill>
              </a:rPr>
              <a:t>και</a:t>
            </a:r>
          </a:p>
          <a:p>
            <a:pPr marL="411480" indent="-342900">
              <a:buFont typeface="Arial" panose="020B0604020202020204" pitchFamily="34" charset="0"/>
              <a:buChar char="•"/>
            </a:pPr>
            <a:r>
              <a:rPr lang="el-GR" sz="2000" b="1" dirty="0" smtClean="0">
                <a:solidFill>
                  <a:schemeClr val="tx1"/>
                </a:solidFill>
              </a:rPr>
              <a:t>το πεδίο </a:t>
            </a:r>
            <a:r>
              <a:rPr lang="el-GR" sz="2000" b="1" dirty="0">
                <a:solidFill>
                  <a:schemeClr val="tx1"/>
                </a:solidFill>
              </a:rPr>
              <a:t>της διαδικασίας</a:t>
            </a:r>
          </a:p>
        </p:txBody>
      </p:sp>
    </p:spTree>
    <p:extLst>
      <p:ext uri="{BB962C8B-B14F-4D97-AF65-F5344CB8AC3E}">
        <p14:creationId xmlns:p14="http://schemas.microsoft.com/office/powerpoint/2010/main" val="39850251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412776"/>
            <a:ext cx="7200918" cy="864096"/>
          </a:xfrm>
        </p:spPr>
        <p:txBody>
          <a:bodyPr>
            <a:noAutofit/>
          </a:bodyPr>
          <a:lstStyle/>
          <a:p>
            <a:pPr algn="ctr"/>
            <a:r>
              <a:rPr lang="el-GR" sz="2800" b="1" dirty="0" smtClean="0">
                <a:solidFill>
                  <a:schemeClr val="tx1"/>
                </a:solidFill>
              </a:rPr>
              <a:t>ΘΕΜΑΤΙΚΗ ΕΝΟΤΗΤΑ: </a:t>
            </a:r>
            <a:r>
              <a:rPr lang="el-GR" sz="2800" b="1" dirty="0">
                <a:solidFill>
                  <a:schemeClr val="tx1"/>
                </a:solidFill>
              </a:rPr>
              <a:t>Μ</a:t>
            </a:r>
            <a:r>
              <a:rPr lang="el-GR" sz="2800" b="1" dirty="0" smtClean="0">
                <a:solidFill>
                  <a:schemeClr val="tx1"/>
                </a:solidFill>
              </a:rPr>
              <a:t>αθαίνοντας την </a:t>
            </a:r>
            <a:r>
              <a:rPr lang="el-GR" sz="2800" b="1" dirty="0" smtClean="0">
                <a:solidFill>
                  <a:schemeClr val="tx1"/>
                </a:solidFill>
              </a:rPr>
              <a:t>έρευνα </a:t>
            </a:r>
            <a:r>
              <a:rPr lang="el-GR" sz="2800" b="1" dirty="0" smtClean="0">
                <a:solidFill>
                  <a:schemeClr val="tx1"/>
                </a:solidFill>
              </a:rPr>
              <a:t>σύνθετων προβλημάτων</a:t>
            </a:r>
            <a:endParaRPr lang="el-GR" sz="2800" b="1" dirty="0">
              <a:solidFill>
                <a:schemeClr val="tx1"/>
              </a:solidFill>
            </a:endParaRPr>
          </a:p>
        </p:txBody>
      </p:sp>
      <p:sp>
        <p:nvSpPr>
          <p:cNvPr id="3" name="Θέση περιεχομένου 2"/>
          <p:cNvSpPr>
            <a:spLocks noGrp="1"/>
          </p:cNvSpPr>
          <p:nvPr>
            <p:ph sz="quarter" idx="16"/>
          </p:nvPr>
        </p:nvSpPr>
        <p:spPr>
          <a:xfrm>
            <a:off x="827584" y="2564904"/>
            <a:ext cx="7344816" cy="3888432"/>
          </a:xfrm>
        </p:spPr>
        <p:txBody>
          <a:bodyPr>
            <a:normAutofit fontScale="92500" lnSpcReduction="10000"/>
          </a:bodyPr>
          <a:lstStyle/>
          <a:p>
            <a:pPr marL="411480" indent="-342900" algn="just">
              <a:buFont typeface="Wingdings" pitchFamily="2" charset="2"/>
              <a:buChar char="q"/>
            </a:pPr>
            <a:r>
              <a:rPr lang="el-GR" sz="2000" b="1" dirty="0">
                <a:solidFill>
                  <a:schemeClr val="tx1"/>
                </a:solidFill>
              </a:rPr>
              <a:t>Τα περιβαλλοντικά προβλήματα αποτελούν πραγματικά φαινόμενα, τα οποία επιφέρουν θέματα όπως η αβεβαιότητα, </a:t>
            </a:r>
            <a:r>
              <a:rPr lang="el-GR" sz="2000" b="1" dirty="0" smtClean="0">
                <a:solidFill>
                  <a:schemeClr val="tx1"/>
                </a:solidFill>
              </a:rPr>
              <a:t>η </a:t>
            </a:r>
            <a:r>
              <a:rPr lang="el-GR" sz="2000" b="1" dirty="0">
                <a:solidFill>
                  <a:schemeClr val="tx1"/>
                </a:solidFill>
              </a:rPr>
              <a:t>πολυπλοκότητα και μη πληρότητα των </a:t>
            </a:r>
            <a:r>
              <a:rPr lang="el-GR" sz="2000" b="1" dirty="0" smtClean="0">
                <a:solidFill>
                  <a:schemeClr val="tx1"/>
                </a:solidFill>
              </a:rPr>
              <a:t>πληροφοριών.</a:t>
            </a:r>
            <a:endParaRPr lang="el-GR" sz="2000" b="1" dirty="0">
              <a:solidFill>
                <a:schemeClr val="tx1"/>
              </a:solidFill>
            </a:endParaRPr>
          </a:p>
          <a:p>
            <a:pPr marL="411480" indent="-342900" algn="just">
              <a:buFont typeface="Wingdings" pitchFamily="2" charset="2"/>
              <a:buChar char="q"/>
            </a:pPr>
            <a:r>
              <a:rPr lang="el-GR" sz="2000" b="1" dirty="0">
                <a:solidFill>
                  <a:schemeClr val="tx1"/>
                </a:solidFill>
              </a:rPr>
              <a:t>Αυτό συνεπάγεται επίσης μια ενεργή προσέγγιση από την πλευρά του μαθητή, ο οποίος χρησιμοποιεί </a:t>
            </a:r>
            <a:r>
              <a:rPr lang="el-GR" sz="2000" b="1" dirty="0" smtClean="0">
                <a:solidFill>
                  <a:schemeClr val="tx1"/>
                </a:solidFill>
              </a:rPr>
              <a:t>άμεσα το γνωστικό του υπόβαθρο, </a:t>
            </a:r>
            <a:r>
              <a:rPr lang="el-GR" sz="2000" b="1" dirty="0">
                <a:solidFill>
                  <a:schemeClr val="tx1"/>
                </a:solidFill>
              </a:rPr>
              <a:t>μαθαίνοντας πώς να χειριστεί και να </a:t>
            </a:r>
            <a:r>
              <a:rPr lang="el-GR" sz="2000" b="1" dirty="0" smtClean="0">
                <a:solidFill>
                  <a:schemeClr val="tx1"/>
                </a:solidFill>
              </a:rPr>
              <a:t>μειώσει </a:t>
            </a:r>
            <a:r>
              <a:rPr lang="el-GR" sz="2000" b="1" dirty="0">
                <a:solidFill>
                  <a:schemeClr val="tx1"/>
                </a:solidFill>
              </a:rPr>
              <a:t>την πολυπλοκότητα σε μια </a:t>
            </a:r>
            <a:r>
              <a:rPr lang="el-GR" sz="2000" b="1" dirty="0" err="1">
                <a:solidFill>
                  <a:schemeClr val="tx1"/>
                </a:solidFill>
              </a:rPr>
              <a:t>διαδραστική</a:t>
            </a:r>
            <a:r>
              <a:rPr lang="el-GR" sz="2000" b="1" dirty="0">
                <a:solidFill>
                  <a:schemeClr val="tx1"/>
                </a:solidFill>
              </a:rPr>
              <a:t> διαδικασία.</a:t>
            </a:r>
          </a:p>
          <a:p>
            <a:pPr marL="411480" indent="-342900" algn="just">
              <a:buFont typeface="Wingdings" pitchFamily="2" charset="2"/>
              <a:buChar char="q"/>
            </a:pPr>
            <a:r>
              <a:rPr lang="el-GR" sz="2000" b="1" dirty="0">
                <a:solidFill>
                  <a:schemeClr val="tx1"/>
                </a:solidFill>
              </a:rPr>
              <a:t>Από διδακτική άποψη, </a:t>
            </a:r>
            <a:r>
              <a:rPr lang="el-GR" sz="2000" b="1" dirty="0" smtClean="0">
                <a:solidFill>
                  <a:schemeClr val="tx1"/>
                </a:solidFill>
              </a:rPr>
              <a:t>το πρόβλημα, το οποίο προέρχεται από τον πραγματικό κόσμο παρέχει </a:t>
            </a:r>
            <a:r>
              <a:rPr lang="el-GR" sz="2000" b="1" dirty="0">
                <a:solidFill>
                  <a:schemeClr val="tx1"/>
                </a:solidFill>
              </a:rPr>
              <a:t>το σημείο εκκίνησης, </a:t>
            </a:r>
            <a:r>
              <a:rPr lang="el-GR" sz="2000" b="1" dirty="0" smtClean="0">
                <a:solidFill>
                  <a:schemeClr val="tx1"/>
                </a:solidFill>
              </a:rPr>
              <a:t>το πλαίσιο και τα κίνητρα για την </a:t>
            </a:r>
            <a:r>
              <a:rPr lang="el-GR" sz="2000" b="1" dirty="0">
                <a:solidFill>
                  <a:schemeClr val="tx1"/>
                </a:solidFill>
              </a:rPr>
              <a:t>ενεργό μάθηση, ενώ ο δάσκαλος παίρνει το ρόλο του διαμεσολαβητή.</a:t>
            </a:r>
          </a:p>
        </p:txBody>
      </p:sp>
    </p:spTree>
    <p:extLst>
      <p:ext uri="{BB962C8B-B14F-4D97-AF65-F5344CB8AC3E}">
        <p14:creationId xmlns:p14="http://schemas.microsoft.com/office/powerpoint/2010/main" val="144334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764704"/>
            <a:ext cx="7024744" cy="601136"/>
          </a:xfrm>
        </p:spPr>
        <p:txBody>
          <a:bodyPr>
            <a:normAutofit/>
          </a:bodyPr>
          <a:lstStyle/>
          <a:p>
            <a:pPr algn="ctr"/>
            <a:r>
              <a:rPr lang="el-GR" sz="2800" b="1" dirty="0" smtClean="0">
                <a:solidFill>
                  <a:schemeClr val="tx1"/>
                </a:solidFill>
              </a:rPr>
              <a:t>Πίνακας Περιεχομένων</a:t>
            </a:r>
            <a:endParaRPr lang="el-GR" sz="2800" b="1" dirty="0">
              <a:solidFill>
                <a:schemeClr val="tx1"/>
              </a:solidFill>
            </a:endParaRPr>
          </a:p>
        </p:txBody>
      </p:sp>
      <p:sp>
        <p:nvSpPr>
          <p:cNvPr id="3" name="Θέση ημερομηνίας 2"/>
          <p:cNvSpPr>
            <a:spLocks noGrp="1"/>
          </p:cNvSpPr>
          <p:nvPr>
            <p:ph type="dt" sz="half" idx="10"/>
          </p:nvPr>
        </p:nvSpPr>
        <p:spPr/>
        <p:txBody>
          <a:bodyPr/>
          <a:lstStyle/>
          <a:p>
            <a:fld id="{D93DD45F-8CD6-4C80-9D5D-54CB3D093F46}" type="datetime1">
              <a:rPr lang="el-GR" smtClean="0"/>
              <a:pPr/>
              <a:t>21/3/2017</a:t>
            </a:fld>
            <a:endParaRPr lang="el-GR"/>
          </a:p>
        </p:txBody>
      </p:sp>
      <p:sp>
        <p:nvSpPr>
          <p:cNvPr id="4" name="Θέση αριθμού διαφάνειας 3"/>
          <p:cNvSpPr>
            <a:spLocks noGrp="1"/>
          </p:cNvSpPr>
          <p:nvPr>
            <p:ph type="sldNum" sz="quarter" idx="12"/>
          </p:nvPr>
        </p:nvSpPr>
        <p:spPr/>
        <p:txBody>
          <a:bodyPr/>
          <a:lstStyle/>
          <a:p>
            <a:fld id="{4C1C8F9D-69D7-4BA8-848A-7E2F70465C07}" type="slidenum">
              <a:rPr lang="el-GR" smtClean="0"/>
              <a:pPr/>
              <a:t>3</a:t>
            </a:fld>
            <a:endParaRPr lang="el-GR"/>
          </a:p>
        </p:txBody>
      </p:sp>
      <p:sp>
        <p:nvSpPr>
          <p:cNvPr id="5" name="Θέση περιεχομένου 4"/>
          <p:cNvSpPr>
            <a:spLocks noGrp="1"/>
          </p:cNvSpPr>
          <p:nvPr>
            <p:ph sz="quarter" idx="13"/>
          </p:nvPr>
        </p:nvSpPr>
        <p:spPr>
          <a:xfrm>
            <a:off x="971600" y="1628800"/>
            <a:ext cx="3490672" cy="4752528"/>
          </a:xfrm>
        </p:spPr>
        <p:txBody>
          <a:bodyPr>
            <a:normAutofit lnSpcReduction="10000"/>
          </a:bodyPr>
          <a:lstStyle/>
          <a:p>
            <a:r>
              <a:rPr lang="el-GR" sz="2000" b="1" dirty="0">
                <a:solidFill>
                  <a:schemeClr val="tx1"/>
                </a:solidFill>
              </a:rPr>
              <a:t>Βιωσιμότητα</a:t>
            </a:r>
          </a:p>
          <a:p>
            <a:r>
              <a:rPr lang="el-GR" sz="2000" b="1" dirty="0">
                <a:solidFill>
                  <a:schemeClr val="tx1"/>
                </a:solidFill>
              </a:rPr>
              <a:t>Ολιστική προσέγγιση για την </a:t>
            </a:r>
            <a:r>
              <a:rPr lang="el-GR" sz="2000" b="1" dirty="0" err="1">
                <a:solidFill>
                  <a:schemeClr val="tx1"/>
                </a:solidFill>
              </a:rPr>
              <a:t>Αειφορία</a:t>
            </a:r>
            <a:endParaRPr lang="el-GR" sz="2000" b="1" dirty="0">
              <a:solidFill>
                <a:schemeClr val="tx1"/>
              </a:solidFill>
            </a:endParaRPr>
          </a:p>
          <a:p>
            <a:r>
              <a:rPr lang="el-GR" sz="2000" b="1" dirty="0">
                <a:solidFill>
                  <a:schemeClr val="tx1"/>
                </a:solidFill>
              </a:rPr>
              <a:t>Αρχές της Βιώσιμης Ανάπτυξης</a:t>
            </a:r>
          </a:p>
          <a:p>
            <a:r>
              <a:rPr lang="el-GR" sz="2000" b="1" dirty="0">
                <a:solidFill>
                  <a:schemeClr val="tx1"/>
                </a:solidFill>
              </a:rPr>
              <a:t>Βασικά θέματα σε σχέση με τις μελλοντικές παγκόσμιες προσπάθειες για την προώθηση της αειφόρου ανάπτυξης</a:t>
            </a:r>
          </a:p>
          <a:p>
            <a:r>
              <a:rPr lang="el-GR" sz="2000" b="1" dirty="0">
                <a:solidFill>
                  <a:schemeClr val="tx1"/>
                </a:solidFill>
              </a:rPr>
              <a:t>Εσωτερικές και παγκόσμιες προσπάθειες από την ΕΕ για την επίτευξη της αειφόρου ανάπτυξης</a:t>
            </a:r>
            <a:endParaRPr lang="en-US" sz="2000" b="1" dirty="0">
              <a:solidFill>
                <a:schemeClr val="tx1">
                  <a:lumMod val="95000"/>
                  <a:lumOff val="5000"/>
                </a:schemeClr>
              </a:solidFill>
            </a:endParaRPr>
          </a:p>
        </p:txBody>
      </p:sp>
      <p:sp>
        <p:nvSpPr>
          <p:cNvPr id="6" name="Θέση περιεχομένου 5"/>
          <p:cNvSpPr>
            <a:spLocks noGrp="1"/>
          </p:cNvSpPr>
          <p:nvPr>
            <p:ph sz="quarter" idx="14"/>
          </p:nvPr>
        </p:nvSpPr>
        <p:spPr>
          <a:xfrm>
            <a:off x="4645152" y="1628800"/>
            <a:ext cx="3599256" cy="4752527"/>
          </a:xfrm>
        </p:spPr>
        <p:txBody>
          <a:bodyPr>
            <a:normAutofit/>
          </a:bodyPr>
          <a:lstStyle/>
          <a:p>
            <a:r>
              <a:rPr lang="el-GR" sz="2000" b="1" dirty="0" smtClean="0">
                <a:solidFill>
                  <a:schemeClr val="tx1">
                    <a:lumMod val="95000"/>
                    <a:lumOff val="5000"/>
                  </a:schemeClr>
                </a:solidFill>
              </a:rPr>
              <a:t>Το ηθικό υπόβαθρο της </a:t>
            </a:r>
            <a:r>
              <a:rPr lang="el-GR" sz="2000" b="1" dirty="0" err="1">
                <a:solidFill>
                  <a:schemeClr val="tx1">
                    <a:lumMod val="95000"/>
                    <a:lumOff val="5000"/>
                  </a:schemeClr>
                </a:solidFill>
              </a:rPr>
              <a:t>αειφορίας</a:t>
            </a:r>
            <a:r>
              <a:rPr lang="el-GR" sz="2000" b="1" dirty="0">
                <a:solidFill>
                  <a:schemeClr val="tx1">
                    <a:lumMod val="95000"/>
                    <a:lumOff val="5000"/>
                  </a:schemeClr>
                </a:solidFill>
              </a:rPr>
              <a:t> ως </a:t>
            </a:r>
            <a:r>
              <a:rPr lang="el-GR" sz="2000" b="1" dirty="0" smtClean="0">
                <a:solidFill>
                  <a:schemeClr val="tx1">
                    <a:lumMod val="95000"/>
                    <a:lumOff val="5000"/>
                  </a:schemeClr>
                </a:solidFill>
              </a:rPr>
              <a:t>ένα </a:t>
            </a:r>
            <a:r>
              <a:rPr lang="el-GR" sz="2000" b="1" dirty="0" smtClean="0">
                <a:solidFill>
                  <a:schemeClr val="tx1">
                    <a:lumMod val="95000"/>
                    <a:lumOff val="5000"/>
                  </a:schemeClr>
                </a:solidFill>
              </a:rPr>
              <a:t>ολιστικό </a:t>
            </a:r>
            <a:r>
              <a:rPr lang="el-GR" sz="2000" b="1" dirty="0" smtClean="0">
                <a:solidFill>
                  <a:schemeClr val="tx1">
                    <a:lumMod val="95000"/>
                    <a:lumOff val="5000"/>
                  </a:schemeClr>
                </a:solidFill>
              </a:rPr>
              <a:t>όραμα</a:t>
            </a:r>
            <a:endParaRPr lang="el-GR" sz="2000" b="1" dirty="0">
              <a:solidFill>
                <a:schemeClr val="tx1">
                  <a:lumMod val="95000"/>
                  <a:lumOff val="5000"/>
                </a:schemeClr>
              </a:solidFill>
            </a:endParaRPr>
          </a:p>
          <a:p>
            <a:r>
              <a:rPr lang="el-GR" sz="2000" b="1" dirty="0" err="1" smtClean="0">
                <a:solidFill>
                  <a:schemeClr val="tx1">
                    <a:lumMod val="95000"/>
                    <a:lumOff val="5000"/>
                  </a:schemeClr>
                </a:solidFill>
              </a:rPr>
              <a:t>Κοινωνικο</a:t>
            </a:r>
            <a:r>
              <a:rPr lang="el-GR" sz="2000" b="1" dirty="0" smtClean="0">
                <a:solidFill>
                  <a:schemeClr val="tx1">
                    <a:lumMod val="95000"/>
                    <a:lumOff val="5000"/>
                  </a:schemeClr>
                </a:solidFill>
              </a:rPr>
              <a:t>-Πολιτιστική </a:t>
            </a:r>
            <a:r>
              <a:rPr lang="el-GR" sz="2000" b="1" dirty="0" err="1" smtClean="0">
                <a:solidFill>
                  <a:schemeClr val="tx1">
                    <a:lumMod val="95000"/>
                    <a:lumOff val="5000"/>
                  </a:schemeClr>
                </a:solidFill>
              </a:rPr>
              <a:t>Κονστρουκτιβιστική</a:t>
            </a:r>
            <a:r>
              <a:rPr lang="el-GR" sz="2000" b="1" dirty="0" smtClean="0">
                <a:solidFill>
                  <a:schemeClr val="tx1">
                    <a:lumMod val="95000"/>
                    <a:lumOff val="5000"/>
                  </a:schemeClr>
                </a:solidFill>
              </a:rPr>
              <a:t> </a:t>
            </a:r>
            <a:r>
              <a:rPr lang="el-GR" sz="2000" b="1" dirty="0">
                <a:solidFill>
                  <a:schemeClr val="tx1">
                    <a:lumMod val="95000"/>
                    <a:lumOff val="5000"/>
                  </a:schemeClr>
                </a:solidFill>
              </a:rPr>
              <a:t>Προοπτική</a:t>
            </a:r>
          </a:p>
          <a:p>
            <a:r>
              <a:rPr lang="el-GR" sz="2000" b="1" dirty="0">
                <a:solidFill>
                  <a:schemeClr val="tx1">
                    <a:lumMod val="95000"/>
                    <a:lumOff val="5000"/>
                  </a:schemeClr>
                </a:solidFill>
              </a:rPr>
              <a:t>Κοινωνικό πλαίσιο: από </a:t>
            </a:r>
            <a:r>
              <a:rPr lang="el-GR" sz="2000" b="1" dirty="0" smtClean="0">
                <a:solidFill>
                  <a:schemeClr val="tx1">
                    <a:lumMod val="95000"/>
                    <a:lumOff val="5000"/>
                  </a:schemeClr>
                </a:solidFill>
              </a:rPr>
              <a:t>μια (δια) θεματική, σε </a:t>
            </a:r>
            <a:r>
              <a:rPr lang="el-GR" sz="2000" b="1" dirty="0">
                <a:solidFill>
                  <a:schemeClr val="tx1">
                    <a:lumMod val="95000"/>
                    <a:lumOff val="5000"/>
                  </a:schemeClr>
                </a:solidFill>
              </a:rPr>
              <a:t>μια διεπιστημονική </a:t>
            </a:r>
            <a:r>
              <a:rPr lang="el-GR" sz="2000" b="1" dirty="0" smtClean="0">
                <a:solidFill>
                  <a:schemeClr val="tx1">
                    <a:lumMod val="95000"/>
                    <a:lumOff val="5000"/>
                  </a:schemeClr>
                </a:solidFill>
              </a:rPr>
              <a:t>προσέγγιση</a:t>
            </a:r>
            <a:endParaRPr lang="el-GR" sz="2000" b="1" dirty="0">
              <a:solidFill>
                <a:schemeClr val="tx1">
                  <a:lumMod val="95000"/>
                  <a:lumOff val="5000"/>
                </a:schemeClr>
              </a:solidFill>
            </a:endParaRPr>
          </a:p>
          <a:p>
            <a:r>
              <a:rPr lang="el-GR" sz="2000" b="1" dirty="0" smtClean="0">
                <a:solidFill>
                  <a:schemeClr val="tx1">
                    <a:lumMod val="95000"/>
                    <a:lumOff val="5000"/>
                  </a:schemeClr>
                </a:solidFill>
              </a:rPr>
              <a:t>Διεπιστημονική Μελέτη </a:t>
            </a:r>
            <a:r>
              <a:rPr lang="el-GR" sz="2000" b="1" dirty="0">
                <a:solidFill>
                  <a:schemeClr val="tx1">
                    <a:lumMod val="95000"/>
                    <a:lumOff val="5000"/>
                  </a:schemeClr>
                </a:solidFill>
              </a:rPr>
              <a:t>Περιπτώσεων</a:t>
            </a:r>
          </a:p>
          <a:p>
            <a:r>
              <a:rPr lang="el-GR" sz="2000" b="1" dirty="0">
                <a:solidFill>
                  <a:schemeClr val="tx1">
                    <a:lumMod val="95000"/>
                    <a:lumOff val="5000"/>
                  </a:schemeClr>
                </a:solidFill>
              </a:rPr>
              <a:t>Α</a:t>
            </a:r>
            <a:r>
              <a:rPr lang="el-GR" sz="2000" b="1" dirty="0" smtClean="0">
                <a:solidFill>
                  <a:schemeClr val="tx1">
                    <a:lumMod val="95000"/>
                    <a:lumOff val="5000"/>
                  </a:schemeClr>
                </a:solidFill>
              </a:rPr>
              <a:t>ναφορές</a:t>
            </a:r>
            <a:endParaRPr lang="el-GR" sz="2000" dirty="0"/>
          </a:p>
        </p:txBody>
      </p:sp>
    </p:spTree>
    <p:extLst>
      <p:ext uri="{BB962C8B-B14F-4D97-AF65-F5344CB8AC3E}">
        <p14:creationId xmlns:p14="http://schemas.microsoft.com/office/powerpoint/2010/main" val="20983341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340768"/>
            <a:ext cx="7024744" cy="936104"/>
          </a:xfrm>
        </p:spPr>
        <p:txBody>
          <a:bodyPr>
            <a:normAutofit/>
          </a:bodyPr>
          <a:lstStyle/>
          <a:p>
            <a:pPr algn="ctr"/>
            <a:r>
              <a:rPr lang="el-GR" sz="3200" b="1" dirty="0">
                <a:solidFill>
                  <a:schemeClr val="tx1"/>
                </a:solidFill>
              </a:rPr>
              <a:t>ΔΙΑΔΙΚΑΣΙΑ: </a:t>
            </a:r>
            <a:r>
              <a:rPr lang="el-GR" sz="3200" b="1" dirty="0" smtClean="0">
                <a:solidFill>
                  <a:schemeClr val="tx1"/>
                </a:solidFill>
              </a:rPr>
              <a:t>Μάθηση </a:t>
            </a:r>
            <a:r>
              <a:rPr lang="el-GR" sz="3200" b="1" dirty="0">
                <a:solidFill>
                  <a:schemeClr val="tx1"/>
                </a:solidFill>
              </a:rPr>
              <a:t>σε ομάδες</a:t>
            </a:r>
          </a:p>
        </p:txBody>
      </p:sp>
      <p:sp>
        <p:nvSpPr>
          <p:cNvPr id="3" name="Θέση περιεχομένου 2"/>
          <p:cNvSpPr>
            <a:spLocks noGrp="1"/>
          </p:cNvSpPr>
          <p:nvPr>
            <p:ph sz="quarter" idx="16"/>
          </p:nvPr>
        </p:nvSpPr>
        <p:spPr>
          <a:xfrm>
            <a:off x="611560" y="2420888"/>
            <a:ext cx="7704856" cy="3888432"/>
          </a:xfrm>
        </p:spPr>
        <p:txBody>
          <a:bodyPr>
            <a:normAutofit fontScale="85000" lnSpcReduction="10000"/>
          </a:bodyPr>
          <a:lstStyle/>
          <a:p>
            <a:pPr marL="411480" indent="-342900" algn="just">
              <a:buFont typeface="Wingdings" pitchFamily="2" charset="2"/>
              <a:buChar char="q"/>
            </a:pPr>
            <a:r>
              <a:rPr lang="el-GR" sz="2000" b="1" dirty="0">
                <a:solidFill>
                  <a:schemeClr val="tx1"/>
                </a:solidFill>
              </a:rPr>
              <a:t>Η διαδικασία αλληλεπίδρασης και επικοινωνίας μεταξύ των εκπαιδευτικών και των μαθητών γίνεται όλο και πιο </a:t>
            </a:r>
            <a:r>
              <a:rPr lang="el-GR" sz="2000" b="1" dirty="0" smtClean="0">
                <a:solidFill>
                  <a:schemeClr val="tx1"/>
                </a:solidFill>
              </a:rPr>
              <a:t>σημαντική, </a:t>
            </a:r>
            <a:r>
              <a:rPr lang="el-GR" sz="2000" b="1" dirty="0">
                <a:solidFill>
                  <a:schemeClr val="tx1"/>
                </a:solidFill>
              </a:rPr>
              <a:t>αλλά το </a:t>
            </a:r>
            <a:r>
              <a:rPr lang="el-GR" sz="2000" b="1" dirty="0" smtClean="0">
                <a:solidFill>
                  <a:schemeClr val="tx1"/>
                </a:solidFill>
              </a:rPr>
              <a:t>κυριότερο είναι τα σύνθετα προβλήματα που προέρχονται από τον πραγματικό κόσμο απαιτούν </a:t>
            </a:r>
            <a:r>
              <a:rPr lang="el-GR" sz="2000" b="1" dirty="0">
                <a:solidFill>
                  <a:schemeClr val="tx1"/>
                </a:solidFill>
              </a:rPr>
              <a:t>μια διεπιστημονική προσέγγιση για την </a:t>
            </a:r>
            <a:r>
              <a:rPr lang="el-GR" sz="2000" b="1" dirty="0" smtClean="0">
                <a:solidFill>
                  <a:schemeClr val="tx1"/>
                </a:solidFill>
              </a:rPr>
              <a:t>επίλυσή τους, που απαιτεί </a:t>
            </a:r>
            <a:r>
              <a:rPr lang="el-GR" sz="2000" b="1" dirty="0">
                <a:solidFill>
                  <a:schemeClr val="tx1"/>
                </a:solidFill>
              </a:rPr>
              <a:t>ομαδική εργασία μεταξύ μιας </a:t>
            </a:r>
            <a:r>
              <a:rPr lang="el-GR" sz="2000" b="1" dirty="0" smtClean="0">
                <a:solidFill>
                  <a:schemeClr val="tx1"/>
                </a:solidFill>
              </a:rPr>
              <a:t>ομάδας ερευνητών.</a:t>
            </a:r>
            <a:endParaRPr lang="el-GR" sz="2000" b="1" dirty="0">
              <a:solidFill>
                <a:schemeClr val="tx1"/>
              </a:solidFill>
            </a:endParaRPr>
          </a:p>
          <a:p>
            <a:pPr marL="411480" indent="-342900" algn="just">
              <a:buFont typeface="Wingdings" pitchFamily="2" charset="2"/>
              <a:buChar char="q"/>
            </a:pPr>
            <a:r>
              <a:rPr lang="el-GR" sz="2000" b="1" dirty="0">
                <a:solidFill>
                  <a:schemeClr val="tx1"/>
                </a:solidFill>
              </a:rPr>
              <a:t>Ο ενεργός ρόλος των φοιτητών είναι </a:t>
            </a:r>
            <a:r>
              <a:rPr lang="el-GR" sz="2000" b="1" dirty="0" smtClean="0">
                <a:solidFill>
                  <a:schemeClr val="tx1"/>
                </a:solidFill>
              </a:rPr>
              <a:t>απαραίτητος: </a:t>
            </a:r>
            <a:r>
              <a:rPr lang="el-GR" sz="2000" b="1" dirty="0">
                <a:solidFill>
                  <a:schemeClr val="tx1"/>
                </a:solidFill>
              </a:rPr>
              <a:t>Πρέπει να είναι </a:t>
            </a:r>
            <a:r>
              <a:rPr lang="el-GR" sz="2000" b="1" dirty="0" err="1" smtClean="0">
                <a:solidFill>
                  <a:schemeClr val="tx1"/>
                </a:solidFill>
              </a:rPr>
              <a:t>αυτο</a:t>
            </a:r>
            <a:r>
              <a:rPr lang="el-GR" sz="2000" b="1" dirty="0" smtClean="0">
                <a:solidFill>
                  <a:schemeClr val="tx1"/>
                </a:solidFill>
              </a:rPr>
              <a:t>-οργανωμένοι</a:t>
            </a:r>
            <a:r>
              <a:rPr lang="el-GR" sz="2000" b="1" dirty="0" smtClean="0">
                <a:solidFill>
                  <a:schemeClr val="tx1"/>
                </a:solidFill>
              </a:rPr>
              <a:t>, να διασπούν </a:t>
            </a:r>
            <a:r>
              <a:rPr lang="el-GR" sz="2000" b="1" dirty="0">
                <a:solidFill>
                  <a:schemeClr val="tx1"/>
                </a:solidFill>
              </a:rPr>
              <a:t>ενεργά τη </a:t>
            </a:r>
            <a:r>
              <a:rPr lang="el-GR" sz="2000" b="1" dirty="0" smtClean="0">
                <a:solidFill>
                  <a:schemeClr val="tx1"/>
                </a:solidFill>
              </a:rPr>
              <a:t>φύση </a:t>
            </a:r>
            <a:r>
              <a:rPr lang="el-GR" sz="2000" b="1" dirty="0">
                <a:solidFill>
                  <a:schemeClr val="tx1"/>
                </a:solidFill>
              </a:rPr>
              <a:t>του προβλήματος σε </a:t>
            </a:r>
            <a:r>
              <a:rPr lang="el-GR" sz="2000" b="1" dirty="0" err="1">
                <a:solidFill>
                  <a:schemeClr val="tx1"/>
                </a:solidFill>
              </a:rPr>
              <a:t>υπο</a:t>
            </a:r>
            <a:r>
              <a:rPr lang="el-GR" sz="2000" b="1" dirty="0">
                <a:solidFill>
                  <a:schemeClr val="tx1"/>
                </a:solidFill>
              </a:rPr>
              <a:t>-εργασίες και με τον τρόπο αυτό να </a:t>
            </a:r>
            <a:r>
              <a:rPr lang="el-GR" sz="2000" b="1" dirty="0" smtClean="0">
                <a:solidFill>
                  <a:schemeClr val="tx1"/>
                </a:solidFill>
              </a:rPr>
              <a:t>αποφασίσουν </a:t>
            </a:r>
            <a:r>
              <a:rPr lang="el-GR" sz="2000" b="1" dirty="0">
                <a:solidFill>
                  <a:schemeClr val="tx1"/>
                </a:solidFill>
              </a:rPr>
              <a:t>τι μπορούν και θέλουν να μάθουν. </a:t>
            </a:r>
            <a:r>
              <a:rPr lang="el-GR" sz="2000" b="1" dirty="0" smtClean="0">
                <a:solidFill>
                  <a:schemeClr val="tx1"/>
                </a:solidFill>
              </a:rPr>
              <a:t>Η διδακτική πρακτική αλλάζει και μετατρέπεται από «εκμάθηση </a:t>
            </a:r>
            <a:r>
              <a:rPr lang="el-GR" sz="2000" b="1" dirty="0">
                <a:solidFill>
                  <a:schemeClr val="tx1"/>
                </a:solidFill>
              </a:rPr>
              <a:t>με το </a:t>
            </a:r>
            <a:r>
              <a:rPr lang="el-GR" sz="2000" b="1" dirty="0" smtClean="0">
                <a:solidFill>
                  <a:schemeClr val="tx1"/>
                </a:solidFill>
              </a:rPr>
              <a:t>άκουσμα» </a:t>
            </a:r>
            <a:r>
              <a:rPr lang="el-GR" sz="2000" b="1" dirty="0" smtClean="0">
                <a:solidFill>
                  <a:schemeClr val="tx1"/>
                </a:solidFill>
              </a:rPr>
              <a:t>σε «βιωματική μάθηση»</a:t>
            </a:r>
            <a:r>
              <a:rPr lang="el-GR" sz="2000" b="1" dirty="0" smtClean="0">
                <a:solidFill>
                  <a:schemeClr val="tx1"/>
                </a:solidFill>
              </a:rPr>
              <a:t>.</a:t>
            </a:r>
            <a:endParaRPr lang="el-GR" sz="2000" b="1" dirty="0">
              <a:solidFill>
                <a:schemeClr val="tx1"/>
              </a:solidFill>
            </a:endParaRPr>
          </a:p>
          <a:p>
            <a:pPr marL="411480" indent="-342900" algn="just">
              <a:buFont typeface="Wingdings" pitchFamily="2" charset="2"/>
              <a:buChar char="q"/>
            </a:pPr>
            <a:r>
              <a:rPr lang="el-GR" sz="2000" b="1" dirty="0">
                <a:solidFill>
                  <a:schemeClr val="tx1"/>
                </a:solidFill>
              </a:rPr>
              <a:t>Ο ρόλος του δασκάλου </a:t>
            </a:r>
            <a:r>
              <a:rPr lang="el-GR" sz="2000" b="1" dirty="0" smtClean="0">
                <a:solidFill>
                  <a:schemeClr val="tx1"/>
                </a:solidFill>
              </a:rPr>
              <a:t>αλλάζει και από </a:t>
            </a:r>
            <a:r>
              <a:rPr lang="el-GR" sz="2000" b="1" dirty="0" smtClean="0">
                <a:solidFill>
                  <a:schemeClr val="tx1"/>
                </a:solidFill>
              </a:rPr>
              <a:t>μεταδότης</a:t>
            </a:r>
            <a:r>
              <a:rPr lang="el-GR" sz="2000" b="1" dirty="0" smtClean="0">
                <a:solidFill>
                  <a:schemeClr val="tx1"/>
                </a:solidFill>
              </a:rPr>
              <a:t> </a:t>
            </a:r>
            <a:r>
              <a:rPr lang="el-GR" sz="2000" b="1" dirty="0">
                <a:solidFill>
                  <a:schemeClr val="tx1"/>
                </a:solidFill>
              </a:rPr>
              <a:t>της γνώσης </a:t>
            </a:r>
            <a:r>
              <a:rPr lang="el-GR" sz="2000" b="1" dirty="0" smtClean="0">
                <a:solidFill>
                  <a:schemeClr val="tx1"/>
                </a:solidFill>
              </a:rPr>
              <a:t>μετατρέπεται σε </a:t>
            </a:r>
            <a:r>
              <a:rPr lang="el-GR" sz="2000" b="1" dirty="0" smtClean="0">
                <a:solidFill>
                  <a:schemeClr val="tx1"/>
                </a:solidFill>
              </a:rPr>
              <a:t>διαχειριστή, </a:t>
            </a:r>
            <a:r>
              <a:rPr lang="el-GR" sz="2000" b="1" dirty="0" err="1" smtClean="0">
                <a:solidFill>
                  <a:schemeClr val="tx1"/>
                </a:solidFill>
              </a:rPr>
              <a:t>διευκολυντή</a:t>
            </a:r>
            <a:r>
              <a:rPr lang="el-GR" sz="2000" b="1" dirty="0" smtClean="0">
                <a:solidFill>
                  <a:schemeClr val="tx1"/>
                </a:solidFill>
              </a:rPr>
              <a:t> και υποστηρικτή της μάθησης </a:t>
            </a:r>
            <a:r>
              <a:rPr lang="el-GR" sz="2000" b="1" dirty="0" smtClean="0">
                <a:solidFill>
                  <a:schemeClr val="tx1"/>
                </a:solidFill>
              </a:rPr>
              <a:t>από </a:t>
            </a:r>
            <a:r>
              <a:rPr lang="el-GR" sz="2000" b="1" dirty="0">
                <a:solidFill>
                  <a:schemeClr val="tx1"/>
                </a:solidFill>
              </a:rPr>
              <a:t>την έναρξη των </a:t>
            </a:r>
            <a:r>
              <a:rPr lang="el-GR" sz="2000" b="1" dirty="0" smtClean="0">
                <a:solidFill>
                  <a:schemeClr val="tx1"/>
                </a:solidFill>
              </a:rPr>
              <a:t>εκπαιδευτικών διαδικασιών.</a:t>
            </a:r>
            <a:endParaRPr lang="el-GR" sz="2000" b="1" dirty="0">
              <a:solidFill>
                <a:schemeClr val="tx1"/>
              </a:solidFill>
            </a:endParaRPr>
          </a:p>
        </p:txBody>
      </p:sp>
    </p:spTree>
    <p:extLst>
      <p:ext uri="{BB962C8B-B14F-4D97-AF65-F5344CB8AC3E}">
        <p14:creationId xmlns:p14="http://schemas.microsoft.com/office/powerpoint/2010/main" val="15498169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340768"/>
            <a:ext cx="7024744" cy="829896"/>
          </a:xfrm>
        </p:spPr>
        <p:txBody>
          <a:bodyPr>
            <a:noAutofit/>
          </a:bodyPr>
          <a:lstStyle/>
          <a:p>
            <a:pPr algn="ctr"/>
            <a:r>
              <a:rPr lang="el-GR" sz="2800" b="1" dirty="0" smtClean="0">
                <a:solidFill>
                  <a:schemeClr val="tx1"/>
                </a:solidFill>
              </a:rPr>
              <a:t>Σπουδαστές </a:t>
            </a:r>
            <a:r>
              <a:rPr lang="el-GR" sz="2800" b="1" dirty="0" smtClean="0">
                <a:solidFill>
                  <a:schemeClr val="tx1"/>
                </a:solidFill>
              </a:rPr>
              <a:t>και </a:t>
            </a:r>
            <a:r>
              <a:rPr lang="el-GR" sz="2800" b="1" dirty="0" smtClean="0">
                <a:solidFill>
                  <a:schemeClr val="tx1"/>
                </a:solidFill>
              </a:rPr>
              <a:t>καθηγητές </a:t>
            </a:r>
            <a:r>
              <a:rPr lang="el-GR" sz="2800" b="1" dirty="0" smtClean="0">
                <a:solidFill>
                  <a:schemeClr val="tx1"/>
                </a:solidFill>
              </a:rPr>
              <a:t>αντιμετωπίζουν</a:t>
            </a:r>
            <a:r>
              <a:rPr lang="el-GR" sz="2800" b="1" dirty="0" smtClean="0">
                <a:solidFill>
                  <a:schemeClr val="tx1"/>
                </a:solidFill>
              </a:rPr>
              <a:t> </a:t>
            </a:r>
            <a:r>
              <a:rPr lang="el-GR" sz="2800" b="1" dirty="0" smtClean="0">
                <a:solidFill>
                  <a:schemeClr val="tx1"/>
                </a:solidFill>
              </a:rPr>
              <a:t>τα προβλήματα του πραγματικού κόσμου</a:t>
            </a:r>
            <a:endParaRPr lang="el-GR" sz="2800" b="1" dirty="0">
              <a:solidFill>
                <a:schemeClr val="tx1"/>
              </a:solidFill>
            </a:endParaRPr>
          </a:p>
        </p:txBody>
      </p:sp>
      <p:pic>
        <p:nvPicPr>
          <p:cNvPr id="4" name="Θέση περιεχομένου 3"/>
          <p:cNvPicPr>
            <a:picLocks noGrp="1" noChangeAspect="1"/>
          </p:cNvPicPr>
          <p:nvPr>
            <p:ph sz="quarter" idx="16"/>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2555776" y="2348880"/>
            <a:ext cx="4108469" cy="3960416"/>
          </a:xfrm>
        </p:spPr>
      </p:pic>
    </p:spTree>
    <p:extLst>
      <p:ext uri="{BB962C8B-B14F-4D97-AF65-F5344CB8AC3E}">
        <p14:creationId xmlns:p14="http://schemas.microsoft.com/office/powerpoint/2010/main" val="32809630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268760"/>
            <a:ext cx="7024744" cy="1152128"/>
          </a:xfrm>
        </p:spPr>
        <p:txBody>
          <a:bodyPr>
            <a:normAutofit/>
          </a:bodyPr>
          <a:lstStyle/>
          <a:p>
            <a:pPr algn="just"/>
            <a:r>
              <a:rPr lang="el-GR" sz="2000" b="1" dirty="0">
                <a:solidFill>
                  <a:schemeClr val="tx1"/>
                </a:solidFill>
              </a:rPr>
              <a:t>Η εκπαιδευτική προσέγγιση, ως εκ τούτου, πρέπει να </a:t>
            </a:r>
            <a:r>
              <a:rPr lang="el-GR" sz="2000" b="1" dirty="0" smtClean="0">
                <a:solidFill>
                  <a:schemeClr val="tx1"/>
                </a:solidFill>
              </a:rPr>
              <a:t>ενσωματώνει </a:t>
            </a:r>
            <a:r>
              <a:rPr lang="el-GR" sz="2000" b="1" dirty="0">
                <a:solidFill>
                  <a:schemeClr val="tx1"/>
                </a:solidFill>
              </a:rPr>
              <a:t>τις πτυχές της ομαδικής εργασίας και </a:t>
            </a:r>
            <a:r>
              <a:rPr lang="el-GR" sz="2000" b="1" dirty="0" smtClean="0">
                <a:solidFill>
                  <a:schemeClr val="tx1"/>
                </a:solidFill>
              </a:rPr>
              <a:t>τους μαθητές σε </a:t>
            </a:r>
            <a:r>
              <a:rPr lang="el-GR" sz="2000" b="1" dirty="0">
                <a:solidFill>
                  <a:schemeClr val="tx1"/>
                </a:solidFill>
              </a:rPr>
              <a:t>μια ομάδα έργου.</a:t>
            </a:r>
          </a:p>
        </p:txBody>
      </p:sp>
      <p:pic>
        <p:nvPicPr>
          <p:cNvPr id="4" name="Θέση περιεχομένου 3"/>
          <p:cNvPicPr>
            <a:picLocks noGrp="1" noChangeAspect="1"/>
          </p:cNvPicPr>
          <p:nvPr>
            <p:ph sz="quarter" idx="16"/>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2699792" y="2420888"/>
            <a:ext cx="3323204" cy="3928102"/>
          </a:xfrm>
        </p:spPr>
      </p:pic>
      <p:sp>
        <p:nvSpPr>
          <p:cNvPr id="5" name="TextBox 4"/>
          <p:cNvSpPr txBox="1"/>
          <p:nvPr/>
        </p:nvSpPr>
        <p:spPr>
          <a:xfrm>
            <a:off x="6022996" y="5517232"/>
            <a:ext cx="2782164" cy="738664"/>
          </a:xfrm>
          <a:prstGeom prst="rect">
            <a:avLst/>
          </a:prstGeom>
          <a:noFill/>
        </p:spPr>
        <p:txBody>
          <a:bodyPr wrap="square" rtlCol="0">
            <a:spAutoFit/>
          </a:bodyPr>
          <a:lstStyle/>
          <a:p>
            <a:pPr algn="ctr"/>
            <a:r>
              <a:rPr lang="el-GR" sz="1400" b="1" dirty="0" smtClean="0"/>
              <a:t>Οι φοιτητές εργάζονται σε ομάδες για να επιλύσουν τα προβλήματα</a:t>
            </a:r>
            <a:endParaRPr lang="el-GR" sz="1400" b="1" dirty="0"/>
          </a:p>
        </p:txBody>
      </p:sp>
    </p:spTree>
    <p:extLst>
      <p:ext uri="{BB962C8B-B14F-4D97-AF65-F5344CB8AC3E}">
        <p14:creationId xmlns:p14="http://schemas.microsoft.com/office/powerpoint/2010/main" val="31729680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323528" y="548680"/>
            <a:ext cx="8424936" cy="1368152"/>
          </a:xfrm>
        </p:spPr>
        <p:txBody>
          <a:bodyPr>
            <a:noAutofit/>
          </a:bodyPr>
          <a:lstStyle/>
          <a:p>
            <a:pPr algn="ctr"/>
            <a:r>
              <a:rPr lang="el-GR" sz="2800" b="1" dirty="0" smtClean="0">
                <a:solidFill>
                  <a:schemeClr val="tx1"/>
                </a:solidFill>
              </a:rPr>
              <a:t>ΚΟΙΝΩΝΙΚΟ ΠΛΑΙΣΙΟ : </a:t>
            </a:r>
            <a:br>
              <a:rPr lang="el-GR" sz="2800" b="1" dirty="0" smtClean="0">
                <a:solidFill>
                  <a:schemeClr val="tx1"/>
                </a:solidFill>
              </a:rPr>
            </a:br>
            <a:r>
              <a:rPr lang="el-GR" sz="2400" b="1" dirty="0" smtClean="0">
                <a:solidFill>
                  <a:schemeClr val="tx1"/>
                </a:solidFill>
              </a:rPr>
              <a:t>Α</a:t>
            </a:r>
            <a:r>
              <a:rPr lang="el-GR" sz="2400" b="1" dirty="0" smtClean="0">
                <a:solidFill>
                  <a:schemeClr val="tx1"/>
                </a:solidFill>
              </a:rPr>
              <a:t>πό </a:t>
            </a:r>
            <a:r>
              <a:rPr lang="el-GR" sz="2400" b="1" dirty="0" smtClean="0">
                <a:solidFill>
                  <a:schemeClr val="tx1"/>
                </a:solidFill>
              </a:rPr>
              <a:t>μια </a:t>
            </a:r>
            <a:r>
              <a:rPr lang="el-GR" sz="2400" b="1" dirty="0" smtClean="0">
                <a:solidFill>
                  <a:schemeClr val="tx1"/>
                </a:solidFill>
              </a:rPr>
              <a:t>διαθεματική </a:t>
            </a:r>
            <a:r>
              <a:rPr lang="el-GR" sz="2400" b="1" dirty="0">
                <a:solidFill>
                  <a:schemeClr val="tx1"/>
                </a:solidFill>
              </a:rPr>
              <a:t>σε </a:t>
            </a:r>
            <a:r>
              <a:rPr lang="el-GR" sz="2400" b="1" dirty="0" smtClean="0">
                <a:solidFill>
                  <a:schemeClr val="tx1"/>
                </a:solidFill>
              </a:rPr>
              <a:t>μια </a:t>
            </a:r>
            <a:r>
              <a:rPr lang="el-GR" sz="2400" b="1" dirty="0">
                <a:solidFill>
                  <a:schemeClr val="tx1"/>
                </a:solidFill>
              </a:rPr>
              <a:t>διεπιστημονική προσέγγιση</a:t>
            </a:r>
          </a:p>
        </p:txBody>
      </p:sp>
      <p:sp>
        <p:nvSpPr>
          <p:cNvPr id="3" name="Θέση περιεχομένου 2"/>
          <p:cNvSpPr>
            <a:spLocks noGrp="1"/>
          </p:cNvSpPr>
          <p:nvPr>
            <p:ph sz="quarter" idx="16"/>
          </p:nvPr>
        </p:nvSpPr>
        <p:spPr>
          <a:xfrm>
            <a:off x="683568" y="2492896"/>
            <a:ext cx="7704856" cy="3744392"/>
          </a:xfrm>
        </p:spPr>
        <p:txBody>
          <a:bodyPr>
            <a:normAutofit lnSpcReduction="10000"/>
          </a:bodyPr>
          <a:lstStyle/>
          <a:p>
            <a:pPr algn="just"/>
            <a:r>
              <a:rPr lang="el-GR" sz="2000" b="1" dirty="0" smtClean="0">
                <a:solidFill>
                  <a:schemeClr val="tx1"/>
                </a:solidFill>
              </a:rPr>
              <a:t>	Σύνθετα </a:t>
            </a:r>
            <a:r>
              <a:rPr lang="el-GR" sz="2000" b="1" dirty="0">
                <a:solidFill>
                  <a:schemeClr val="tx1"/>
                </a:solidFill>
              </a:rPr>
              <a:t>προβλήματα του πραγματικού κόσμου απαιτούν </a:t>
            </a:r>
            <a:r>
              <a:rPr lang="el-GR" sz="2000" b="1" dirty="0" smtClean="0">
                <a:solidFill>
                  <a:schemeClr val="tx1"/>
                </a:solidFill>
              </a:rPr>
              <a:t>να </a:t>
            </a:r>
            <a:r>
              <a:rPr lang="el-GR" sz="2000" b="1" dirty="0" smtClean="0">
                <a:solidFill>
                  <a:schemeClr val="tx1"/>
                </a:solidFill>
              </a:rPr>
              <a:t>ενταχθούν </a:t>
            </a:r>
            <a:r>
              <a:rPr lang="el-GR" sz="2000" b="1" dirty="0">
                <a:solidFill>
                  <a:schemeClr val="tx1"/>
                </a:solidFill>
              </a:rPr>
              <a:t>στη διαδικασία επίλυσης </a:t>
            </a:r>
            <a:r>
              <a:rPr lang="el-GR" sz="2000" b="1" dirty="0" smtClean="0">
                <a:solidFill>
                  <a:schemeClr val="tx1"/>
                </a:solidFill>
              </a:rPr>
              <a:t>προβλημάτων </a:t>
            </a:r>
            <a:r>
              <a:rPr lang="el-GR" sz="2000" b="1" dirty="0" smtClean="0">
                <a:solidFill>
                  <a:schemeClr val="tx1"/>
                </a:solidFill>
              </a:rPr>
              <a:t>φορείς έξω </a:t>
            </a:r>
            <a:r>
              <a:rPr lang="el-GR" sz="2000" b="1" dirty="0">
                <a:solidFill>
                  <a:schemeClr val="tx1"/>
                </a:solidFill>
              </a:rPr>
              <a:t>από το </a:t>
            </a:r>
            <a:r>
              <a:rPr lang="el-GR" sz="2000" b="1" dirty="0" smtClean="0">
                <a:solidFill>
                  <a:schemeClr val="tx1"/>
                </a:solidFill>
              </a:rPr>
              <a:t>πανεπιστήμιο, επειδή διαθέτουν ειδικές γνώσεις, οι οποίες είναι </a:t>
            </a:r>
            <a:r>
              <a:rPr lang="el-GR" sz="2000" b="1" dirty="0">
                <a:solidFill>
                  <a:schemeClr val="tx1"/>
                </a:solidFill>
              </a:rPr>
              <a:t>ζωτικής σημασίας στη διαδικασία εφαρμογής. </a:t>
            </a:r>
            <a:r>
              <a:rPr lang="el-GR" sz="2000" b="1" dirty="0" smtClean="0">
                <a:solidFill>
                  <a:schemeClr val="tx1"/>
                </a:solidFill>
              </a:rPr>
              <a:t>Η αντίληψη του προβλήματος επηρεάζεται δεδομένου </a:t>
            </a:r>
            <a:r>
              <a:rPr lang="el-GR" sz="2000" b="1" dirty="0">
                <a:solidFill>
                  <a:schemeClr val="tx1"/>
                </a:solidFill>
              </a:rPr>
              <a:t>ότι </a:t>
            </a:r>
            <a:r>
              <a:rPr lang="el-GR" sz="2000" b="1" dirty="0" smtClean="0">
                <a:solidFill>
                  <a:schemeClr val="tx1"/>
                </a:solidFill>
              </a:rPr>
              <a:t>αφενός δεν </a:t>
            </a:r>
            <a:r>
              <a:rPr lang="el-GR" sz="2000" b="1" dirty="0">
                <a:solidFill>
                  <a:schemeClr val="tx1"/>
                </a:solidFill>
              </a:rPr>
              <a:t>ακολουθούν </a:t>
            </a:r>
            <a:r>
              <a:rPr lang="el-GR" sz="2000" b="1" dirty="0" err="1" smtClean="0">
                <a:solidFill>
                  <a:schemeClr val="tx1"/>
                </a:solidFill>
              </a:rPr>
              <a:t>όλ</a:t>
            </a:r>
            <a:r>
              <a:rPr lang="en-US" sz="2000" b="1" dirty="0" smtClean="0">
                <a:solidFill>
                  <a:schemeClr val="tx1"/>
                </a:solidFill>
              </a:rPr>
              <a:t>o</a:t>
            </a:r>
            <a:r>
              <a:rPr lang="el-GR" sz="2000" b="1" dirty="0" smtClean="0">
                <a:solidFill>
                  <a:schemeClr val="tx1"/>
                </a:solidFill>
              </a:rPr>
              <a:t>ι</a:t>
            </a:r>
            <a:r>
              <a:rPr lang="en-US" sz="2000" b="1" dirty="0" smtClean="0">
                <a:solidFill>
                  <a:schemeClr val="tx1"/>
                </a:solidFill>
              </a:rPr>
              <a:t> </a:t>
            </a:r>
            <a:r>
              <a:rPr lang="el-GR" sz="2000" b="1" dirty="0" smtClean="0">
                <a:solidFill>
                  <a:schemeClr val="tx1"/>
                </a:solidFill>
              </a:rPr>
              <a:t>τον ίδιο τρόπο σκέψης, αφετέρου ότι διαφέρουν τα προσωπικά συμφέροντα </a:t>
            </a:r>
            <a:r>
              <a:rPr lang="el-GR" sz="2000" b="1" dirty="0">
                <a:solidFill>
                  <a:schemeClr val="tx1"/>
                </a:solidFill>
              </a:rPr>
              <a:t>και </a:t>
            </a:r>
            <a:r>
              <a:rPr lang="el-GR" sz="2000" b="1" dirty="0" smtClean="0">
                <a:solidFill>
                  <a:schemeClr val="tx1"/>
                </a:solidFill>
              </a:rPr>
              <a:t>οι </a:t>
            </a:r>
            <a:r>
              <a:rPr lang="el-GR" sz="2000" b="1" dirty="0" smtClean="0">
                <a:solidFill>
                  <a:schemeClr val="tx1"/>
                </a:solidFill>
              </a:rPr>
              <a:t>στόχοι .</a:t>
            </a:r>
          </a:p>
          <a:p>
            <a:pPr algn="just"/>
            <a:r>
              <a:rPr lang="el-GR" sz="2000" b="1" dirty="0" smtClean="0">
                <a:solidFill>
                  <a:schemeClr val="tx1"/>
                </a:solidFill>
              </a:rPr>
              <a:t>Η π</a:t>
            </a:r>
            <a:r>
              <a:rPr lang="el-GR" sz="2000" b="1" dirty="0" smtClean="0">
                <a:solidFill>
                  <a:schemeClr val="tx1"/>
                </a:solidFill>
              </a:rPr>
              <a:t>ραγματικότητα έχει </a:t>
            </a:r>
            <a:r>
              <a:rPr lang="el-GR" sz="2000" b="1" dirty="0">
                <a:solidFill>
                  <a:schemeClr val="tx1"/>
                </a:solidFill>
              </a:rPr>
              <a:t>αντικατασταθεί από </a:t>
            </a:r>
            <a:r>
              <a:rPr lang="el-GR" sz="2000" b="1" dirty="0" smtClean="0">
                <a:solidFill>
                  <a:schemeClr val="tx1"/>
                </a:solidFill>
              </a:rPr>
              <a:t>μια </a:t>
            </a:r>
            <a:r>
              <a:rPr lang="el-GR" sz="2000" b="1" dirty="0" err="1">
                <a:solidFill>
                  <a:schemeClr val="tx1"/>
                </a:solidFill>
              </a:rPr>
              <a:t>κονστρουκτιβιστική</a:t>
            </a:r>
            <a:r>
              <a:rPr lang="el-GR" sz="2000" b="1" dirty="0">
                <a:solidFill>
                  <a:schemeClr val="tx1"/>
                </a:solidFill>
              </a:rPr>
              <a:t> </a:t>
            </a:r>
            <a:r>
              <a:rPr lang="el-GR" sz="2000" b="1" dirty="0" smtClean="0">
                <a:solidFill>
                  <a:schemeClr val="tx1"/>
                </a:solidFill>
              </a:rPr>
              <a:t>προοπτική. Οι διαφορετικές όψεις της </a:t>
            </a:r>
            <a:r>
              <a:rPr lang="el-GR" sz="2000" b="1" dirty="0" smtClean="0">
                <a:solidFill>
                  <a:schemeClr val="tx1"/>
                </a:solidFill>
              </a:rPr>
              <a:t>πραγματικότητας</a:t>
            </a:r>
            <a:r>
              <a:rPr lang="en-US" sz="2000" b="1" dirty="0" smtClean="0">
                <a:solidFill>
                  <a:schemeClr val="tx1"/>
                </a:solidFill>
              </a:rPr>
              <a:t> </a:t>
            </a:r>
            <a:r>
              <a:rPr lang="el-GR" sz="2000" b="1" dirty="0" smtClean="0">
                <a:solidFill>
                  <a:schemeClr val="tx1"/>
                </a:solidFill>
              </a:rPr>
              <a:t>πρέπει διαπραγματευθούν και </a:t>
            </a:r>
            <a:r>
              <a:rPr lang="el-GR" sz="2000" b="1" dirty="0">
                <a:solidFill>
                  <a:schemeClr val="tx1"/>
                </a:solidFill>
              </a:rPr>
              <a:t>να ενσωματωθούν.</a:t>
            </a:r>
          </a:p>
        </p:txBody>
      </p:sp>
    </p:spTree>
    <p:extLst>
      <p:ext uri="{BB962C8B-B14F-4D97-AF65-F5344CB8AC3E}">
        <p14:creationId xmlns:p14="http://schemas.microsoft.com/office/powerpoint/2010/main" val="33154100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412776"/>
            <a:ext cx="7024744" cy="1152128"/>
          </a:xfrm>
        </p:spPr>
        <p:txBody>
          <a:bodyPr>
            <a:normAutofit fontScale="90000"/>
          </a:bodyPr>
          <a:lstStyle/>
          <a:p>
            <a:pPr marL="68580" lvl="0">
              <a:spcBef>
                <a:spcPct val="20000"/>
              </a:spcBef>
            </a:pPr>
            <a:r>
              <a:rPr lang="el-GR" sz="2000" b="1" dirty="0">
                <a:solidFill>
                  <a:prstClr val="black"/>
                </a:solidFill>
                <a:ea typeface="+mn-ea"/>
                <a:cs typeface="+mn-cs"/>
              </a:rPr>
              <a:t>Σε αυτή την διεπιστημονική προσέγγιση, ο δάσκαλος</a:t>
            </a:r>
            <a:r>
              <a:rPr lang="el-GR" sz="2000" b="1" dirty="0" smtClean="0">
                <a:solidFill>
                  <a:prstClr val="black"/>
                </a:solidFill>
                <a:ea typeface="+mn-ea"/>
                <a:cs typeface="+mn-cs"/>
              </a:rPr>
              <a:t>, ο φοιτητής </a:t>
            </a:r>
            <a:r>
              <a:rPr lang="el-GR" sz="2000" b="1" dirty="0">
                <a:solidFill>
                  <a:prstClr val="black"/>
                </a:solidFill>
                <a:ea typeface="+mn-ea"/>
                <a:cs typeface="+mn-cs"/>
              </a:rPr>
              <a:t>και οι ενδιαφερόμενοι μπορούν να σχηματίσουν μια κοινότητα στην οποία λαμβάνουν χώρα συγκεκριμένες διαδικασίες μάθησης.</a:t>
            </a:r>
            <a:endParaRPr lang="el-GR" dirty="0"/>
          </a:p>
        </p:txBody>
      </p:sp>
      <p:pic>
        <p:nvPicPr>
          <p:cNvPr id="4" name="Θέση περιεχομένου 3"/>
          <p:cNvPicPr>
            <a:picLocks noGrp="1" noChangeAspect="1"/>
          </p:cNvPicPr>
          <p:nvPr>
            <p:ph sz="quarter" idx="16"/>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3563888" y="2780928"/>
            <a:ext cx="4103177" cy="3529013"/>
          </a:xfrm>
        </p:spPr>
      </p:pic>
      <p:sp>
        <p:nvSpPr>
          <p:cNvPr id="5" name="TextBox 4"/>
          <p:cNvSpPr txBox="1"/>
          <p:nvPr/>
        </p:nvSpPr>
        <p:spPr>
          <a:xfrm>
            <a:off x="611560" y="5373216"/>
            <a:ext cx="2808312" cy="1077218"/>
          </a:xfrm>
          <a:prstGeom prst="rect">
            <a:avLst/>
          </a:prstGeom>
          <a:noFill/>
        </p:spPr>
        <p:txBody>
          <a:bodyPr wrap="square" rtlCol="0">
            <a:spAutoFit/>
          </a:bodyPr>
          <a:lstStyle/>
          <a:p>
            <a:pPr algn="ctr"/>
            <a:r>
              <a:rPr lang="el-GR" sz="1600" b="1" dirty="0" smtClean="0"/>
              <a:t>Οι ενδιαφερόμενοι εμπλέκονται στη διαδικασία επίλυσης του προβλήματος</a:t>
            </a:r>
            <a:endParaRPr lang="el-GR" sz="1600" b="1" dirty="0"/>
          </a:p>
        </p:txBody>
      </p:sp>
    </p:spTree>
    <p:extLst>
      <p:ext uri="{BB962C8B-B14F-4D97-AF65-F5344CB8AC3E}">
        <p14:creationId xmlns:p14="http://schemas.microsoft.com/office/powerpoint/2010/main" val="41482209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99592" y="1268760"/>
            <a:ext cx="7272808" cy="720080"/>
          </a:xfrm>
        </p:spPr>
        <p:txBody>
          <a:bodyPr>
            <a:normAutofit/>
          </a:bodyPr>
          <a:lstStyle/>
          <a:p>
            <a:pPr algn="ctr"/>
            <a:r>
              <a:rPr lang="el-GR" sz="2700" b="1" dirty="0" smtClean="0">
                <a:solidFill>
                  <a:schemeClr val="tx1"/>
                </a:solidFill>
              </a:rPr>
              <a:t>ΔΙΕΠΙΣΤΗΜΟΝΙΚΕΣ ΜΕΛΕΤΕΣ ΠΕΡΙΠΤΏΣΕΩΝ</a:t>
            </a:r>
            <a:endParaRPr lang="el-GR" sz="2700" b="1" dirty="0">
              <a:solidFill>
                <a:schemeClr val="tx1"/>
              </a:solidFill>
            </a:endParaRPr>
          </a:p>
        </p:txBody>
      </p:sp>
      <p:sp>
        <p:nvSpPr>
          <p:cNvPr id="3" name="Θέση περιεχομένου 2"/>
          <p:cNvSpPr>
            <a:spLocks noGrp="1"/>
          </p:cNvSpPr>
          <p:nvPr>
            <p:ph sz="quarter" idx="16"/>
          </p:nvPr>
        </p:nvSpPr>
        <p:spPr>
          <a:xfrm>
            <a:off x="611560" y="2204864"/>
            <a:ext cx="7704856" cy="4032424"/>
          </a:xfrm>
        </p:spPr>
        <p:txBody>
          <a:bodyPr>
            <a:normAutofit lnSpcReduction="10000"/>
          </a:bodyPr>
          <a:lstStyle/>
          <a:p>
            <a:pPr algn="just"/>
            <a:r>
              <a:rPr lang="el-GR" sz="2000" dirty="0" smtClean="0">
                <a:solidFill>
                  <a:schemeClr val="tx1"/>
                </a:solidFill>
              </a:rPr>
              <a:t>	Αυτό </a:t>
            </a:r>
            <a:r>
              <a:rPr lang="el-GR" sz="2000" dirty="0">
                <a:solidFill>
                  <a:schemeClr val="tx1"/>
                </a:solidFill>
              </a:rPr>
              <a:t>μπορεί να απεικονισθεί και για τα τρία πεδία </a:t>
            </a:r>
            <a:r>
              <a:rPr lang="el-GR" sz="2000" dirty="0" smtClean="0">
                <a:solidFill>
                  <a:schemeClr val="tx1"/>
                </a:solidFill>
              </a:rPr>
              <a:t>που αναφέρθηκαν παραπάνω:</a:t>
            </a:r>
            <a:endParaRPr lang="el-GR" sz="2000" dirty="0">
              <a:solidFill>
                <a:schemeClr val="tx1"/>
              </a:solidFill>
            </a:endParaRPr>
          </a:p>
          <a:p>
            <a:pPr marL="411480" indent="-342900" algn="just">
              <a:buFont typeface="Arial" panose="020B0604020202020204" pitchFamily="34" charset="0"/>
              <a:buChar char="•"/>
            </a:pPr>
            <a:r>
              <a:rPr lang="el-GR" sz="2000" dirty="0" smtClean="0">
                <a:solidFill>
                  <a:schemeClr val="tx1"/>
                </a:solidFill>
              </a:rPr>
              <a:t>Κύρια θεματική ενότητα. Σύνθετα </a:t>
            </a:r>
            <a:r>
              <a:rPr lang="el-GR" sz="2000" dirty="0">
                <a:solidFill>
                  <a:schemeClr val="tx1"/>
                </a:solidFill>
              </a:rPr>
              <a:t>και </a:t>
            </a:r>
            <a:r>
              <a:rPr lang="el-GR" sz="2000" dirty="0" smtClean="0">
                <a:solidFill>
                  <a:schemeClr val="tx1"/>
                </a:solidFill>
              </a:rPr>
              <a:t>πολύπλοκα προβλήματα </a:t>
            </a:r>
            <a:r>
              <a:rPr lang="el-GR" sz="2000" dirty="0">
                <a:solidFill>
                  <a:schemeClr val="tx1"/>
                </a:solidFill>
              </a:rPr>
              <a:t>του πραγματικού κόσμου είναι </a:t>
            </a:r>
            <a:r>
              <a:rPr lang="el-GR" sz="2000" dirty="0" smtClean="0">
                <a:solidFill>
                  <a:schemeClr val="tx1"/>
                </a:solidFill>
              </a:rPr>
              <a:t>ασαφή, </a:t>
            </a:r>
            <a:r>
              <a:rPr lang="el-GR" sz="2000" dirty="0">
                <a:solidFill>
                  <a:schemeClr val="tx1"/>
                </a:solidFill>
              </a:rPr>
              <a:t>όπου ούτε η </a:t>
            </a:r>
            <a:r>
              <a:rPr lang="el-GR" sz="2000" dirty="0" smtClean="0">
                <a:solidFill>
                  <a:schemeClr val="tx1"/>
                </a:solidFill>
              </a:rPr>
              <a:t>αρχική, </a:t>
            </a:r>
            <a:r>
              <a:rPr lang="el-GR" sz="2000" dirty="0">
                <a:solidFill>
                  <a:schemeClr val="tx1"/>
                </a:solidFill>
              </a:rPr>
              <a:t>ούτε η </a:t>
            </a:r>
            <a:r>
              <a:rPr lang="el-GR" sz="2000" dirty="0" smtClean="0">
                <a:solidFill>
                  <a:schemeClr val="tx1"/>
                </a:solidFill>
              </a:rPr>
              <a:t>τελική κατάσταση είναι </a:t>
            </a:r>
            <a:r>
              <a:rPr lang="el-GR" sz="2000" dirty="0">
                <a:solidFill>
                  <a:schemeClr val="tx1"/>
                </a:solidFill>
              </a:rPr>
              <a:t>επαρκώς </a:t>
            </a:r>
            <a:r>
              <a:rPr lang="el-GR" sz="2000" dirty="0" smtClean="0">
                <a:solidFill>
                  <a:schemeClr val="tx1"/>
                </a:solidFill>
              </a:rPr>
              <a:t>γνωστή </a:t>
            </a:r>
            <a:r>
              <a:rPr lang="el-GR" sz="2000" dirty="0">
                <a:solidFill>
                  <a:schemeClr val="tx1"/>
                </a:solidFill>
              </a:rPr>
              <a:t>(</a:t>
            </a:r>
            <a:r>
              <a:rPr lang="el-GR" sz="2000" dirty="0" err="1">
                <a:solidFill>
                  <a:schemeClr val="tx1"/>
                </a:solidFill>
              </a:rPr>
              <a:t>Scholz</a:t>
            </a:r>
            <a:r>
              <a:rPr lang="el-GR" sz="2000" dirty="0">
                <a:solidFill>
                  <a:schemeClr val="tx1"/>
                </a:solidFill>
              </a:rPr>
              <a:t> </a:t>
            </a:r>
            <a:r>
              <a:rPr lang="el-GR" sz="2000" dirty="0" err="1">
                <a:solidFill>
                  <a:schemeClr val="tx1"/>
                </a:solidFill>
              </a:rPr>
              <a:t>et</a:t>
            </a:r>
            <a:r>
              <a:rPr lang="el-GR" sz="2000" dirty="0">
                <a:solidFill>
                  <a:schemeClr val="tx1"/>
                </a:solidFill>
              </a:rPr>
              <a:t> </a:t>
            </a:r>
            <a:r>
              <a:rPr lang="el-GR" sz="2000" dirty="0" err="1">
                <a:solidFill>
                  <a:schemeClr val="tx1"/>
                </a:solidFill>
              </a:rPr>
              <a:t>al</a:t>
            </a:r>
            <a:r>
              <a:rPr lang="el-GR" sz="2000" dirty="0">
                <a:solidFill>
                  <a:schemeClr val="tx1"/>
                </a:solidFill>
              </a:rPr>
              <a:t>., 1997a, b).</a:t>
            </a:r>
          </a:p>
          <a:p>
            <a:pPr marL="411480" indent="-342900" algn="just">
              <a:buFont typeface="Arial" panose="020B0604020202020204" pitchFamily="34" charset="0"/>
              <a:buChar char="•"/>
            </a:pPr>
            <a:r>
              <a:rPr lang="el-GR" sz="2000" dirty="0">
                <a:solidFill>
                  <a:schemeClr val="tx1"/>
                </a:solidFill>
              </a:rPr>
              <a:t>Τ</a:t>
            </a:r>
            <a:r>
              <a:rPr lang="el-GR" sz="2000" dirty="0" smtClean="0">
                <a:solidFill>
                  <a:schemeClr val="tx1"/>
                </a:solidFill>
              </a:rPr>
              <a:t>ομέας </a:t>
            </a:r>
            <a:r>
              <a:rPr lang="el-GR" sz="2000" dirty="0">
                <a:solidFill>
                  <a:schemeClr val="tx1"/>
                </a:solidFill>
              </a:rPr>
              <a:t>της διαδικασίας. Δουλεύοντας σε ομάδες των 10-15 μαθητών, </a:t>
            </a:r>
            <a:r>
              <a:rPr lang="el-GR" sz="2000" dirty="0" smtClean="0">
                <a:solidFill>
                  <a:schemeClr val="tx1"/>
                </a:solidFill>
              </a:rPr>
              <a:t>η έντονη </a:t>
            </a:r>
            <a:r>
              <a:rPr lang="el-GR" sz="2000" dirty="0">
                <a:solidFill>
                  <a:schemeClr val="tx1"/>
                </a:solidFill>
              </a:rPr>
              <a:t>επικοινωνία με τους ενδιαφερόμενους </a:t>
            </a:r>
            <a:r>
              <a:rPr lang="el-GR" sz="2000" dirty="0" smtClean="0">
                <a:solidFill>
                  <a:schemeClr val="tx1"/>
                </a:solidFill>
              </a:rPr>
              <a:t>φορείς </a:t>
            </a:r>
            <a:r>
              <a:rPr lang="el-GR" sz="2000" dirty="0">
                <a:solidFill>
                  <a:schemeClr val="tx1"/>
                </a:solidFill>
              </a:rPr>
              <a:t>και </a:t>
            </a:r>
            <a:r>
              <a:rPr lang="el-GR" sz="2000" dirty="0" smtClean="0">
                <a:solidFill>
                  <a:schemeClr val="tx1"/>
                </a:solidFill>
              </a:rPr>
              <a:t>η </a:t>
            </a:r>
            <a:r>
              <a:rPr lang="el-GR" sz="2000" dirty="0" err="1" smtClean="0">
                <a:solidFill>
                  <a:schemeClr val="tx1"/>
                </a:solidFill>
              </a:rPr>
              <a:t>αξιολογήση</a:t>
            </a:r>
            <a:r>
              <a:rPr lang="el-GR" sz="2000" dirty="0" smtClean="0">
                <a:solidFill>
                  <a:schemeClr val="tx1"/>
                </a:solidFill>
              </a:rPr>
              <a:t> </a:t>
            </a:r>
            <a:r>
              <a:rPr lang="el-GR" sz="2000" dirty="0">
                <a:solidFill>
                  <a:schemeClr val="tx1"/>
                </a:solidFill>
              </a:rPr>
              <a:t>πολλαπλών κριτηρίων με τα ενδιαφερόμενα μέρη αποτελούν κεντρικές αρχές του TCS. </a:t>
            </a:r>
            <a:r>
              <a:rPr lang="el-GR" sz="2000" dirty="0" smtClean="0">
                <a:solidFill>
                  <a:schemeClr val="tx1"/>
                </a:solidFill>
              </a:rPr>
              <a:t>Η </a:t>
            </a:r>
            <a:r>
              <a:rPr lang="el-GR" sz="2000" dirty="0">
                <a:solidFill>
                  <a:schemeClr val="tx1"/>
                </a:solidFill>
              </a:rPr>
              <a:t>γ</a:t>
            </a:r>
            <a:r>
              <a:rPr lang="el-GR" sz="2000" dirty="0" smtClean="0">
                <a:solidFill>
                  <a:schemeClr val="tx1"/>
                </a:solidFill>
              </a:rPr>
              <a:t>νώση </a:t>
            </a:r>
            <a:r>
              <a:rPr lang="el-GR" sz="2000" dirty="0">
                <a:solidFill>
                  <a:schemeClr val="tx1"/>
                </a:solidFill>
              </a:rPr>
              <a:t>των διαδικασιών της ομάδας γίνεται σημαντική, καθώς και </a:t>
            </a:r>
            <a:r>
              <a:rPr lang="el-GR" sz="2000" dirty="0" smtClean="0">
                <a:solidFill>
                  <a:schemeClr val="tx1"/>
                </a:solidFill>
              </a:rPr>
              <a:t>οι γενικές </a:t>
            </a:r>
            <a:r>
              <a:rPr lang="el-GR" sz="2000" dirty="0">
                <a:solidFill>
                  <a:schemeClr val="tx1"/>
                </a:solidFill>
              </a:rPr>
              <a:t>δεξιότητες </a:t>
            </a:r>
            <a:r>
              <a:rPr lang="el-GR" sz="2000" dirty="0" smtClean="0">
                <a:solidFill>
                  <a:schemeClr val="tx1"/>
                </a:solidFill>
              </a:rPr>
              <a:t>διαχείρισης </a:t>
            </a:r>
            <a:r>
              <a:rPr lang="en-US" sz="2000" dirty="0" smtClean="0">
                <a:solidFill>
                  <a:schemeClr val="tx1"/>
                </a:solidFill>
              </a:rPr>
              <a:t>(</a:t>
            </a:r>
            <a:r>
              <a:rPr lang="en-US" sz="2000" dirty="0" err="1" smtClean="0">
                <a:solidFill>
                  <a:schemeClr val="tx1"/>
                </a:solidFill>
              </a:rPr>
              <a:t>Stauffacher</a:t>
            </a:r>
            <a:r>
              <a:rPr lang="en-US" sz="2000" dirty="0">
                <a:solidFill>
                  <a:schemeClr val="tx1"/>
                </a:solidFill>
              </a:rPr>
              <a:t>, 2001</a:t>
            </a:r>
            <a:r>
              <a:rPr lang="en-US" sz="2000" dirty="0" smtClean="0">
                <a:solidFill>
                  <a:schemeClr val="tx1"/>
                </a:solidFill>
              </a:rPr>
              <a:t>).</a:t>
            </a:r>
          </a:p>
          <a:p>
            <a:pPr marL="411480" indent="-342900" algn="just">
              <a:buFont typeface="Arial" panose="020B0604020202020204" pitchFamily="34" charset="0"/>
              <a:buChar char="•"/>
            </a:pPr>
            <a:endParaRPr lang="el-GR" sz="2000" b="1" dirty="0">
              <a:solidFill>
                <a:schemeClr val="tx1"/>
              </a:solidFill>
            </a:endParaRPr>
          </a:p>
        </p:txBody>
      </p:sp>
    </p:spTree>
    <p:extLst>
      <p:ext uri="{BB962C8B-B14F-4D97-AF65-F5344CB8AC3E}">
        <p14:creationId xmlns:p14="http://schemas.microsoft.com/office/powerpoint/2010/main" val="83939488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27584" y="1340768"/>
            <a:ext cx="7632848" cy="757888"/>
          </a:xfrm>
        </p:spPr>
        <p:txBody>
          <a:bodyPr>
            <a:normAutofit fontScale="90000"/>
          </a:bodyPr>
          <a:lstStyle/>
          <a:p>
            <a:r>
              <a:rPr lang="el-GR" sz="3200" b="1" dirty="0" smtClean="0">
                <a:solidFill>
                  <a:schemeClr val="tx1"/>
                </a:solidFill>
              </a:rPr>
              <a:t>ΔΙΕΠΙΣΤΗΜΟΝΙΚΕΣ </a:t>
            </a:r>
            <a:r>
              <a:rPr lang="el-GR" sz="3200" b="1" dirty="0">
                <a:solidFill>
                  <a:schemeClr val="tx1"/>
                </a:solidFill>
              </a:rPr>
              <a:t>ΜΕΛΕΤΕΣ ΠΕΡΙΠΤΏΣΕΩΝ</a:t>
            </a:r>
            <a:endParaRPr lang="el-GR" dirty="0"/>
          </a:p>
        </p:txBody>
      </p:sp>
      <p:sp>
        <p:nvSpPr>
          <p:cNvPr id="3" name="Θέση περιεχομένου 2"/>
          <p:cNvSpPr>
            <a:spLocks noGrp="1"/>
          </p:cNvSpPr>
          <p:nvPr>
            <p:ph sz="quarter" idx="16"/>
          </p:nvPr>
        </p:nvSpPr>
        <p:spPr>
          <a:xfrm>
            <a:off x="611560" y="2636912"/>
            <a:ext cx="7489453" cy="3600376"/>
          </a:xfrm>
        </p:spPr>
        <p:txBody>
          <a:bodyPr>
            <a:normAutofit/>
          </a:bodyPr>
          <a:lstStyle/>
          <a:p>
            <a:pPr marL="365760" lvl="1" indent="0" algn="just">
              <a:buNone/>
            </a:pPr>
            <a:r>
              <a:rPr lang="en-US" sz="2000" b="1" dirty="0" smtClean="0">
                <a:solidFill>
                  <a:schemeClr val="accent1"/>
                </a:solidFill>
              </a:rPr>
              <a:t>3. </a:t>
            </a:r>
            <a:r>
              <a:rPr lang="el-GR" sz="2000" dirty="0" smtClean="0">
                <a:solidFill>
                  <a:schemeClr val="tx1"/>
                </a:solidFill>
              </a:rPr>
              <a:t>Κοινωνικός τομέας </a:t>
            </a:r>
            <a:r>
              <a:rPr lang="el-GR" sz="2000" dirty="0" err="1" smtClean="0">
                <a:solidFill>
                  <a:schemeClr val="tx1"/>
                </a:solidFill>
              </a:rPr>
              <a:t>πλαίσιου</a:t>
            </a:r>
            <a:r>
              <a:rPr lang="el-GR" sz="2000" dirty="0" smtClean="0">
                <a:solidFill>
                  <a:schemeClr val="tx1"/>
                </a:solidFill>
              </a:rPr>
              <a:t>. </a:t>
            </a:r>
            <a:r>
              <a:rPr lang="el-GR" sz="2000" dirty="0">
                <a:solidFill>
                  <a:schemeClr val="tx1"/>
                </a:solidFill>
              </a:rPr>
              <a:t>Σε αντίθεση με την διεπιστημονική έρευνα, η μελέτη μας πηγαίνει πέρα από την επιστήμη μέσω της διεπιστημονικής έρευνας (</a:t>
            </a:r>
            <a:r>
              <a:rPr lang="el-GR" sz="2000" dirty="0" err="1">
                <a:solidFill>
                  <a:schemeClr val="tx1"/>
                </a:solidFill>
              </a:rPr>
              <a:t>Gibbons</a:t>
            </a:r>
            <a:r>
              <a:rPr lang="el-GR" sz="2000" dirty="0">
                <a:solidFill>
                  <a:schemeClr val="tx1"/>
                </a:solidFill>
              </a:rPr>
              <a:t> και </a:t>
            </a:r>
            <a:r>
              <a:rPr lang="el-GR" sz="2000" dirty="0" err="1">
                <a:solidFill>
                  <a:schemeClr val="tx1"/>
                </a:solidFill>
              </a:rPr>
              <a:t>Nowotny</a:t>
            </a:r>
            <a:r>
              <a:rPr lang="el-GR" sz="2000" dirty="0">
                <a:solidFill>
                  <a:schemeClr val="tx1"/>
                </a:solidFill>
              </a:rPr>
              <a:t>, </a:t>
            </a:r>
            <a:r>
              <a:rPr lang="el-GR" sz="2000" dirty="0" smtClean="0">
                <a:solidFill>
                  <a:schemeClr val="tx1"/>
                </a:solidFill>
              </a:rPr>
              <a:t>2001’ </a:t>
            </a:r>
            <a:r>
              <a:rPr lang="el-GR" sz="2000" dirty="0" err="1">
                <a:solidFill>
                  <a:schemeClr val="tx1"/>
                </a:solidFill>
              </a:rPr>
              <a:t>Scholz</a:t>
            </a:r>
            <a:r>
              <a:rPr lang="el-GR" sz="2000" dirty="0">
                <a:solidFill>
                  <a:schemeClr val="tx1"/>
                </a:solidFill>
              </a:rPr>
              <a:t> </a:t>
            </a:r>
            <a:r>
              <a:rPr lang="el-GR" sz="2000" dirty="0" err="1">
                <a:solidFill>
                  <a:schemeClr val="tx1"/>
                </a:solidFill>
              </a:rPr>
              <a:t>et</a:t>
            </a:r>
            <a:r>
              <a:rPr lang="el-GR" sz="2000" dirty="0">
                <a:solidFill>
                  <a:schemeClr val="tx1"/>
                </a:solidFill>
              </a:rPr>
              <a:t> </a:t>
            </a:r>
            <a:r>
              <a:rPr lang="el-GR" sz="2000" dirty="0" err="1">
                <a:solidFill>
                  <a:schemeClr val="tx1"/>
                </a:solidFill>
              </a:rPr>
              <a:t>al</a:t>
            </a:r>
            <a:r>
              <a:rPr lang="el-GR" sz="2000" dirty="0">
                <a:solidFill>
                  <a:schemeClr val="tx1"/>
                </a:solidFill>
              </a:rPr>
              <a:t>, </a:t>
            </a:r>
            <a:r>
              <a:rPr lang="el-GR" sz="2000" dirty="0" smtClean="0">
                <a:solidFill>
                  <a:schemeClr val="tx1"/>
                </a:solidFill>
              </a:rPr>
              <a:t>2000’. </a:t>
            </a:r>
            <a:r>
              <a:rPr lang="el-GR" sz="2000" dirty="0" err="1">
                <a:solidFill>
                  <a:schemeClr val="tx1"/>
                </a:solidFill>
              </a:rPr>
              <a:t>Scholz</a:t>
            </a:r>
            <a:r>
              <a:rPr lang="el-GR" sz="2000" dirty="0">
                <a:solidFill>
                  <a:schemeClr val="tx1"/>
                </a:solidFill>
              </a:rPr>
              <a:t>, </a:t>
            </a:r>
            <a:r>
              <a:rPr lang="el-GR" sz="2000" dirty="0" smtClean="0">
                <a:solidFill>
                  <a:schemeClr val="tx1"/>
                </a:solidFill>
              </a:rPr>
              <a:t>2000’ </a:t>
            </a:r>
            <a:r>
              <a:rPr lang="el-GR" sz="2000" dirty="0" err="1">
                <a:solidFill>
                  <a:schemeClr val="tx1"/>
                </a:solidFill>
              </a:rPr>
              <a:t>Scholz</a:t>
            </a:r>
            <a:r>
              <a:rPr lang="el-GR" sz="2000" dirty="0">
                <a:solidFill>
                  <a:schemeClr val="tx1"/>
                </a:solidFill>
              </a:rPr>
              <a:t> και </a:t>
            </a:r>
            <a:r>
              <a:rPr lang="el-GR" sz="2000" dirty="0" err="1">
                <a:solidFill>
                  <a:schemeClr val="tx1"/>
                </a:solidFill>
              </a:rPr>
              <a:t>Marks</a:t>
            </a:r>
            <a:r>
              <a:rPr lang="el-GR" sz="2000" dirty="0">
                <a:solidFill>
                  <a:schemeClr val="tx1"/>
                </a:solidFill>
              </a:rPr>
              <a:t>, </a:t>
            </a:r>
            <a:r>
              <a:rPr lang="el-GR" sz="2000" dirty="0" smtClean="0">
                <a:solidFill>
                  <a:schemeClr val="tx1"/>
                </a:solidFill>
              </a:rPr>
              <a:t>2001’ </a:t>
            </a:r>
            <a:r>
              <a:rPr lang="el-GR" sz="2000" dirty="0" err="1">
                <a:solidFill>
                  <a:schemeClr val="tx1"/>
                </a:solidFill>
              </a:rPr>
              <a:t>Scholz</a:t>
            </a:r>
            <a:r>
              <a:rPr lang="el-GR" sz="2000" dirty="0">
                <a:solidFill>
                  <a:schemeClr val="tx1"/>
                </a:solidFill>
              </a:rPr>
              <a:t> και </a:t>
            </a:r>
            <a:r>
              <a:rPr lang="el-GR" sz="2000" dirty="0" err="1">
                <a:solidFill>
                  <a:schemeClr val="tx1"/>
                </a:solidFill>
              </a:rPr>
              <a:t>Stauffacher</a:t>
            </a:r>
            <a:r>
              <a:rPr lang="el-GR" sz="2000" dirty="0">
                <a:solidFill>
                  <a:schemeClr val="tx1"/>
                </a:solidFill>
              </a:rPr>
              <a:t>, 2001). </a:t>
            </a:r>
            <a:r>
              <a:rPr lang="el-GR" sz="2000" dirty="0" smtClean="0">
                <a:solidFill>
                  <a:schemeClr val="tx1"/>
                </a:solidFill>
              </a:rPr>
              <a:t>Ο συντονισμός ενός διεπιστημονικού ερευνητικού προγράμματος </a:t>
            </a:r>
            <a:r>
              <a:rPr lang="el-GR" sz="2000" dirty="0">
                <a:solidFill>
                  <a:schemeClr val="tx1"/>
                </a:solidFill>
              </a:rPr>
              <a:t>είναι η βασική αρμοδιότητα που </a:t>
            </a:r>
            <a:r>
              <a:rPr lang="el-GR" sz="2000" dirty="0" smtClean="0">
                <a:solidFill>
                  <a:schemeClr val="tx1"/>
                </a:solidFill>
              </a:rPr>
              <a:t>διδάσκεται </a:t>
            </a:r>
            <a:r>
              <a:rPr lang="el-GR" sz="2000" dirty="0">
                <a:solidFill>
                  <a:schemeClr val="tx1"/>
                </a:solidFill>
              </a:rPr>
              <a:t>σε αυτόν τον τομέα.</a:t>
            </a:r>
          </a:p>
        </p:txBody>
      </p:sp>
    </p:spTree>
    <p:extLst>
      <p:ext uri="{BB962C8B-B14F-4D97-AF65-F5344CB8AC3E}">
        <p14:creationId xmlns:p14="http://schemas.microsoft.com/office/powerpoint/2010/main" val="5392220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268760"/>
            <a:ext cx="7024744" cy="648072"/>
          </a:xfrm>
        </p:spPr>
        <p:txBody>
          <a:bodyPr>
            <a:normAutofit/>
          </a:bodyPr>
          <a:lstStyle/>
          <a:p>
            <a:pPr algn="ctr"/>
            <a:r>
              <a:rPr lang="el-GR" sz="3200" b="1" dirty="0">
                <a:solidFill>
                  <a:schemeClr val="tx1">
                    <a:lumMod val="95000"/>
                    <a:lumOff val="5000"/>
                  </a:schemeClr>
                </a:solidFill>
              </a:rPr>
              <a:t>Αναφορές</a:t>
            </a:r>
          </a:p>
        </p:txBody>
      </p:sp>
      <p:sp>
        <p:nvSpPr>
          <p:cNvPr id="3" name="Θέση περιεχομένου 2"/>
          <p:cNvSpPr>
            <a:spLocks noGrp="1"/>
          </p:cNvSpPr>
          <p:nvPr>
            <p:ph sz="quarter" idx="16"/>
          </p:nvPr>
        </p:nvSpPr>
        <p:spPr>
          <a:xfrm>
            <a:off x="827584" y="2276872"/>
            <a:ext cx="7560840" cy="4032448"/>
          </a:xfrm>
        </p:spPr>
        <p:txBody>
          <a:bodyPr>
            <a:normAutofit lnSpcReduction="10000"/>
          </a:bodyPr>
          <a:lstStyle/>
          <a:p>
            <a:pPr marL="354330" indent="-285750">
              <a:buFont typeface="Wingdings" pitchFamily="2" charset="2"/>
              <a:buChar char="§"/>
            </a:pPr>
            <a:r>
              <a:rPr lang="en-US" sz="2000" b="1" dirty="0" err="1" smtClean="0">
                <a:solidFill>
                  <a:schemeClr val="tx1">
                    <a:lumMod val="95000"/>
                    <a:lumOff val="5000"/>
                  </a:schemeClr>
                </a:solidFill>
              </a:rPr>
              <a:t>Cuello</a:t>
            </a:r>
            <a:r>
              <a:rPr lang="en-US" sz="2000" b="1" dirty="0" smtClean="0">
                <a:solidFill>
                  <a:schemeClr val="tx1">
                    <a:lumMod val="95000"/>
                    <a:lumOff val="5000"/>
                  </a:schemeClr>
                </a:solidFill>
              </a:rPr>
              <a:t>  C., (1997). </a:t>
            </a:r>
            <a:r>
              <a:rPr lang="en-US" sz="2000" b="1" dirty="0">
                <a:solidFill>
                  <a:schemeClr val="tx1">
                    <a:lumMod val="95000"/>
                    <a:lumOff val="5000"/>
                  </a:schemeClr>
                </a:solidFill>
              </a:rPr>
              <a:t>Holistic Approach to Ideal of </a:t>
            </a:r>
            <a:r>
              <a:rPr lang="en-US" sz="2000" b="1" dirty="0" smtClean="0">
                <a:solidFill>
                  <a:schemeClr val="tx1">
                    <a:lumMod val="95000"/>
                    <a:lumOff val="5000"/>
                  </a:schemeClr>
                </a:solidFill>
              </a:rPr>
              <a:t>Sustainability. </a:t>
            </a:r>
          </a:p>
          <a:p>
            <a:pPr marL="354330" indent="-285750">
              <a:buFont typeface="Wingdings" pitchFamily="2" charset="2"/>
              <a:buChar char="§"/>
            </a:pPr>
            <a:r>
              <a:rPr lang="en-US" sz="2000" b="1" dirty="0" err="1" smtClean="0">
                <a:solidFill>
                  <a:schemeClr val="tx1">
                    <a:lumMod val="95000"/>
                    <a:lumOff val="5000"/>
                  </a:schemeClr>
                </a:solidFill>
              </a:rPr>
              <a:t>Eskew</a:t>
            </a:r>
            <a:r>
              <a:rPr lang="en-US" sz="2000" b="1" dirty="0">
                <a:solidFill>
                  <a:schemeClr val="tx1">
                    <a:lumMod val="95000"/>
                    <a:lumOff val="5000"/>
                  </a:schemeClr>
                </a:solidFill>
              </a:rPr>
              <a:t> B., (2011). A Holistic Approach to </a:t>
            </a:r>
            <a:r>
              <a:rPr lang="en-US" sz="2000" b="1" dirty="0" smtClean="0">
                <a:solidFill>
                  <a:schemeClr val="tx1">
                    <a:lumMod val="95000"/>
                    <a:lumOff val="5000"/>
                  </a:schemeClr>
                </a:solidFill>
              </a:rPr>
              <a:t>Sustainability.</a:t>
            </a:r>
          </a:p>
          <a:p>
            <a:pPr marL="354330" indent="-285750">
              <a:buFont typeface="Wingdings" pitchFamily="2" charset="2"/>
              <a:buChar char="§"/>
            </a:pPr>
            <a:r>
              <a:rPr lang="en-US" sz="2000" b="1" dirty="0" smtClean="0">
                <a:solidFill>
                  <a:schemeClr val="tx1">
                    <a:lumMod val="95000"/>
                    <a:lumOff val="5000"/>
                  </a:schemeClr>
                </a:solidFill>
              </a:rPr>
              <a:t>Giddings B., Hopwood B., O’Brien G., (</a:t>
            </a:r>
            <a:r>
              <a:rPr lang="en-US" sz="2000" b="1" dirty="0">
                <a:solidFill>
                  <a:schemeClr val="tx1">
                    <a:lumMod val="95000"/>
                    <a:lumOff val="5000"/>
                  </a:schemeClr>
                </a:solidFill>
              </a:rPr>
              <a:t>2002). </a:t>
            </a:r>
            <a:r>
              <a:rPr lang="en-US" sz="2000" b="1" dirty="0" smtClean="0">
                <a:solidFill>
                  <a:schemeClr val="tx1">
                    <a:lumMod val="95000"/>
                    <a:lumOff val="5000"/>
                  </a:schemeClr>
                </a:solidFill>
              </a:rPr>
              <a:t>Environment, Economy and Society: Fitting them together into Sustainable Development.</a:t>
            </a:r>
          </a:p>
          <a:p>
            <a:pPr marL="354330" indent="-285750">
              <a:buFont typeface="Wingdings" pitchFamily="2" charset="2"/>
              <a:buChar char="§"/>
            </a:pPr>
            <a:r>
              <a:rPr lang="en-US" sz="2000" b="1" dirty="0">
                <a:solidFill>
                  <a:schemeClr val="tx1">
                    <a:lumMod val="95000"/>
                    <a:lumOff val="5000"/>
                  </a:schemeClr>
                </a:solidFill>
              </a:rPr>
              <a:t>Government Communication (2003). A Swedish </a:t>
            </a:r>
            <a:r>
              <a:rPr lang="en-US" sz="2000" b="1" dirty="0" smtClean="0">
                <a:solidFill>
                  <a:schemeClr val="tx1">
                    <a:lumMod val="95000"/>
                    <a:lumOff val="5000"/>
                  </a:schemeClr>
                </a:solidFill>
              </a:rPr>
              <a:t>Strategy for </a:t>
            </a:r>
            <a:r>
              <a:rPr lang="en-US" sz="2000" b="1" dirty="0">
                <a:solidFill>
                  <a:schemeClr val="tx1">
                    <a:lumMod val="95000"/>
                    <a:lumOff val="5000"/>
                  </a:schemeClr>
                </a:solidFill>
              </a:rPr>
              <a:t>Sustainable </a:t>
            </a:r>
            <a:r>
              <a:rPr lang="en-US" sz="2000" b="1" dirty="0" smtClean="0">
                <a:solidFill>
                  <a:schemeClr val="tx1">
                    <a:lumMod val="95000"/>
                    <a:lumOff val="5000"/>
                  </a:schemeClr>
                </a:solidFill>
              </a:rPr>
              <a:t>Development – </a:t>
            </a:r>
            <a:r>
              <a:rPr lang="en-US" sz="2000" b="1" dirty="0">
                <a:solidFill>
                  <a:schemeClr val="tx1">
                    <a:lumMod val="95000"/>
                    <a:lumOff val="5000"/>
                  </a:schemeClr>
                </a:solidFill>
              </a:rPr>
              <a:t>Economic, Social and </a:t>
            </a:r>
            <a:r>
              <a:rPr lang="en-US" sz="2000" b="1" dirty="0" smtClean="0">
                <a:solidFill>
                  <a:schemeClr val="tx1">
                    <a:lumMod val="95000"/>
                    <a:lumOff val="5000"/>
                  </a:schemeClr>
                </a:solidFill>
              </a:rPr>
              <a:t>Environmental.</a:t>
            </a:r>
          </a:p>
          <a:p>
            <a:pPr marL="354330" indent="-285750">
              <a:buFont typeface="Wingdings" pitchFamily="2" charset="2"/>
              <a:buChar char="§"/>
            </a:pPr>
            <a:r>
              <a:rPr lang="de-DE" sz="2000" b="1" dirty="0" err="1" smtClean="0">
                <a:solidFill>
                  <a:schemeClr val="tx1">
                    <a:lumMod val="95000"/>
                    <a:lumOff val="5000"/>
                  </a:schemeClr>
                </a:solidFill>
              </a:rPr>
              <a:t>Stauffacher</a:t>
            </a:r>
            <a:r>
              <a:rPr lang="de-DE" sz="2000" b="1" dirty="0" smtClean="0">
                <a:solidFill>
                  <a:schemeClr val="tx1">
                    <a:lumMod val="95000"/>
                    <a:lumOff val="5000"/>
                  </a:schemeClr>
                </a:solidFill>
              </a:rPr>
              <a:t> </a:t>
            </a:r>
            <a:r>
              <a:rPr lang="de-DE" sz="2000" b="1" dirty="0">
                <a:solidFill>
                  <a:schemeClr val="tx1">
                    <a:lumMod val="95000"/>
                    <a:lumOff val="5000"/>
                  </a:schemeClr>
                </a:solidFill>
              </a:rPr>
              <a:t>M. </a:t>
            </a:r>
            <a:r>
              <a:rPr lang="de-DE" sz="2000" b="1" dirty="0" smtClean="0">
                <a:solidFill>
                  <a:schemeClr val="tx1">
                    <a:lumMod val="95000"/>
                    <a:lumOff val="5000"/>
                  </a:schemeClr>
                </a:solidFill>
              </a:rPr>
              <a:t>, Walter </a:t>
            </a:r>
            <a:r>
              <a:rPr lang="de-DE" sz="2000" b="1" dirty="0">
                <a:solidFill>
                  <a:schemeClr val="tx1">
                    <a:lumMod val="95000"/>
                    <a:lumOff val="5000"/>
                  </a:schemeClr>
                </a:solidFill>
              </a:rPr>
              <a:t>A.I</a:t>
            </a:r>
            <a:r>
              <a:rPr lang="de-DE" sz="2000" b="1" dirty="0" smtClean="0">
                <a:solidFill>
                  <a:schemeClr val="tx1">
                    <a:lumMod val="95000"/>
                    <a:lumOff val="5000"/>
                  </a:schemeClr>
                </a:solidFill>
              </a:rPr>
              <a:t>., Lang </a:t>
            </a:r>
            <a:r>
              <a:rPr lang="de-DE" sz="2000" b="1" dirty="0">
                <a:solidFill>
                  <a:schemeClr val="tx1">
                    <a:lumMod val="95000"/>
                    <a:lumOff val="5000"/>
                  </a:schemeClr>
                </a:solidFill>
              </a:rPr>
              <a:t>D.J</a:t>
            </a:r>
            <a:r>
              <a:rPr lang="de-DE" sz="2000" b="1" dirty="0" smtClean="0">
                <a:solidFill>
                  <a:schemeClr val="tx1">
                    <a:lumMod val="95000"/>
                    <a:lumOff val="5000"/>
                  </a:schemeClr>
                </a:solidFill>
              </a:rPr>
              <a:t>., </a:t>
            </a:r>
            <a:r>
              <a:rPr lang="de-DE" sz="2000" b="1" dirty="0" err="1" smtClean="0">
                <a:solidFill>
                  <a:schemeClr val="tx1">
                    <a:lumMod val="95000"/>
                    <a:lumOff val="5000"/>
                  </a:schemeClr>
                </a:solidFill>
              </a:rPr>
              <a:t>Wiek</a:t>
            </a:r>
            <a:r>
              <a:rPr lang="de-DE" sz="2000" b="1" dirty="0" smtClean="0">
                <a:solidFill>
                  <a:schemeClr val="tx1">
                    <a:lumMod val="95000"/>
                    <a:lumOff val="5000"/>
                  </a:schemeClr>
                </a:solidFill>
              </a:rPr>
              <a:t> </a:t>
            </a:r>
            <a:r>
              <a:rPr lang="de-DE" sz="2000" b="1" dirty="0">
                <a:solidFill>
                  <a:schemeClr val="tx1">
                    <a:lumMod val="95000"/>
                    <a:lumOff val="5000"/>
                  </a:schemeClr>
                </a:solidFill>
              </a:rPr>
              <a:t>A. </a:t>
            </a:r>
            <a:r>
              <a:rPr lang="de-DE" sz="2000" b="1" dirty="0" err="1" smtClean="0">
                <a:solidFill>
                  <a:schemeClr val="tx1">
                    <a:lumMod val="95000"/>
                    <a:lumOff val="5000"/>
                  </a:schemeClr>
                </a:solidFill>
              </a:rPr>
              <a:t>and</a:t>
            </a:r>
            <a:r>
              <a:rPr lang="de-DE" sz="2000" b="1" dirty="0" smtClean="0">
                <a:solidFill>
                  <a:schemeClr val="tx1">
                    <a:lumMod val="95000"/>
                    <a:lumOff val="5000"/>
                  </a:schemeClr>
                </a:solidFill>
              </a:rPr>
              <a:t> Scholz </a:t>
            </a:r>
            <a:r>
              <a:rPr lang="de-DE" sz="2000" b="1" dirty="0">
                <a:solidFill>
                  <a:schemeClr val="tx1">
                    <a:lumMod val="95000"/>
                    <a:lumOff val="5000"/>
                  </a:schemeClr>
                </a:solidFill>
              </a:rPr>
              <a:t>R.W</a:t>
            </a:r>
            <a:r>
              <a:rPr lang="de-DE" sz="2000" b="1" dirty="0" smtClean="0">
                <a:solidFill>
                  <a:schemeClr val="tx1">
                    <a:lumMod val="95000"/>
                    <a:lumOff val="5000"/>
                  </a:schemeClr>
                </a:solidFill>
              </a:rPr>
              <a:t>., (2006). </a:t>
            </a:r>
            <a:r>
              <a:rPr lang="en-US" sz="2000" b="1" dirty="0">
                <a:solidFill>
                  <a:schemeClr val="tx1">
                    <a:lumMod val="95000"/>
                    <a:lumOff val="5000"/>
                  </a:schemeClr>
                </a:solidFill>
              </a:rPr>
              <a:t>Learning to </a:t>
            </a:r>
            <a:r>
              <a:rPr lang="en-US" sz="2000" b="1" dirty="0" smtClean="0">
                <a:solidFill>
                  <a:schemeClr val="tx1">
                    <a:lumMod val="95000"/>
                    <a:lumOff val="5000"/>
                  </a:schemeClr>
                </a:solidFill>
              </a:rPr>
              <a:t>research environmental </a:t>
            </a:r>
            <a:r>
              <a:rPr lang="en-US" sz="2000" b="1" dirty="0">
                <a:solidFill>
                  <a:schemeClr val="tx1">
                    <a:lumMod val="95000"/>
                    <a:lumOff val="5000"/>
                  </a:schemeClr>
                </a:solidFill>
              </a:rPr>
              <a:t>problems from </a:t>
            </a:r>
            <a:r>
              <a:rPr lang="en-US" sz="2000" b="1" dirty="0" smtClean="0">
                <a:solidFill>
                  <a:schemeClr val="tx1">
                    <a:lumMod val="95000"/>
                    <a:lumOff val="5000"/>
                  </a:schemeClr>
                </a:solidFill>
              </a:rPr>
              <a:t>a functional socio-cultural constructivism perspective The </a:t>
            </a:r>
            <a:r>
              <a:rPr lang="en-US" sz="2000" b="1" dirty="0" err="1">
                <a:solidFill>
                  <a:schemeClr val="tx1">
                    <a:lumMod val="95000"/>
                    <a:lumOff val="5000"/>
                  </a:schemeClr>
                </a:solidFill>
              </a:rPr>
              <a:t>transdisciplinary</a:t>
            </a:r>
            <a:r>
              <a:rPr lang="en-US" sz="2000" b="1" dirty="0">
                <a:solidFill>
                  <a:schemeClr val="tx1">
                    <a:lumMod val="95000"/>
                    <a:lumOff val="5000"/>
                  </a:schemeClr>
                </a:solidFill>
              </a:rPr>
              <a:t> case study </a:t>
            </a:r>
            <a:r>
              <a:rPr lang="en-US" sz="2000" b="1" dirty="0" smtClean="0">
                <a:solidFill>
                  <a:schemeClr val="tx1">
                    <a:lumMod val="95000"/>
                    <a:lumOff val="5000"/>
                  </a:schemeClr>
                </a:solidFill>
              </a:rPr>
              <a:t>approach.</a:t>
            </a:r>
          </a:p>
          <a:p>
            <a:pPr marL="354330" indent="-285750">
              <a:buFont typeface="Wingdings" pitchFamily="2" charset="2"/>
              <a:buChar char="§"/>
            </a:pPr>
            <a:endParaRPr lang="el-GR" sz="1800" b="1" dirty="0">
              <a:solidFill>
                <a:schemeClr val="tx1">
                  <a:lumMod val="95000"/>
                  <a:lumOff val="5000"/>
                </a:schemeClr>
              </a:solidFill>
            </a:endParaRPr>
          </a:p>
        </p:txBody>
      </p:sp>
    </p:spTree>
    <p:extLst>
      <p:ext uri="{BB962C8B-B14F-4D97-AF65-F5344CB8AC3E}">
        <p14:creationId xmlns:p14="http://schemas.microsoft.com/office/powerpoint/2010/main" val="289642216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683568" y="2060848"/>
            <a:ext cx="7776864" cy="757888"/>
          </a:xfrm>
        </p:spPr>
        <p:txBody>
          <a:bodyPr>
            <a:noAutofit/>
          </a:bodyPr>
          <a:lstStyle/>
          <a:p>
            <a:pPr algn="ctr"/>
            <a:r>
              <a:rPr lang="el-GR" b="1"/>
              <a:t>Σας ευχαριστώ για την προσοχή σας!</a:t>
            </a:r>
            <a:endParaRPr lang="el-GR" b="1" dirty="0"/>
          </a:p>
        </p:txBody>
      </p:sp>
      <p:pic>
        <p:nvPicPr>
          <p:cNvPr id="4" name="Θέση περιεχομένου 3"/>
          <p:cNvPicPr>
            <a:picLocks noGrp="1" noChangeAspect="1"/>
          </p:cNvPicPr>
          <p:nvPr>
            <p:ph sz="quarter" idx="16"/>
          </p:nvPr>
        </p:nvPicPr>
        <p:blipFill>
          <a:blip r:embed="rId2">
            <a:extLst>
              <a:ext uri="{28A0092B-C50C-407E-A947-70E740481C1C}">
                <a14:useLocalDpi xmlns:a14="http://schemas.microsoft.com/office/drawing/2010/main" val="0"/>
              </a:ext>
            </a:extLst>
          </a:blip>
          <a:stretch>
            <a:fillRect/>
          </a:stretch>
        </p:blipFill>
        <p:spPr>
          <a:xfrm>
            <a:off x="467544" y="2924944"/>
            <a:ext cx="8190914" cy="2808313"/>
          </a:xfrm>
        </p:spPr>
      </p:pic>
    </p:spTree>
    <p:extLst>
      <p:ext uri="{BB962C8B-B14F-4D97-AF65-F5344CB8AC3E}">
        <p14:creationId xmlns:p14="http://schemas.microsoft.com/office/powerpoint/2010/main" val="35898158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268760"/>
            <a:ext cx="7024744" cy="648072"/>
          </a:xfrm>
        </p:spPr>
        <p:txBody>
          <a:bodyPr>
            <a:normAutofit/>
          </a:bodyPr>
          <a:lstStyle/>
          <a:p>
            <a:pPr algn="ctr"/>
            <a:r>
              <a:rPr lang="el-GR" sz="3600" b="1" dirty="0" smtClean="0">
                <a:solidFill>
                  <a:schemeClr val="tx1"/>
                </a:solidFill>
              </a:rPr>
              <a:t>ΑΕΙΦΟΡΙΑ</a:t>
            </a:r>
            <a:endParaRPr lang="el-GR" sz="3600" b="1" dirty="0">
              <a:solidFill>
                <a:schemeClr val="tx1"/>
              </a:solidFill>
            </a:endParaRPr>
          </a:p>
        </p:txBody>
      </p:sp>
      <p:pic>
        <p:nvPicPr>
          <p:cNvPr id="6" name="Θέση εικόνας 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924" r="924"/>
          <a:stretch>
            <a:fillRect/>
          </a:stretch>
        </p:blipFill>
        <p:spPr>
          <a:xfrm>
            <a:off x="1043608" y="764704"/>
            <a:ext cx="1236718" cy="360000"/>
          </a:xfrm>
        </p:spPr>
      </p:pic>
      <p:pic>
        <p:nvPicPr>
          <p:cNvPr id="7" name="Θέση εικόνας 6"/>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439" b="439"/>
          <a:stretch>
            <a:fillRect/>
          </a:stretch>
        </p:blipFill>
        <p:spPr>
          <a:xfrm>
            <a:off x="7092280" y="836712"/>
            <a:ext cx="1080000" cy="314670"/>
          </a:xfrm>
        </p:spPr>
      </p:pic>
      <p:sp>
        <p:nvSpPr>
          <p:cNvPr id="5" name="Θέση περιεχομένου 4"/>
          <p:cNvSpPr>
            <a:spLocks noGrp="1"/>
          </p:cNvSpPr>
          <p:nvPr>
            <p:ph sz="quarter" idx="16"/>
          </p:nvPr>
        </p:nvSpPr>
        <p:spPr>
          <a:xfrm>
            <a:off x="1042988" y="2276872"/>
            <a:ext cx="7058025" cy="3960416"/>
          </a:xfrm>
        </p:spPr>
        <p:txBody>
          <a:bodyPr/>
          <a:lstStyle/>
          <a:p>
            <a:r>
              <a:rPr lang="el-GR" sz="2000" b="1" dirty="0">
                <a:solidFill>
                  <a:schemeClr val="tx1"/>
                </a:solidFill>
              </a:rPr>
              <a:t>Ορισμός:</a:t>
            </a:r>
          </a:p>
          <a:p>
            <a:endParaRPr lang="el-GR" sz="2000" b="1" dirty="0">
              <a:solidFill>
                <a:schemeClr val="tx1"/>
              </a:solidFill>
            </a:endParaRPr>
          </a:p>
          <a:p>
            <a:r>
              <a:rPr lang="el-GR" sz="2000" b="1" dirty="0">
                <a:solidFill>
                  <a:srgbClr val="252525"/>
                </a:solidFill>
                <a:latin typeface="Arial"/>
              </a:rPr>
              <a:t>Βιωσιμότητα</a:t>
            </a:r>
            <a:r>
              <a:rPr lang="el-GR" sz="2000" dirty="0">
                <a:solidFill>
                  <a:srgbClr val="252525"/>
                </a:solidFill>
                <a:latin typeface="Arial"/>
              </a:rPr>
              <a:t> (ή </a:t>
            </a:r>
            <a:r>
              <a:rPr lang="el-GR" sz="2000" i="1" dirty="0" err="1">
                <a:solidFill>
                  <a:srgbClr val="252525"/>
                </a:solidFill>
                <a:latin typeface="Arial"/>
              </a:rPr>
              <a:t>αειφορία</a:t>
            </a:r>
            <a:r>
              <a:rPr lang="el-GR" sz="2000" dirty="0">
                <a:solidFill>
                  <a:srgbClr val="252525"/>
                </a:solidFill>
                <a:latin typeface="Arial"/>
              </a:rPr>
              <a:t>) είναι ένα πρότυπο </a:t>
            </a:r>
            <a:r>
              <a:rPr lang="el-GR" sz="2000" dirty="0">
                <a:solidFill>
                  <a:srgbClr val="A55858"/>
                </a:solidFill>
                <a:latin typeface="Arial"/>
                <a:hlinkClick r:id="rId4" tooltip="Παραγωγή (δεν έχει γραφτεί ακόμα)"/>
              </a:rPr>
              <a:t>παραγωγής</a:t>
            </a:r>
            <a:r>
              <a:rPr lang="el-GR" sz="2000" dirty="0">
                <a:solidFill>
                  <a:srgbClr val="252525"/>
                </a:solidFill>
                <a:latin typeface="Arial"/>
              </a:rPr>
              <a:t> το οποίο στοχεύει στο καλύτερο </a:t>
            </a:r>
            <a:r>
              <a:rPr lang="el-GR" sz="2000" dirty="0">
                <a:solidFill>
                  <a:srgbClr val="0B0080"/>
                </a:solidFill>
                <a:latin typeface="Arial"/>
                <a:hlinkClick r:id="rId5" tooltip="Οικονομία"/>
              </a:rPr>
              <a:t>οικονομικό</a:t>
            </a:r>
            <a:r>
              <a:rPr lang="el-GR" sz="2000" dirty="0">
                <a:solidFill>
                  <a:srgbClr val="252525"/>
                </a:solidFill>
                <a:latin typeface="Arial"/>
              </a:rPr>
              <a:t> αποτέλεσμα τόσο για τον </a:t>
            </a:r>
            <a:r>
              <a:rPr lang="el-GR" sz="2000" dirty="0">
                <a:solidFill>
                  <a:srgbClr val="0B0080"/>
                </a:solidFill>
                <a:latin typeface="Arial"/>
                <a:hlinkClick r:id="rId6" tooltip="Άνθρωπος"/>
              </a:rPr>
              <a:t>Άνθρωπο</a:t>
            </a:r>
            <a:r>
              <a:rPr lang="el-GR" sz="2000" dirty="0">
                <a:solidFill>
                  <a:srgbClr val="252525"/>
                </a:solidFill>
                <a:latin typeface="Arial"/>
              </a:rPr>
              <a:t> όσο και για το φυσικό </a:t>
            </a:r>
            <a:r>
              <a:rPr lang="el-GR" sz="2000" dirty="0">
                <a:solidFill>
                  <a:srgbClr val="0B0080"/>
                </a:solidFill>
                <a:latin typeface="Arial"/>
                <a:hlinkClick r:id="rId7" tooltip="Περιβάλλον"/>
              </a:rPr>
              <a:t>περιβάλλον</a:t>
            </a:r>
            <a:r>
              <a:rPr lang="el-GR" sz="2000" dirty="0">
                <a:solidFill>
                  <a:srgbClr val="252525"/>
                </a:solidFill>
                <a:latin typeface="Arial"/>
              </a:rPr>
              <a:t>, τόσο στο παρόν όσο και στο αόριστο μέλλον. Βασικό της στοιχείο είναι η ισορροπία μεταξύ παραγωγής αγαθών και πρώτης ύλης (που δαπανήθηκε για να επιτευχθεί η παραγωγή).</a:t>
            </a:r>
            <a:endParaRPr lang="el-GR" sz="2000" b="1" dirty="0">
              <a:solidFill>
                <a:schemeClr val="tx1"/>
              </a:solidFill>
            </a:endParaRPr>
          </a:p>
        </p:txBody>
      </p:sp>
      <p:sp>
        <p:nvSpPr>
          <p:cNvPr id="3" name="Θέση ημερομηνίας 2"/>
          <p:cNvSpPr>
            <a:spLocks noGrp="1"/>
          </p:cNvSpPr>
          <p:nvPr>
            <p:ph type="dt" sz="half" idx="10"/>
          </p:nvPr>
        </p:nvSpPr>
        <p:spPr/>
        <p:txBody>
          <a:bodyPr/>
          <a:lstStyle/>
          <a:p>
            <a:fld id="{4676D1D1-87F7-47AF-A83C-44A88C91089D}" type="datetime1">
              <a:rPr lang="el-GR" smtClean="0"/>
              <a:pPr/>
              <a:t>21/3/2017</a:t>
            </a:fld>
            <a:endParaRPr lang="el-GR"/>
          </a:p>
        </p:txBody>
      </p:sp>
      <p:sp>
        <p:nvSpPr>
          <p:cNvPr id="4" name="Θέση αριθμού διαφάνειας 3"/>
          <p:cNvSpPr>
            <a:spLocks noGrp="1"/>
          </p:cNvSpPr>
          <p:nvPr>
            <p:ph type="sldNum" sz="quarter" idx="12"/>
          </p:nvPr>
        </p:nvSpPr>
        <p:spPr/>
        <p:txBody>
          <a:bodyPr/>
          <a:lstStyle/>
          <a:p>
            <a:fld id="{4C1C8F9D-69D7-4BA8-848A-7E2F70465C07}" type="slidenum">
              <a:rPr lang="el-GR" smtClean="0"/>
              <a:pPr/>
              <a:t>4</a:t>
            </a:fld>
            <a:endParaRPr lang="el-GR"/>
          </a:p>
        </p:txBody>
      </p:sp>
    </p:spTree>
    <p:extLst>
      <p:ext uri="{BB962C8B-B14F-4D97-AF65-F5344CB8AC3E}">
        <p14:creationId xmlns:p14="http://schemas.microsoft.com/office/powerpoint/2010/main" val="23149104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268760"/>
            <a:ext cx="7024744" cy="648072"/>
          </a:xfrm>
        </p:spPr>
        <p:txBody>
          <a:bodyPr>
            <a:normAutofit/>
          </a:bodyPr>
          <a:lstStyle/>
          <a:p>
            <a:pPr algn="ctr"/>
            <a:r>
              <a:rPr lang="el-GR" sz="3600" b="1" dirty="0" smtClean="0">
                <a:solidFill>
                  <a:schemeClr val="tx1"/>
                </a:solidFill>
              </a:rPr>
              <a:t>ΑΕΙΦΟΡΙΑ</a:t>
            </a:r>
            <a:endParaRPr lang="el-GR" sz="3600" b="1" dirty="0">
              <a:solidFill>
                <a:schemeClr val="tx1"/>
              </a:solidFill>
            </a:endParaRPr>
          </a:p>
        </p:txBody>
      </p:sp>
      <p:pic>
        <p:nvPicPr>
          <p:cNvPr id="6" name="Θέση εικόνας 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924" r="924"/>
          <a:stretch>
            <a:fillRect/>
          </a:stretch>
        </p:blipFill>
        <p:spPr>
          <a:xfrm>
            <a:off x="1043608" y="764704"/>
            <a:ext cx="1236718" cy="360000"/>
          </a:xfrm>
        </p:spPr>
      </p:pic>
      <p:pic>
        <p:nvPicPr>
          <p:cNvPr id="7" name="Θέση εικόνας 6"/>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439" b="439"/>
          <a:stretch>
            <a:fillRect/>
          </a:stretch>
        </p:blipFill>
        <p:spPr>
          <a:xfrm>
            <a:off x="7092280" y="836712"/>
            <a:ext cx="1080000" cy="314670"/>
          </a:xfrm>
        </p:spPr>
      </p:pic>
      <p:sp>
        <p:nvSpPr>
          <p:cNvPr id="5" name="Θέση περιεχομένου 4"/>
          <p:cNvSpPr>
            <a:spLocks noGrp="1"/>
          </p:cNvSpPr>
          <p:nvPr>
            <p:ph sz="quarter" idx="16"/>
          </p:nvPr>
        </p:nvSpPr>
        <p:spPr>
          <a:xfrm>
            <a:off x="1026967" y="2067000"/>
            <a:ext cx="7058025" cy="3960416"/>
          </a:xfrm>
        </p:spPr>
        <p:txBody>
          <a:bodyPr/>
          <a:lstStyle/>
          <a:p>
            <a:r>
              <a:rPr lang="el-GR" sz="2000" b="1" dirty="0">
                <a:solidFill>
                  <a:schemeClr val="tx1"/>
                </a:solidFill>
              </a:rPr>
              <a:t>Ορισμός</a:t>
            </a:r>
            <a:r>
              <a:rPr lang="en-US" sz="2000" b="1" dirty="0">
                <a:solidFill>
                  <a:schemeClr val="tx1"/>
                </a:solidFill>
              </a:rPr>
              <a:t>:</a:t>
            </a:r>
          </a:p>
          <a:p>
            <a:endParaRPr lang="en-US" sz="2000" b="1" dirty="0">
              <a:solidFill>
                <a:schemeClr val="tx1"/>
              </a:solidFill>
            </a:endParaRPr>
          </a:p>
          <a:p>
            <a:pPr marL="411480" indent="-342900" algn="just">
              <a:buFont typeface="Wingdings" pitchFamily="2" charset="2"/>
              <a:buChar char="v"/>
            </a:pPr>
            <a:r>
              <a:rPr lang="el-GR" sz="2000" b="1" dirty="0"/>
              <a:t>Ο όρος </a:t>
            </a:r>
            <a:r>
              <a:rPr lang="en-US" sz="2000" b="1" dirty="0"/>
              <a:t>Sustainability </a:t>
            </a:r>
            <a:r>
              <a:rPr lang="el-GR" sz="2000" b="1" dirty="0"/>
              <a:t>προέρχεται από το λατινικό </a:t>
            </a:r>
            <a:r>
              <a:rPr lang="el-GR" sz="2000" b="1" dirty="0" err="1"/>
              <a:t>sustinere</a:t>
            </a:r>
            <a:r>
              <a:rPr lang="el-GR" sz="2000" b="1" dirty="0"/>
              <a:t> (</a:t>
            </a:r>
            <a:r>
              <a:rPr lang="el-GR" sz="2000" b="1" dirty="0" err="1"/>
              <a:t>Tenere</a:t>
            </a:r>
            <a:r>
              <a:rPr lang="el-GR" sz="2000" b="1" dirty="0"/>
              <a:t>, για να κρατήσει’ </a:t>
            </a:r>
            <a:r>
              <a:rPr lang="el-GR" sz="2000" b="1" dirty="0" err="1"/>
              <a:t>Sus</a:t>
            </a:r>
            <a:r>
              <a:rPr lang="el-GR" sz="2000" b="1" dirty="0"/>
              <a:t>, επάνω)</a:t>
            </a:r>
          </a:p>
          <a:p>
            <a:pPr marL="411480" indent="-342900" algn="just">
              <a:buFont typeface="Wingdings" pitchFamily="2" charset="2"/>
              <a:buChar char="v"/>
            </a:pPr>
            <a:r>
              <a:rPr lang="el-GR" sz="2000" b="1" dirty="0"/>
              <a:t>Τα λεξικά παρέχουν περισσότερες από δέκα ερμηνείες για την έννοια της </a:t>
            </a:r>
            <a:r>
              <a:rPr lang="el-GR" sz="2000" b="1" dirty="0" err="1"/>
              <a:t>αειφορίας</a:t>
            </a:r>
            <a:r>
              <a:rPr lang="el-GR" sz="2000" b="1" dirty="0"/>
              <a:t>, οι κυριότερες εκ των οποίων έχουν την έννοια της διατήρησης</a:t>
            </a:r>
          </a:p>
          <a:p>
            <a:pPr marL="411480" indent="-342900" algn="just">
              <a:buFont typeface="Wingdings" pitchFamily="2" charset="2"/>
              <a:buChar char="v"/>
            </a:pPr>
            <a:r>
              <a:rPr lang="el-GR" sz="2000" b="1" dirty="0"/>
              <a:t>Από το 1980, η </a:t>
            </a:r>
            <a:r>
              <a:rPr lang="el-GR" sz="2000" b="1" dirty="0" err="1" smtClean="0"/>
              <a:t>αειφορία</a:t>
            </a:r>
            <a:r>
              <a:rPr lang="el-GR" sz="2000" b="1" dirty="0" smtClean="0"/>
              <a:t> </a:t>
            </a:r>
            <a:r>
              <a:rPr lang="el-GR" sz="2000" b="1" dirty="0"/>
              <a:t>έχει χρησιμοποιηθεί περισσότερο με την έννοια της ανθρώπινης βιωσιμότητας στον πλανήτη </a:t>
            </a:r>
            <a:r>
              <a:rPr lang="el-GR" sz="2000" b="1" dirty="0" smtClean="0"/>
              <a:t>Γη.</a:t>
            </a:r>
            <a:endParaRPr lang="el-GR" sz="2000" b="1" dirty="0"/>
          </a:p>
          <a:p>
            <a:endParaRPr lang="el-GR" sz="2000" b="1" dirty="0">
              <a:solidFill>
                <a:schemeClr val="tx1"/>
              </a:solidFill>
            </a:endParaRPr>
          </a:p>
        </p:txBody>
      </p:sp>
      <p:sp>
        <p:nvSpPr>
          <p:cNvPr id="3" name="Θέση ημερομηνίας 2"/>
          <p:cNvSpPr>
            <a:spLocks noGrp="1"/>
          </p:cNvSpPr>
          <p:nvPr>
            <p:ph type="dt" sz="half" idx="10"/>
          </p:nvPr>
        </p:nvSpPr>
        <p:spPr/>
        <p:txBody>
          <a:bodyPr/>
          <a:lstStyle/>
          <a:p>
            <a:fld id="{4676D1D1-87F7-47AF-A83C-44A88C91089D}" type="datetime1">
              <a:rPr lang="el-GR" smtClean="0"/>
              <a:pPr/>
              <a:t>21/3/2017</a:t>
            </a:fld>
            <a:endParaRPr lang="el-GR"/>
          </a:p>
        </p:txBody>
      </p:sp>
      <p:sp>
        <p:nvSpPr>
          <p:cNvPr id="4" name="Θέση αριθμού διαφάνειας 3"/>
          <p:cNvSpPr>
            <a:spLocks noGrp="1"/>
          </p:cNvSpPr>
          <p:nvPr>
            <p:ph type="sldNum" sz="quarter" idx="12"/>
          </p:nvPr>
        </p:nvSpPr>
        <p:spPr/>
        <p:txBody>
          <a:bodyPr/>
          <a:lstStyle/>
          <a:p>
            <a:fld id="{4C1C8F9D-69D7-4BA8-848A-7E2F70465C07}" type="slidenum">
              <a:rPr lang="el-GR" smtClean="0"/>
              <a:pPr/>
              <a:t>5</a:t>
            </a:fld>
            <a:endParaRPr lang="el-GR"/>
          </a:p>
        </p:txBody>
      </p:sp>
    </p:spTree>
    <p:extLst>
      <p:ext uri="{BB962C8B-B14F-4D97-AF65-F5344CB8AC3E}">
        <p14:creationId xmlns:p14="http://schemas.microsoft.com/office/powerpoint/2010/main" val="20285459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196752"/>
            <a:ext cx="7024744" cy="757888"/>
          </a:xfrm>
        </p:spPr>
        <p:txBody>
          <a:bodyPr>
            <a:normAutofit/>
          </a:bodyPr>
          <a:lstStyle/>
          <a:p>
            <a:pPr algn="ctr"/>
            <a:r>
              <a:rPr lang="el-GR" sz="3600" b="1" dirty="0" smtClean="0">
                <a:solidFill>
                  <a:schemeClr val="tx1"/>
                </a:solidFill>
              </a:rPr>
              <a:t>ΑΕΙΦΟΡΙΑ</a:t>
            </a:r>
            <a:endParaRPr lang="el-GR" sz="3600" dirty="0"/>
          </a:p>
        </p:txBody>
      </p:sp>
      <p:pic>
        <p:nvPicPr>
          <p:cNvPr id="6" name="Θέση εικόνας 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924" r="924"/>
          <a:stretch>
            <a:fillRect/>
          </a:stretch>
        </p:blipFill>
        <p:spPr>
          <a:xfrm>
            <a:off x="1043608" y="764704"/>
            <a:ext cx="1236718" cy="360000"/>
          </a:xfrm>
        </p:spPr>
      </p:pic>
      <p:pic>
        <p:nvPicPr>
          <p:cNvPr id="7" name="Θέση εικόνας 6"/>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439" b="439"/>
          <a:stretch>
            <a:fillRect/>
          </a:stretch>
        </p:blipFill>
        <p:spPr>
          <a:xfrm>
            <a:off x="7164288" y="764704"/>
            <a:ext cx="1080000" cy="314670"/>
          </a:xfrm>
        </p:spPr>
      </p:pic>
      <p:sp>
        <p:nvSpPr>
          <p:cNvPr id="5" name="Θέση περιεχομένου 4"/>
          <p:cNvSpPr>
            <a:spLocks noGrp="1"/>
          </p:cNvSpPr>
          <p:nvPr>
            <p:ph sz="quarter" idx="16"/>
          </p:nvPr>
        </p:nvSpPr>
        <p:spPr>
          <a:xfrm>
            <a:off x="1043608" y="1916832"/>
            <a:ext cx="7058025" cy="4104432"/>
          </a:xfrm>
        </p:spPr>
        <p:txBody>
          <a:bodyPr/>
          <a:lstStyle/>
          <a:p>
            <a:endParaRPr lang="en-US" sz="2000" b="1" dirty="0" smtClean="0">
              <a:solidFill>
                <a:schemeClr val="tx1"/>
              </a:solidFill>
            </a:endParaRPr>
          </a:p>
          <a:p>
            <a:pPr algn="just"/>
            <a:r>
              <a:rPr lang="el-GR" sz="2000" b="1" dirty="0">
                <a:solidFill>
                  <a:schemeClr val="tx1"/>
                </a:solidFill>
              </a:rPr>
              <a:t>Ο</a:t>
            </a:r>
            <a:r>
              <a:rPr lang="el-GR" sz="2000" b="1" dirty="0" smtClean="0">
                <a:solidFill>
                  <a:schemeClr val="tx1"/>
                </a:solidFill>
              </a:rPr>
              <a:t> πιο </a:t>
            </a:r>
            <a:r>
              <a:rPr lang="el-GR" sz="2000" b="1" dirty="0">
                <a:solidFill>
                  <a:schemeClr val="tx1"/>
                </a:solidFill>
              </a:rPr>
              <a:t>ευρέως </a:t>
            </a:r>
            <a:r>
              <a:rPr lang="el-GR" sz="2000" b="1" dirty="0" smtClean="0">
                <a:solidFill>
                  <a:schemeClr val="tx1"/>
                </a:solidFill>
              </a:rPr>
              <a:t>διαδεδομένος προσδιορισμός της έννοιας είναι ο ακόλουθος:</a:t>
            </a:r>
            <a:endParaRPr lang="el-GR" sz="2000" b="1" dirty="0">
              <a:solidFill>
                <a:schemeClr val="tx1"/>
              </a:solidFill>
            </a:endParaRPr>
          </a:p>
          <a:p>
            <a:pPr algn="just"/>
            <a:endParaRPr lang="el-GR" sz="2000" b="1" dirty="0">
              <a:solidFill>
                <a:schemeClr val="tx1"/>
              </a:solidFill>
            </a:endParaRPr>
          </a:p>
          <a:p>
            <a:pPr algn="just"/>
            <a:r>
              <a:rPr lang="el-GR" sz="2000" b="1" dirty="0">
                <a:solidFill>
                  <a:schemeClr val="tx1"/>
                </a:solidFill>
              </a:rPr>
              <a:t>«Αειφόρος ανάπτυξη είναι η ανάπτυξη που ικανοποιεί τις ανάγκες του </a:t>
            </a:r>
            <a:r>
              <a:rPr lang="el-GR" sz="2000" b="1" dirty="0" smtClean="0">
                <a:solidFill>
                  <a:schemeClr val="tx1"/>
                </a:solidFill>
              </a:rPr>
              <a:t>παρόντος, </a:t>
            </a:r>
            <a:r>
              <a:rPr lang="el-GR" sz="2000" b="1" dirty="0">
                <a:solidFill>
                  <a:schemeClr val="tx1"/>
                </a:solidFill>
              </a:rPr>
              <a:t>χωρίς να διακυβεύεται η ικανότητα των μελλοντικών γενεών να καλύψουν τις δικές τους ανάγκες».</a:t>
            </a:r>
            <a:endParaRPr lang="en-US" sz="1800" b="1" dirty="0" smtClean="0"/>
          </a:p>
          <a:p>
            <a:pPr algn="just"/>
            <a:r>
              <a:rPr lang="en-US" sz="1600" dirty="0" smtClean="0">
                <a:solidFill>
                  <a:schemeClr val="tx1"/>
                </a:solidFill>
              </a:rPr>
              <a:t>Source: World Commission on Environment and Development (established by a resolution of UN General Assembly) (</a:t>
            </a:r>
            <a:r>
              <a:rPr lang="en-US" sz="1600" dirty="0" err="1" smtClean="0">
                <a:solidFill>
                  <a:schemeClr val="tx1"/>
                </a:solidFill>
              </a:rPr>
              <a:t>Brundtland</a:t>
            </a:r>
            <a:r>
              <a:rPr lang="en-US" sz="1600" dirty="0" smtClean="0">
                <a:solidFill>
                  <a:schemeClr val="tx1"/>
                </a:solidFill>
              </a:rPr>
              <a:t> Commission, 1987). </a:t>
            </a:r>
            <a:endParaRPr lang="el-GR" sz="1600" dirty="0">
              <a:solidFill>
                <a:schemeClr val="tx1"/>
              </a:solidFill>
            </a:endParaRPr>
          </a:p>
        </p:txBody>
      </p:sp>
      <p:sp>
        <p:nvSpPr>
          <p:cNvPr id="3" name="Θέση ημερομηνίας 2"/>
          <p:cNvSpPr>
            <a:spLocks noGrp="1"/>
          </p:cNvSpPr>
          <p:nvPr>
            <p:ph type="dt" sz="half" idx="10"/>
          </p:nvPr>
        </p:nvSpPr>
        <p:spPr/>
        <p:txBody>
          <a:bodyPr/>
          <a:lstStyle/>
          <a:p>
            <a:fld id="{62146C5D-C806-415A-82D4-6C6B25FFC478}" type="datetime1">
              <a:rPr lang="el-GR" smtClean="0"/>
              <a:pPr/>
              <a:t>21/3/2017</a:t>
            </a:fld>
            <a:endParaRPr lang="el-GR"/>
          </a:p>
        </p:txBody>
      </p:sp>
      <p:sp>
        <p:nvSpPr>
          <p:cNvPr id="4" name="Θέση αριθμού διαφάνειας 3"/>
          <p:cNvSpPr>
            <a:spLocks noGrp="1"/>
          </p:cNvSpPr>
          <p:nvPr>
            <p:ph type="sldNum" sz="quarter" idx="12"/>
          </p:nvPr>
        </p:nvSpPr>
        <p:spPr/>
        <p:txBody>
          <a:bodyPr/>
          <a:lstStyle/>
          <a:p>
            <a:fld id="{4C1C8F9D-69D7-4BA8-848A-7E2F70465C07}" type="slidenum">
              <a:rPr lang="el-GR" smtClean="0"/>
              <a:pPr/>
              <a:t>6</a:t>
            </a:fld>
            <a:endParaRPr lang="el-GR"/>
          </a:p>
        </p:txBody>
      </p:sp>
    </p:spTree>
    <p:extLst>
      <p:ext uri="{BB962C8B-B14F-4D97-AF65-F5344CB8AC3E}">
        <p14:creationId xmlns:p14="http://schemas.microsoft.com/office/powerpoint/2010/main" val="1733273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268760"/>
            <a:ext cx="7024744" cy="720080"/>
          </a:xfrm>
        </p:spPr>
        <p:txBody>
          <a:bodyPr>
            <a:normAutofit/>
          </a:bodyPr>
          <a:lstStyle/>
          <a:p>
            <a:pPr algn="ctr"/>
            <a:r>
              <a:rPr lang="el-GR" sz="3600" b="1" dirty="0" smtClean="0">
                <a:solidFill>
                  <a:schemeClr val="tx1"/>
                </a:solidFill>
              </a:rPr>
              <a:t>ΑΕΙΦΟΡΙΑ</a:t>
            </a:r>
            <a:endParaRPr lang="el-GR" sz="3600" dirty="0"/>
          </a:p>
        </p:txBody>
      </p:sp>
      <p:pic>
        <p:nvPicPr>
          <p:cNvPr id="6" name="Θέση εικόνας 5"/>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l="924" r="924"/>
          <a:stretch>
            <a:fillRect/>
          </a:stretch>
        </p:blipFill>
        <p:spPr>
          <a:xfrm>
            <a:off x="1043608" y="764704"/>
            <a:ext cx="1236718" cy="360000"/>
          </a:xfrm>
        </p:spPr>
      </p:pic>
      <p:pic>
        <p:nvPicPr>
          <p:cNvPr id="7" name="Θέση εικόνας 6"/>
          <p:cNvPicPr>
            <a:picLocks noGrp="1" noChangeAspect="1"/>
          </p:cNvPicPr>
          <p:nvPr>
            <p:ph type="pic" sz="quarter" idx="15"/>
          </p:nvPr>
        </p:nvPicPr>
        <p:blipFill>
          <a:blip r:embed="rId4" cstate="print">
            <a:extLst>
              <a:ext uri="{28A0092B-C50C-407E-A947-70E740481C1C}">
                <a14:useLocalDpi xmlns:a14="http://schemas.microsoft.com/office/drawing/2010/main" val="0"/>
              </a:ext>
            </a:extLst>
          </a:blip>
          <a:srcRect t="439" b="439"/>
          <a:stretch>
            <a:fillRect/>
          </a:stretch>
        </p:blipFill>
        <p:spPr>
          <a:xfrm>
            <a:off x="7164288" y="764704"/>
            <a:ext cx="1080000" cy="314670"/>
          </a:xfrm>
        </p:spPr>
      </p:pic>
      <p:sp>
        <p:nvSpPr>
          <p:cNvPr id="5" name="Θέση περιεχομένου 4"/>
          <p:cNvSpPr>
            <a:spLocks noGrp="1"/>
          </p:cNvSpPr>
          <p:nvPr>
            <p:ph sz="quarter" idx="16"/>
          </p:nvPr>
        </p:nvSpPr>
        <p:spPr>
          <a:xfrm>
            <a:off x="1042988" y="2204864"/>
            <a:ext cx="7058025" cy="4032424"/>
          </a:xfrm>
        </p:spPr>
        <p:txBody>
          <a:bodyPr/>
          <a:lstStyle/>
          <a:p>
            <a:endParaRPr lang="en-US" sz="2000" b="1" dirty="0" smtClean="0">
              <a:solidFill>
                <a:schemeClr val="tx1"/>
              </a:solidFill>
            </a:endParaRPr>
          </a:p>
          <a:p>
            <a:r>
              <a:rPr lang="el-GR" sz="2000" b="1" dirty="0">
                <a:solidFill>
                  <a:schemeClr val="tx1"/>
                </a:solidFill>
              </a:rPr>
              <a:t>Οφέλη της </a:t>
            </a:r>
            <a:r>
              <a:rPr lang="el-GR" sz="2000" b="1" dirty="0" err="1">
                <a:solidFill>
                  <a:schemeClr val="tx1"/>
                </a:solidFill>
              </a:rPr>
              <a:t>αειφορίας</a:t>
            </a:r>
            <a:r>
              <a:rPr lang="el-GR" sz="2000" b="1" dirty="0" smtClean="0">
                <a:solidFill>
                  <a:schemeClr val="tx1"/>
                </a:solidFill>
              </a:rPr>
              <a:t>:</a:t>
            </a:r>
          </a:p>
          <a:p>
            <a:endParaRPr lang="el-GR" sz="2000" b="1" dirty="0">
              <a:solidFill>
                <a:schemeClr val="tx1"/>
              </a:solidFill>
            </a:endParaRPr>
          </a:p>
          <a:p>
            <a:pPr marL="411480" indent="-342900">
              <a:buFont typeface="Arial" panose="020B0604020202020204" pitchFamily="34" charset="0"/>
              <a:buChar char="•"/>
            </a:pPr>
            <a:r>
              <a:rPr lang="el-GR" sz="2000" b="1" dirty="0">
                <a:solidFill>
                  <a:schemeClr val="tx1"/>
                </a:solidFill>
              </a:rPr>
              <a:t>Βελτίωση της ενεργειακής απόδοσης</a:t>
            </a:r>
          </a:p>
          <a:p>
            <a:pPr marL="411480" indent="-342900">
              <a:buFont typeface="Arial" panose="020B0604020202020204" pitchFamily="34" charset="0"/>
              <a:buChar char="•"/>
            </a:pPr>
            <a:r>
              <a:rPr lang="el-GR" sz="2000" b="1" dirty="0" smtClean="0">
                <a:solidFill>
                  <a:schemeClr val="tx1"/>
                </a:solidFill>
              </a:rPr>
              <a:t>Βελτίωση της συνολικής απόδοσης</a:t>
            </a:r>
            <a:endParaRPr lang="el-GR" sz="2000" b="1" dirty="0">
              <a:solidFill>
                <a:schemeClr val="tx1"/>
              </a:solidFill>
            </a:endParaRPr>
          </a:p>
          <a:p>
            <a:pPr marL="411480" indent="-342900">
              <a:buFont typeface="Arial" panose="020B0604020202020204" pitchFamily="34" charset="0"/>
              <a:buChar char="•"/>
            </a:pPr>
            <a:r>
              <a:rPr lang="el-GR" sz="2000" b="1" dirty="0">
                <a:solidFill>
                  <a:schemeClr val="tx1"/>
                </a:solidFill>
              </a:rPr>
              <a:t>Μειωμένο συνολικό κόστος ιδιοκτησίας</a:t>
            </a:r>
            <a:endParaRPr lang="el-GR" dirty="0"/>
          </a:p>
        </p:txBody>
      </p:sp>
      <p:sp>
        <p:nvSpPr>
          <p:cNvPr id="3" name="Θέση ημερομηνίας 2"/>
          <p:cNvSpPr>
            <a:spLocks noGrp="1"/>
          </p:cNvSpPr>
          <p:nvPr>
            <p:ph type="dt" sz="half" idx="10"/>
          </p:nvPr>
        </p:nvSpPr>
        <p:spPr/>
        <p:txBody>
          <a:bodyPr/>
          <a:lstStyle/>
          <a:p>
            <a:fld id="{20736B69-AEFA-4D1B-952E-644AB88AB1BB}" type="datetime1">
              <a:rPr lang="el-GR" smtClean="0"/>
              <a:pPr/>
              <a:t>21/3/2017</a:t>
            </a:fld>
            <a:endParaRPr lang="el-GR"/>
          </a:p>
        </p:txBody>
      </p:sp>
      <p:sp>
        <p:nvSpPr>
          <p:cNvPr id="4" name="Θέση αριθμού διαφάνειας 3"/>
          <p:cNvSpPr>
            <a:spLocks noGrp="1"/>
          </p:cNvSpPr>
          <p:nvPr>
            <p:ph type="sldNum" sz="quarter" idx="12"/>
          </p:nvPr>
        </p:nvSpPr>
        <p:spPr/>
        <p:txBody>
          <a:bodyPr/>
          <a:lstStyle/>
          <a:p>
            <a:fld id="{4C1C8F9D-69D7-4BA8-848A-7E2F70465C07}" type="slidenum">
              <a:rPr lang="el-GR" smtClean="0"/>
              <a:pPr/>
              <a:t>7</a:t>
            </a:fld>
            <a:endParaRPr lang="el-GR"/>
          </a:p>
        </p:txBody>
      </p:sp>
    </p:spTree>
    <p:extLst>
      <p:ext uri="{BB962C8B-B14F-4D97-AF65-F5344CB8AC3E}">
        <p14:creationId xmlns:p14="http://schemas.microsoft.com/office/powerpoint/2010/main" val="31187433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412776"/>
            <a:ext cx="7024744" cy="648072"/>
          </a:xfrm>
        </p:spPr>
        <p:txBody>
          <a:bodyPr>
            <a:noAutofit/>
          </a:bodyPr>
          <a:lstStyle/>
          <a:p>
            <a:r>
              <a:rPr lang="el-GR" sz="2800" b="1" dirty="0">
                <a:solidFill>
                  <a:schemeClr val="tx1"/>
                </a:solidFill>
              </a:rPr>
              <a:t>ΟΛΙΣΤΙΚΗ ΠΡΟΣΕΓΓΙΣΗ ΤΗΣ ΒΙΩΣΙΜΟΤΗΤΑΣ</a:t>
            </a:r>
          </a:p>
        </p:txBody>
      </p:sp>
      <p:pic>
        <p:nvPicPr>
          <p:cNvPr id="6" name="Θέση εικόνας 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924" r="924"/>
          <a:stretch>
            <a:fillRect/>
          </a:stretch>
        </p:blipFill>
        <p:spPr>
          <a:xfrm>
            <a:off x="1043608" y="764704"/>
            <a:ext cx="1236718" cy="360000"/>
          </a:xfrm>
        </p:spPr>
      </p:pic>
      <p:pic>
        <p:nvPicPr>
          <p:cNvPr id="7" name="Θέση εικόνας 6"/>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439" b="439"/>
          <a:stretch>
            <a:fillRect/>
          </a:stretch>
        </p:blipFill>
        <p:spPr>
          <a:xfrm>
            <a:off x="7164288" y="764704"/>
            <a:ext cx="1080000" cy="314670"/>
          </a:xfrm>
        </p:spPr>
      </p:pic>
      <p:sp>
        <p:nvSpPr>
          <p:cNvPr id="5" name="Θέση περιεχομένου 4"/>
          <p:cNvSpPr>
            <a:spLocks noGrp="1"/>
          </p:cNvSpPr>
          <p:nvPr>
            <p:ph sz="quarter" idx="16"/>
          </p:nvPr>
        </p:nvSpPr>
        <p:spPr>
          <a:xfrm>
            <a:off x="734047" y="2342456"/>
            <a:ext cx="7643866" cy="3744392"/>
          </a:xfrm>
        </p:spPr>
        <p:txBody>
          <a:bodyPr>
            <a:noAutofit/>
          </a:bodyPr>
          <a:lstStyle/>
          <a:p>
            <a:pPr marL="411480" indent="-342900" algn="just">
              <a:buFont typeface="Arial" panose="020B0604020202020204" pitchFamily="34" charset="0"/>
              <a:buChar char="•"/>
            </a:pPr>
            <a:r>
              <a:rPr lang="el-GR" sz="2000" b="1" dirty="0" smtClean="0">
                <a:solidFill>
                  <a:schemeClr val="tx1"/>
                </a:solidFill>
              </a:rPr>
              <a:t>Η </a:t>
            </a:r>
            <a:r>
              <a:rPr lang="el-GR" sz="2000" b="1" dirty="0" err="1">
                <a:solidFill>
                  <a:schemeClr val="tx1"/>
                </a:solidFill>
              </a:rPr>
              <a:t>αειφορία</a:t>
            </a:r>
            <a:r>
              <a:rPr lang="el-GR" sz="2000" b="1" dirty="0">
                <a:solidFill>
                  <a:schemeClr val="tx1"/>
                </a:solidFill>
              </a:rPr>
              <a:t> είναι ένα σύνθετο και πολύπλευρο αναπτυξιακό όραμα.</a:t>
            </a:r>
          </a:p>
          <a:p>
            <a:pPr algn="just">
              <a:buFont typeface="Arial" pitchFamily="34" charset="0"/>
              <a:buChar char="•"/>
            </a:pPr>
            <a:r>
              <a:rPr lang="el-GR" sz="2000" b="1" dirty="0">
                <a:solidFill>
                  <a:schemeClr val="tx1"/>
                </a:solidFill>
              </a:rPr>
              <a:t>  Πρόκειται για ένα πολυδιάστατο μοντέλο ανάπτυξης που </a:t>
            </a:r>
            <a:r>
              <a:rPr lang="el-GR" sz="2000" b="1" dirty="0" smtClean="0">
                <a:solidFill>
                  <a:schemeClr val="tx1"/>
                </a:solidFill>
              </a:rPr>
              <a:t>περιορίζει </a:t>
            </a:r>
            <a:r>
              <a:rPr lang="el-GR" sz="2000" b="1" dirty="0" smtClean="0">
                <a:solidFill>
                  <a:schemeClr val="tx1"/>
                </a:solidFill>
              </a:rPr>
              <a:t>την οικονομική </a:t>
            </a:r>
            <a:r>
              <a:rPr lang="el-GR" sz="2000" b="1" dirty="0">
                <a:solidFill>
                  <a:schemeClr val="tx1"/>
                </a:solidFill>
              </a:rPr>
              <a:t>ανάπτυξη και </a:t>
            </a:r>
            <a:r>
              <a:rPr lang="el-GR" sz="2000" b="1" dirty="0" smtClean="0">
                <a:solidFill>
                  <a:schemeClr val="tx1"/>
                </a:solidFill>
              </a:rPr>
              <a:t>άλλες ανθρώπινες δραστηριότητες </a:t>
            </a:r>
            <a:r>
              <a:rPr lang="el-GR" sz="2000" b="1" dirty="0" smtClean="0">
                <a:solidFill>
                  <a:schemeClr val="tx1"/>
                </a:solidFill>
              </a:rPr>
              <a:t>σύμφωνα με την </a:t>
            </a:r>
            <a:r>
              <a:rPr lang="el-GR" sz="2000" b="1" dirty="0">
                <a:solidFill>
                  <a:schemeClr val="tx1"/>
                </a:solidFill>
              </a:rPr>
              <a:t>ικανότητα της φύσης για </a:t>
            </a:r>
            <a:r>
              <a:rPr lang="el-GR" sz="2000" b="1" dirty="0" err="1" smtClean="0">
                <a:solidFill>
                  <a:schemeClr val="tx1"/>
                </a:solidFill>
              </a:rPr>
              <a:t>αυτο</a:t>
            </a:r>
            <a:r>
              <a:rPr lang="el-GR" sz="2000" b="1" dirty="0" smtClean="0">
                <a:solidFill>
                  <a:schemeClr val="tx1"/>
                </a:solidFill>
              </a:rPr>
              <a:t>-αναγέννηση. Τοποθετεί </a:t>
            </a:r>
            <a:r>
              <a:rPr lang="el-GR" sz="2000" b="1" dirty="0">
                <a:solidFill>
                  <a:schemeClr val="tx1"/>
                </a:solidFill>
              </a:rPr>
              <a:t>τη βελτίωση </a:t>
            </a:r>
            <a:r>
              <a:rPr lang="el-GR" sz="2000" b="1" dirty="0" smtClean="0">
                <a:solidFill>
                  <a:schemeClr val="tx1"/>
                </a:solidFill>
              </a:rPr>
              <a:t>της κοινωνικής </a:t>
            </a:r>
            <a:r>
              <a:rPr lang="el-GR" sz="2000" b="1" dirty="0">
                <a:solidFill>
                  <a:schemeClr val="tx1"/>
                </a:solidFill>
              </a:rPr>
              <a:t>και </a:t>
            </a:r>
            <a:r>
              <a:rPr lang="el-GR" sz="2000" b="1" dirty="0" smtClean="0">
                <a:solidFill>
                  <a:schemeClr val="tx1"/>
                </a:solidFill>
              </a:rPr>
              <a:t>προσωπικής ανάπτυξης των ανθρώπων ως </a:t>
            </a:r>
            <a:r>
              <a:rPr lang="el-GR" sz="2000" b="1" dirty="0">
                <a:solidFill>
                  <a:schemeClr val="tx1"/>
                </a:solidFill>
              </a:rPr>
              <a:t>πρωταρχικό </a:t>
            </a:r>
            <a:r>
              <a:rPr lang="el-GR" sz="2000" b="1" dirty="0" smtClean="0">
                <a:solidFill>
                  <a:schemeClr val="tx1"/>
                </a:solidFill>
              </a:rPr>
              <a:t>στόχο </a:t>
            </a:r>
            <a:r>
              <a:rPr lang="el-GR" sz="2000" b="1" dirty="0">
                <a:solidFill>
                  <a:schemeClr val="tx1"/>
                </a:solidFill>
              </a:rPr>
              <a:t>και </a:t>
            </a:r>
            <a:r>
              <a:rPr lang="el-GR" sz="2000" b="1" dirty="0" smtClean="0">
                <a:solidFill>
                  <a:schemeClr val="tx1"/>
                </a:solidFill>
              </a:rPr>
              <a:t>θέτει </a:t>
            </a:r>
            <a:r>
              <a:rPr lang="el-GR" sz="2000" b="1" dirty="0">
                <a:solidFill>
                  <a:schemeClr val="tx1"/>
                </a:solidFill>
              </a:rPr>
              <a:t>το σεβασμό της ποιότητας του </a:t>
            </a:r>
            <a:r>
              <a:rPr lang="el-GR" sz="2000" b="1" dirty="0" smtClean="0">
                <a:solidFill>
                  <a:schemeClr val="tx1"/>
                </a:solidFill>
              </a:rPr>
              <a:t>περιβάλλοντος, καθώς και </a:t>
            </a:r>
            <a:r>
              <a:rPr lang="el-GR" sz="2000" b="1" dirty="0">
                <a:solidFill>
                  <a:schemeClr val="tx1"/>
                </a:solidFill>
              </a:rPr>
              <a:t>τα όρια της φύσης στον πυρήνα της κάθε </a:t>
            </a:r>
            <a:r>
              <a:rPr lang="el-GR" sz="2000" b="1" dirty="0" smtClean="0">
                <a:solidFill>
                  <a:schemeClr val="tx1"/>
                </a:solidFill>
              </a:rPr>
              <a:t>οικονομικής, πολιτικής, εκπαιδευτικής </a:t>
            </a:r>
            <a:r>
              <a:rPr lang="el-GR" sz="2000" b="1" dirty="0">
                <a:solidFill>
                  <a:schemeClr val="tx1"/>
                </a:solidFill>
              </a:rPr>
              <a:t>και </a:t>
            </a:r>
            <a:r>
              <a:rPr lang="el-GR" sz="2000" b="1" dirty="0" smtClean="0">
                <a:solidFill>
                  <a:schemeClr val="tx1"/>
                </a:solidFill>
              </a:rPr>
              <a:t>πολιτιστικής στρατηγικής.</a:t>
            </a:r>
            <a:endParaRPr lang="el-GR" sz="2000" b="1" dirty="0">
              <a:solidFill>
                <a:schemeClr val="tx1"/>
              </a:solidFill>
            </a:endParaRPr>
          </a:p>
        </p:txBody>
      </p:sp>
      <p:sp>
        <p:nvSpPr>
          <p:cNvPr id="3" name="Θέση ημερομηνίας 2"/>
          <p:cNvSpPr>
            <a:spLocks noGrp="1"/>
          </p:cNvSpPr>
          <p:nvPr>
            <p:ph type="dt" sz="half" idx="10"/>
          </p:nvPr>
        </p:nvSpPr>
        <p:spPr/>
        <p:txBody>
          <a:bodyPr/>
          <a:lstStyle/>
          <a:p>
            <a:fld id="{4701628B-2C8D-497A-8E70-549BDF088D86}" type="datetime1">
              <a:rPr lang="el-GR" smtClean="0"/>
              <a:pPr/>
              <a:t>21/3/2017</a:t>
            </a:fld>
            <a:endParaRPr lang="el-GR"/>
          </a:p>
        </p:txBody>
      </p:sp>
      <p:sp>
        <p:nvSpPr>
          <p:cNvPr id="4" name="Θέση αριθμού διαφάνειας 3"/>
          <p:cNvSpPr>
            <a:spLocks noGrp="1"/>
          </p:cNvSpPr>
          <p:nvPr>
            <p:ph type="sldNum" sz="quarter" idx="12"/>
          </p:nvPr>
        </p:nvSpPr>
        <p:spPr/>
        <p:txBody>
          <a:bodyPr/>
          <a:lstStyle/>
          <a:p>
            <a:fld id="{4C1C8F9D-69D7-4BA8-848A-7E2F70465C07}" type="slidenum">
              <a:rPr lang="el-GR" smtClean="0"/>
              <a:pPr/>
              <a:t>8</a:t>
            </a:fld>
            <a:endParaRPr lang="el-GR"/>
          </a:p>
        </p:txBody>
      </p:sp>
    </p:spTree>
    <p:extLst>
      <p:ext uri="{BB962C8B-B14F-4D97-AF65-F5344CB8AC3E}">
        <p14:creationId xmlns:p14="http://schemas.microsoft.com/office/powerpoint/2010/main" val="34225867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412776"/>
            <a:ext cx="7024744" cy="576064"/>
          </a:xfrm>
        </p:spPr>
        <p:txBody>
          <a:bodyPr>
            <a:normAutofit/>
          </a:bodyPr>
          <a:lstStyle/>
          <a:p>
            <a:r>
              <a:rPr lang="el-GR" sz="2800" b="1" dirty="0">
                <a:solidFill>
                  <a:schemeClr val="tx1"/>
                </a:solidFill>
              </a:rPr>
              <a:t>ΟΛΙΣΤΙΚΗ ΠΡΟΣΕΓΓΙΣΗ ΤΗΣ ΒΙΩΣΙΜΟΤΗΤΑΣ</a:t>
            </a:r>
            <a:endParaRPr lang="el-GR" sz="3600" b="1" dirty="0">
              <a:solidFill>
                <a:schemeClr val="tx1"/>
              </a:solidFill>
            </a:endParaRPr>
          </a:p>
        </p:txBody>
      </p:sp>
      <p:pic>
        <p:nvPicPr>
          <p:cNvPr id="6" name="Θέση εικόνας 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924" r="924"/>
          <a:stretch>
            <a:fillRect/>
          </a:stretch>
        </p:blipFill>
        <p:spPr>
          <a:xfrm>
            <a:off x="1043608" y="764704"/>
            <a:ext cx="1236718" cy="360000"/>
          </a:xfrm>
        </p:spPr>
      </p:pic>
      <p:pic>
        <p:nvPicPr>
          <p:cNvPr id="7" name="Θέση εικόνας 6"/>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439" b="439"/>
          <a:stretch>
            <a:fillRect/>
          </a:stretch>
        </p:blipFill>
        <p:spPr>
          <a:xfrm>
            <a:off x="7092280" y="764704"/>
            <a:ext cx="1080000" cy="314670"/>
          </a:xfrm>
        </p:spPr>
      </p:pic>
      <p:sp>
        <p:nvSpPr>
          <p:cNvPr id="5" name="Θέση περιεχομένου 4"/>
          <p:cNvSpPr>
            <a:spLocks noGrp="1"/>
          </p:cNvSpPr>
          <p:nvPr>
            <p:ph sz="quarter" idx="16"/>
          </p:nvPr>
        </p:nvSpPr>
        <p:spPr>
          <a:xfrm>
            <a:off x="1042988" y="2420888"/>
            <a:ext cx="7058025" cy="3816400"/>
          </a:xfrm>
        </p:spPr>
        <p:txBody>
          <a:bodyPr>
            <a:normAutofit/>
          </a:bodyPr>
          <a:lstStyle/>
          <a:p>
            <a:pPr algn="just">
              <a:buFont typeface="Arial" pitchFamily="34" charset="0"/>
              <a:buChar char="•"/>
            </a:pPr>
            <a:r>
              <a:rPr lang="en-US" sz="2000" b="1" dirty="0" smtClean="0">
                <a:solidFill>
                  <a:schemeClr val="tx1"/>
                </a:solidFill>
              </a:rPr>
              <a:t> </a:t>
            </a:r>
            <a:r>
              <a:rPr lang="el-GR" sz="2000" b="1" dirty="0">
                <a:solidFill>
                  <a:schemeClr val="tx1"/>
                </a:solidFill>
              </a:rPr>
              <a:t>Η βιώσιμη </a:t>
            </a:r>
            <a:r>
              <a:rPr lang="el-GR" sz="2000" b="1" dirty="0" smtClean="0">
                <a:solidFill>
                  <a:schemeClr val="tx1"/>
                </a:solidFill>
              </a:rPr>
              <a:t>ανάπτυξη συχνά </a:t>
            </a:r>
            <a:r>
              <a:rPr lang="el-GR" sz="2000" b="1" dirty="0">
                <a:solidFill>
                  <a:schemeClr val="tx1"/>
                </a:solidFill>
              </a:rPr>
              <a:t>παρουσιάζεται </a:t>
            </a:r>
            <a:r>
              <a:rPr lang="el-GR" sz="2000" b="1" dirty="0" smtClean="0">
                <a:solidFill>
                  <a:schemeClr val="tx1"/>
                </a:solidFill>
              </a:rPr>
              <a:t>να </a:t>
            </a:r>
            <a:r>
              <a:rPr lang="el-GR" sz="2000" b="1" dirty="0" smtClean="0">
                <a:solidFill>
                  <a:schemeClr val="tx1"/>
                </a:solidFill>
              </a:rPr>
              <a:t>διασπάται </a:t>
            </a:r>
            <a:r>
              <a:rPr lang="el-GR" sz="2000" b="1" dirty="0">
                <a:solidFill>
                  <a:schemeClr val="tx1"/>
                </a:solidFill>
              </a:rPr>
              <a:t>στην οικονομία, το περιβάλλον και την κοινωνία </a:t>
            </a:r>
            <a:r>
              <a:rPr lang="en-US" sz="2000" b="1" dirty="0" smtClean="0">
                <a:solidFill>
                  <a:schemeClr val="tx1"/>
                </a:solidFill>
              </a:rPr>
              <a:t>(</a:t>
            </a:r>
            <a:r>
              <a:rPr lang="en-US" sz="2000" b="1" dirty="0" err="1">
                <a:solidFill>
                  <a:schemeClr val="tx1"/>
                </a:solidFill>
              </a:rPr>
              <a:t>Hardi</a:t>
            </a:r>
            <a:r>
              <a:rPr lang="en-US" sz="2000" b="1" dirty="0">
                <a:solidFill>
                  <a:schemeClr val="tx1"/>
                </a:solidFill>
              </a:rPr>
              <a:t> and </a:t>
            </a:r>
            <a:r>
              <a:rPr lang="en-US" sz="2000" b="1" dirty="0" err="1">
                <a:solidFill>
                  <a:schemeClr val="tx1"/>
                </a:solidFill>
              </a:rPr>
              <a:t>Zdan</a:t>
            </a:r>
            <a:r>
              <a:rPr lang="en-US" sz="2000" b="1" dirty="0">
                <a:solidFill>
                  <a:schemeClr val="tx1"/>
                </a:solidFill>
              </a:rPr>
              <a:t>, 1997; West </a:t>
            </a:r>
            <a:r>
              <a:rPr lang="en-US" sz="2000" b="1" dirty="0" smtClean="0">
                <a:solidFill>
                  <a:schemeClr val="tx1"/>
                </a:solidFill>
              </a:rPr>
              <a:t>Midlands Round </a:t>
            </a:r>
            <a:r>
              <a:rPr lang="en-US" sz="2000" b="1" dirty="0">
                <a:solidFill>
                  <a:schemeClr val="tx1"/>
                </a:solidFill>
              </a:rPr>
              <a:t>Table, 2000). </a:t>
            </a:r>
            <a:endParaRPr lang="en-US" sz="2000" b="1" dirty="0" smtClean="0">
              <a:solidFill>
                <a:schemeClr val="tx1"/>
              </a:solidFill>
            </a:endParaRPr>
          </a:p>
          <a:p>
            <a:pPr algn="just">
              <a:buFont typeface="Arial" pitchFamily="34" charset="0"/>
              <a:buChar char="•"/>
            </a:pPr>
            <a:r>
              <a:rPr lang="en-US" sz="2000" b="1" dirty="0" smtClean="0">
                <a:solidFill>
                  <a:schemeClr val="tx1"/>
                </a:solidFill>
              </a:rPr>
              <a:t> </a:t>
            </a:r>
            <a:r>
              <a:rPr lang="el-GR" sz="2000" b="1" dirty="0">
                <a:solidFill>
                  <a:schemeClr val="tx1"/>
                </a:solidFill>
              </a:rPr>
              <a:t>Οι τρεις τομείς συχνά παρουσιάζονται ως </a:t>
            </a:r>
            <a:r>
              <a:rPr lang="el-GR" sz="2000" b="1" dirty="0" smtClean="0">
                <a:solidFill>
                  <a:schemeClr val="tx1"/>
                </a:solidFill>
              </a:rPr>
              <a:t>αλληλένδετοι </a:t>
            </a:r>
            <a:r>
              <a:rPr lang="en-US" sz="2000" b="1" dirty="0" smtClean="0">
                <a:solidFill>
                  <a:schemeClr val="tx1"/>
                </a:solidFill>
              </a:rPr>
              <a:t>(ICLEI</a:t>
            </a:r>
            <a:r>
              <a:rPr lang="en-US" sz="2000" b="1" dirty="0">
                <a:solidFill>
                  <a:schemeClr val="tx1"/>
                </a:solidFill>
              </a:rPr>
              <a:t>, 1996; du Plessis, 2000; Barton, </a:t>
            </a:r>
            <a:r>
              <a:rPr lang="en-US" sz="2000" b="1" dirty="0" smtClean="0">
                <a:solidFill>
                  <a:schemeClr val="tx1"/>
                </a:solidFill>
              </a:rPr>
              <a:t>2000</a:t>
            </a:r>
            <a:r>
              <a:rPr lang="en-US" sz="2000" b="1" dirty="0" smtClean="0">
                <a:solidFill>
                  <a:schemeClr val="tx1"/>
                </a:solidFill>
              </a:rPr>
              <a:t>)</a:t>
            </a:r>
            <a:r>
              <a:rPr lang="el-GR" sz="2000" b="1" dirty="0" smtClean="0">
                <a:solidFill>
                  <a:schemeClr val="tx1"/>
                </a:solidFill>
              </a:rPr>
              <a:t>. </a:t>
            </a:r>
            <a:r>
              <a:rPr lang="el-GR" sz="2000" b="1" dirty="0" smtClean="0">
                <a:solidFill>
                  <a:schemeClr val="tx1"/>
                </a:solidFill>
              </a:rPr>
              <a:t>Το μοντέλο αυτό έχει μια εννοιολογική απλότητα.</a:t>
            </a:r>
            <a:endParaRPr lang="en-US" sz="2000" b="1" dirty="0">
              <a:solidFill>
                <a:schemeClr val="tx1"/>
              </a:solidFill>
            </a:endParaRPr>
          </a:p>
          <a:p>
            <a:pPr algn="just">
              <a:buFont typeface="Arial" pitchFamily="34" charset="0"/>
              <a:buChar char="•"/>
            </a:pPr>
            <a:r>
              <a:rPr lang="en-US" sz="2000" b="1" dirty="0" smtClean="0">
                <a:solidFill>
                  <a:schemeClr val="tx1"/>
                </a:solidFill>
              </a:rPr>
              <a:t> </a:t>
            </a:r>
            <a:r>
              <a:rPr lang="el-GR" sz="2000" b="1" dirty="0" smtClean="0">
                <a:solidFill>
                  <a:schemeClr val="tx1"/>
                </a:solidFill>
              </a:rPr>
              <a:t>Ενθαρρύνοντας την κατάταξη </a:t>
            </a:r>
            <a:r>
              <a:rPr lang="el-GR" sz="2000" b="1" dirty="0">
                <a:solidFill>
                  <a:schemeClr val="tx1"/>
                </a:solidFill>
              </a:rPr>
              <a:t>των επιπτώσεων σε </a:t>
            </a:r>
            <a:r>
              <a:rPr lang="el-GR" sz="2000" b="1" dirty="0" smtClean="0">
                <a:solidFill>
                  <a:schemeClr val="tx1"/>
                </a:solidFill>
              </a:rPr>
              <a:t>τρεις βολικές κατηγορίες, η ανάλυση της έννοιας καθίσταται πιο </a:t>
            </a:r>
            <a:r>
              <a:rPr lang="el-GR" sz="2000" b="1" dirty="0">
                <a:solidFill>
                  <a:schemeClr val="tx1"/>
                </a:solidFill>
              </a:rPr>
              <a:t>απλή.</a:t>
            </a:r>
          </a:p>
        </p:txBody>
      </p:sp>
      <p:sp>
        <p:nvSpPr>
          <p:cNvPr id="3" name="Θέση ημερομηνίας 2"/>
          <p:cNvSpPr>
            <a:spLocks noGrp="1"/>
          </p:cNvSpPr>
          <p:nvPr>
            <p:ph type="dt" sz="half" idx="10"/>
          </p:nvPr>
        </p:nvSpPr>
        <p:spPr/>
        <p:txBody>
          <a:bodyPr/>
          <a:lstStyle/>
          <a:p>
            <a:fld id="{CE206634-8249-4B5E-B35A-955869CBB975}" type="datetime1">
              <a:rPr lang="el-GR" smtClean="0"/>
              <a:pPr/>
              <a:t>21/3/2017</a:t>
            </a:fld>
            <a:endParaRPr lang="el-GR"/>
          </a:p>
        </p:txBody>
      </p:sp>
      <p:sp>
        <p:nvSpPr>
          <p:cNvPr id="4" name="Θέση αριθμού διαφάνειας 3"/>
          <p:cNvSpPr>
            <a:spLocks noGrp="1"/>
          </p:cNvSpPr>
          <p:nvPr>
            <p:ph type="sldNum" sz="quarter" idx="12"/>
          </p:nvPr>
        </p:nvSpPr>
        <p:spPr/>
        <p:txBody>
          <a:bodyPr/>
          <a:lstStyle/>
          <a:p>
            <a:fld id="{4C1C8F9D-69D7-4BA8-848A-7E2F70465C07}" type="slidenum">
              <a:rPr lang="el-GR" smtClean="0"/>
              <a:pPr/>
              <a:t>9</a:t>
            </a:fld>
            <a:endParaRPr lang="el-GR"/>
          </a:p>
        </p:txBody>
      </p:sp>
    </p:spTree>
    <p:extLst>
      <p:ext uri="{BB962C8B-B14F-4D97-AF65-F5344CB8AC3E}">
        <p14:creationId xmlns:p14="http://schemas.microsoft.com/office/powerpoint/2010/main" val="32708073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1_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3158</TotalTime>
  <Words>2216</Words>
  <Application>Microsoft Office PowerPoint</Application>
  <PresentationFormat>Προβολή στην οθόνη (4:3)</PresentationFormat>
  <Paragraphs>184</Paragraphs>
  <Slides>38</Slides>
  <Notes>7</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2</vt:i4>
      </vt:variant>
      <vt:variant>
        <vt:lpstr>Τίτλοι διαφανειών</vt:lpstr>
      </vt:variant>
      <vt:variant>
        <vt:i4>38</vt:i4>
      </vt:variant>
    </vt:vector>
  </HeadingPairs>
  <TitlesOfParts>
    <vt:vector size="45" baseType="lpstr">
      <vt:lpstr>Arial</vt:lpstr>
      <vt:lpstr>Calibri</vt:lpstr>
      <vt:lpstr>Century Gothic</vt:lpstr>
      <vt:lpstr>Wingdings</vt:lpstr>
      <vt:lpstr>Wingdings 2</vt:lpstr>
      <vt:lpstr>Austin</vt:lpstr>
      <vt:lpstr>1_Austin</vt:lpstr>
      <vt:lpstr>Συμμετοχικές μέθοδοι στη βιώσιμη διαχείριση των φυσικών πόρων</vt:lpstr>
      <vt:lpstr>Παρουσίαση του PowerPoint</vt:lpstr>
      <vt:lpstr>Πίνακας Περιεχομένων</vt:lpstr>
      <vt:lpstr>ΑΕΙΦΟΡΙΑ</vt:lpstr>
      <vt:lpstr>ΑΕΙΦΟΡΙΑ</vt:lpstr>
      <vt:lpstr>ΑΕΙΦΟΡΙΑ</vt:lpstr>
      <vt:lpstr>ΑΕΙΦΟΡΙΑ</vt:lpstr>
      <vt:lpstr>ΟΛΙΣΤΙΚΗ ΠΡΟΣΕΓΓΙΣΗ ΤΗΣ ΒΙΩΣΙΜΟΤΗΤΑΣ</vt:lpstr>
      <vt:lpstr>ΟΛΙΣΤΙΚΗ ΠΡΟΣΕΓΓΙΣΗ ΤΗΣ ΒΙΩΣΙΜΟΤΗΤΑΣ</vt:lpstr>
      <vt:lpstr>ΟΛΙΣΤΙΚΗ ΠΡΟΣΕΓΓΙΣΗ ΤΗΣ ΒΙΩΣΙΜΟΤΗΤΑΣ</vt:lpstr>
      <vt:lpstr>ΟΛΙΣΤΙΚΗ ΠΡΟΣΕΓΓΙΣΗ ΤΗΣ ΒΙΩΣΙΜΟΤΗΤΑΣ</vt:lpstr>
      <vt:lpstr>ΠΟΛΙΤΙΚΗ ΠΡΑΓΜΑΤΙΚΟΤΗΤΑ</vt:lpstr>
      <vt:lpstr>2. ΥΛΙΚΗ ΠΡΑΓΜΑΤΙΚΟΤΗΤΑ</vt:lpstr>
      <vt:lpstr>2. ΥΛΙΚΗ ΠΡΑΓΜΑΤΙΚΟΤΗΤΑ</vt:lpstr>
      <vt:lpstr>ΕΝΣΩΜΑΤΩΜΕΝΗ ΑΕΙΦΟΡΟΣ ΑΝΑΠΤΥΞΗ</vt:lpstr>
      <vt:lpstr>3. Πολυεπίπεδη και πολύπλευρη </vt:lpstr>
      <vt:lpstr>4. ΑΛΛΑΓΗ  ΟΠΤΙΚΗΣ ΓΩΝΙΑΣ</vt:lpstr>
      <vt:lpstr>Οι ανθρώπινες δραστηριότητες και το περιβάλλον αλληλεπιδρούν συνεχώς μεταξύ τους.</vt:lpstr>
      <vt:lpstr>4. ΑΛΛΑΓΗ  ΟΠΤΙΚΗΣ ΓΩΝΙΑΣ</vt:lpstr>
      <vt:lpstr>ΑΡΧΕΣ ΤΗΣ ΑΕΙΦΟΡΟΥ ΑΝΑΠΤΥΞΗΣ</vt:lpstr>
      <vt:lpstr>Παρουσίαση του PowerPoint</vt:lpstr>
      <vt:lpstr>Βασικά θέματα σε σχέση με τις μελλοντικές παγκόσμιες προσπάθειες για την προώθηση της αειφόρου ανάπτυξης:</vt:lpstr>
      <vt:lpstr>Εσωτερικές και παγκόσμιες προσπάθειες από την ΕΕ για την επίτευξη της αειφόρου ανάπτυξης:</vt:lpstr>
      <vt:lpstr>Παρουσίαση του PowerPoint</vt:lpstr>
      <vt:lpstr>Η ηθική της βιωσιμότητα ως ολιστική θεώρηση</vt:lpstr>
      <vt:lpstr>Η ηθική της αειφορίας ως ολιστική θεώρηση</vt:lpstr>
      <vt:lpstr>ΚΟΙΝΩΝΙΚΟ-ΠΟΛΙΤΙΣΜΙΚΗ ΚΟΝΣΤΡΟΥΚΤΙΒΙΣΤΙΚΗ ΠΡΟΟΠΤΙΚΗ</vt:lpstr>
      <vt:lpstr>ΚΟΙΝΩΝΙΚΟ-ΠΟΛΙΤΙΣΤΙΚΗ ΚΟΝΣΤΡΟΥΚΤΙΒΙΣΤΙΚΗ ΠΡΟΟΠΤΙΚΗ </vt:lpstr>
      <vt:lpstr>ΘΕΜΑΤΙΚΗ ΕΝΟΤΗΤΑ: Μαθαίνοντας την έρευνα σύνθετων προβλημάτων</vt:lpstr>
      <vt:lpstr>ΔΙΑΔΙΚΑΣΙΑ: Μάθηση σε ομάδες</vt:lpstr>
      <vt:lpstr>Σπουδαστές και καθηγητές αντιμετωπίζουν τα προβλήματα του πραγματικού κόσμου</vt:lpstr>
      <vt:lpstr>Η εκπαιδευτική προσέγγιση, ως εκ τούτου, πρέπει να ενσωματώνει τις πτυχές της ομαδικής εργασίας και τους μαθητές σε μια ομάδα έργου.</vt:lpstr>
      <vt:lpstr>ΚΟΙΝΩΝΙΚΟ ΠΛΑΙΣΙΟ :  Από μια διαθεματική σε μια διεπιστημονική προσέγγιση</vt:lpstr>
      <vt:lpstr>Σε αυτή την διεπιστημονική προσέγγιση, ο δάσκαλος, ο φοιτητής και οι ενδιαφερόμενοι μπορούν να σχηματίσουν μια κοινότητα στην οποία λαμβάνουν χώρα συγκεκριμένες διαδικασίες μάθησης.</vt:lpstr>
      <vt:lpstr>ΔΙΕΠΙΣΤΗΜΟΝΙΚΕΣ ΜΕΛΕΤΕΣ ΠΕΡΙΠΤΏΣΕΩΝ</vt:lpstr>
      <vt:lpstr>ΔΙΕΠΙΣΤΗΜΟΝΙΚΕΣ ΜΕΛΕΤΕΣ ΠΕΡΙΠΤΏΣΕΩΝ</vt:lpstr>
      <vt:lpstr>Αναφορές</vt:lpstr>
      <vt:lpstr>Σας ευχαριστώ για την προσοχή σας!</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Participating methods in sustainable management of natural resources</dc:title>
  <dc:creator>Athina</dc:creator>
  <cp:lastModifiedBy>Maria Topoliati</cp:lastModifiedBy>
  <cp:revision>91</cp:revision>
  <dcterms:created xsi:type="dcterms:W3CDTF">2015-05-09T16:38:01Z</dcterms:created>
  <dcterms:modified xsi:type="dcterms:W3CDTF">2017-03-21T16:31:25Z</dcterms:modified>
</cp:coreProperties>
</file>