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972" r:id="rId1"/>
    <p:sldMasterId id="2147483984" r:id="rId2"/>
  </p:sldMasterIdLst>
  <p:notesMasterIdLst>
    <p:notesMasterId r:id="rId74"/>
  </p:notesMasterIdLst>
  <p:sldIdLst>
    <p:sldId id="256" r:id="rId3"/>
    <p:sldId id="328" r:id="rId4"/>
    <p:sldId id="329" r:id="rId5"/>
    <p:sldId id="292" r:id="rId6"/>
    <p:sldId id="293" r:id="rId7"/>
    <p:sldId id="294" r:id="rId8"/>
    <p:sldId id="295" r:id="rId9"/>
    <p:sldId id="296" r:id="rId10"/>
    <p:sldId id="300" r:id="rId11"/>
    <p:sldId id="299" r:id="rId12"/>
    <p:sldId id="298" r:id="rId13"/>
    <p:sldId id="301" r:id="rId14"/>
    <p:sldId id="302" r:id="rId15"/>
    <p:sldId id="303" r:id="rId16"/>
    <p:sldId id="304" r:id="rId17"/>
    <p:sldId id="305" r:id="rId18"/>
    <p:sldId id="306" r:id="rId19"/>
    <p:sldId id="307" r:id="rId20"/>
    <p:sldId id="308" r:id="rId21"/>
    <p:sldId id="314" r:id="rId22"/>
    <p:sldId id="309" r:id="rId23"/>
    <p:sldId id="310" r:id="rId24"/>
    <p:sldId id="311" r:id="rId25"/>
    <p:sldId id="312" r:id="rId26"/>
    <p:sldId id="313" r:id="rId27"/>
    <p:sldId id="315" r:id="rId28"/>
    <p:sldId id="316" r:id="rId29"/>
    <p:sldId id="317" r:id="rId30"/>
    <p:sldId id="318" r:id="rId31"/>
    <p:sldId id="319" r:id="rId32"/>
    <p:sldId id="320" r:id="rId33"/>
    <p:sldId id="321" r:id="rId34"/>
    <p:sldId id="322" r:id="rId35"/>
    <p:sldId id="323" r:id="rId36"/>
    <p:sldId id="324" r:id="rId37"/>
    <p:sldId id="325" r:id="rId38"/>
    <p:sldId id="326" r:id="rId39"/>
    <p:sldId id="257" r:id="rId40"/>
    <p:sldId id="258" r:id="rId41"/>
    <p:sldId id="259" r:id="rId42"/>
    <p:sldId id="260" r:id="rId43"/>
    <p:sldId id="261" r:id="rId44"/>
    <p:sldId id="262" r:id="rId45"/>
    <p:sldId id="263" r:id="rId46"/>
    <p:sldId id="264" r:id="rId47"/>
    <p:sldId id="265" r:id="rId48"/>
    <p:sldId id="266" r:id="rId49"/>
    <p:sldId id="267" r:id="rId50"/>
    <p:sldId id="268" r:id="rId51"/>
    <p:sldId id="269" r:id="rId52"/>
    <p:sldId id="272" r:id="rId53"/>
    <p:sldId id="273" r:id="rId54"/>
    <p:sldId id="274" r:id="rId55"/>
    <p:sldId id="275" r:id="rId56"/>
    <p:sldId id="276" r:id="rId57"/>
    <p:sldId id="277" r:id="rId58"/>
    <p:sldId id="278" r:id="rId59"/>
    <p:sldId id="279" r:id="rId60"/>
    <p:sldId id="280" r:id="rId61"/>
    <p:sldId id="281" r:id="rId62"/>
    <p:sldId id="282" r:id="rId63"/>
    <p:sldId id="283" r:id="rId64"/>
    <p:sldId id="284" r:id="rId65"/>
    <p:sldId id="285" r:id="rId66"/>
    <p:sldId id="286" r:id="rId67"/>
    <p:sldId id="287" r:id="rId68"/>
    <p:sldId id="288" r:id="rId69"/>
    <p:sldId id="289" r:id="rId70"/>
    <p:sldId id="290" r:id="rId71"/>
    <p:sldId id="327" r:id="rId72"/>
    <p:sldId id="291" r:id="rId73"/>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46"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16" Type="http://schemas.openxmlformats.org/officeDocument/2006/relationships/slide" Target="slides/slide1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notesMaster" Target="notesMasters/notesMaster1.xml"/><Relationship Id="rId5" Type="http://schemas.openxmlformats.org/officeDocument/2006/relationships/slide" Target="slides/slide3.xml"/><Relationship Id="rId61" Type="http://schemas.openxmlformats.org/officeDocument/2006/relationships/slide" Target="slides/slide59.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theme" Target="theme/theme1.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viewProps" Target="viewProps.xml"/><Relationship Id="rId7" Type="http://schemas.openxmlformats.org/officeDocument/2006/relationships/slide" Target="slides/slide5.xml"/><Relationship Id="rId71" Type="http://schemas.openxmlformats.org/officeDocument/2006/relationships/slide" Target="slides/slide69.xml"/><Relationship Id="rId2" Type="http://schemas.openxmlformats.org/officeDocument/2006/relationships/slideMaster" Target="slideMasters/slideMaster2.xml"/><Relationship Id="rId29" Type="http://schemas.openxmlformats.org/officeDocument/2006/relationships/slide" Target="slides/slide2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B6B617F-56B6-4A3B-98CB-C0833DC3F6D6}" type="datetimeFigureOut">
              <a:rPr lang="el-GR" smtClean="0"/>
              <a:pPr/>
              <a:t>6/3/2017</a:t>
            </a:fld>
            <a:endParaRPr lang="el-GR"/>
          </a:p>
        </p:txBody>
      </p:sp>
      <p:sp>
        <p:nvSpPr>
          <p:cNvPr id="4" name="Θέση εικόνας διαφάνειας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l-GR"/>
          </a:p>
        </p:txBody>
      </p:sp>
      <p:sp>
        <p:nvSpPr>
          <p:cNvPr id="5" name="Θέση σημειώσεων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6" name="Θέση υποσέλιδου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7" name="Θέση αριθμού διαφάνειας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19E87C8-9090-49A3-9BF7-7C7FAD48530C}" type="slidenum">
              <a:rPr lang="el-GR" smtClean="0"/>
              <a:pPr/>
              <a:t>‹#›</a:t>
            </a:fld>
            <a:endParaRPr lang="el-GR"/>
          </a:p>
        </p:txBody>
      </p:sp>
    </p:spTree>
    <p:extLst>
      <p:ext uri="{BB962C8B-B14F-4D97-AF65-F5344CB8AC3E}">
        <p14:creationId xmlns:p14="http://schemas.microsoft.com/office/powerpoint/2010/main" val="33297552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10"/>
          </p:nvPr>
        </p:nvSpPr>
        <p:spPr/>
        <p:txBody>
          <a:bodyPr/>
          <a:lstStyle/>
          <a:p>
            <a:fld id="{D19E87C8-9090-49A3-9BF7-7C7FAD48530C}" type="slidenum">
              <a:rPr lang="el-GR" smtClean="0"/>
              <a:pPr/>
              <a:t>4</a:t>
            </a:fld>
            <a:endParaRPr lang="el-GR"/>
          </a:p>
        </p:txBody>
      </p:sp>
    </p:spTree>
    <p:extLst>
      <p:ext uri="{BB962C8B-B14F-4D97-AF65-F5344CB8AC3E}">
        <p14:creationId xmlns:p14="http://schemas.microsoft.com/office/powerpoint/2010/main" val="39047422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A review of </a:t>
            </a:r>
            <a:r>
              <a:rPr lang="en-US" sz="1200" b="0" i="0" u="none" strike="noStrike" kern="1200" baseline="0" dirty="0" err="1">
                <a:solidFill>
                  <a:schemeClr val="tx1"/>
                </a:solidFill>
                <a:latin typeface="+mn-lt"/>
                <a:ea typeface="+mn-ea"/>
                <a:cs typeface="+mn-cs"/>
              </a:rPr>
              <a:t>transdisciplinary</a:t>
            </a:r>
            <a:r>
              <a:rPr lang="en-US" sz="1200" b="0" i="0" u="none" strike="noStrike" kern="1200" baseline="0" dirty="0">
                <a:solidFill>
                  <a:schemeClr val="tx1"/>
                </a:solidFill>
                <a:latin typeface="+mn-lt"/>
                <a:ea typeface="+mn-ea"/>
                <a:cs typeface="+mn-cs"/>
              </a:rPr>
              <a:t> research in sustainability science, </a:t>
            </a:r>
            <a:r>
              <a:rPr lang="en-US" sz="1200" b="0" i="0" u="none" strike="noStrike" kern="1200" baseline="0" dirty="0" err="1">
                <a:solidFill>
                  <a:schemeClr val="tx1"/>
                </a:solidFill>
                <a:latin typeface="+mn-lt"/>
                <a:ea typeface="+mn-ea"/>
                <a:cs typeface="+mn-cs"/>
              </a:rPr>
              <a:t>Patric</a:t>
            </a:r>
            <a:r>
              <a:rPr lang="en-US" sz="1200" b="0" i="0" u="none" strike="noStrike" kern="1200" baseline="0" dirty="0">
                <a:solidFill>
                  <a:schemeClr val="tx1"/>
                </a:solidFill>
                <a:latin typeface="+mn-lt"/>
                <a:ea typeface="+mn-ea"/>
                <a:cs typeface="+mn-cs"/>
              </a:rPr>
              <a:t> Brandt, Anna Ernst, </a:t>
            </a:r>
            <a:r>
              <a:rPr lang="en-US" sz="1200" b="0" i="0" u="none" strike="noStrike" kern="1200" baseline="0" dirty="0" err="1">
                <a:solidFill>
                  <a:schemeClr val="tx1"/>
                </a:solidFill>
                <a:latin typeface="+mn-lt"/>
                <a:ea typeface="+mn-ea"/>
                <a:cs typeface="+mn-cs"/>
              </a:rPr>
              <a:t>Fabienne</a:t>
            </a:r>
            <a:r>
              <a:rPr lang="en-US" sz="1200" b="0" i="0" u="none" strike="noStrike" kern="1200" baseline="0" dirty="0">
                <a:solidFill>
                  <a:schemeClr val="tx1"/>
                </a:solidFill>
                <a:latin typeface="+mn-lt"/>
                <a:ea typeface="+mn-ea"/>
                <a:cs typeface="+mn-cs"/>
              </a:rPr>
              <a:t> </a:t>
            </a:r>
            <a:r>
              <a:rPr lang="en-US" sz="1200" b="0" i="0" u="none" strike="noStrike" kern="1200" baseline="0" dirty="0" err="1">
                <a:solidFill>
                  <a:schemeClr val="tx1"/>
                </a:solidFill>
                <a:latin typeface="+mn-lt"/>
                <a:ea typeface="+mn-ea"/>
                <a:cs typeface="+mn-cs"/>
              </a:rPr>
              <a:t>Gralla</a:t>
            </a:r>
            <a:r>
              <a:rPr lang="en-US" sz="1200" b="0" i="0" u="none" strike="noStrike" kern="1200" baseline="0" dirty="0">
                <a:solidFill>
                  <a:schemeClr val="tx1"/>
                </a:solidFill>
                <a:latin typeface="+mn-lt"/>
                <a:ea typeface="+mn-ea"/>
                <a:cs typeface="+mn-cs"/>
              </a:rPr>
              <a:t>, Christopher </a:t>
            </a:r>
            <a:r>
              <a:rPr lang="en-US" sz="1200" b="0" i="0" u="none" strike="noStrike" kern="1200" baseline="0" dirty="0" err="1">
                <a:solidFill>
                  <a:schemeClr val="tx1"/>
                </a:solidFill>
                <a:latin typeface="+mn-lt"/>
                <a:ea typeface="+mn-ea"/>
                <a:cs typeface="+mn-cs"/>
              </a:rPr>
              <a:t>Luederitz</a:t>
            </a:r>
            <a:r>
              <a:rPr lang="en-US" sz="1200" b="0" i="0" u="none" strike="noStrike" kern="1200" baseline="0" dirty="0">
                <a:solidFill>
                  <a:schemeClr val="tx1"/>
                </a:solidFill>
                <a:latin typeface="+mn-lt"/>
                <a:ea typeface="+mn-ea"/>
                <a:cs typeface="+mn-cs"/>
              </a:rPr>
              <a:t>, Daniel J. Lang, Jens </a:t>
            </a:r>
            <a:r>
              <a:rPr lang="en-US" sz="1200" b="0" i="0" u="none" strike="noStrike" kern="1200" baseline="0" dirty="0" err="1">
                <a:solidFill>
                  <a:schemeClr val="tx1"/>
                </a:solidFill>
                <a:latin typeface="+mn-lt"/>
                <a:ea typeface="+mn-ea"/>
                <a:cs typeface="+mn-cs"/>
              </a:rPr>
              <a:t>Newig</a:t>
            </a:r>
            <a:r>
              <a:rPr lang="en-US" sz="1200" b="0" i="0" u="none" strike="noStrike" kern="1200" baseline="0" dirty="0">
                <a:solidFill>
                  <a:schemeClr val="tx1"/>
                </a:solidFill>
                <a:latin typeface="+mn-lt"/>
                <a:ea typeface="+mn-ea"/>
                <a:cs typeface="+mn-cs"/>
              </a:rPr>
              <a:t>, </a:t>
            </a:r>
            <a:r>
              <a:rPr lang="de-DE" sz="1200" b="0" i="0" u="none" strike="noStrike" kern="1200" baseline="0" dirty="0">
                <a:solidFill>
                  <a:schemeClr val="tx1"/>
                </a:solidFill>
                <a:latin typeface="+mn-lt"/>
                <a:ea typeface="+mn-ea"/>
                <a:cs typeface="+mn-cs"/>
              </a:rPr>
              <a:t>Florian Reinert, David J. </a:t>
            </a:r>
            <a:r>
              <a:rPr lang="de-DE" sz="1200" b="0" i="0" u="none" strike="noStrike" kern="1200" baseline="0" dirty="0" err="1">
                <a:solidFill>
                  <a:schemeClr val="tx1"/>
                </a:solidFill>
                <a:latin typeface="+mn-lt"/>
                <a:ea typeface="+mn-ea"/>
                <a:cs typeface="+mn-cs"/>
              </a:rPr>
              <a:t>Abson</a:t>
            </a:r>
            <a:r>
              <a:rPr lang="de-DE" sz="1200" b="0" i="0" u="none" strike="noStrike" kern="1200" baseline="0" dirty="0">
                <a:solidFill>
                  <a:schemeClr val="tx1"/>
                </a:solidFill>
                <a:latin typeface="+mn-lt"/>
                <a:ea typeface="+mn-ea"/>
                <a:cs typeface="+mn-cs"/>
              </a:rPr>
              <a:t>, Henrik von </a:t>
            </a:r>
            <a:r>
              <a:rPr lang="de-DE" sz="1200" b="0" i="0" u="none" strike="noStrike" kern="1200" baseline="0" dirty="0" err="1">
                <a:solidFill>
                  <a:schemeClr val="tx1"/>
                </a:solidFill>
                <a:latin typeface="+mn-lt"/>
                <a:ea typeface="+mn-ea"/>
                <a:cs typeface="+mn-cs"/>
              </a:rPr>
              <a:t>Wehrden</a:t>
            </a:r>
            <a:r>
              <a:rPr lang="de-DE" sz="1200" b="0" i="0" u="none" strike="noStrike" kern="1200" baseline="0" dirty="0">
                <a:solidFill>
                  <a:schemeClr val="tx1"/>
                </a:solidFill>
                <a:latin typeface="+mn-lt"/>
                <a:ea typeface="+mn-ea"/>
                <a:cs typeface="+mn-cs"/>
              </a:rPr>
              <a:t>, 2013</a:t>
            </a:r>
            <a:endParaRPr lang="el-GR" dirty="0"/>
          </a:p>
        </p:txBody>
      </p:sp>
      <p:sp>
        <p:nvSpPr>
          <p:cNvPr id="4" name="Θέση αριθμού διαφάνειας 3"/>
          <p:cNvSpPr>
            <a:spLocks noGrp="1"/>
          </p:cNvSpPr>
          <p:nvPr>
            <p:ph type="sldNum" sz="quarter" idx="10"/>
          </p:nvPr>
        </p:nvSpPr>
        <p:spPr/>
        <p:txBody>
          <a:bodyPr/>
          <a:lstStyle/>
          <a:p>
            <a:fld id="{D19E87C8-9090-49A3-9BF7-7C7FAD48530C}" type="slidenum">
              <a:rPr lang="el-GR" smtClean="0"/>
              <a:pPr/>
              <a:t>14</a:t>
            </a:fld>
            <a:endParaRPr lang="el-GR"/>
          </a:p>
        </p:txBody>
      </p:sp>
    </p:spTree>
    <p:extLst>
      <p:ext uri="{BB962C8B-B14F-4D97-AF65-F5344CB8AC3E}">
        <p14:creationId xmlns:p14="http://schemas.microsoft.com/office/powerpoint/2010/main" val="34553548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Overview: The Dynamics of Complex Systems — Examples, Questions, Methods and Concepts, Prof. Peter Sheridan</a:t>
            </a:r>
            <a:r>
              <a:rPr lang="en-US" baseline="0" dirty="0"/>
              <a:t> </a:t>
            </a:r>
            <a:r>
              <a:rPr lang="en-US" baseline="0" dirty="0" err="1"/>
              <a:t>Dodds</a:t>
            </a:r>
            <a:r>
              <a:rPr lang="en-US" baseline="0" dirty="0"/>
              <a:t>, University of Vermont 2013</a:t>
            </a:r>
            <a:endParaRPr lang="el-GR" dirty="0"/>
          </a:p>
        </p:txBody>
      </p:sp>
      <p:sp>
        <p:nvSpPr>
          <p:cNvPr id="4" name="Θέση αριθμού διαφάνειας 3"/>
          <p:cNvSpPr>
            <a:spLocks noGrp="1"/>
          </p:cNvSpPr>
          <p:nvPr>
            <p:ph type="sldNum" sz="quarter" idx="10"/>
          </p:nvPr>
        </p:nvSpPr>
        <p:spPr/>
        <p:txBody>
          <a:bodyPr/>
          <a:lstStyle/>
          <a:p>
            <a:fld id="{D19E87C8-9090-49A3-9BF7-7C7FAD48530C}" type="slidenum">
              <a:rPr lang="el-GR" smtClean="0"/>
              <a:pPr/>
              <a:t>34</a:t>
            </a:fld>
            <a:endParaRPr lang="el-GR"/>
          </a:p>
        </p:txBody>
      </p:sp>
    </p:spTree>
    <p:extLst>
      <p:ext uri="{BB962C8B-B14F-4D97-AF65-F5344CB8AC3E}">
        <p14:creationId xmlns:p14="http://schemas.microsoft.com/office/powerpoint/2010/main" val="37752282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The Second Dimension— Crosscutting Concepts Understanding </a:t>
            </a:r>
            <a:r>
              <a:rPr lang="en-US" sz="1200" b="0" i="1" u="none" strike="noStrike" kern="1200" baseline="0" dirty="0">
                <a:solidFill>
                  <a:schemeClr val="tx1"/>
                </a:solidFill>
                <a:latin typeface="+mn-lt"/>
                <a:ea typeface="+mn-ea"/>
                <a:cs typeface="+mn-cs"/>
              </a:rPr>
              <a:t>A Framework for K–12 Science Education By Richard A. </a:t>
            </a:r>
            <a:r>
              <a:rPr lang="en-US" sz="1200" b="0" i="1" u="none" strike="noStrike" kern="1200" baseline="0" dirty="0" err="1">
                <a:solidFill>
                  <a:schemeClr val="tx1"/>
                </a:solidFill>
                <a:latin typeface="+mn-lt"/>
                <a:ea typeface="+mn-ea"/>
                <a:cs typeface="+mn-cs"/>
              </a:rPr>
              <a:t>Duschl</a:t>
            </a:r>
            <a:r>
              <a:rPr lang="en-US" sz="1200" b="0" i="1" u="none" strike="noStrike" kern="1200" baseline="0" dirty="0">
                <a:solidFill>
                  <a:schemeClr val="tx1"/>
                </a:solidFill>
                <a:latin typeface="+mn-lt"/>
                <a:ea typeface="+mn-ea"/>
                <a:cs typeface="+mn-cs"/>
              </a:rPr>
              <a:t>, 2012</a:t>
            </a:r>
            <a:endParaRPr lang="el-GR" dirty="0"/>
          </a:p>
        </p:txBody>
      </p:sp>
      <p:sp>
        <p:nvSpPr>
          <p:cNvPr id="4" name="Θέση αριθμού διαφάνειας 3"/>
          <p:cNvSpPr>
            <a:spLocks noGrp="1"/>
          </p:cNvSpPr>
          <p:nvPr>
            <p:ph type="sldNum" sz="quarter" idx="10"/>
          </p:nvPr>
        </p:nvSpPr>
        <p:spPr/>
        <p:txBody>
          <a:bodyPr/>
          <a:lstStyle/>
          <a:p>
            <a:fld id="{D19E87C8-9090-49A3-9BF7-7C7FAD48530C}" type="slidenum">
              <a:rPr lang="el-GR" smtClean="0"/>
              <a:pPr/>
              <a:t>69</a:t>
            </a:fld>
            <a:endParaRPr lang="el-GR"/>
          </a:p>
        </p:txBody>
      </p:sp>
    </p:spTree>
    <p:extLst>
      <p:ext uri="{BB962C8B-B14F-4D97-AF65-F5344CB8AC3E}">
        <p14:creationId xmlns:p14="http://schemas.microsoft.com/office/powerpoint/2010/main" val="12436872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Διαφάνεια τίτλου">
    <p:bg>
      <p:bgRef idx="1002">
        <a:schemeClr val="bg2"/>
      </p:bgRef>
    </p:bg>
    <p:spTree>
      <p:nvGrpSpPr>
        <p:cNvPr id="1" name=""/>
        <p:cNvGrpSpPr/>
        <p:nvPr/>
      </p:nvGrpSpPr>
      <p:grpSpPr>
        <a:xfrm>
          <a:off x="0" y="0"/>
          <a:ext cx="0" cy="0"/>
          <a:chOff x="0" y="0"/>
          <a:chExt cx="0" cy="0"/>
        </a:xfrm>
      </p:grpSpPr>
      <p:sp>
        <p:nvSpPr>
          <p:cNvPr id="10" name="Rectangle 9"/>
          <p:cNvSpPr/>
          <p:nvPr/>
        </p:nvSpPr>
        <p:spPr>
          <a:xfrm>
            <a:off x="-1" y="2545080"/>
            <a:ext cx="9144000" cy="3255264"/>
          </a:xfrm>
          <a:prstGeom prst="rect">
            <a:avLst/>
          </a:prstGeom>
          <a:solidFill>
            <a:srgbClr val="FFFFFF"/>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p:cNvSpPr/>
          <p:nvPr/>
        </p:nvSpPr>
        <p:spPr>
          <a:xfrm>
            <a:off x="-1" y="2667000"/>
            <a:ext cx="9144000" cy="2739571"/>
          </a:xfrm>
          <a:prstGeom prst="rect">
            <a:avLst/>
          </a:pr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1" y="5479143"/>
            <a:ext cx="9144000" cy="235857"/>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228599" y="2819400"/>
            <a:ext cx="8686800" cy="1470025"/>
          </a:xfrm>
        </p:spPr>
        <p:txBody>
          <a:bodyPr anchor="b">
            <a:noAutofit/>
          </a:bodyPr>
          <a:lstStyle>
            <a:lvl1pPr>
              <a:defRPr sz="7200" b="0" cap="none" spc="0">
                <a:ln w="13970" cmpd="sng">
                  <a:solidFill>
                    <a:srgbClr val="FFFFFF"/>
                  </a:solidFill>
                  <a:prstDash val="solid"/>
                </a:ln>
                <a:solidFill>
                  <a:srgbClr val="FFFFFF"/>
                </a:solidFill>
                <a:effectLst>
                  <a:outerShdw blurRad="63500" dir="3600000" algn="tl" rotWithShape="0">
                    <a:srgbClr val="000000">
                      <a:alpha val="70000"/>
                    </a:srgbClr>
                  </a:outerShdw>
                </a:effectLst>
              </a:defRPr>
            </a:lvl1pPr>
          </a:lstStyle>
          <a:p>
            <a:r>
              <a:rPr lang="el-GR"/>
              <a:t>Στυλ κύριου τίτλου</a:t>
            </a:r>
            <a:endParaRPr lang="en-US" dirty="0"/>
          </a:p>
        </p:txBody>
      </p:sp>
      <p:sp>
        <p:nvSpPr>
          <p:cNvPr id="3" name="Subtitle 2"/>
          <p:cNvSpPr>
            <a:spLocks noGrp="1"/>
          </p:cNvSpPr>
          <p:nvPr>
            <p:ph type="subTitle" idx="1"/>
          </p:nvPr>
        </p:nvSpPr>
        <p:spPr>
          <a:xfrm>
            <a:off x="571499" y="4800600"/>
            <a:ext cx="8001000" cy="5334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a:t>Στυλ κύριου υπότιτλου</a:t>
            </a:r>
            <a:endParaRPr lang="en-US" dirty="0"/>
          </a:p>
        </p:txBody>
      </p:sp>
      <p:sp>
        <p:nvSpPr>
          <p:cNvPr id="4" name="Date Placeholder 3"/>
          <p:cNvSpPr>
            <a:spLocks noGrp="1"/>
          </p:cNvSpPr>
          <p:nvPr>
            <p:ph type="dt" sz="half" idx="10"/>
          </p:nvPr>
        </p:nvSpPr>
        <p:spPr/>
        <p:txBody>
          <a:bodyPr/>
          <a:lstStyle/>
          <a:p>
            <a:fld id="{0C96B7CE-E5F1-4AD2-B2C7-D1F42E2B9FDC}" type="datetime1">
              <a:rPr lang="el-GR" smtClean="0"/>
              <a:pPr/>
              <a:t>6/3/2017</a:t>
            </a:fld>
            <a:endParaRPr lang="el-GR"/>
          </a:p>
        </p:txBody>
      </p:sp>
      <p:sp>
        <p:nvSpPr>
          <p:cNvPr id="5" name="Footer Placeholder 4"/>
          <p:cNvSpPr>
            <a:spLocks noGrp="1"/>
          </p:cNvSpPr>
          <p:nvPr>
            <p:ph type="ftr" sz="quarter" idx="11"/>
          </p:nvPr>
        </p:nvSpPr>
        <p:spPr>
          <a:xfrm>
            <a:off x="5791200" y="6356350"/>
            <a:ext cx="2895600" cy="365125"/>
          </a:xfrm>
        </p:spPr>
        <p:txBody>
          <a:bodyPr/>
          <a:lstStyle>
            <a:lvl1pPr algn="r">
              <a:defRPr/>
            </a:lvl1pPr>
          </a:lstStyle>
          <a:p>
            <a:endParaRPr lang="el-GR"/>
          </a:p>
        </p:txBody>
      </p:sp>
      <p:sp>
        <p:nvSpPr>
          <p:cNvPr id="11" name="TextBox 10"/>
          <p:cNvSpPr txBox="1"/>
          <p:nvPr/>
        </p:nvSpPr>
        <p:spPr>
          <a:xfrm>
            <a:off x="3148584" y="4261104"/>
            <a:ext cx="1219200" cy="584775"/>
          </a:xfrm>
          <a:prstGeom prst="rect">
            <a:avLst/>
          </a:prstGeom>
          <a:noFill/>
        </p:spPr>
        <p:txBody>
          <a:bodyPr wrap="square" rtlCol="0">
            <a:spAutoFit/>
          </a:bodyPr>
          <a:lstStyle/>
          <a:p>
            <a:pPr algn="r"/>
            <a:r>
              <a:rPr lang="en-US" sz="3200" spc="150" dirty="0">
                <a:solidFill>
                  <a:schemeClr val="accent1"/>
                </a:solidFill>
                <a:sym typeface="Wingdings"/>
              </a:rPr>
              <a:t></a:t>
            </a:r>
            <a:endParaRPr lang="en-US" sz="3200" spc="150" dirty="0">
              <a:solidFill>
                <a:schemeClr val="accent1"/>
              </a:solidFill>
            </a:endParaRPr>
          </a:p>
        </p:txBody>
      </p:sp>
      <p:sp>
        <p:nvSpPr>
          <p:cNvPr id="6" name="Slide Number Placeholder 5"/>
          <p:cNvSpPr>
            <a:spLocks noGrp="1"/>
          </p:cNvSpPr>
          <p:nvPr>
            <p:ph type="sldNum" sz="quarter" idx="12"/>
          </p:nvPr>
        </p:nvSpPr>
        <p:spPr>
          <a:xfrm>
            <a:off x="3962399" y="4392168"/>
            <a:ext cx="1219200" cy="365125"/>
          </a:xfrm>
        </p:spPr>
        <p:txBody>
          <a:bodyPr/>
          <a:lstStyle>
            <a:lvl1pPr algn="ctr">
              <a:defRPr sz="2400">
                <a:latin typeface="+mj-lt"/>
              </a:defRPr>
            </a:lvl1pPr>
          </a:lstStyle>
          <a:p>
            <a:fld id="{3C84320D-D16C-4654-B441-E5DBDE9C8ECD}" type="slidenum">
              <a:rPr lang="el-GR" smtClean="0"/>
              <a:pPr/>
              <a:t>‹#›</a:t>
            </a:fld>
            <a:endParaRPr lang="el-GR"/>
          </a:p>
        </p:txBody>
      </p:sp>
      <p:sp>
        <p:nvSpPr>
          <p:cNvPr id="15" name="TextBox 14"/>
          <p:cNvSpPr txBox="1"/>
          <p:nvPr/>
        </p:nvSpPr>
        <p:spPr>
          <a:xfrm>
            <a:off x="4818888" y="4261104"/>
            <a:ext cx="1219200" cy="584775"/>
          </a:xfrm>
          <a:prstGeom prst="rect">
            <a:avLst/>
          </a:prstGeom>
          <a:noFill/>
        </p:spPr>
        <p:txBody>
          <a:bodyPr wrap="square" rtlCol="0">
            <a:spAutoFit/>
          </a:bodyPr>
          <a:lstStyle/>
          <a:p>
            <a:pPr algn="l"/>
            <a:r>
              <a:rPr lang="en-US" sz="3200" spc="150" dirty="0">
                <a:solidFill>
                  <a:schemeClr val="accent1"/>
                </a:solidFill>
                <a:sym typeface="Wingdings"/>
              </a:rPr>
              <a:t></a:t>
            </a:r>
            <a:endParaRPr lang="en-US" sz="3200" spc="150" dirty="0">
              <a:solidFill>
                <a:schemeClr val="accent1"/>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Στυλ κύριου τίτλου</a:t>
            </a:r>
            <a:endParaRPr lang="en-US"/>
          </a:p>
        </p:txBody>
      </p:sp>
      <p:sp>
        <p:nvSpPr>
          <p:cNvPr id="3" name="Vertical Text Placeholder 2"/>
          <p:cNvSpPr>
            <a:spLocks noGrp="1"/>
          </p:cNvSpPr>
          <p:nvPr>
            <p:ph type="body" orient="vert" idx="1"/>
          </p:nvPr>
        </p:nvSpPr>
        <p:spPr/>
        <p:txBody>
          <a:bodyPr vert="eaVert"/>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a:p>
        </p:txBody>
      </p:sp>
      <p:sp>
        <p:nvSpPr>
          <p:cNvPr id="4" name="Date Placeholder 3"/>
          <p:cNvSpPr>
            <a:spLocks noGrp="1"/>
          </p:cNvSpPr>
          <p:nvPr>
            <p:ph type="dt" sz="half" idx="10"/>
          </p:nvPr>
        </p:nvSpPr>
        <p:spPr/>
        <p:txBody>
          <a:bodyPr/>
          <a:lstStyle/>
          <a:p>
            <a:fld id="{A847DF1F-416D-4FC3-AF57-7979E4995BF2}" type="datetime1">
              <a:rPr lang="el-GR" smtClean="0"/>
              <a:pPr/>
              <a:t>6/3/2017</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3C84320D-D16C-4654-B441-E5DBDE9C8ECD}" type="slidenum">
              <a:rPr lang="el-GR" smtClean="0"/>
              <a:pPr/>
              <a:t>‹#›</a:t>
            </a:fld>
            <a:endParaRPr lang="el-G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Κατακόρυφος τίτλος και Κείμενο">
    <p:bg>
      <p:bgRef idx="1001">
        <a:schemeClr val="bg1"/>
      </p:bgRef>
    </p:bg>
    <p:spTree>
      <p:nvGrpSpPr>
        <p:cNvPr id="1" name=""/>
        <p:cNvGrpSpPr/>
        <p:nvPr/>
      </p:nvGrpSpPr>
      <p:grpSpPr>
        <a:xfrm>
          <a:off x="0" y="0"/>
          <a:ext cx="0" cy="0"/>
          <a:chOff x="0" y="0"/>
          <a:chExt cx="0" cy="0"/>
        </a:xfrm>
      </p:grpSpPr>
      <p:sp>
        <p:nvSpPr>
          <p:cNvPr id="7" name="Rectangle 6"/>
          <p:cNvSpPr/>
          <p:nvPr/>
        </p:nvSpPr>
        <p:spPr>
          <a:xfrm rot="5400000">
            <a:off x="4591050" y="2409824"/>
            <a:ext cx="6858000" cy="2038351"/>
          </a:xfrm>
          <a:prstGeom prst="rect">
            <a:avLst/>
          </a:prstGeom>
          <a:solidFill>
            <a:srgbClr val="FFFFFF"/>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rot="5400000">
            <a:off x="4668203" y="2570797"/>
            <a:ext cx="6858000" cy="1716405"/>
          </a:xfrm>
          <a:prstGeom prst="rect">
            <a:avLst/>
          </a:pr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Vertical Title 1"/>
          <p:cNvSpPr>
            <a:spLocks noGrp="1"/>
          </p:cNvSpPr>
          <p:nvPr>
            <p:ph type="title" orient="vert"/>
          </p:nvPr>
        </p:nvSpPr>
        <p:spPr>
          <a:xfrm>
            <a:off x="7315200" y="274638"/>
            <a:ext cx="1447800" cy="5851525"/>
          </a:xfrm>
        </p:spPr>
        <p:txBody>
          <a:bodyPr vert="eaVert" anchor="b"/>
          <a:lstStyle/>
          <a:p>
            <a:r>
              <a:rPr lang="el-GR"/>
              <a:t>Στυλ κύριου τίτλου</a:t>
            </a:r>
            <a:endParaRPr lang="en-US" dirty="0"/>
          </a:p>
        </p:txBody>
      </p:sp>
      <p:sp>
        <p:nvSpPr>
          <p:cNvPr id="3" name="Vertical Text Placeholder 2"/>
          <p:cNvSpPr>
            <a:spLocks noGrp="1"/>
          </p:cNvSpPr>
          <p:nvPr>
            <p:ph type="body" orient="vert" idx="1"/>
          </p:nvPr>
        </p:nvSpPr>
        <p:spPr>
          <a:xfrm>
            <a:off x="457199" y="274638"/>
            <a:ext cx="6353175" cy="5851525"/>
          </a:xfrm>
        </p:spPr>
        <p:txBody>
          <a:bodyPr vert="eaVert"/>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a:p>
        </p:txBody>
      </p:sp>
      <p:sp>
        <p:nvSpPr>
          <p:cNvPr id="4" name="Date Placeholder 3"/>
          <p:cNvSpPr>
            <a:spLocks noGrp="1"/>
          </p:cNvSpPr>
          <p:nvPr>
            <p:ph type="dt" sz="half" idx="10"/>
          </p:nvPr>
        </p:nvSpPr>
        <p:spPr/>
        <p:txBody>
          <a:bodyPr/>
          <a:lstStyle/>
          <a:p>
            <a:fld id="{01FD3052-90FF-4C47-BA3F-6139F6967466}" type="datetime1">
              <a:rPr lang="el-GR" smtClean="0"/>
              <a:pPr/>
              <a:t>6/3/2017</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a:xfrm>
            <a:off x="6096000" y="6356350"/>
            <a:ext cx="762000" cy="365125"/>
          </a:xfrm>
        </p:spPr>
        <p:txBody>
          <a:bodyPr/>
          <a:lstStyle/>
          <a:p>
            <a:fld id="{3C84320D-D16C-4654-B441-E5DBDE9C8ECD}" type="slidenum">
              <a:rPr lang="el-GR" smtClean="0"/>
              <a:pPr/>
              <a:t>‹#›</a:t>
            </a:fld>
            <a:endParaRPr lang="el-GR"/>
          </a:p>
        </p:txBody>
      </p:sp>
      <p:sp>
        <p:nvSpPr>
          <p:cNvPr id="9" name="Rectangle 8"/>
          <p:cNvSpPr/>
          <p:nvPr/>
        </p:nvSpPr>
        <p:spPr>
          <a:xfrm rot="5400000">
            <a:off x="3681476" y="3354324"/>
            <a:ext cx="6858000" cy="149352"/>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Τίτλος 1"/>
          <p:cNvSpPr>
            <a:spLocks noGrp="1"/>
          </p:cNvSpPr>
          <p:nvPr>
            <p:ph type="ctrTitle"/>
          </p:nvPr>
        </p:nvSpPr>
        <p:spPr>
          <a:xfrm>
            <a:off x="685800" y="2130425"/>
            <a:ext cx="7772400" cy="1470025"/>
          </a:xfrm>
        </p:spPr>
        <p:txBody>
          <a:bodyPr/>
          <a:lstStyle/>
          <a:p>
            <a:r>
              <a:rPr lang="el-GR"/>
              <a:t>Στυλ κύριου τίτλου</a:t>
            </a:r>
          </a:p>
        </p:txBody>
      </p:sp>
      <p:sp>
        <p:nvSpPr>
          <p:cNvPr id="3" name="Υπότιτλος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a:t>Στυλ κύριου υπότιτλου</a:t>
            </a:r>
          </a:p>
        </p:txBody>
      </p:sp>
      <p:sp>
        <p:nvSpPr>
          <p:cNvPr id="4" name="Θέση ημερομηνίας 3"/>
          <p:cNvSpPr>
            <a:spLocks noGrp="1"/>
          </p:cNvSpPr>
          <p:nvPr>
            <p:ph type="dt" sz="half" idx="10"/>
          </p:nvPr>
        </p:nvSpPr>
        <p:spPr/>
        <p:txBody>
          <a:bodyPr/>
          <a:lstStyle/>
          <a:p>
            <a:fld id="{63DEC12E-8AFE-427E-851E-AE957F14AD57}" type="datetime1">
              <a:rPr lang="el-GR" smtClean="0"/>
              <a:pPr/>
              <a:t>6/3/2017</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E7AE16FE-9491-4506-8D1D-E0A0145D6893}" type="slidenum">
              <a:rPr lang="el-GR" smtClean="0"/>
              <a:pPr/>
              <a:t>‹#›</a:t>
            </a:fld>
            <a:endParaRPr lang="el-GR"/>
          </a:p>
        </p:txBody>
      </p:sp>
    </p:spTree>
    <p:extLst>
      <p:ext uri="{BB962C8B-B14F-4D97-AF65-F5344CB8AC3E}">
        <p14:creationId xmlns:p14="http://schemas.microsoft.com/office/powerpoint/2010/main" val="35528606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a:t>Στυλ κύριου τίτλου</a:t>
            </a:r>
          </a:p>
        </p:txBody>
      </p:sp>
      <p:sp>
        <p:nvSpPr>
          <p:cNvPr id="3" name="Θέση περιεχομένου 2"/>
          <p:cNvSpPr>
            <a:spLocks noGrp="1"/>
          </p:cNvSpPr>
          <p:nvPr>
            <p:ph idx="1"/>
          </p:nvPr>
        </p:nvSpPr>
        <p:spPr/>
        <p:txBody>
          <a:bodyPr/>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ημερομηνίας 3"/>
          <p:cNvSpPr>
            <a:spLocks noGrp="1"/>
          </p:cNvSpPr>
          <p:nvPr>
            <p:ph type="dt" sz="half" idx="10"/>
          </p:nvPr>
        </p:nvSpPr>
        <p:spPr/>
        <p:txBody>
          <a:bodyPr/>
          <a:lstStyle/>
          <a:p>
            <a:fld id="{414E3F04-34A8-4711-A896-E164D5025E72}" type="datetime1">
              <a:rPr lang="el-GR" smtClean="0"/>
              <a:pPr/>
              <a:t>6/3/2017</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E7AE16FE-9491-4506-8D1D-E0A0145D6893}" type="slidenum">
              <a:rPr lang="el-GR" smtClean="0"/>
              <a:pPr/>
              <a:t>‹#›</a:t>
            </a:fld>
            <a:endParaRPr lang="el-GR"/>
          </a:p>
        </p:txBody>
      </p:sp>
    </p:spTree>
    <p:extLst>
      <p:ext uri="{BB962C8B-B14F-4D97-AF65-F5344CB8AC3E}">
        <p14:creationId xmlns:p14="http://schemas.microsoft.com/office/powerpoint/2010/main" val="365717664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Τίτλος 1"/>
          <p:cNvSpPr>
            <a:spLocks noGrp="1"/>
          </p:cNvSpPr>
          <p:nvPr>
            <p:ph type="title"/>
          </p:nvPr>
        </p:nvSpPr>
        <p:spPr>
          <a:xfrm>
            <a:off x="722313" y="4406900"/>
            <a:ext cx="7772400" cy="1362075"/>
          </a:xfrm>
        </p:spPr>
        <p:txBody>
          <a:bodyPr anchor="t"/>
          <a:lstStyle>
            <a:lvl1pPr algn="l">
              <a:defRPr sz="4000" b="1" cap="all"/>
            </a:lvl1pPr>
          </a:lstStyle>
          <a:p>
            <a:r>
              <a:rPr lang="el-GR"/>
              <a:t>Στυλ κύριου τίτλου</a:t>
            </a:r>
          </a:p>
        </p:txBody>
      </p:sp>
      <p:sp>
        <p:nvSpPr>
          <p:cNvPr id="3" name="Θέση κειμένου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a:t>Στυλ υποδείγματος κειμένου</a:t>
            </a:r>
          </a:p>
        </p:txBody>
      </p:sp>
      <p:sp>
        <p:nvSpPr>
          <p:cNvPr id="4" name="Θέση ημερομηνίας 3"/>
          <p:cNvSpPr>
            <a:spLocks noGrp="1"/>
          </p:cNvSpPr>
          <p:nvPr>
            <p:ph type="dt" sz="half" idx="10"/>
          </p:nvPr>
        </p:nvSpPr>
        <p:spPr/>
        <p:txBody>
          <a:bodyPr/>
          <a:lstStyle/>
          <a:p>
            <a:fld id="{D43675AE-5E03-458C-AA27-43B2C68904AA}" type="datetime1">
              <a:rPr lang="el-GR" smtClean="0"/>
              <a:pPr/>
              <a:t>6/3/2017</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E7AE16FE-9491-4506-8D1D-E0A0145D6893}" type="slidenum">
              <a:rPr lang="el-GR" smtClean="0"/>
              <a:pPr/>
              <a:t>‹#›</a:t>
            </a:fld>
            <a:endParaRPr lang="el-GR"/>
          </a:p>
        </p:txBody>
      </p:sp>
    </p:spTree>
    <p:extLst>
      <p:ext uri="{BB962C8B-B14F-4D97-AF65-F5344CB8AC3E}">
        <p14:creationId xmlns:p14="http://schemas.microsoft.com/office/powerpoint/2010/main" val="11406241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a:t>Στυλ κύριου τίτλου</a:t>
            </a:r>
          </a:p>
        </p:txBody>
      </p:sp>
      <p:sp>
        <p:nvSpPr>
          <p:cNvPr id="3" name="Θέση περιεχομένου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περιεχομένου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5" name="Θέση ημερομηνίας 4"/>
          <p:cNvSpPr>
            <a:spLocks noGrp="1"/>
          </p:cNvSpPr>
          <p:nvPr>
            <p:ph type="dt" sz="half" idx="10"/>
          </p:nvPr>
        </p:nvSpPr>
        <p:spPr/>
        <p:txBody>
          <a:bodyPr/>
          <a:lstStyle/>
          <a:p>
            <a:fld id="{94A6105A-F6E3-4104-A7CE-DEDC6FD78AA2}" type="datetime1">
              <a:rPr lang="el-GR" smtClean="0"/>
              <a:pPr/>
              <a:t>6/3/2017</a:t>
            </a:fld>
            <a:endParaRPr lang="el-GR"/>
          </a:p>
        </p:txBody>
      </p:sp>
      <p:sp>
        <p:nvSpPr>
          <p:cNvPr id="6" name="Θέση υποσέλιδου 5"/>
          <p:cNvSpPr>
            <a:spLocks noGrp="1"/>
          </p:cNvSpPr>
          <p:nvPr>
            <p:ph type="ftr" sz="quarter" idx="11"/>
          </p:nvPr>
        </p:nvSpPr>
        <p:spPr/>
        <p:txBody>
          <a:bodyPr/>
          <a:lstStyle/>
          <a:p>
            <a:endParaRPr lang="el-GR"/>
          </a:p>
        </p:txBody>
      </p:sp>
      <p:sp>
        <p:nvSpPr>
          <p:cNvPr id="7" name="Θέση αριθμού διαφάνειας 6"/>
          <p:cNvSpPr>
            <a:spLocks noGrp="1"/>
          </p:cNvSpPr>
          <p:nvPr>
            <p:ph type="sldNum" sz="quarter" idx="12"/>
          </p:nvPr>
        </p:nvSpPr>
        <p:spPr/>
        <p:txBody>
          <a:bodyPr/>
          <a:lstStyle/>
          <a:p>
            <a:fld id="{E7AE16FE-9491-4506-8D1D-E0A0145D6893}" type="slidenum">
              <a:rPr lang="el-GR" smtClean="0"/>
              <a:pPr/>
              <a:t>‹#›</a:t>
            </a:fld>
            <a:endParaRPr lang="el-GR"/>
          </a:p>
        </p:txBody>
      </p:sp>
    </p:spTree>
    <p:extLst>
      <p:ext uri="{BB962C8B-B14F-4D97-AF65-F5344CB8AC3E}">
        <p14:creationId xmlns:p14="http://schemas.microsoft.com/office/powerpoint/2010/main" val="129258089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lvl1pPr>
              <a:defRPr/>
            </a:lvl1pPr>
          </a:lstStyle>
          <a:p>
            <a:r>
              <a:rPr lang="el-GR"/>
              <a:t>Στυλ κύριου τίτλου</a:t>
            </a:r>
          </a:p>
        </p:txBody>
      </p:sp>
      <p:sp>
        <p:nvSpPr>
          <p:cNvPr id="3" name="Θέση κειμένου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υποδείγματος κειμένου</a:t>
            </a:r>
          </a:p>
        </p:txBody>
      </p:sp>
      <p:sp>
        <p:nvSpPr>
          <p:cNvPr id="4" name="Θέση περιεχομένου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5" name="Θέση κειμένου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υποδείγματος κειμένου</a:t>
            </a:r>
          </a:p>
        </p:txBody>
      </p:sp>
      <p:sp>
        <p:nvSpPr>
          <p:cNvPr id="6" name="Θέση περιεχομένου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7" name="Θέση ημερομηνίας 6"/>
          <p:cNvSpPr>
            <a:spLocks noGrp="1"/>
          </p:cNvSpPr>
          <p:nvPr>
            <p:ph type="dt" sz="half" idx="10"/>
          </p:nvPr>
        </p:nvSpPr>
        <p:spPr/>
        <p:txBody>
          <a:bodyPr/>
          <a:lstStyle/>
          <a:p>
            <a:fld id="{9ABA95C5-3DE9-4CA8-B1FC-D3EB44433896}" type="datetime1">
              <a:rPr lang="el-GR" smtClean="0"/>
              <a:pPr/>
              <a:t>6/3/2017</a:t>
            </a:fld>
            <a:endParaRPr lang="el-GR"/>
          </a:p>
        </p:txBody>
      </p:sp>
      <p:sp>
        <p:nvSpPr>
          <p:cNvPr id="8" name="Θέση υποσέλιδου 7"/>
          <p:cNvSpPr>
            <a:spLocks noGrp="1"/>
          </p:cNvSpPr>
          <p:nvPr>
            <p:ph type="ftr" sz="quarter" idx="11"/>
          </p:nvPr>
        </p:nvSpPr>
        <p:spPr/>
        <p:txBody>
          <a:bodyPr/>
          <a:lstStyle/>
          <a:p>
            <a:endParaRPr lang="el-GR"/>
          </a:p>
        </p:txBody>
      </p:sp>
      <p:sp>
        <p:nvSpPr>
          <p:cNvPr id="9" name="Θέση αριθμού διαφάνειας 8"/>
          <p:cNvSpPr>
            <a:spLocks noGrp="1"/>
          </p:cNvSpPr>
          <p:nvPr>
            <p:ph type="sldNum" sz="quarter" idx="12"/>
          </p:nvPr>
        </p:nvSpPr>
        <p:spPr/>
        <p:txBody>
          <a:bodyPr/>
          <a:lstStyle/>
          <a:p>
            <a:fld id="{E7AE16FE-9491-4506-8D1D-E0A0145D6893}" type="slidenum">
              <a:rPr lang="el-GR" smtClean="0"/>
              <a:pPr/>
              <a:t>‹#›</a:t>
            </a:fld>
            <a:endParaRPr lang="el-GR"/>
          </a:p>
        </p:txBody>
      </p:sp>
    </p:spTree>
    <p:extLst>
      <p:ext uri="{BB962C8B-B14F-4D97-AF65-F5344CB8AC3E}">
        <p14:creationId xmlns:p14="http://schemas.microsoft.com/office/powerpoint/2010/main" val="395714672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a:t>Στυλ κύριου τίτλου</a:t>
            </a:r>
          </a:p>
        </p:txBody>
      </p:sp>
      <p:sp>
        <p:nvSpPr>
          <p:cNvPr id="3" name="Θέση ημερομηνίας 2"/>
          <p:cNvSpPr>
            <a:spLocks noGrp="1"/>
          </p:cNvSpPr>
          <p:nvPr>
            <p:ph type="dt" sz="half" idx="10"/>
          </p:nvPr>
        </p:nvSpPr>
        <p:spPr/>
        <p:txBody>
          <a:bodyPr/>
          <a:lstStyle/>
          <a:p>
            <a:fld id="{0479210C-326B-4982-85F1-59D34D0064B9}" type="datetime1">
              <a:rPr lang="el-GR" smtClean="0"/>
              <a:pPr/>
              <a:t>6/3/2017</a:t>
            </a:fld>
            <a:endParaRPr lang="el-GR"/>
          </a:p>
        </p:txBody>
      </p:sp>
      <p:sp>
        <p:nvSpPr>
          <p:cNvPr id="4" name="Θέση υποσέλιδου 3"/>
          <p:cNvSpPr>
            <a:spLocks noGrp="1"/>
          </p:cNvSpPr>
          <p:nvPr>
            <p:ph type="ftr" sz="quarter" idx="11"/>
          </p:nvPr>
        </p:nvSpPr>
        <p:spPr/>
        <p:txBody>
          <a:bodyPr/>
          <a:lstStyle/>
          <a:p>
            <a:endParaRPr lang="el-GR"/>
          </a:p>
        </p:txBody>
      </p:sp>
      <p:sp>
        <p:nvSpPr>
          <p:cNvPr id="5" name="Θέση αριθμού διαφάνειας 4"/>
          <p:cNvSpPr>
            <a:spLocks noGrp="1"/>
          </p:cNvSpPr>
          <p:nvPr>
            <p:ph type="sldNum" sz="quarter" idx="12"/>
          </p:nvPr>
        </p:nvSpPr>
        <p:spPr/>
        <p:txBody>
          <a:bodyPr/>
          <a:lstStyle/>
          <a:p>
            <a:fld id="{E7AE16FE-9491-4506-8D1D-E0A0145D6893}" type="slidenum">
              <a:rPr lang="el-GR" smtClean="0"/>
              <a:pPr/>
              <a:t>‹#›</a:t>
            </a:fld>
            <a:endParaRPr lang="el-GR"/>
          </a:p>
        </p:txBody>
      </p:sp>
    </p:spTree>
    <p:extLst>
      <p:ext uri="{BB962C8B-B14F-4D97-AF65-F5344CB8AC3E}">
        <p14:creationId xmlns:p14="http://schemas.microsoft.com/office/powerpoint/2010/main" val="409826669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Θέση ημερομηνίας 1"/>
          <p:cNvSpPr>
            <a:spLocks noGrp="1"/>
          </p:cNvSpPr>
          <p:nvPr>
            <p:ph type="dt" sz="half" idx="10"/>
          </p:nvPr>
        </p:nvSpPr>
        <p:spPr/>
        <p:txBody>
          <a:bodyPr/>
          <a:lstStyle/>
          <a:p>
            <a:fld id="{F35DE845-A7BC-4E19-983C-C59FA3D70683}" type="datetime1">
              <a:rPr lang="el-GR" smtClean="0"/>
              <a:pPr/>
              <a:t>6/3/2017</a:t>
            </a:fld>
            <a:endParaRPr lang="el-GR"/>
          </a:p>
        </p:txBody>
      </p:sp>
      <p:sp>
        <p:nvSpPr>
          <p:cNvPr id="3" name="Θέση υποσέλιδου 2"/>
          <p:cNvSpPr>
            <a:spLocks noGrp="1"/>
          </p:cNvSpPr>
          <p:nvPr>
            <p:ph type="ftr" sz="quarter" idx="11"/>
          </p:nvPr>
        </p:nvSpPr>
        <p:spPr/>
        <p:txBody>
          <a:bodyPr/>
          <a:lstStyle/>
          <a:p>
            <a:endParaRPr lang="el-GR"/>
          </a:p>
        </p:txBody>
      </p:sp>
      <p:sp>
        <p:nvSpPr>
          <p:cNvPr id="4" name="Θέση αριθμού διαφάνειας 3"/>
          <p:cNvSpPr>
            <a:spLocks noGrp="1"/>
          </p:cNvSpPr>
          <p:nvPr>
            <p:ph type="sldNum" sz="quarter" idx="12"/>
          </p:nvPr>
        </p:nvSpPr>
        <p:spPr/>
        <p:txBody>
          <a:bodyPr/>
          <a:lstStyle/>
          <a:p>
            <a:fld id="{E7AE16FE-9491-4506-8D1D-E0A0145D6893}" type="slidenum">
              <a:rPr lang="el-GR" smtClean="0"/>
              <a:pPr/>
              <a:t>‹#›</a:t>
            </a:fld>
            <a:endParaRPr lang="el-GR"/>
          </a:p>
        </p:txBody>
      </p:sp>
    </p:spTree>
    <p:extLst>
      <p:ext uri="{BB962C8B-B14F-4D97-AF65-F5344CB8AC3E}">
        <p14:creationId xmlns:p14="http://schemas.microsoft.com/office/powerpoint/2010/main" val="228764041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457200" y="273050"/>
            <a:ext cx="3008313" cy="1162050"/>
          </a:xfrm>
        </p:spPr>
        <p:txBody>
          <a:bodyPr anchor="b"/>
          <a:lstStyle>
            <a:lvl1pPr algn="l">
              <a:defRPr sz="2000" b="1"/>
            </a:lvl1pPr>
          </a:lstStyle>
          <a:p>
            <a:r>
              <a:rPr lang="el-GR"/>
              <a:t>Στυλ κύριου τίτλου</a:t>
            </a:r>
          </a:p>
        </p:txBody>
      </p:sp>
      <p:sp>
        <p:nvSpPr>
          <p:cNvPr id="3" name="Θέση περιεχομένου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κειμένου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Στυλ υποδείγματος κειμένου</a:t>
            </a:r>
          </a:p>
        </p:txBody>
      </p:sp>
      <p:sp>
        <p:nvSpPr>
          <p:cNvPr id="5" name="Θέση ημερομηνίας 4"/>
          <p:cNvSpPr>
            <a:spLocks noGrp="1"/>
          </p:cNvSpPr>
          <p:nvPr>
            <p:ph type="dt" sz="half" idx="10"/>
          </p:nvPr>
        </p:nvSpPr>
        <p:spPr/>
        <p:txBody>
          <a:bodyPr/>
          <a:lstStyle/>
          <a:p>
            <a:fld id="{1D148600-8FE3-4E2F-9649-FE74DADBB1DD}" type="datetime1">
              <a:rPr lang="el-GR" smtClean="0"/>
              <a:pPr/>
              <a:t>6/3/2017</a:t>
            </a:fld>
            <a:endParaRPr lang="el-GR"/>
          </a:p>
        </p:txBody>
      </p:sp>
      <p:sp>
        <p:nvSpPr>
          <p:cNvPr id="6" name="Θέση υποσέλιδου 5"/>
          <p:cNvSpPr>
            <a:spLocks noGrp="1"/>
          </p:cNvSpPr>
          <p:nvPr>
            <p:ph type="ftr" sz="quarter" idx="11"/>
          </p:nvPr>
        </p:nvSpPr>
        <p:spPr/>
        <p:txBody>
          <a:bodyPr/>
          <a:lstStyle/>
          <a:p>
            <a:endParaRPr lang="el-GR"/>
          </a:p>
        </p:txBody>
      </p:sp>
      <p:sp>
        <p:nvSpPr>
          <p:cNvPr id="7" name="Θέση αριθμού διαφάνειας 6"/>
          <p:cNvSpPr>
            <a:spLocks noGrp="1"/>
          </p:cNvSpPr>
          <p:nvPr>
            <p:ph type="sldNum" sz="quarter" idx="12"/>
          </p:nvPr>
        </p:nvSpPr>
        <p:spPr/>
        <p:txBody>
          <a:bodyPr/>
          <a:lstStyle/>
          <a:p>
            <a:fld id="{E7AE16FE-9491-4506-8D1D-E0A0145D6893}" type="slidenum">
              <a:rPr lang="el-GR" smtClean="0"/>
              <a:pPr/>
              <a:t>‹#›</a:t>
            </a:fld>
            <a:endParaRPr lang="el-GR"/>
          </a:p>
        </p:txBody>
      </p:sp>
    </p:spTree>
    <p:extLst>
      <p:ext uri="{BB962C8B-B14F-4D97-AF65-F5344CB8AC3E}">
        <p14:creationId xmlns:p14="http://schemas.microsoft.com/office/powerpoint/2010/main" val="23271313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Στυλ κύριου τίτλου</a:t>
            </a:r>
            <a:endParaRPr lang="en-US" dirty="0"/>
          </a:p>
        </p:txBody>
      </p:sp>
      <p:sp>
        <p:nvSpPr>
          <p:cNvPr id="3" name="Content Placeholder 2"/>
          <p:cNvSpPr>
            <a:spLocks noGrp="1"/>
          </p:cNvSpPr>
          <p:nvPr>
            <p:ph idx="1"/>
          </p:nvPr>
        </p:nvSpPr>
        <p:spPr/>
        <p:txBody>
          <a:bodyPr/>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4" name="Date Placeholder 3"/>
          <p:cNvSpPr>
            <a:spLocks noGrp="1"/>
          </p:cNvSpPr>
          <p:nvPr>
            <p:ph type="dt" sz="half" idx="10"/>
          </p:nvPr>
        </p:nvSpPr>
        <p:spPr/>
        <p:txBody>
          <a:bodyPr/>
          <a:lstStyle/>
          <a:p>
            <a:fld id="{8973FC50-B8B2-4516-BFC3-E6B407A90E2A}" type="datetime1">
              <a:rPr lang="el-GR" smtClean="0"/>
              <a:pPr/>
              <a:t>6/3/2017</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3C84320D-D16C-4654-B441-E5DBDE9C8ECD}" type="slidenum">
              <a:rPr lang="el-GR" smtClean="0"/>
              <a:pPr/>
              <a:t>‹#›</a:t>
            </a:fld>
            <a:endParaRPr lang="el-G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1792288" y="4800600"/>
            <a:ext cx="5486400" cy="566738"/>
          </a:xfrm>
        </p:spPr>
        <p:txBody>
          <a:bodyPr anchor="b"/>
          <a:lstStyle>
            <a:lvl1pPr algn="l">
              <a:defRPr sz="2000" b="1"/>
            </a:lvl1pPr>
          </a:lstStyle>
          <a:p>
            <a:r>
              <a:rPr lang="el-GR"/>
              <a:t>Στυλ κύριου τίτλου</a:t>
            </a:r>
          </a:p>
        </p:txBody>
      </p:sp>
      <p:sp>
        <p:nvSpPr>
          <p:cNvPr id="3" name="Θέση εικόνας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Θέση κειμένου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Στυλ υποδείγματος κειμένου</a:t>
            </a:r>
          </a:p>
        </p:txBody>
      </p:sp>
      <p:sp>
        <p:nvSpPr>
          <p:cNvPr id="5" name="Θέση ημερομηνίας 4"/>
          <p:cNvSpPr>
            <a:spLocks noGrp="1"/>
          </p:cNvSpPr>
          <p:nvPr>
            <p:ph type="dt" sz="half" idx="10"/>
          </p:nvPr>
        </p:nvSpPr>
        <p:spPr/>
        <p:txBody>
          <a:bodyPr/>
          <a:lstStyle/>
          <a:p>
            <a:fld id="{BFCE3024-DD07-4D0A-8365-DA02D4C30651}" type="datetime1">
              <a:rPr lang="el-GR" smtClean="0"/>
              <a:pPr/>
              <a:t>6/3/2017</a:t>
            </a:fld>
            <a:endParaRPr lang="el-GR"/>
          </a:p>
        </p:txBody>
      </p:sp>
      <p:sp>
        <p:nvSpPr>
          <p:cNvPr id="6" name="Θέση υποσέλιδου 5"/>
          <p:cNvSpPr>
            <a:spLocks noGrp="1"/>
          </p:cNvSpPr>
          <p:nvPr>
            <p:ph type="ftr" sz="quarter" idx="11"/>
          </p:nvPr>
        </p:nvSpPr>
        <p:spPr/>
        <p:txBody>
          <a:bodyPr/>
          <a:lstStyle/>
          <a:p>
            <a:endParaRPr lang="el-GR"/>
          </a:p>
        </p:txBody>
      </p:sp>
      <p:sp>
        <p:nvSpPr>
          <p:cNvPr id="7" name="Θέση αριθμού διαφάνειας 6"/>
          <p:cNvSpPr>
            <a:spLocks noGrp="1"/>
          </p:cNvSpPr>
          <p:nvPr>
            <p:ph type="sldNum" sz="quarter" idx="12"/>
          </p:nvPr>
        </p:nvSpPr>
        <p:spPr/>
        <p:txBody>
          <a:bodyPr/>
          <a:lstStyle/>
          <a:p>
            <a:fld id="{E7AE16FE-9491-4506-8D1D-E0A0145D6893}" type="slidenum">
              <a:rPr lang="el-GR" smtClean="0"/>
              <a:pPr/>
              <a:t>‹#›</a:t>
            </a:fld>
            <a:endParaRPr lang="el-GR"/>
          </a:p>
        </p:txBody>
      </p:sp>
    </p:spTree>
    <p:extLst>
      <p:ext uri="{BB962C8B-B14F-4D97-AF65-F5344CB8AC3E}">
        <p14:creationId xmlns:p14="http://schemas.microsoft.com/office/powerpoint/2010/main" val="319375995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a:t>Στυλ κύριου τίτλου</a:t>
            </a:r>
          </a:p>
        </p:txBody>
      </p:sp>
      <p:sp>
        <p:nvSpPr>
          <p:cNvPr id="3" name="Θέση κατακόρυφου κειμένου 2"/>
          <p:cNvSpPr>
            <a:spLocks noGrp="1"/>
          </p:cNvSpPr>
          <p:nvPr>
            <p:ph type="body" orient="vert" idx="1"/>
          </p:nvPr>
        </p:nvSpPr>
        <p:spPr/>
        <p:txBody>
          <a:bodyPr vert="eaVert"/>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ημερομηνίας 3"/>
          <p:cNvSpPr>
            <a:spLocks noGrp="1"/>
          </p:cNvSpPr>
          <p:nvPr>
            <p:ph type="dt" sz="half" idx="10"/>
          </p:nvPr>
        </p:nvSpPr>
        <p:spPr/>
        <p:txBody>
          <a:bodyPr/>
          <a:lstStyle/>
          <a:p>
            <a:fld id="{90CB6C5B-1ACD-4A28-B39D-E58127AEC3FD}" type="datetime1">
              <a:rPr lang="el-GR" smtClean="0"/>
              <a:pPr/>
              <a:t>6/3/2017</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E7AE16FE-9491-4506-8D1D-E0A0145D6893}" type="slidenum">
              <a:rPr lang="el-GR" smtClean="0"/>
              <a:pPr/>
              <a:t>‹#›</a:t>
            </a:fld>
            <a:endParaRPr lang="el-GR"/>
          </a:p>
        </p:txBody>
      </p:sp>
    </p:spTree>
    <p:extLst>
      <p:ext uri="{BB962C8B-B14F-4D97-AF65-F5344CB8AC3E}">
        <p14:creationId xmlns:p14="http://schemas.microsoft.com/office/powerpoint/2010/main" val="143046024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Κατακόρυφος τίτλος 1"/>
          <p:cNvSpPr>
            <a:spLocks noGrp="1"/>
          </p:cNvSpPr>
          <p:nvPr>
            <p:ph type="title" orient="vert"/>
          </p:nvPr>
        </p:nvSpPr>
        <p:spPr>
          <a:xfrm>
            <a:off x="6629400" y="274638"/>
            <a:ext cx="2057400" cy="5851525"/>
          </a:xfrm>
        </p:spPr>
        <p:txBody>
          <a:bodyPr vert="eaVert"/>
          <a:lstStyle/>
          <a:p>
            <a:r>
              <a:rPr lang="el-GR"/>
              <a:t>Στυλ κύριου τίτλου</a:t>
            </a:r>
          </a:p>
        </p:txBody>
      </p:sp>
      <p:sp>
        <p:nvSpPr>
          <p:cNvPr id="3" name="Θέση κατακόρυφου κειμένου 2"/>
          <p:cNvSpPr>
            <a:spLocks noGrp="1"/>
          </p:cNvSpPr>
          <p:nvPr>
            <p:ph type="body" orient="vert" idx="1"/>
          </p:nvPr>
        </p:nvSpPr>
        <p:spPr>
          <a:xfrm>
            <a:off x="457200" y="274638"/>
            <a:ext cx="6019800" cy="5851525"/>
          </a:xfrm>
        </p:spPr>
        <p:txBody>
          <a:bodyPr vert="eaVert"/>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ημερομηνίας 3"/>
          <p:cNvSpPr>
            <a:spLocks noGrp="1"/>
          </p:cNvSpPr>
          <p:nvPr>
            <p:ph type="dt" sz="half" idx="10"/>
          </p:nvPr>
        </p:nvSpPr>
        <p:spPr/>
        <p:txBody>
          <a:bodyPr/>
          <a:lstStyle/>
          <a:p>
            <a:fld id="{3B4EF6DD-E916-4C39-9B4B-981B793D97D5}" type="datetime1">
              <a:rPr lang="el-GR" smtClean="0"/>
              <a:pPr/>
              <a:t>6/3/2017</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E7AE16FE-9491-4506-8D1D-E0A0145D6893}" type="slidenum">
              <a:rPr lang="el-GR" smtClean="0"/>
              <a:pPr/>
              <a:t>‹#›</a:t>
            </a:fld>
            <a:endParaRPr lang="el-GR"/>
          </a:p>
        </p:txBody>
      </p:sp>
    </p:spTree>
    <p:extLst>
      <p:ext uri="{BB962C8B-B14F-4D97-AF65-F5344CB8AC3E}">
        <p14:creationId xmlns:p14="http://schemas.microsoft.com/office/powerpoint/2010/main" val="2121507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Κεφαλίδα ενότητας">
    <p:bg>
      <p:bgRef idx="1002">
        <a:schemeClr val="bg2"/>
      </p:bgRef>
    </p:bg>
    <p:spTree>
      <p:nvGrpSpPr>
        <p:cNvPr id="1" name=""/>
        <p:cNvGrpSpPr/>
        <p:nvPr/>
      </p:nvGrpSpPr>
      <p:grpSpPr>
        <a:xfrm>
          <a:off x="0" y="0"/>
          <a:ext cx="0" cy="0"/>
          <a:chOff x="0" y="0"/>
          <a:chExt cx="0" cy="0"/>
        </a:xfrm>
      </p:grpSpPr>
      <p:sp>
        <p:nvSpPr>
          <p:cNvPr id="7" name="Rectangle 6"/>
          <p:cNvSpPr/>
          <p:nvPr/>
        </p:nvSpPr>
        <p:spPr>
          <a:xfrm>
            <a:off x="-1" y="2545080"/>
            <a:ext cx="9144000" cy="3255264"/>
          </a:xfrm>
          <a:prstGeom prst="rect">
            <a:avLst/>
          </a:prstGeom>
          <a:solidFill>
            <a:srgbClr val="FFFFFF"/>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1" y="2667000"/>
            <a:ext cx="9144000" cy="2739571"/>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1" y="5479143"/>
            <a:ext cx="9144000" cy="235857"/>
          </a:xfrm>
          <a:prstGeom prst="rect">
            <a:avLst/>
          </a:pr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28599" y="2819400"/>
            <a:ext cx="8686800" cy="1463040"/>
          </a:xfrm>
        </p:spPr>
        <p:txBody>
          <a:bodyPr anchor="b" anchorCtr="0">
            <a:noAutofit/>
          </a:bodyPr>
          <a:lstStyle>
            <a:lvl1pPr algn="ctr">
              <a:defRPr sz="7200" b="0" cap="none" baseline="0"/>
            </a:lvl1pPr>
          </a:lstStyle>
          <a:p>
            <a:r>
              <a:rPr lang="el-GR"/>
              <a:t>Στυλ κύριου τίτλου</a:t>
            </a:r>
            <a:endParaRPr lang="en-US" dirty="0"/>
          </a:p>
        </p:txBody>
      </p:sp>
      <p:sp>
        <p:nvSpPr>
          <p:cNvPr id="3" name="Text Placeholder 2"/>
          <p:cNvSpPr>
            <a:spLocks noGrp="1"/>
          </p:cNvSpPr>
          <p:nvPr>
            <p:ph type="body" idx="1"/>
          </p:nvPr>
        </p:nvSpPr>
        <p:spPr>
          <a:xfrm>
            <a:off x="571499" y="4800600"/>
            <a:ext cx="8001000" cy="548640"/>
          </a:xfrm>
        </p:spPr>
        <p:txBody>
          <a:bodyPr anchor="b"/>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a:t>Στυλ υποδείγματος κειμένου</a:t>
            </a:r>
          </a:p>
        </p:txBody>
      </p:sp>
      <p:sp>
        <p:nvSpPr>
          <p:cNvPr id="4" name="Date Placeholder 3"/>
          <p:cNvSpPr>
            <a:spLocks noGrp="1"/>
          </p:cNvSpPr>
          <p:nvPr>
            <p:ph type="dt" sz="half" idx="10"/>
          </p:nvPr>
        </p:nvSpPr>
        <p:spPr/>
        <p:txBody>
          <a:bodyPr/>
          <a:lstStyle/>
          <a:p>
            <a:fld id="{ABF9ECDF-C2DB-4A1C-95DF-E0E0D51E1DE8}" type="datetime1">
              <a:rPr lang="el-GR" smtClean="0"/>
              <a:pPr/>
              <a:t>6/3/2017</a:t>
            </a:fld>
            <a:endParaRPr lang="el-GR"/>
          </a:p>
        </p:txBody>
      </p:sp>
      <p:sp>
        <p:nvSpPr>
          <p:cNvPr id="5" name="Footer Placeholder 4"/>
          <p:cNvSpPr>
            <a:spLocks noGrp="1"/>
          </p:cNvSpPr>
          <p:nvPr>
            <p:ph type="ftr" sz="quarter" idx="11"/>
          </p:nvPr>
        </p:nvSpPr>
        <p:spPr>
          <a:xfrm>
            <a:off x="5791200" y="6356350"/>
            <a:ext cx="2895600" cy="365125"/>
          </a:xfrm>
        </p:spPr>
        <p:txBody>
          <a:bodyPr/>
          <a:lstStyle/>
          <a:p>
            <a:endParaRPr lang="el-GR"/>
          </a:p>
        </p:txBody>
      </p:sp>
      <p:sp>
        <p:nvSpPr>
          <p:cNvPr id="6" name="Slide Number Placeholder 5"/>
          <p:cNvSpPr>
            <a:spLocks noGrp="1"/>
          </p:cNvSpPr>
          <p:nvPr>
            <p:ph type="sldNum" sz="quarter" idx="12"/>
          </p:nvPr>
        </p:nvSpPr>
        <p:spPr>
          <a:xfrm>
            <a:off x="3959352" y="4389120"/>
            <a:ext cx="1216152" cy="365125"/>
          </a:xfrm>
        </p:spPr>
        <p:txBody>
          <a:bodyPr/>
          <a:lstStyle>
            <a:lvl1pPr algn="ctr">
              <a:defRPr sz="2400">
                <a:solidFill>
                  <a:srgbClr val="FFFFFF"/>
                </a:solidFill>
              </a:defRPr>
            </a:lvl1pPr>
          </a:lstStyle>
          <a:p>
            <a:fld id="{3C84320D-D16C-4654-B441-E5DBDE9C8ECD}" type="slidenum">
              <a:rPr lang="el-GR" smtClean="0"/>
              <a:pPr/>
              <a:t>‹#›</a:t>
            </a:fld>
            <a:endParaRPr lang="el-GR"/>
          </a:p>
        </p:txBody>
      </p:sp>
      <p:sp>
        <p:nvSpPr>
          <p:cNvPr id="11" name="TextBox 10"/>
          <p:cNvSpPr txBox="1"/>
          <p:nvPr/>
        </p:nvSpPr>
        <p:spPr>
          <a:xfrm>
            <a:off x="4818888" y="4261104"/>
            <a:ext cx="1219200" cy="584775"/>
          </a:xfrm>
          <a:prstGeom prst="rect">
            <a:avLst/>
          </a:prstGeom>
          <a:noFill/>
        </p:spPr>
        <p:txBody>
          <a:bodyPr wrap="square" rtlCol="0">
            <a:spAutoFit/>
          </a:bodyPr>
          <a:lstStyle/>
          <a:p>
            <a:pPr algn="l"/>
            <a:r>
              <a:rPr lang="en-US" sz="3200" spc="150" dirty="0">
                <a:solidFill>
                  <a:srgbClr val="FFFFFF"/>
                </a:solidFill>
                <a:sym typeface="Wingdings"/>
              </a:rPr>
              <a:t></a:t>
            </a:r>
            <a:endParaRPr lang="en-US" sz="3200" spc="150" dirty="0">
              <a:solidFill>
                <a:srgbClr val="FFFFFF"/>
              </a:solidFill>
            </a:endParaRPr>
          </a:p>
        </p:txBody>
      </p:sp>
      <p:sp>
        <p:nvSpPr>
          <p:cNvPr id="12" name="TextBox 11"/>
          <p:cNvSpPr txBox="1"/>
          <p:nvPr/>
        </p:nvSpPr>
        <p:spPr>
          <a:xfrm>
            <a:off x="3148584" y="4261104"/>
            <a:ext cx="1219200" cy="584775"/>
          </a:xfrm>
          <a:prstGeom prst="rect">
            <a:avLst/>
          </a:prstGeom>
          <a:noFill/>
        </p:spPr>
        <p:txBody>
          <a:bodyPr wrap="square" rtlCol="0">
            <a:spAutoFit/>
          </a:bodyPr>
          <a:lstStyle/>
          <a:p>
            <a:pPr algn="r"/>
            <a:r>
              <a:rPr lang="en-US" sz="3200" spc="150" dirty="0">
                <a:solidFill>
                  <a:srgbClr val="FFFFFF"/>
                </a:solidFill>
                <a:sym typeface="Wingdings"/>
              </a:rPr>
              <a:t></a:t>
            </a:r>
            <a:endParaRPr lang="en-US" sz="3200" spc="150" dirty="0">
              <a:solidFill>
                <a:srgbClr val="FFFFFF"/>
              </a:solidFill>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Στυλ κύριου τίτλου</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a:p>
        </p:txBody>
      </p:sp>
      <p:sp>
        <p:nvSpPr>
          <p:cNvPr id="5" name="Date Placeholder 4"/>
          <p:cNvSpPr>
            <a:spLocks noGrp="1"/>
          </p:cNvSpPr>
          <p:nvPr>
            <p:ph type="dt" sz="half" idx="10"/>
          </p:nvPr>
        </p:nvSpPr>
        <p:spPr/>
        <p:txBody>
          <a:bodyPr/>
          <a:lstStyle/>
          <a:p>
            <a:fld id="{AE7DB0E4-ED83-4F6B-BDF1-01B3B3263C47}" type="datetime1">
              <a:rPr lang="el-GR" smtClean="0"/>
              <a:pPr/>
              <a:t>6/3/2017</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3C84320D-D16C-4654-B441-E5DBDE9C8ECD}" type="slidenum">
              <a:rPr lang="el-GR" smtClean="0"/>
              <a:pPr/>
              <a:t>‹#›</a:t>
            </a:fld>
            <a:endParaRPr lang="el-G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l-GR"/>
              <a:t>Στυλ κύριου τίτλου</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υποδείγματος κειμένου</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υποδείγματος κειμένου</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a:p>
        </p:txBody>
      </p:sp>
      <p:sp>
        <p:nvSpPr>
          <p:cNvPr id="7" name="Date Placeholder 6"/>
          <p:cNvSpPr>
            <a:spLocks noGrp="1"/>
          </p:cNvSpPr>
          <p:nvPr>
            <p:ph type="dt" sz="half" idx="10"/>
          </p:nvPr>
        </p:nvSpPr>
        <p:spPr/>
        <p:txBody>
          <a:bodyPr/>
          <a:lstStyle/>
          <a:p>
            <a:fld id="{BE9FFF4E-D125-48D7-B6E0-8F589C367B46}" type="datetime1">
              <a:rPr lang="el-GR" smtClean="0"/>
              <a:pPr/>
              <a:t>6/3/2017</a:t>
            </a:fld>
            <a:endParaRPr lang="el-GR"/>
          </a:p>
        </p:txBody>
      </p:sp>
      <p:sp>
        <p:nvSpPr>
          <p:cNvPr id="8" name="Footer Placeholder 7"/>
          <p:cNvSpPr>
            <a:spLocks noGrp="1"/>
          </p:cNvSpPr>
          <p:nvPr>
            <p:ph type="ftr" sz="quarter" idx="11"/>
          </p:nvPr>
        </p:nvSpPr>
        <p:spPr/>
        <p:txBody>
          <a:bodyPr/>
          <a:lstStyle/>
          <a:p>
            <a:endParaRPr lang="el-GR"/>
          </a:p>
        </p:txBody>
      </p:sp>
      <p:sp>
        <p:nvSpPr>
          <p:cNvPr id="9" name="Slide Number Placeholder 8"/>
          <p:cNvSpPr>
            <a:spLocks noGrp="1"/>
          </p:cNvSpPr>
          <p:nvPr>
            <p:ph type="sldNum" sz="quarter" idx="12"/>
          </p:nvPr>
        </p:nvSpPr>
        <p:spPr/>
        <p:txBody>
          <a:bodyPr/>
          <a:lstStyle/>
          <a:p>
            <a:fld id="{3C84320D-D16C-4654-B441-E5DBDE9C8ECD}" type="slidenum">
              <a:rPr lang="el-GR" smtClean="0"/>
              <a:pPr/>
              <a:t>‹#›</a:t>
            </a:fld>
            <a:endParaRPr lang="el-G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Μόνο τίτλος">
    <p:spTree>
      <p:nvGrpSpPr>
        <p:cNvPr id="1" name=""/>
        <p:cNvGrpSpPr/>
        <p:nvPr/>
      </p:nvGrpSpPr>
      <p:grpSpPr>
        <a:xfrm>
          <a:off x="0" y="0"/>
          <a:ext cx="0" cy="0"/>
          <a:chOff x="0" y="0"/>
          <a:chExt cx="0" cy="0"/>
        </a:xfrm>
      </p:grpSpPr>
      <p:sp>
        <p:nvSpPr>
          <p:cNvPr id="2" name="Title 1"/>
          <p:cNvSpPr>
            <a:spLocks noGrp="1"/>
          </p:cNvSpPr>
          <p:nvPr>
            <p:ph type="title"/>
          </p:nvPr>
        </p:nvSpPr>
        <p:spPr>
          <a:xfrm>
            <a:off x="457200" y="620688"/>
            <a:ext cx="8229600" cy="720080"/>
          </a:xfrm>
        </p:spPr>
        <p:txBody>
          <a:bodyPr/>
          <a:lstStyle/>
          <a:p>
            <a:r>
              <a:rPr lang="el-GR" dirty="0"/>
              <a:t>Στυλ κύριου τίτλου</a:t>
            </a:r>
            <a:endParaRPr lang="en-US" dirty="0"/>
          </a:p>
        </p:txBody>
      </p:sp>
      <p:sp>
        <p:nvSpPr>
          <p:cNvPr id="3" name="Date Placeholder 2"/>
          <p:cNvSpPr>
            <a:spLocks noGrp="1"/>
          </p:cNvSpPr>
          <p:nvPr>
            <p:ph type="dt" sz="half" idx="10"/>
          </p:nvPr>
        </p:nvSpPr>
        <p:spPr/>
        <p:txBody>
          <a:bodyPr/>
          <a:lstStyle/>
          <a:p>
            <a:fld id="{DCB50540-4343-484C-A544-A2E246CCDEB0}" type="datetime1">
              <a:rPr lang="el-GR" smtClean="0"/>
              <a:pPr/>
              <a:t>6/3/2017</a:t>
            </a:fld>
            <a:endParaRPr lang="el-GR"/>
          </a:p>
        </p:txBody>
      </p:sp>
      <p:sp>
        <p:nvSpPr>
          <p:cNvPr id="4" name="Footer Placeholder 3"/>
          <p:cNvSpPr>
            <a:spLocks noGrp="1"/>
          </p:cNvSpPr>
          <p:nvPr>
            <p:ph type="ftr" sz="quarter" idx="11"/>
          </p:nvPr>
        </p:nvSpPr>
        <p:spPr/>
        <p:txBody>
          <a:bodyPr/>
          <a:lstStyle/>
          <a:p>
            <a:endParaRPr lang="el-GR"/>
          </a:p>
        </p:txBody>
      </p:sp>
      <p:sp>
        <p:nvSpPr>
          <p:cNvPr id="5" name="Slide Number Placeholder 4"/>
          <p:cNvSpPr>
            <a:spLocks noGrp="1"/>
          </p:cNvSpPr>
          <p:nvPr>
            <p:ph type="sldNum" sz="quarter" idx="12"/>
          </p:nvPr>
        </p:nvSpPr>
        <p:spPr/>
        <p:txBody>
          <a:bodyPr/>
          <a:lstStyle/>
          <a:p>
            <a:fld id="{3C84320D-D16C-4654-B441-E5DBDE9C8ECD}" type="slidenum">
              <a:rPr lang="el-GR" smtClean="0"/>
              <a:pPr/>
              <a:t>‹#›</a:t>
            </a:fld>
            <a:endParaRPr lang="el-GR"/>
          </a:p>
        </p:txBody>
      </p:sp>
      <p:sp>
        <p:nvSpPr>
          <p:cNvPr id="7" name="Θέση περιεχομένου 6"/>
          <p:cNvSpPr>
            <a:spLocks noGrp="1"/>
          </p:cNvSpPr>
          <p:nvPr>
            <p:ph sz="quarter" idx="13"/>
          </p:nvPr>
        </p:nvSpPr>
        <p:spPr>
          <a:xfrm>
            <a:off x="1187624" y="1844824"/>
            <a:ext cx="6768752" cy="4104456"/>
          </a:xfrm>
        </p:spPr>
        <p:txBody>
          <a:bodyPr/>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pic>
        <p:nvPicPr>
          <p:cNvPr id="8" name="Εικόνα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95536" y="192517"/>
            <a:ext cx="1260000" cy="360000"/>
          </a:xfrm>
          <a:prstGeom prst="rect">
            <a:avLst/>
          </a:prstGeom>
        </p:spPr>
      </p:pic>
      <p:pic>
        <p:nvPicPr>
          <p:cNvPr id="9" name="Εικόνα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524328" y="192517"/>
            <a:ext cx="1224741" cy="3600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Κενή">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02645C9-79A7-42BA-9133-75DB0C43626E}" type="datetime1">
              <a:rPr lang="el-GR" smtClean="0"/>
              <a:pPr/>
              <a:t>6/3/2017</a:t>
            </a:fld>
            <a:endParaRPr lang="el-GR"/>
          </a:p>
        </p:txBody>
      </p:sp>
      <p:sp>
        <p:nvSpPr>
          <p:cNvPr id="3" name="Footer Placeholder 2"/>
          <p:cNvSpPr>
            <a:spLocks noGrp="1"/>
          </p:cNvSpPr>
          <p:nvPr>
            <p:ph type="ftr" sz="quarter" idx="11"/>
          </p:nvPr>
        </p:nvSpPr>
        <p:spPr/>
        <p:txBody>
          <a:bodyPr/>
          <a:lstStyle/>
          <a:p>
            <a:endParaRPr lang="el-GR"/>
          </a:p>
        </p:txBody>
      </p:sp>
      <p:sp>
        <p:nvSpPr>
          <p:cNvPr id="4" name="Slide Number Placeholder 3"/>
          <p:cNvSpPr>
            <a:spLocks noGrp="1"/>
          </p:cNvSpPr>
          <p:nvPr>
            <p:ph type="sldNum" sz="quarter" idx="12"/>
          </p:nvPr>
        </p:nvSpPr>
        <p:spPr/>
        <p:txBody>
          <a:bodyPr/>
          <a:lstStyle/>
          <a:p>
            <a:fld id="{3C84320D-D16C-4654-B441-E5DBDE9C8ECD}" type="slidenum">
              <a:rPr lang="el-GR" smtClean="0"/>
              <a:pPr/>
              <a:t>‹#›</a:t>
            </a:fld>
            <a:endParaRPr lang="el-G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5638800" cy="946150"/>
          </a:xfrm>
        </p:spPr>
        <p:txBody>
          <a:bodyPr anchor="ctr">
            <a:noAutofit/>
          </a:bodyPr>
          <a:lstStyle>
            <a:lvl1pPr algn="l">
              <a:defRPr sz="4000" b="0"/>
            </a:lvl1pPr>
          </a:lstStyle>
          <a:p>
            <a:r>
              <a:rPr lang="el-GR"/>
              <a:t>Στυλ κύριου τίτλου</a:t>
            </a:r>
            <a:endParaRPr lang="en-US" dirty="0"/>
          </a:p>
        </p:txBody>
      </p:sp>
      <p:sp>
        <p:nvSpPr>
          <p:cNvPr id="3" name="Content Placeholder 2"/>
          <p:cNvSpPr>
            <a:spLocks noGrp="1"/>
          </p:cNvSpPr>
          <p:nvPr>
            <p:ph idx="1"/>
          </p:nvPr>
        </p:nvSpPr>
        <p:spPr>
          <a:xfrm>
            <a:off x="438912" y="1719072"/>
            <a:ext cx="8247888" cy="45354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5" name="Date Placeholder 4"/>
          <p:cNvSpPr>
            <a:spLocks noGrp="1"/>
          </p:cNvSpPr>
          <p:nvPr>
            <p:ph type="dt" sz="half" idx="10"/>
          </p:nvPr>
        </p:nvSpPr>
        <p:spPr/>
        <p:txBody>
          <a:bodyPr/>
          <a:lstStyle/>
          <a:p>
            <a:fld id="{24AF96EE-7F53-4D65-8F37-00F4D6C3A08C}" type="datetime1">
              <a:rPr lang="el-GR" smtClean="0"/>
              <a:pPr/>
              <a:t>6/3/2017</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3C84320D-D16C-4654-B441-E5DBDE9C8ECD}" type="slidenum">
              <a:rPr lang="el-GR" smtClean="0"/>
              <a:pPr/>
              <a:t>‹#›</a:t>
            </a:fld>
            <a:endParaRPr lang="el-GR"/>
          </a:p>
        </p:txBody>
      </p:sp>
      <p:sp>
        <p:nvSpPr>
          <p:cNvPr id="8" name="Rectangle 7"/>
          <p:cNvSpPr/>
          <p:nvPr/>
        </p:nvSpPr>
        <p:spPr>
          <a:xfrm>
            <a:off x="6172200" y="161544"/>
            <a:ext cx="2971800" cy="115214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6248400" y="274320"/>
            <a:ext cx="2743200" cy="944880"/>
          </a:xfrm>
        </p:spPr>
        <p:txBody>
          <a:bodyPr anchor="ctr">
            <a:normAutofit/>
          </a:bodyPr>
          <a:lstStyle>
            <a:lvl1pPr marL="0" indent="0">
              <a:buNone/>
              <a:defRPr sz="16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Στυλ υποδείγματος κειμένου</a:t>
            </a:r>
          </a:p>
        </p:txBody>
      </p:sp>
      <p:sp>
        <p:nvSpPr>
          <p:cNvPr id="9" name="Rectangle 8"/>
          <p:cNvSpPr/>
          <p:nvPr/>
        </p:nvSpPr>
        <p:spPr>
          <a:xfrm>
            <a:off x="6144768" y="134112"/>
            <a:ext cx="76200" cy="12192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144768" y="134112"/>
            <a:ext cx="76200" cy="12192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436880" y="1717040"/>
            <a:ext cx="8249920" cy="4531360"/>
          </a:xfrm>
          <a:solidFill>
            <a:schemeClr val="bg2">
              <a:lumMod val="60000"/>
              <a:lumOff val="40000"/>
            </a:schemeClr>
          </a:solidFill>
          <a:effectLst>
            <a:outerShdw blurRad="76200" dist="38100" dir="3600000" algn="ctr" rotWithShape="0">
              <a:srgbClr val="000000">
                <a:alpha val="50000"/>
              </a:srgb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l-GR"/>
              <a:t>Κάντε κλικ στο εικονίδιο για να προσθέσετε μια εικόνα</a:t>
            </a:r>
            <a:endParaRPr lang="en-US" dirty="0"/>
          </a:p>
        </p:txBody>
      </p:sp>
      <p:sp>
        <p:nvSpPr>
          <p:cNvPr id="5" name="Date Placeholder 4"/>
          <p:cNvSpPr>
            <a:spLocks noGrp="1"/>
          </p:cNvSpPr>
          <p:nvPr>
            <p:ph type="dt" sz="half" idx="10"/>
          </p:nvPr>
        </p:nvSpPr>
        <p:spPr/>
        <p:txBody>
          <a:bodyPr/>
          <a:lstStyle/>
          <a:p>
            <a:fld id="{510F328B-3124-4410-9D32-EFEADCB53A07}" type="datetime1">
              <a:rPr lang="el-GR" smtClean="0"/>
              <a:pPr/>
              <a:t>6/3/2017</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3C84320D-D16C-4654-B441-E5DBDE9C8ECD}" type="slidenum">
              <a:rPr lang="el-GR" smtClean="0"/>
              <a:pPr/>
              <a:t>‹#›</a:t>
            </a:fld>
            <a:endParaRPr lang="el-GR"/>
          </a:p>
        </p:txBody>
      </p:sp>
      <p:sp>
        <p:nvSpPr>
          <p:cNvPr id="8" name="Rectangle 7"/>
          <p:cNvSpPr/>
          <p:nvPr/>
        </p:nvSpPr>
        <p:spPr>
          <a:xfrm>
            <a:off x="6172200" y="161544"/>
            <a:ext cx="2971800" cy="115214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sp>
        <p:nvSpPr>
          <p:cNvPr id="9" name="Rectangle 8"/>
          <p:cNvSpPr/>
          <p:nvPr/>
        </p:nvSpPr>
        <p:spPr>
          <a:xfrm>
            <a:off x="6144768" y="134112"/>
            <a:ext cx="76200" cy="12192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381000" y="228600"/>
            <a:ext cx="5638800" cy="1005840"/>
          </a:xfrm>
        </p:spPr>
        <p:txBody>
          <a:bodyPr anchor="ctr">
            <a:noAutofit/>
          </a:bodyPr>
          <a:lstStyle>
            <a:lvl1pPr algn="l">
              <a:defRPr sz="4000" b="0"/>
            </a:lvl1pPr>
          </a:lstStyle>
          <a:p>
            <a:r>
              <a:rPr lang="el-GR"/>
              <a:t>Στυλ κύριου τίτλου</a:t>
            </a:r>
            <a:endParaRPr lang="en-US" dirty="0"/>
          </a:p>
        </p:txBody>
      </p:sp>
      <p:sp>
        <p:nvSpPr>
          <p:cNvPr id="4" name="Text Placeholder 3"/>
          <p:cNvSpPr>
            <a:spLocks noGrp="1"/>
          </p:cNvSpPr>
          <p:nvPr>
            <p:ph type="body" sz="half" idx="2"/>
          </p:nvPr>
        </p:nvSpPr>
        <p:spPr>
          <a:xfrm>
            <a:off x="6248400" y="228600"/>
            <a:ext cx="2819400" cy="1005840"/>
          </a:xfrm>
        </p:spPr>
        <p:txBody>
          <a:bodyPr anchor="ctr">
            <a:normAutofit/>
          </a:bodyPr>
          <a:lstStyle>
            <a:lvl1pPr marL="0" indent="0">
              <a:buNone/>
              <a:defRPr sz="16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Στυλ υποδείγματος κειμένου</a:t>
            </a:r>
          </a:p>
        </p:txBody>
      </p:sp>
      <p:sp>
        <p:nvSpPr>
          <p:cNvPr id="11" name="Rectangle 10"/>
          <p:cNvSpPr/>
          <p:nvPr/>
        </p:nvSpPr>
        <p:spPr>
          <a:xfrm>
            <a:off x="6144768" y="134112"/>
            <a:ext cx="76200" cy="12192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100584"/>
            <a:ext cx="9144000" cy="1453896"/>
          </a:xfrm>
          <a:prstGeom prst="rect">
            <a:avLst/>
          </a:prstGeom>
          <a:solidFill>
            <a:srgbClr val="FFFFFF"/>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0" y="167641"/>
            <a:ext cx="9144000" cy="1154314"/>
          </a:xfrm>
          <a:prstGeom prst="rect">
            <a:avLst/>
          </a:pr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457200" y="182880"/>
            <a:ext cx="8229600" cy="1111664"/>
          </a:xfrm>
          <a:prstGeom prst="rect">
            <a:avLst/>
          </a:prstGeom>
        </p:spPr>
        <p:txBody>
          <a:bodyPr vert="horz" lIns="91440" tIns="45720" rIns="91440" bIns="45720" rtlCol="0" anchor="ctr">
            <a:normAutofit/>
          </a:bodyPr>
          <a:lstStyle/>
          <a:p>
            <a:r>
              <a:rPr lang="el-GR"/>
              <a:t>Στυλ κύριου τίτλου</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l-GR" dirty="0"/>
              <a:t>Στυλ υποδείγματος κειμένου</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2"/>
                </a:solidFill>
              </a:defRPr>
            </a:lvl1pPr>
          </a:lstStyle>
          <a:p>
            <a:fld id="{42068DC4-2E76-48AB-B34B-308188F02E60}" type="datetime1">
              <a:rPr lang="el-GR" smtClean="0"/>
              <a:pPr/>
              <a:t>6/3/2017</a:t>
            </a:fld>
            <a:endParaRPr lang="el-G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l-G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2"/>
                </a:solidFill>
              </a:defRPr>
            </a:lvl1pPr>
          </a:lstStyle>
          <a:p>
            <a:fld id="{3C84320D-D16C-4654-B441-E5DBDE9C8ECD}" type="slidenum">
              <a:rPr lang="el-GR" smtClean="0"/>
              <a:pPr/>
              <a:t>‹#›</a:t>
            </a:fld>
            <a:endParaRPr lang="el-GR"/>
          </a:p>
        </p:txBody>
      </p:sp>
      <p:sp>
        <p:nvSpPr>
          <p:cNvPr id="9" name="Rectangle 8"/>
          <p:cNvSpPr/>
          <p:nvPr/>
        </p:nvSpPr>
        <p:spPr>
          <a:xfrm>
            <a:off x="0" y="1368552"/>
            <a:ext cx="9144000" cy="149352"/>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973" r:id="rId1"/>
    <p:sldLayoutId id="2147483974" r:id="rId2"/>
    <p:sldLayoutId id="2147483975" r:id="rId3"/>
    <p:sldLayoutId id="2147483976" r:id="rId4"/>
    <p:sldLayoutId id="2147483977" r:id="rId5"/>
    <p:sldLayoutId id="2147483978" r:id="rId6"/>
    <p:sldLayoutId id="2147483979" r:id="rId7"/>
    <p:sldLayoutId id="2147483980" r:id="rId8"/>
    <p:sldLayoutId id="2147483981" r:id="rId9"/>
    <p:sldLayoutId id="2147483982" r:id="rId10"/>
    <p:sldLayoutId id="2147483983" r:id="rId11"/>
  </p:sldLayoutIdLst>
  <p:hf hdr="0" ftr="0"/>
  <p:txStyles>
    <p:titleStyle>
      <a:lvl1pPr algn="ctr" defTabSz="914400" rtl="0" eaLnBrk="1" latinLnBrk="0" hangingPunct="1">
        <a:spcBef>
          <a:spcPct val="0"/>
        </a:spcBef>
        <a:buNone/>
        <a:defRPr sz="5400" b="0" kern="1200" cap="none" spc="0">
          <a:ln w="13970" cmpd="sng">
            <a:solidFill>
              <a:srgbClr val="FFFFFF"/>
            </a:solidFill>
            <a:prstDash val="solid"/>
          </a:ln>
          <a:solidFill>
            <a:srgbClr val="FFFFFF"/>
          </a:solidFill>
          <a:effectLst>
            <a:outerShdw blurRad="63500" dir="3600000" algn="tl" rotWithShape="0">
              <a:srgbClr val="000000">
                <a:alpha val="70000"/>
              </a:srgbClr>
            </a:outerShdw>
          </a:effectLst>
          <a:latin typeface="+mj-lt"/>
          <a:ea typeface="+mj-ea"/>
          <a:cs typeface="+mj-cs"/>
        </a:defRPr>
      </a:lvl1pPr>
    </p:titleStyle>
    <p:bodyStyle>
      <a:lvl1pPr marL="342900" indent="-342900" algn="l" defTabSz="914400" rtl="0" eaLnBrk="1" latinLnBrk="0" hangingPunct="1">
        <a:spcBef>
          <a:spcPct val="20000"/>
        </a:spcBef>
        <a:buClr>
          <a:schemeClr val="accent1"/>
        </a:buClr>
        <a:buSzPct val="75000"/>
        <a:buFont typeface="Wingdings" pitchFamily="2" charset="2"/>
        <a:buChar char=""/>
        <a:defRPr sz="2400" kern="1200">
          <a:solidFill>
            <a:schemeClr val="tx2"/>
          </a:solidFill>
          <a:latin typeface="+mn-lt"/>
          <a:ea typeface="+mn-ea"/>
          <a:cs typeface="+mn-cs"/>
        </a:defRPr>
      </a:lvl1pPr>
      <a:lvl2pPr marL="742950" indent="-285750" algn="l" defTabSz="914400" rtl="0" eaLnBrk="1" latinLnBrk="0" hangingPunct="1">
        <a:spcBef>
          <a:spcPct val="20000"/>
        </a:spcBef>
        <a:buClr>
          <a:schemeClr val="accent2"/>
        </a:buClr>
        <a:buSzPct val="85000"/>
        <a:buFont typeface="Courier New" pitchFamily="49" charset="0"/>
        <a:buChar char="o"/>
        <a:defRPr sz="2000" kern="1200">
          <a:solidFill>
            <a:schemeClr val="tx2"/>
          </a:solidFill>
          <a:latin typeface="+mn-lt"/>
          <a:ea typeface="+mn-ea"/>
          <a:cs typeface="+mn-cs"/>
        </a:defRPr>
      </a:lvl2pPr>
      <a:lvl3pPr marL="1143000" indent="-228600" algn="l" defTabSz="914400" rtl="0"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600200" indent="-228600" algn="l" defTabSz="914400" rtl="0"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2057400" indent="-228600" algn="l" defTabSz="914400" rtl="0" eaLnBrk="1" latinLnBrk="0" hangingPunct="1">
        <a:spcBef>
          <a:spcPct val="20000"/>
        </a:spcBef>
        <a:buClr>
          <a:schemeClr val="accent5"/>
        </a:buClr>
        <a:buFont typeface="Arial" pitchFamily="34" charset="0"/>
        <a:buChar char="•"/>
        <a:defRPr sz="1400" kern="1200" baseline="0">
          <a:solidFill>
            <a:schemeClr val="tx2"/>
          </a:solidFill>
          <a:latin typeface="+mn-lt"/>
          <a:ea typeface="+mn-ea"/>
          <a:cs typeface="+mn-cs"/>
        </a:defRPr>
      </a:lvl5pPr>
      <a:lvl6pPr marL="2514600" indent="-228600" algn="l" defTabSz="914400" rtl="0" eaLnBrk="1" latinLnBrk="0" hangingPunct="1">
        <a:spcBef>
          <a:spcPct val="20000"/>
        </a:spcBef>
        <a:buClr>
          <a:schemeClr val="accent6"/>
        </a:buClr>
        <a:buFont typeface="Arial" pitchFamily="34" charset="0"/>
        <a:buChar char="•"/>
        <a:defRPr sz="1400" kern="1200">
          <a:solidFill>
            <a:schemeClr val="tx2"/>
          </a:solidFill>
          <a:latin typeface="+mn-lt"/>
          <a:ea typeface="+mn-ea"/>
          <a:cs typeface="+mn-cs"/>
        </a:defRPr>
      </a:lvl6pPr>
      <a:lvl7pPr marL="2971800" indent="-228600"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7pPr>
      <a:lvl8pPr marL="3429000" indent="-228600" algn="l" defTabSz="914400" rtl="0"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8pPr>
      <a:lvl9pPr marL="3886200" indent="-228600" algn="l" defTabSz="914400" rtl="0" eaLnBrk="1" latinLnBrk="0" hangingPunct="1">
        <a:spcBef>
          <a:spcPct val="20000"/>
        </a:spcBef>
        <a:buClr>
          <a:schemeClr val="accent5"/>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Θέση τίτλου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l-GR"/>
              <a:t>Στυλ κύριου τίτλου</a:t>
            </a:r>
          </a:p>
        </p:txBody>
      </p:sp>
      <p:sp>
        <p:nvSpPr>
          <p:cNvPr id="3" name="Θέση κειμένου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ημερομηνίας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9854198-51E9-460D-8628-A50FE524B82A}" type="datetime1">
              <a:rPr lang="el-GR" smtClean="0"/>
              <a:pPr/>
              <a:t>6/3/2017</a:t>
            </a:fld>
            <a:endParaRPr lang="el-GR"/>
          </a:p>
        </p:txBody>
      </p:sp>
      <p:sp>
        <p:nvSpPr>
          <p:cNvPr id="5" name="Θέση υποσέλιδου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l-GR"/>
          </a:p>
        </p:txBody>
      </p:sp>
      <p:sp>
        <p:nvSpPr>
          <p:cNvPr id="6" name="Θέση αριθμού διαφάνειας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7AE16FE-9491-4506-8D1D-E0A0145D6893}" type="slidenum">
              <a:rPr lang="el-GR" smtClean="0"/>
              <a:pPr/>
              <a:t>‹#›</a:t>
            </a:fld>
            <a:endParaRPr lang="el-GR"/>
          </a:p>
        </p:txBody>
      </p:sp>
    </p:spTree>
    <p:extLst>
      <p:ext uri="{BB962C8B-B14F-4D97-AF65-F5344CB8AC3E}">
        <p14:creationId xmlns:p14="http://schemas.microsoft.com/office/powerpoint/2010/main" val="4081662602"/>
      </p:ext>
    </p:extLst>
  </p:cSld>
  <p:clrMap bg1="lt1" tx1="dk1" bg2="lt2" tx2="dk2" accent1="accent1" accent2="accent2" accent3="accent3" accent4="accent4" accent5="accent5" accent6="accent6" hlink="hlink" folHlink="folHlink"/>
  <p:sldLayoutIdLst>
    <p:sldLayoutId id="2147483985" r:id="rId1"/>
    <p:sldLayoutId id="2147483986" r:id="rId2"/>
    <p:sldLayoutId id="2147483987" r:id="rId3"/>
    <p:sldLayoutId id="2147483988" r:id="rId4"/>
    <p:sldLayoutId id="2147483989" r:id="rId5"/>
    <p:sldLayoutId id="2147483990" r:id="rId6"/>
    <p:sldLayoutId id="2147483991" r:id="rId7"/>
    <p:sldLayoutId id="2147483992" r:id="rId8"/>
    <p:sldLayoutId id="2147483993" r:id="rId9"/>
    <p:sldLayoutId id="2147483994" r:id="rId10"/>
    <p:sldLayoutId id="2147483995" r:id="rId11"/>
  </p:sldLayoutIdLst>
  <p:hf hdr="0" ft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microsoft.com/office/2007/relationships/hdphoto" Target="../media/hdphoto1.wdp"/></Relationships>
</file>

<file path=ppt/slides/_rels/slide1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hyperlink" Target="http://www.uoi.gr/en/" TargetMode="External"/><Relationship Id="rId2" Type="http://schemas.openxmlformats.org/officeDocument/2006/relationships/hyperlink" Target="http://www.unina.it/home" TargetMode="Externa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microsoft.com/office/2007/relationships/hdphoto" Target="../media/hdphoto1.wdp"/></Relationships>
</file>

<file path=ppt/slides/_rels/slide3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jpeg"/><Relationship Id="rId1" Type="http://schemas.openxmlformats.org/officeDocument/2006/relationships/slideLayout" Target="../slideLayouts/slideLayout6.xml"/><Relationship Id="rId4" Type="http://schemas.openxmlformats.org/officeDocument/2006/relationships/image" Target="../media/image8.jpeg"/></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microsoft.com/office/2007/relationships/hdphoto" Target="../media/hdphoto1.wdp"/></Relationships>
</file>

<file path=ppt/slides/_rels/slide4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jpeg"/><Relationship Id="rId1" Type="http://schemas.openxmlformats.org/officeDocument/2006/relationships/slideLayout" Target="../slideLayouts/slideLayout6.xml"/><Relationship Id="rId4" Type="http://schemas.openxmlformats.org/officeDocument/2006/relationships/image" Target="../media/image11.jpeg"/></Relationships>
</file>

<file path=ppt/slides/_rels/slide5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jpeg"/><Relationship Id="rId1" Type="http://schemas.openxmlformats.org/officeDocument/2006/relationships/slideLayout" Target="../slideLayouts/slideLayout6.xml"/><Relationship Id="rId4" Type="http://schemas.openxmlformats.org/officeDocument/2006/relationships/image" Target="../media/image12.jpeg"/></Relationships>
</file>

<file path=ppt/slides/_rels/slide5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jpeg"/><Relationship Id="rId1" Type="http://schemas.openxmlformats.org/officeDocument/2006/relationships/slideLayout" Target="../slideLayouts/slideLayout6.xml"/><Relationship Id="rId4" Type="http://schemas.openxmlformats.org/officeDocument/2006/relationships/image" Target="../media/image15.jpeg"/></Relationships>
</file>

<file path=ppt/slides/_rels/slide5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jpeg"/><Relationship Id="rId1" Type="http://schemas.openxmlformats.org/officeDocument/2006/relationships/slideLayout" Target="../slideLayouts/slideLayout6.xml"/><Relationship Id="rId4" Type="http://schemas.openxmlformats.org/officeDocument/2006/relationships/image" Target="../media/image17.jpeg"/></Relationships>
</file>

<file path=ppt/slides/_rels/slide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jpeg"/><Relationship Id="rId1" Type="http://schemas.openxmlformats.org/officeDocument/2006/relationships/slideLayout" Target="../slideLayouts/slideLayout6.xml"/><Relationship Id="rId4" Type="http://schemas.openxmlformats.org/officeDocument/2006/relationships/image" Target="../media/image19.jpeg"/></Relationships>
</file>

<file path=ppt/slides/_rels/slide62.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jpeg"/><Relationship Id="rId1" Type="http://schemas.openxmlformats.org/officeDocument/2006/relationships/slideLayout" Target="../slideLayouts/slideLayout6.xml"/><Relationship Id="rId4" Type="http://schemas.openxmlformats.org/officeDocument/2006/relationships/image" Target="../media/image21.jpeg"/></Relationships>
</file>

<file path=ppt/slides/_rels/slide64.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6.xml"/></Relationships>
</file>

<file path=ppt/slides/_rels/slide6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jpeg"/><Relationship Id="rId1" Type="http://schemas.openxmlformats.org/officeDocument/2006/relationships/slideLayout" Target="../slideLayouts/slideLayout6.xml"/><Relationship Id="rId4" Type="http://schemas.openxmlformats.org/officeDocument/2006/relationships/image" Target="../media/image23.jpeg"/></Relationships>
</file>

<file path=ppt/slides/_rels/slide66.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6.xml"/></Relationships>
</file>

<file path=ppt/slides/_rels/slide67.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6.xml"/></Relationships>
</file>

<file path=ppt/slides/_rels/slide68.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6.xml"/></Relationships>
</file>

<file path=ppt/slides/_rels/slide6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6.xml"/><Relationship Id="rId5" Type="http://schemas.openxmlformats.org/officeDocument/2006/relationships/image" Target="../media/image27.jpeg"/><Relationship Id="rId4" Type="http://schemas.microsoft.com/office/2007/relationships/hdphoto" Target="../media/hdphoto1.wdp"/></Relationships>
</file>

<file path=ppt/slides/_rels/slide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7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71.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p:txBody>
          <a:bodyPr/>
          <a:lstStyle/>
          <a:p>
            <a:br>
              <a:rPr lang="el-GR" sz="4800" b="1" dirty="0"/>
            </a:br>
            <a:r>
              <a:rPr lang="el-GR" sz="4800" b="1" dirty="0"/>
              <a:t> Συμμετοχικές μέθοδοι στη βιώσιμη διαχείριση των φυσικών πόρων</a:t>
            </a:r>
            <a:endParaRPr lang="el-GR" sz="4800" dirty="0"/>
          </a:p>
        </p:txBody>
      </p:sp>
      <p:sp>
        <p:nvSpPr>
          <p:cNvPr id="3" name="Υπότιτλος 2"/>
          <p:cNvSpPr>
            <a:spLocks noGrp="1"/>
          </p:cNvSpPr>
          <p:nvPr>
            <p:ph type="subTitle" idx="1"/>
          </p:nvPr>
        </p:nvSpPr>
        <p:spPr/>
        <p:txBody>
          <a:bodyPr/>
          <a:lstStyle/>
          <a:p>
            <a:r>
              <a:rPr lang="en-US" sz="2800" b="1" dirty="0"/>
              <a:t>Module 3</a:t>
            </a:r>
            <a:endParaRPr lang="el-GR" sz="2800" dirty="0"/>
          </a:p>
          <a:p>
            <a:endParaRPr lang="el-GR" dirty="0"/>
          </a:p>
        </p:txBody>
      </p:sp>
    </p:spTree>
    <p:extLst>
      <p:ext uri="{BB962C8B-B14F-4D97-AF65-F5344CB8AC3E}">
        <p14:creationId xmlns:p14="http://schemas.microsoft.com/office/powerpoint/2010/main" val="26933460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Εικόνα 5"/>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Effect>
                      <a14:saturation sat="6600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2123728" y="1724024"/>
            <a:ext cx="4422825" cy="4948036"/>
          </a:xfrm>
          <a:prstGeom prst="rect">
            <a:avLst/>
          </a:prstGeom>
        </p:spPr>
      </p:pic>
      <p:sp>
        <p:nvSpPr>
          <p:cNvPr id="2" name="Τίτλος 1"/>
          <p:cNvSpPr>
            <a:spLocks noGrp="1"/>
          </p:cNvSpPr>
          <p:nvPr>
            <p:ph type="title"/>
          </p:nvPr>
        </p:nvSpPr>
        <p:spPr/>
        <p:txBody>
          <a:bodyPr>
            <a:normAutofit fontScale="90000"/>
          </a:bodyPr>
          <a:lstStyle/>
          <a:p>
            <a:r>
              <a:rPr lang="el-GR" b="1" dirty="0"/>
              <a:t>Πρόκληση </a:t>
            </a:r>
            <a:r>
              <a:rPr lang="en-US" b="1" dirty="0"/>
              <a:t>3</a:t>
            </a:r>
            <a:endParaRPr lang="el-GR" dirty="0"/>
          </a:p>
        </p:txBody>
      </p:sp>
      <p:sp>
        <p:nvSpPr>
          <p:cNvPr id="3" name="Θέση ημερομηνίας 2"/>
          <p:cNvSpPr>
            <a:spLocks noGrp="1"/>
          </p:cNvSpPr>
          <p:nvPr>
            <p:ph type="dt" sz="half" idx="10"/>
          </p:nvPr>
        </p:nvSpPr>
        <p:spPr/>
        <p:txBody>
          <a:bodyPr/>
          <a:lstStyle/>
          <a:p>
            <a:fld id="{DCB50540-4343-484C-A544-A2E246CCDEB0}" type="datetime1">
              <a:rPr lang="el-GR" smtClean="0"/>
              <a:pPr/>
              <a:t>6/3/2017</a:t>
            </a:fld>
            <a:endParaRPr lang="el-GR"/>
          </a:p>
        </p:txBody>
      </p:sp>
      <p:sp>
        <p:nvSpPr>
          <p:cNvPr id="4" name="Θέση αριθμού διαφάνειας 3"/>
          <p:cNvSpPr>
            <a:spLocks noGrp="1"/>
          </p:cNvSpPr>
          <p:nvPr>
            <p:ph type="sldNum" sz="quarter" idx="12"/>
          </p:nvPr>
        </p:nvSpPr>
        <p:spPr/>
        <p:txBody>
          <a:bodyPr/>
          <a:lstStyle/>
          <a:p>
            <a:fld id="{3C84320D-D16C-4654-B441-E5DBDE9C8ECD}" type="slidenum">
              <a:rPr lang="el-GR" smtClean="0"/>
              <a:pPr/>
              <a:t>10</a:t>
            </a:fld>
            <a:endParaRPr lang="el-GR"/>
          </a:p>
        </p:txBody>
      </p:sp>
      <p:sp>
        <p:nvSpPr>
          <p:cNvPr id="5" name="Θέση περιεχομένου 4"/>
          <p:cNvSpPr>
            <a:spLocks noGrp="1"/>
          </p:cNvSpPr>
          <p:nvPr>
            <p:ph sz="quarter" idx="13"/>
          </p:nvPr>
        </p:nvSpPr>
        <p:spPr>
          <a:xfrm>
            <a:off x="683568" y="1988840"/>
            <a:ext cx="7704856" cy="3960440"/>
          </a:xfrm>
        </p:spPr>
        <p:txBody>
          <a:bodyPr>
            <a:normAutofit lnSpcReduction="10000"/>
          </a:bodyPr>
          <a:lstStyle/>
          <a:p>
            <a:pPr marL="0" indent="0">
              <a:buNone/>
            </a:pPr>
            <a:r>
              <a:rPr lang="el-GR" b="1" dirty="0"/>
              <a:t>Τα διεπιστημονική έργα μπορούν να χωριστούν σε τρεις διακριτές φάσεις της διαδικασίας:</a:t>
            </a:r>
          </a:p>
          <a:p>
            <a:r>
              <a:rPr lang="el-GR" b="1" dirty="0"/>
              <a:t>"Προσδιορισμός προβλήματος και η δόμηση", όπου αναγνωρίζεται συλλογικά το πρόβλημα,</a:t>
            </a:r>
          </a:p>
          <a:p>
            <a:r>
              <a:rPr lang="el-GR" b="1" dirty="0"/>
              <a:t>«Ανάλυση του προβλήματος» η συν-δημιουργία λύσεων-προσανατολισμένη και μεταβιβάσιμη γνώση και</a:t>
            </a:r>
          </a:p>
          <a:p>
            <a:r>
              <a:rPr lang="el-GR" b="1" dirty="0"/>
              <a:t>"Ενσωμάτωση και εφαρμογή» - η εφαρμογή των αποτελεσμάτων στην πράξη (</a:t>
            </a:r>
            <a:r>
              <a:rPr lang="el-GR" b="1" dirty="0" err="1"/>
              <a:t>Pohl</a:t>
            </a:r>
            <a:r>
              <a:rPr lang="el-GR" b="1" dirty="0"/>
              <a:t> και </a:t>
            </a:r>
            <a:r>
              <a:rPr lang="el-GR" b="1" dirty="0" err="1"/>
              <a:t>Hirsch</a:t>
            </a:r>
            <a:r>
              <a:rPr lang="el-GR" b="1" dirty="0"/>
              <a:t> </a:t>
            </a:r>
            <a:r>
              <a:rPr lang="el-GR" b="1" dirty="0" err="1"/>
              <a:t>Hadorn</a:t>
            </a:r>
            <a:r>
              <a:rPr lang="el-GR" b="1" dirty="0"/>
              <a:t>, 2008a).</a:t>
            </a:r>
            <a:endParaRPr lang="el-GR" dirty="0"/>
          </a:p>
        </p:txBody>
      </p:sp>
    </p:spTree>
    <p:extLst>
      <p:ext uri="{BB962C8B-B14F-4D97-AF65-F5344CB8AC3E}">
        <p14:creationId xmlns:p14="http://schemas.microsoft.com/office/powerpoint/2010/main" val="35493691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Εικόνα 5"/>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Effect>
                      <a14:saturation sat="6600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2123728" y="1724024"/>
            <a:ext cx="4422825" cy="4948036"/>
          </a:xfrm>
          <a:prstGeom prst="rect">
            <a:avLst/>
          </a:prstGeom>
        </p:spPr>
      </p:pic>
      <p:sp>
        <p:nvSpPr>
          <p:cNvPr id="2" name="Τίτλος 1"/>
          <p:cNvSpPr>
            <a:spLocks noGrp="1"/>
          </p:cNvSpPr>
          <p:nvPr>
            <p:ph type="title"/>
          </p:nvPr>
        </p:nvSpPr>
        <p:spPr/>
        <p:txBody>
          <a:bodyPr>
            <a:normAutofit fontScale="90000"/>
          </a:bodyPr>
          <a:lstStyle/>
          <a:p>
            <a:r>
              <a:rPr lang="el-GR" b="1" dirty="0"/>
              <a:t>Πρόκληση</a:t>
            </a:r>
            <a:r>
              <a:rPr lang="en-US" b="1" dirty="0"/>
              <a:t> 3</a:t>
            </a:r>
            <a:endParaRPr lang="el-GR" dirty="0"/>
          </a:p>
        </p:txBody>
      </p:sp>
      <p:sp>
        <p:nvSpPr>
          <p:cNvPr id="3" name="Θέση ημερομηνίας 2"/>
          <p:cNvSpPr>
            <a:spLocks noGrp="1"/>
          </p:cNvSpPr>
          <p:nvPr>
            <p:ph type="dt" sz="half" idx="10"/>
          </p:nvPr>
        </p:nvSpPr>
        <p:spPr/>
        <p:txBody>
          <a:bodyPr/>
          <a:lstStyle/>
          <a:p>
            <a:fld id="{DCB50540-4343-484C-A544-A2E246CCDEB0}" type="datetime1">
              <a:rPr lang="el-GR" smtClean="0"/>
              <a:pPr/>
              <a:t>6/3/2017</a:t>
            </a:fld>
            <a:endParaRPr lang="el-GR"/>
          </a:p>
        </p:txBody>
      </p:sp>
      <p:sp>
        <p:nvSpPr>
          <p:cNvPr id="4" name="Θέση αριθμού διαφάνειας 3"/>
          <p:cNvSpPr>
            <a:spLocks noGrp="1"/>
          </p:cNvSpPr>
          <p:nvPr>
            <p:ph type="sldNum" sz="quarter" idx="12"/>
          </p:nvPr>
        </p:nvSpPr>
        <p:spPr/>
        <p:txBody>
          <a:bodyPr/>
          <a:lstStyle/>
          <a:p>
            <a:fld id="{3C84320D-D16C-4654-B441-E5DBDE9C8ECD}" type="slidenum">
              <a:rPr lang="el-GR" smtClean="0"/>
              <a:pPr/>
              <a:t>11</a:t>
            </a:fld>
            <a:endParaRPr lang="el-GR"/>
          </a:p>
        </p:txBody>
      </p:sp>
      <p:sp>
        <p:nvSpPr>
          <p:cNvPr id="5" name="Θέση περιεχομένου 4"/>
          <p:cNvSpPr>
            <a:spLocks noGrp="1"/>
          </p:cNvSpPr>
          <p:nvPr>
            <p:ph sz="quarter" idx="13"/>
          </p:nvPr>
        </p:nvSpPr>
        <p:spPr>
          <a:xfrm>
            <a:off x="827584" y="2060848"/>
            <a:ext cx="7416824" cy="3888432"/>
          </a:xfrm>
        </p:spPr>
        <p:txBody>
          <a:bodyPr>
            <a:normAutofit fontScale="92500" lnSpcReduction="10000"/>
          </a:bodyPr>
          <a:lstStyle/>
          <a:p>
            <a:pPr marL="0" indent="0" algn="just">
              <a:buNone/>
            </a:pPr>
            <a:r>
              <a:rPr lang="el-GR" b="1" dirty="0"/>
              <a:t>Η γνώση που μοιράζονται μεταξύ τους μελετητές και επαγγελματίες στο πλαίσιο των διεπιστημονικών έργων μπορούν να ταξινομηθούν με βάση τριών ειδών γνώσης:</a:t>
            </a:r>
          </a:p>
          <a:p>
            <a:pPr algn="just"/>
            <a:r>
              <a:rPr lang="el-GR" b="1" dirty="0"/>
              <a:t>"Γνώση του συστήματος" η παρατήρηση του συστήματος,</a:t>
            </a:r>
          </a:p>
          <a:p>
            <a:pPr algn="just"/>
            <a:r>
              <a:rPr lang="el-GR" b="1" dirty="0"/>
              <a:t>"Γνώση του στόχου» η γνώση της επιθυμητής κατάστασης του στόχου, και</a:t>
            </a:r>
          </a:p>
          <a:p>
            <a:pPr algn="just"/>
            <a:r>
              <a:rPr lang="el-GR" b="1" dirty="0"/>
              <a:t>"Γνώση της μεταμόρφωσης» η αναγκαία για την ενίσχυση των διαδικασιών μετασχηματισμού της γνώσης (</a:t>
            </a:r>
            <a:r>
              <a:rPr lang="el-GR" b="1" dirty="0" err="1"/>
              <a:t>ProClim</a:t>
            </a:r>
            <a:r>
              <a:rPr lang="el-GR" b="1" dirty="0"/>
              <a:t>, 1997: 15).</a:t>
            </a:r>
          </a:p>
        </p:txBody>
      </p:sp>
    </p:spTree>
    <p:extLst>
      <p:ext uri="{BB962C8B-B14F-4D97-AF65-F5344CB8AC3E}">
        <p14:creationId xmlns:p14="http://schemas.microsoft.com/office/powerpoint/2010/main" val="14602973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Εικόνα 5"/>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Effect>
                      <a14:saturation sat="6600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2123728" y="1724024"/>
            <a:ext cx="4422825" cy="4948036"/>
          </a:xfrm>
          <a:prstGeom prst="rect">
            <a:avLst/>
          </a:prstGeom>
        </p:spPr>
      </p:pic>
      <p:sp>
        <p:nvSpPr>
          <p:cNvPr id="2" name="Τίτλος 1"/>
          <p:cNvSpPr>
            <a:spLocks noGrp="1"/>
          </p:cNvSpPr>
          <p:nvPr>
            <p:ph type="title"/>
          </p:nvPr>
        </p:nvSpPr>
        <p:spPr/>
        <p:txBody>
          <a:bodyPr>
            <a:normAutofit fontScale="90000"/>
          </a:bodyPr>
          <a:lstStyle/>
          <a:p>
            <a:r>
              <a:rPr lang="el-GR" b="1" dirty="0"/>
              <a:t>Πρόκληση</a:t>
            </a:r>
            <a:r>
              <a:rPr lang="en-US" b="1" dirty="0"/>
              <a:t> 4</a:t>
            </a:r>
            <a:endParaRPr lang="el-GR" dirty="0"/>
          </a:p>
        </p:txBody>
      </p:sp>
      <p:sp>
        <p:nvSpPr>
          <p:cNvPr id="3" name="Θέση ημερομηνίας 2"/>
          <p:cNvSpPr>
            <a:spLocks noGrp="1"/>
          </p:cNvSpPr>
          <p:nvPr>
            <p:ph type="dt" sz="half" idx="10"/>
          </p:nvPr>
        </p:nvSpPr>
        <p:spPr/>
        <p:txBody>
          <a:bodyPr/>
          <a:lstStyle/>
          <a:p>
            <a:fld id="{DCB50540-4343-484C-A544-A2E246CCDEB0}" type="datetime1">
              <a:rPr lang="el-GR" smtClean="0"/>
              <a:pPr/>
              <a:t>6/3/2017</a:t>
            </a:fld>
            <a:endParaRPr lang="el-GR"/>
          </a:p>
        </p:txBody>
      </p:sp>
      <p:sp>
        <p:nvSpPr>
          <p:cNvPr id="4" name="Θέση αριθμού διαφάνειας 3"/>
          <p:cNvSpPr>
            <a:spLocks noGrp="1"/>
          </p:cNvSpPr>
          <p:nvPr>
            <p:ph type="sldNum" sz="quarter" idx="12"/>
          </p:nvPr>
        </p:nvSpPr>
        <p:spPr/>
        <p:txBody>
          <a:bodyPr/>
          <a:lstStyle/>
          <a:p>
            <a:fld id="{3C84320D-D16C-4654-B441-E5DBDE9C8ECD}" type="slidenum">
              <a:rPr lang="el-GR" smtClean="0"/>
              <a:pPr/>
              <a:t>12</a:t>
            </a:fld>
            <a:endParaRPr lang="el-GR"/>
          </a:p>
        </p:txBody>
      </p:sp>
      <p:sp>
        <p:nvSpPr>
          <p:cNvPr id="5" name="Θέση περιεχομένου 4"/>
          <p:cNvSpPr>
            <a:spLocks noGrp="1"/>
          </p:cNvSpPr>
          <p:nvPr>
            <p:ph sz="quarter" idx="13"/>
          </p:nvPr>
        </p:nvSpPr>
        <p:spPr>
          <a:xfrm>
            <a:off x="539552" y="1988840"/>
            <a:ext cx="7920880" cy="4392488"/>
          </a:xfrm>
        </p:spPr>
        <p:txBody>
          <a:bodyPr>
            <a:normAutofit/>
          </a:bodyPr>
          <a:lstStyle/>
          <a:p>
            <a:pPr algn="just"/>
            <a:r>
              <a:rPr lang="el-GR" b="1" dirty="0"/>
              <a:t>Εμπλοκή επαγγελματιών .</a:t>
            </a:r>
          </a:p>
          <a:p>
            <a:pPr algn="just"/>
            <a:r>
              <a:rPr lang="el-GR" b="1" dirty="0"/>
              <a:t>Η σχέση μεταξύ επαγγελματιών και επιστημόνων ορίζει ένα περαιτέρω σημαντικό στοιχείο των διεπιστημονικών προσεγγίσεων. Ωστόσο, η συμμετοχή των επαγγελματιών στα πλαίσια διεπιστημονικών έργων μπορεί να συμβεί σε πολύ διαφορετικές εντάσεις.</a:t>
            </a:r>
          </a:p>
          <a:p>
            <a:pPr algn="just"/>
            <a:r>
              <a:rPr lang="el-GR" b="1" dirty="0"/>
              <a:t>Η ένταση της συμμετοχής κυμαίνεται από:</a:t>
            </a:r>
          </a:p>
          <a:p>
            <a:pPr algn="just">
              <a:buFont typeface="Wingdings" panose="05000000000000000000" pitchFamily="2" charset="2"/>
              <a:buChar char="Ø"/>
            </a:pPr>
            <a:r>
              <a:rPr lang="el-GR" b="1" dirty="0"/>
              <a:t>	«Πληροφορίες" που περιλαμβάνει μονόδρομη επικοινωνία των πληροφοριών σε μια πιο περιορισμένη μορφή,</a:t>
            </a:r>
            <a:endParaRPr lang="en-US" sz="2400" b="1" dirty="0"/>
          </a:p>
        </p:txBody>
      </p:sp>
    </p:spTree>
    <p:extLst>
      <p:ext uri="{BB962C8B-B14F-4D97-AF65-F5344CB8AC3E}">
        <p14:creationId xmlns:p14="http://schemas.microsoft.com/office/powerpoint/2010/main" val="37992004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Εικόνα 5"/>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Effect>
                      <a14:saturation sat="6600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2123728" y="1724024"/>
            <a:ext cx="4422825" cy="4948036"/>
          </a:xfrm>
          <a:prstGeom prst="rect">
            <a:avLst/>
          </a:prstGeom>
        </p:spPr>
      </p:pic>
      <p:sp>
        <p:nvSpPr>
          <p:cNvPr id="2" name="Τίτλος 1"/>
          <p:cNvSpPr>
            <a:spLocks noGrp="1"/>
          </p:cNvSpPr>
          <p:nvPr>
            <p:ph type="title"/>
          </p:nvPr>
        </p:nvSpPr>
        <p:spPr/>
        <p:txBody>
          <a:bodyPr>
            <a:normAutofit fontScale="90000"/>
          </a:bodyPr>
          <a:lstStyle/>
          <a:p>
            <a:r>
              <a:rPr lang="el-GR" b="1" dirty="0"/>
              <a:t>Πρόκληση</a:t>
            </a:r>
            <a:r>
              <a:rPr lang="en-US" b="1" dirty="0"/>
              <a:t> 4</a:t>
            </a:r>
            <a:endParaRPr lang="el-GR" dirty="0"/>
          </a:p>
        </p:txBody>
      </p:sp>
      <p:sp>
        <p:nvSpPr>
          <p:cNvPr id="3" name="Θέση ημερομηνίας 2"/>
          <p:cNvSpPr>
            <a:spLocks noGrp="1"/>
          </p:cNvSpPr>
          <p:nvPr>
            <p:ph type="dt" sz="half" idx="10"/>
          </p:nvPr>
        </p:nvSpPr>
        <p:spPr/>
        <p:txBody>
          <a:bodyPr/>
          <a:lstStyle/>
          <a:p>
            <a:fld id="{DCB50540-4343-484C-A544-A2E246CCDEB0}" type="datetime1">
              <a:rPr lang="el-GR" smtClean="0"/>
              <a:pPr/>
              <a:t>6/3/2017</a:t>
            </a:fld>
            <a:endParaRPr lang="el-GR"/>
          </a:p>
        </p:txBody>
      </p:sp>
      <p:sp>
        <p:nvSpPr>
          <p:cNvPr id="4" name="Θέση αριθμού διαφάνειας 3"/>
          <p:cNvSpPr>
            <a:spLocks noGrp="1"/>
          </p:cNvSpPr>
          <p:nvPr>
            <p:ph type="sldNum" sz="quarter" idx="12"/>
          </p:nvPr>
        </p:nvSpPr>
        <p:spPr/>
        <p:txBody>
          <a:bodyPr/>
          <a:lstStyle/>
          <a:p>
            <a:fld id="{3C84320D-D16C-4654-B441-E5DBDE9C8ECD}" type="slidenum">
              <a:rPr lang="el-GR" smtClean="0"/>
              <a:pPr/>
              <a:t>13</a:t>
            </a:fld>
            <a:endParaRPr lang="el-GR"/>
          </a:p>
        </p:txBody>
      </p:sp>
      <p:sp>
        <p:nvSpPr>
          <p:cNvPr id="5" name="Θέση περιεχομένου 4"/>
          <p:cNvSpPr>
            <a:spLocks noGrp="1"/>
          </p:cNvSpPr>
          <p:nvPr>
            <p:ph sz="quarter" idx="13"/>
          </p:nvPr>
        </p:nvSpPr>
        <p:spPr>
          <a:xfrm>
            <a:off x="971600" y="2204864"/>
            <a:ext cx="7272808" cy="3744416"/>
          </a:xfrm>
        </p:spPr>
        <p:txBody>
          <a:bodyPr>
            <a:normAutofit/>
          </a:bodyPr>
          <a:lstStyle/>
          <a:p>
            <a:pPr lvl="1" indent="-342900" algn="just"/>
            <a:r>
              <a:rPr lang="el-GR" sz="2400" b="1" dirty="0">
                <a:sym typeface="Wingdings" pitchFamily="2" charset="2"/>
              </a:rPr>
              <a:t>«Συζήτηση», το οποίο απαιτεί στενότερη επικοινωνία συμπεριλαμβανομένων των απαντήσεων </a:t>
            </a:r>
          </a:p>
          <a:p>
            <a:pPr lvl="1" indent="-342900" algn="just"/>
            <a:r>
              <a:rPr lang="el-GR" sz="2400" b="1" dirty="0">
                <a:sym typeface="Wingdings" pitchFamily="2" charset="2"/>
              </a:rPr>
              <a:t>«Συνεργασία» που απαιτεί οι συμμετέχοντες να έχουν αξιοσημείωτη επιρροή στην έκβαση, και</a:t>
            </a:r>
          </a:p>
          <a:p>
            <a:pPr lvl="1" indent="-342900" algn="just"/>
            <a:r>
              <a:rPr lang="el-GR" sz="2400" b="1" dirty="0">
                <a:sym typeface="Wingdings" pitchFamily="2" charset="2"/>
              </a:rPr>
              <a:t>"Ενδυνάμωση" εδώ πρωτοβουλία των αποφάσεων δίνεται στους επαγγελματίες (</a:t>
            </a:r>
            <a:r>
              <a:rPr lang="el-GR" sz="2400" b="1" dirty="0" err="1">
                <a:sym typeface="Wingdings" pitchFamily="2" charset="2"/>
              </a:rPr>
              <a:t>Kruetli</a:t>
            </a:r>
            <a:r>
              <a:rPr lang="el-GR" sz="2400" b="1" dirty="0">
                <a:sym typeface="Wingdings" pitchFamily="2" charset="2"/>
              </a:rPr>
              <a:t> </a:t>
            </a:r>
            <a:r>
              <a:rPr lang="el-GR" sz="2400" b="1" dirty="0" err="1">
                <a:sym typeface="Wingdings" pitchFamily="2" charset="2"/>
              </a:rPr>
              <a:t>et</a:t>
            </a:r>
            <a:r>
              <a:rPr lang="el-GR" sz="2400" b="1" dirty="0">
                <a:sym typeface="Wingdings" pitchFamily="2" charset="2"/>
              </a:rPr>
              <a:t> </a:t>
            </a:r>
            <a:r>
              <a:rPr lang="el-GR" sz="2400" b="1" dirty="0" err="1">
                <a:sym typeface="Wingdings" pitchFamily="2" charset="2"/>
              </a:rPr>
              <a:t>al</a:t>
            </a:r>
            <a:r>
              <a:rPr lang="el-GR" sz="2400" b="1" dirty="0">
                <a:sym typeface="Wingdings" pitchFamily="2" charset="2"/>
              </a:rPr>
              <a:t>., 2010).</a:t>
            </a:r>
            <a:endParaRPr lang="el-GR" dirty="0"/>
          </a:p>
        </p:txBody>
      </p:sp>
    </p:spTree>
    <p:extLst>
      <p:ext uri="{BB962C8B-B14F-4D97-AF65-F5344CB8AC3E}">
        <p14:creationId xmlns:p14="http://schemas.microsoft.com/office/powerpoint/2010/main" val="4343855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Εικόνα 5"/>
          <p:cNvPicPr>
            <a:picLocks noChangeAspect="1"/>
          </p:cNvPicPr>
          <p:nvPr/>
        </p:nvPicPr>
        <p:blipFill>
          <a:blip r:embed="rId3">
            <a:extLst>
              <a:ext uri="{BEBA8EAE-BF5A-486C-A8C5-ECC9F3942E4B}">
                <a14:imgProps xmlns:a14="http://schemas.microsoft.com/office/drawing/2010/main">
                  <a14:imgLayer r:embed="rId4">
                    <a14:imgEffect>
                      <a14:sharpenSoften amount="-25000"/>
                    </a14:imgEffect>
                    <a14:imgEffect>
                      <a14:saturation sat="6600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2123728" y="1724024"/>
            <a:ext cx="4422825" cy="4948036"/>
          </a:xfrm>
          <a:prstGeom prst="rect">
            <a:avLst/>
          </a:prstGeom>
        </p:spPr>
      </p:pic>
      <p:sp>
        <p:nvSpPr>
          <p:cNvPr id="2" name="Τίτλος 1"/>
          <p:cNvSpPr>
            <a:spLocks noGrp="1"/>
          </p:cNvSpPr>
          <p:nvPr>
            <p:ph type="title"/>
          </p:nvPr>
        </p:nvSpPr>
        <p:spPr/>
        <p:txBody>
          <a:bodyPr>
            <a:normAutofit fontScale="90000"/>
          </a:bodyPr>
          <a:lstStyle/>
          <a:p>
            <a:r>
              <a:rPr lang="el-GR" b="1" dirty="0"/>
              <a:t>Πρόκληση </a:t>
            </a:r>
            <a:r>
              <a:rPr lang="en-US" b="1" dirty="0"/>
              <a:t>5</a:t>
            </a:r>
            <a:endParaRPr lang="el-GR" dirty="0"/>
          </a:p>
        </p:txBody>
      </p:sp>
      <p:sp>
        <p:nvSpPr>
          <p:cNvPr id="3" name="Θέση ημερομηνίας 2"/>
          <p:cNvSpPr>
            <a:spLocks noGrp="1"/>
          </p:cNvSpPr>
          <p:nvPr>
            <p:ph type="dt" sz="half" idx="10"/>
          </p:nvPr>
        </p:nvSpPr>
        <p:spPr/>
        <p:txBody>
          <a:bodyPr/>
          <a:lstStyle/>
          <a:p>
            <a:fld id="{DCB50540-4343-484C-A544-A2E246CCDEB0}" type="datetime1">
              <a:rPr lang="el-GR" smtClean="0"/>
              <a:pPr/>
              <a:t>6/3/2017</a:t>
            </a:fld>
            <a:endParaRPr lang="el-GR"/>
          </a:p>
        </p:txBody>
      </p:sp>
      <p:sp>
        <p:nvSpPr>
          <p:cNvPr id="4" name="Θέση αριθμού διαφάνειας 3"/>
          <p:cNvSpPr>
            <a:spLocks noGrp="1"/>
          </p:cNvSpPr>
          <p:nvPr>
            <p:ph type="sldNum" sz="quarter" idx="12"/>
          </p:nvPr>
        </p:nvSpPr>
        <p:spPr/>
        <p:txBody>
          <a:bodyPr/>
          <a:lstStyle/>
          <a:p>
            <a:fld id="{3C84320D-D16C-4654-B441-E5DBDE9C8ECD}" type="slidenum">
              <a:rPr lang="el-GR" smtClean="0"/>
              <a:pPr/>
              <a:t>14</a:t>
            </a:fld>
            <a:endParaRPr lang="el-GR"/>
          </a:p>
        </p:txBody>
      </p:sp>
      <p:sp>
        <p:nvSpPr>
          <p:cNvPr id="5" name="Θέση περιεχομένου 4"/>
          <p:cNvSpPr>
            <a:spLocks noGrp="1"/>
          </p:cNvSpPr>
          <p:nvPr>
            <p:ph sz="quarter" idx="13"/>
          </p:nvPr>
        </p:nvSpPr>
        <p:spPr>
          <a:xfrm>
            <a:off x="899592" y="2204864"/>
            <a:ext cx="7272808" cy="3744416"/>
          </a:xfrm>
        </p:spPr>
        <p:txBody>
          <a:bodyPr/>
          <a:lstStyle/>
          <a:p>
            <a:pPr algn="just"/>
            <a:r>
              <a:rPr lang="el-GR" b="1" dirty="0"/>
              <a:t>Δημιουργία επιπτώσεων.</a:t>
            </a:r>
          </a:p>
          <a:p>
            <a:pPr algn="just"/>
            <a:r>
              <a:rPr lang="el-GR" b="1" dirty="0"/>
              <a:t>Παρά την ύπαρξη κάποιας διεπιστημονικής ερευνητικής προσέγγισης σε </a:t>
            </a:r>
            <a:r>
              <a:rPr lang="el-GR" b="1" dirty="0" err="1"/>
              <a:t>υπερ</a:t>
            </a:r>
            <a:r>
              <a:rPr lang="el-GR" b="1" dirty="0"/>
              <a:t>-περιφερειακή ή παγκόσμια κλίμακα, η ανάγκη εντατικής εμπλοκής με επαγγελματίες τείνει να περιορίσει το επίκεντρο της διεπιστημονικής έρευνας σε τοπική ή περιφερειακή κλίμακα.</a:t>
            </a:r>
          </a:p>
        </p:txBody>
      </p:sp>
    </p:spTree>
    <p:extLst>
      <p:ext uri="{BB962C8B-B14F-4D97-AF65-F5344CB8AC3E}">
        <p14:creationId xmlns:p14="http://schemas.microsoft.com/office/powerpoint/2010/main" val="8388673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Εικόνα 5"/>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Effect>
                      <a14:saturation sat="6600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2123728" y="1724024"/>
            <a:ext cx="4422825" cy="4948036"/>
          </a:xfrm>
          <a:prstGeom prst="rect">
            <a:avLst/>
          </a:prstGeom>
        </p:spPr>
      </p:pic>
      <p:sp>
        <p:nvSpPr>
          <p:cNvPr id="2" name="Τίτλος 1"/>
          <p:cNvSpPr>
            <a:spLocks noGrp="1"/>
          </p:cNvSpPr>
          <p:nvPr>
            <p:ph type="title"/>
          </p:nvPr>
        </p:nvSpPr>
        <p:spPr/>
        <p:txBody>
          <a:bodyPr>
            <a:normAutofit fontScale="90000"/>
          </a:bodyPr>
          <a:lstStyle/>
          <a:p>
            <a:r>
              <a:rPr lang="el-GR" b="1" dirty="0"/>
              <a:t>Διεπιστημονική Προσέγγιση</a:t>
            </a:r>
            <a:endParaRPr lang="el-GR" dirty="0"/>
          </a:p>
        </p:txBody>
      </p:sp>
      <p:sp>
        <p:nvSpPr>
          <p:cNvPr id="3" name="Θέση ημερομηνίας 2"/>
          <p:cNvSpPr>
            <a:spLocks noGrp="1"/>
          </p:cNvSpPr>
          <p:nvPr>
            <p:ph type="dt" sz="half" idx="10"/>
          </p:nvPr>
        </p:nvSpPr>
        <p:spPr/>
        <p:txBody>
          <a:bodyPr/>
          <a:lstStyle/>
          <a:p>
            <a:fld id="{DCB50540-4343-484C-A544-A2E246CCDEB0}" type="datetime1">
              <a:rPr lang="el-GR" smtClean="0"/>
              <a:pPr/>
              <a:t>6/3/2017</a:t>
            </a:fld>
            <a:endParaRPr lang="el-GR"/>
          </a:p>
        </p:txBody>
      </p:sp>
      <p:sp>
        <p:nvSpPr>
          <p:cNvPr id="4" name="Θέση αριθμού διαφάνειας 3"/>
          <p:cNvSpPr>
            <a:spLocks noGrp="1"/>
          </p:cNvSpPr>
          <p:nvPr>
            <p:ph type="sldNum" sz="quarter" idx="12"/>
          </p:nvPr>
        </p:nvSpPr>
        <p:spPr/>
        <p:txBody>
          <a:bodyPr/>
          <a:lstStyle/>
          <a:p>
            <a:fld id="{3C84320D-D16C-4654-B441-E5DBDE9C8ECD}" type="slidenum">
              <a:rPr lang="el-GR" smtClean="0"/>
              <a:pPr/>
              <a:t>15</a:t>
            </a:fld>
            <a:endParaRPr lang="el-GR"/>
          </a:p>
        </p:txBody>
      </p:sp>
      <p:sp>
        <p:nvSpPr>
          <p:cNvPr id="5" name="Θέση περιεχομένου 4"/>
          <p:cNvSpPr>
            <a:spLocks noGrp="1"/>
          </p:cNvSpPr>
          <p:nvPr>
            <p:ph sz="quarter" idx="13"/>
          </p:nvPr>
        </p:nvSpPr>
        <p:spPr>
          <a:xfrm>
            <a:off x="899592" y="2132856"/>
            <a:ext cx="7272808" cy="3816424"/>
          </a:xfrm>
        </p:spPr>
        <p:txBody>
          <a:bodyPr/>
          <a:lstStyle/>
          <a:p>
            <a:pPr marL="0" indent="0" algn="just">
              <a:buNone/>
            </a:pPr>
            <a:r>
              <a:rPr lang="el-GR" b="1" dirty="0"/>
              <a:t>Οι προκλήσεις των διεπιστημονικών έργων που περιγράφονται παραπάνω (συνεκτικό πλαίσιο, μέθοδο ολοκλήρωσης, η διαδικασία της έρευνας και της παραγωγής γνώσης, συμμετοχή επαγγελματία, αντίκτυπος) δείχνουν ότι είναι αμφίβολο κατά πόσον η διεπιστημονικότητα υλοποιείται πλήρως και αναγνωρίζεται από έγκριτα επιστημονικά περιοδικά.</a:t>
            </a:r>
          </a:p>
        </p:txBody>
      </p:sp>
    </p:spTree>
    <p:extLst>
      <p:ext uri="{BB962C8B-B14F-4D97-AF65-F5344CB8AC3E}">
        <p14:creationId xmlns:p14="http://schemas.microsoft.com/office/powerpoint/2010/main" val="37055430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Εικόνα 5"/>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Effect>
                      <a14:saturation sat="6600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2123728" y="1724024"/>
            <a:ext cx="4422825" cy="4948036"/>
          </a:xfrm>
          <a:prstGeom prst="rect">
            <a:avLst/>
          </a:prstGeom>
        </p:spPr>
      </p:pic>
      <p:sp>
        <p:nvSpPr>
          <p:cNvPr id="2" name="Τίτλος 1"/>
          <p:cNvSpPr>
            <a:spLocks noGrp="1"/>
          </p:cNvSpPr>
          <p:nvPr>
            <p:ph type="title"/>
          </p:nvPr>
        </p:nvSpPr>
        <p:spPr/>
        <p:txBody>
          <a:bodyPr>
            <a:normAutofit fontScale="90000"/>
          </a:bodyPr>
          <a:lstStyle/>
          <a:p>
            <a:r>
              <a:rPr lang="el-GR" b="1" dirty="0"/>
              <a:t>Πολύπλοκα Συστήματα</a:t>
            </a:r>
          </a:p>
        </p:txBody>
      </p:sp>
      <p:sp>
        <p:nvSpPr>
          <p:cNvPr id="3" name="Θέση ημερομηνίας 2"/>
          <p:cNvSpPr>
            <a:spLocks noGrp="1"/>
          </p:cNvSpPr>
          <p:nvPr>
            <p:ph type="dt" sz="half" idx="10"/>
          </p:nvPr>
        </p:nvSpPr>
        <p:spPr/>
        <p:txBody>
          <a:bodyPr/>
          <a:lstStyle/>
          <a:p>
            <a:fld id="{DCB50540-4343-484C-A544-A2E246CCDEB0}" type="datetime1">
              <a:rPr lang="el-GR" smtClean="0"/>
              <a:pPr/>
              <a:t>6/3/2017</a:t>
            </a:fld>
            <a:endParaRPr lang="el-GR"/>
          </a:p>
        </p:txBody>
      </p:sp>
      <p:sp>
        <p:nvSpPr>
          <p:cNvPr id="4" name="Θέση αριθμού διαφάνειας 3"/>
          <p:cNvSpPr>
            <a:spLocks noGrp="1"/>
          </p:cNvSpPr>
          <p:nvPr>
            <p:ph type="sldNum" sz="quarter" idx="12"/>
          </p:nvPr>
        </p:nvSpPr>
        <p:spPr/>
        <p:txBody>
          <a:bodyPr/>
          <a:lstStyle/>
          <a:p>
            <a:fld id="{3C84320D-D16C-4654-B441-E5DBDE9C8ECD}" type="slidenum">
              <a:rPr lang="el-GR" smtClean="0"/>
              <a:pPr/>
              <a:t>16</a:t>
            </a:fld>
            <a:endParaRPr lang="el-GR"/>
          </a:p>
        </p:txBody>
      </p:sp>
      <p:sp>
        <p:nvSpPr>
          <p:cNvPr id="5" name="Θέση περιεχομένου 4"/>
          <p:cNvSpPr>
            <a:spLocks noGrp="1"/>
          </p:cNvSpPr>
          <p:nvPr>
            <p:ph sz="quarter" idx="13"/>
          </p:nvPr>
        </p:nvSpPr>
        <p:spPr>
          <a:xfrm>
            <a:off x="611560" y="1844823"/>
            <a:ext cx="8075240" cy="4876651"/>
          </a:xfrm>
        </p:spPr>
        <p:txBody>
          <a:bodyPr>
            <a:normAutofit fontScale="85000" lnSpcReduction="10000"/>
          </a:bodyPr>
          <a:lstStyle/>
          <a:p>
            <a:pPr marL="0" indent="0" algn="just">
              <a:buNone/>
            </a:pPr>
            <a:r>
              <a:rPr lang="el-GR" sz="2600" b="1" dirty="0"/>
              <a:t>Ορισμός:</a:t>
            </a:r>
          </a:p>
          <a:p>
            <a:pPr algn="just"/>
            <a:r>
              <a:rPr lang="el-GR" sz="2600" b="1" dirty="0"/>
              <a:t>«Πολύπλοκο Σύστημα" είναι ένα σύστημα που αποτελείται από διασυνδεδεμένα ή συνυφασμένα μέρη"</a:t>
            </a:r>
          </a:p>
          <a:p>
            <a:pPr marL="0" indent="0" algn="just">
              <a:buNone/>
            </a:pPr>
            <a:r>
              <a:rPr lang="el-GR" sz="2600" b="1" dirty="0"/>
              <a:t>Γιατί η φύση ενός σύνθετου συστήματος εγγενώς σχετίζεται με τα μέρη της;</a:t>
            </a:r>
          </a:p>
          <a:p>
            <a:pPr algn="just"/>
            <a:r>
              <a:rPr lang="el-GR" sz="2600" b="1" dirty="0"/>
              <a:t>Απλή συστήματα σχηματίζονται επίσης από τμήματα.</a:t>
            </a:r>
          </a:p>
          <a:p>
            <a:pPr algn="just"/>
            <a:r>
              <a:rPr lang="el-GR" sz="2600" b="1" dirty="0"/>
              <a:t>Για να εξηγήσει τη διαφορά μεταξύ απλών και σύνθετων συστημάτων, οι όροι «διασυνδεδεμένα» ή «συνυφασμένα» είναι κατά κάποιον τρόπο ουσιαστικοί.</a:t>
            </a:r>
          </a:p>
          <a:p>
            <a:pPr marL="0" indent="0" algn="just">
              <a:buNone/>
            </a:pPr>
            <a:r>
              <a:rPr lang="el-GR" sz="2600" b="1" dirty="0"/>
              <a:t>Ποιοτικά, για να κατανοήσουμε την συμπεριφορά ενός πολύπλοκου συστήματος πρέπει να κατανοήσουμε όχι μόνο τη συμπεριφορά των τμημάτων αλλά πώς δρουν μεταξύ τους για να σχηματίσουν τη συμπεριφορά του συνόλου.</a:t>
            </a:r>
            <a:endParaRPr lang="en-US" dirty="0"/>
          </a:p>
        </p:txBody>
      </p:sp>
    </p:spTree>
    <p:extLst>
      <p:ext uri="{BB962C8B-B14F-4D97-AF65-F5344CB8AC3E}">
        <p14:creationId xmlns:p14="http://schemas.microsoft.com/office/powerpoint/2010/main" val="274933188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Εικόνα 5"/>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Effect>
                      <a14:saturation sat="6600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2123728" y="1724024"/>
            <a:ext cx="4422825" cy="4948036"/>
          </a:xfrm>
          <a:prstGeom prst="rect">
            <a:avLst/>
          </a:prstGeom>
        </p:spPr>
      </p:pic>
      <p:sp>
        <p:nvSpPr>
          <p:cNvPr id="2" name="Τίτλος 1"/>
          <p:cNvSpPr>
            <a:spLocks noGrp="1"/>
          </p:cNvSpPr>
          <p:nvPr>
            <p:ph type="title"/>
          </p:nvPr>
        </p:nvSpPr>
        <p:spPr/>
        <p:txBody>
          <a:bodyPr>
            <a:normAutofit fontScale="90000"/>
          </a:bodyPr>
          <a:lstStyle/>
          <a:p>
            <a:r>
              <a:rPr lang="el-GR" b="1" dirty="0"/>
              <a:t>Πολύπλοκα Συστήματα</a:t>
            </a:r>
            <a:endParaRPr lang="el-GR" dirty="0"/>
          </a:p>
        </p:txBody>
      </p:sp>
      <p:sp>
        <p:nvSpPr>
          <p:cNvPr id="3" name="Θέση ημερομηνίας 2"/>
          <p:cNvSpPr>
            <a:spLocks noGrp="1"/>
          </p:cNvSpPr>
          <p:nvPr>
            <p:ph type="dt" sz="half" idx="10"/>
          </p:nvPr>
        </p:nvSpPr>
        <p:spPr/>
        <p:txBody>
          <a:bodyPr/>
          <a:lstStyle/>
          <a:p>
            <a:fld id="{DCB50540-4343-484C-A544-A2E246CCDEB0}" type="datetime1">
              <a:rPr lang="el-GR" smtClean="0"/>
              <a:pPr/>
              <a:t>6/3/2017</a:t>
            </a:fld>
            <a:endParaRPr lang="el-GR"/>
          </a:p>
        </p:txBody>
      </p:sp>
      <p:sp>
        <p:nvSpPr>
          <p:cNvPr id="4" name="Θέση αριθμού διαφάνειας 3"/>
          <p:cNvSpPr>
            <a:spLocks noGrp="1"/>
          </p:cNvSpPr>
          <p:nvPr>
            <p:ph type="sldNum" sz="quarter" idx="12"/>
          </p:nvPr>
        </p:nvSpPr>
        <p:spPr/>
        <p:txBody>
          <a:bodyPr/>
          <a:lstStyle/>
          <a:p>
            <a:fld id="{3C84320D-D16C-4654-B441-E5DBDE9C8ECD}" type="slidenum">
              <a:rPr lang="el-GR" smtClean="0"/>
              <a:pPr/>
              <a:t>17</a:t>
            </a:fld>
            <a:endParaRPr lang="el-GR"/>
          </a:p>
        </p:txBody>
      </p:sp>
      <p:sp>
        <p:nvSpPr>
          <p:cNvPr id="5" name="Θέση περιεχομένου 4"/>
          <p:cNvSpPr>
            <a:spLocks noGrp="1"/>
          </p:cNvSpPr>
          <p:nvPr>
            <p:ph sz="quarter" idx="13"/>
          </p:nvPr>
        </p:nvSpPr>
        <p:spPr>
          <a:xfrm>
            <a:off x="827584" y="2132856"/>
            <a:ext cx="7416824" cy="3816424"/>
          </a:xfrm>
        </p:spPr>
        <p:txBody>
          <a:bodyPr/>
          <a:lstStyle/>
          <a:p>
            <a:pPr algn="just"/>
            <a:r>
              <a:rPr lang="el-GR" b="1" dirty="0"/>
              <a:t>Επειδή δεν μπορούμε να περιγράψουμε το σύνολο χωρίς να περιγράφει το κάθε μέρος, και επειδή κάθε μέρος πρέπει να περιγράφεται σε σχέση με άλλα μέρη, καθιστούν τα πολύπλοκα συστήματα δυσκατανόητα.</a:t>
            </a:r>
          </a:p>
          <a:p>
            <a:pPr algn="just"/>
            <a:r>
              <a:rPr lang="el-GR" b="1" dirty="0"/>
              <a:t>Αυτό είναι σχετικό με ένα άλλο ορισμό του «πολύπλοκου": ". Δεν είναι εύκολο να κατανοηθεί ή να </a:t>
            </a:r>
            <a:r>
              <a:rPr lang="el-GR" b="1" dirty="0" err="1"/>
              <a:t>αναλύθεί</a:t>
            </a:r>
            <a:r>
              <a:rPr lang="el-GR" b="1" dirty="0"/>
              <a:t>"</a:t>
            </a:r>
          </a:p>
        </p:txBody>
      </p:sp>
    </p:spTree>
    <p:extLst>
      <p:ext uri="{BB962C8B-B14F-4D97-AF65-F5344CB8AC3E}">
        <p14:creationId xmlns:p14="http://schemas.microsoft.com/office/powerpoint/2010/main" val="94747660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Εικόνα 5"/>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Effect>
                      <a14:saturation sat="6600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2123728" y="1724024"/>
            <a:ext cx="4422825" cy="4948036"/>
          </a:xfrm>
          <a:prstGeom prst="rect">
            <a:avLst/>
          </a:prstGeom>
        </p:spPr>
      </p:pic>
      <p:sp>
        <p:nvSpPr>
          <p:cNvPr id="3" name="Θέση ημερομηνίας 2"/>
          <p:cNvSpPr>
            <a:spLocks noGrp="1"/>
          </p:cNvSpPr>
          <p:nvPr>
            <p:ph type="dt" sz="half" idx="10"/>
          </p:nvPr>
        </p:nvSpPr>
        <p:spPr/>
        <p:txBody>
          <a:bodyPr/>
          <a:lstStyle/>
          <a:p>
            <a:fld id="{DCB50540-4343-484C-A544-A2E246CCDEB0}" type="datetime1">
              <a:rPr lang="el-GR" smtClean="0"/>
              <a:pPr/>
              <a:t>6/3/2017</a:t>
            </a:fld>
            <a:endParaRPr lang="el-GR"/>
          </a:p>
        </p:txBody>
      </p:sp>
      <p:sp>
        <p:nvSpPr>
          <p:cNvPr id="4" name="Θέση αριθμού διαφάνειας 3"/>
          <p:cNvSpPr>
            <a:spLocks noGrp="1"/>
          </p:cNvSpPr>
          <p:nvPr>
            <p:ph type="sldNum" sz="quarter" idx="12"/>
          </p:nvPr>
        </p:nvSpPr>
        <p:spPr/>
        <p:txBody>
          <a:bodyPr/>
          <a:lstStyle/>
          <a:p>
            <a:fld id="{3C84320D-D16C-4654-B441-E5DBDE9C8ECD}" type="slidenum">
              <a:rPr lang="el-GR" smtClean="0"/>
              <a:pPr/>
              <a:t>18</a:t>
            </a:fld>
            <a:endParaRPr lang="el-GR"/>
          </a:p>
        </p:txBody>
      </p:sp>
      <p:sp>
        <p:nvSpPr>
          <p:cNvPr id="5" name="Θέση περιεχομένου 4"/>
          <p:cNvSpPr>
            <a:spLocks noGrp="1"/>
          </p:cNvSpPr>
          <p:nvPr>
            <p:ph sz="quarter" idx="13"/>
          </p:nvPr>
        </p:nvSpPr>
        <p:spPr>
          <a:xfrm>
            <a:off x="971600" y="2132856"/>
            <a:ext cx="7200800" cy="3816424"/>
          </a:xfrm>
        </p:spPr>
        <p:txBody>
          <a:bodyPr>
            <a:normAutofit/>
          </a:bodyPr>
          <a:lstStyle/>
          <a:p>
            <a:pPr marL="0" indent="0" algn="ctr">
              <a:buNone/>
            </a:pPr>
            <a:r>
              <a:rPr lang="el-GR" sz="3600" b="1" dirty="0"/>
              <a:t>Είναι χρήσιμο να αρχίσετε κάνοντας μια λίστα με μερικά παραδείγματα πολύπλοκων συστημάτων.</a:t>
            </a:r>
          </a:p>
          <a:p>
            <a:pPr marL="0" indent="0" algn="ctr">
              <a:buNone/>
            </a:pPr>
            <a:r>
              <a:rPr lang="el-GR" sz="3600" b="1" dirty="0"/>
              <a:t>Αφιερώστε λίγα λεπτά για να κάνετε τη δική σας λίστα.</a:t>
            </a:r>
          </a:p>
        </p:txBody>
      </p:sp>
    </p:spTree>
    <p:extLst>
      <p:ext uri="{BB962C8B-B14F-4D97-AF65-F5344CB8AC3E}">
        <p14:creationId xmlns:p14="http://schemas.microsoft.com/office/powerpoint/2010/main" val="107434214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Εικόνα 5"/>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Effect>
                      <a14:saturation sat="6600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2123728" y="1724024"/>
            <a:ext cx="4422825" cy="4948036"/>
          </a:xfrm>
          <a:prstGeom prst="rect">
            <a:avLst/>
          </a:prstGeom>
        </p:spPr>
      </p:pic>
      <p:sp>
        <p:nvSpPr>
          <p:cNvPr id="3" name="Θέση ημερομηνίας 2"/>
          <p:cNvSpPr>
            <a:spLocks noGrp="1"/>
          </p:cNvSpPr>
          <p:nvPr>
            <p:ph type="dt" sz="half" idx="10"/>
          </p:nvPr>
        </p:nvSpPr>
        <p:spPr/>
        <p:txBody>
          <a:bodyPr/>
          <a:lstStyle/>
          <a:p>
            <a:fld id="{DCB50540-4343-484C-A544-A2E246CCDEB0}" type="datetime1">
              <a:rPr lang="el-GR" smtClean="0"/>
              <a:pPr/>
              <a:t>6/3/2017</a:t>
            </a:fld>
            <a:endParaRPr lang="el-GR"/>
          </a:p>
        </p:txBody>
      </p:sp>
      <p:sp>
        <p:nvSpPr>
          <p:cNvPr id="4" name="Θέση αριθμού διαφάνειας 3"/>
          <p:cNvSpPr>
            <a:spLocks noGrp="1"/>
          </p:cNvSpPr>
          <p:nvPr>
            <p:ph type="sldNum" sz="quarter" idx="12"/>
          </p:nvPr>
        </p:nvSpPr>
        <p:spPr/>
        <p:txBody>
          <a:bodyPr/>
          <a:lstStyle/>
          <a:p>
            <a:fld id="{3C84320D-D16C-4654-B441-E5DBDE9C8ECD}" type="slidenum">
              <a:rPr lang="el-GR" smtClean="0"/>
              <a:pPr/>
              <a:t>19</a:t>
            </a:fld>
            <a:endParaRPr lang="el-GR"/>
          </a:p>
        </p:txBody>
      </p:sp>
      <p:sp>
        <p:nvSpPr>
          <p:cNvPr id="5" name="Θέση περιεχομένου 4"/>
          <p:cNvSpPr>
            <a:spLocks noGrp="1"/>
          </p:cNvSpPr>
          <p:nvPr>
            <p:ph sz="quarter" idx="13"/>
          </p:nvPr>
        </p:nvSpPr>
        <p:spPr>
          <a:xfrm>
            <a:off x="1187624" y="2348880"/>
            <a:ext cx="6768752" cy="3600400"/>
          </a:xfrm>
        </p:spPr>
        <p:txBody>
          <a:bodyPr>
            <a:normAutofit/>
          </a:bodyPr>
          <a:lstStyle/>
          <a:p>
            <a:pPr marL="0" indent="0" algn="ctr">
              <a:buNone/>
            </a:pPr>
            <a:r>
              <a:rPr lang="el-GR" sz="3600" b="1" dirty="0"/>
              <a:t>Τώρα κάνει μια λίστα με μερικά απλά πράγματα για να τα αντιπαραβάλλετε.</a:t>
            </a:r>
          </a:p>
        </p:txBody>
      </p:sp>
    </p:spTree>
    <p:extLst>
      <p:ext uri="{BB962C8B-B14F-4D97-AF65-F5344CB8AC3E}">
        <p14:creationId xmlns:p14="http://schemas.microsoft.com/office/powerpoint/2010/main" val="34386821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95158" y="188640"/>
            <a:ext cx="8712968" cy="1152128"/>
          </a:xfrm>
        </p:spPr>
        <p:txBody>
          <a:bodyPr>
            <a:noAutofit/>
          </a:bodyPr>
          <a:lstStyle/>
          <a:p>
            <a:r>
              <a:rPr lang="el-GR" sz="3200" b="1" dirty="0"/>
              <a:t>Συμμετοχικές μέθοδοι στη βιώσιμη διαχείριση των φυσικών πόρων</a:t>
            </a:r>
            <a:br>
              <a:rPr lang="en-US" sz="3200" dirty="0">
                <a:solidFill>
                  <a:schemeClr val="bg1"/>
                </a:solidFill>
                <a:effectLst/>
              </a:rPr>
            </a:br>
            <a:r>
              <a:rPr lang="en-US" sz="3200" dirty="0">
                <a:solidFill>
                  <a:schemeClr val="bg1"/>
                </a:solidFill>
                <a:effectLst/>
              </a:rPr>
              <a:t>Module 3</a:t>
            </a:r>
            <a:endParaRPr lang="el-GR" sz="3200" dirty="0">
              <a:solidFill>
                <a:schemeClr val="bg1"/>
              </a:solidFill>
              <a:effectLst/>
              <a:latin typeface="Calibri" pitchFamily="34" charset="0"/>
            </a:endParaRPr>
          </a:p>
        </p:txBody>
      </p:sp>
      <p:sp>
        <p:nvSpPr>
          <p:cNvPr id="3" name="Θέση κειμένου 2"/>
          <p:cNvSpPr>
            <a:spLocks noGrp="1"/>
          </p:cNvSpPr>
          <p:nvPr>
            <p:ph type="body" idx="1"/>
          </p:nvPr>
        </p:nvSpPr>
        <p:spPr>
          <a:xfrm>
            <a:off x="827584" y="2924944"/>
            <a:ext cx="3744416" cy="936104"/>
          </a:xfrm>
          <a:ln>
            <a:solidFill>
              <a:schemeClr val="tx1"/>
            </a:solidFill>
          </a:ln>
        </p:spPr>
        <p:txBody>
          <a:bodyPr>
            <a:noAutofit/>
          </a:bodyPr>
          <a:lstStyle/>
          <a:p>
            <a:pPr algn="ctr"/>
            <a:r>
              <a:rPr lang="en-US" sz="2000" b="1" dirty="0">
                <a:solidFill>
                  <a:schemeClr val="tx1"/>
                </a:solidFill>
                <a:latin typeface="Calibri" pitchFamily="34" charset="0"/>
              </a:rPr>
              <a:t>University of Naples (UNINA) </a:t>
            </a:r>
            <a:r>
              <a:rPr lang="en-US" sz="2000" b="1" cap="none" dirty="0">
                <a:solidFill>
                  <a:schemeClr val="tx1"/>
                </a:solidFill>
                <a:latin typeface="Calibri" pitchFamily="34" charset="0"/>
                <a:hlinkClick r:id="rId2"/>
              </a:rPr>
              <a:t>http://www.unina.it/home</a:t>
            </a:r>
            <a:r>
              <a:rPr lang="en-US" sz="2000" b="1" cap="none" dirty="0">
                <a:solidFill>
                  <a:schemeClr val="tx1"/>
                </a:solidFill>
                <a:latin typeface="Calibri" pitchFamily="34" charset="0"/>
              </a:rPr>
              <a:t>  </a:t>
            </a:r>
          </a:p>
        </p:txBody>
      </p:sp>
      <p:sp>
        <p:nvSpPr>
          <p:cNvPr id="4" name="Θέση περιεχομένου 3"/>
          <p:cNvSpPr>
            <a:spLocks noGrp="1"/>
          </p:cNvSpPr>
          <p:nvPr>
            <p:ph sz="half" idx="2"/>
          </p:nvPr>
        </p:nvSpPr>
        <p:spPr>
          <a:xfrm>
            <a:off x="827584" y="4077072"/>
            <a:ext cx="3744416" cy="1813856"/>
          </a:xfrm>
          <a:ln>
            <a:solidFill>
              <a:schemeClr val="tx1"/>
            </a:solidFill>
          </a:ln>
        </p:spPr>
        <p:txBody>
          <a:bodyPr>
            <a:noAutofit/>
          </a:bodyPr>
          <a:lstStyle/>
          <a:p>
            <a:pPr>
              <a:spcBef>
                <a:spcPts val="0"/>
              </a:spcBef>
              <a:buFont typeface="Arial" pitchFamily="34" charset="0"/>
              <a:buChar char="•"/>
            </a:pPr>
            <a:r>
              <a:rPr lang="en-US" sz="2000" b="1" dirty="0">
                <a:solidFill>
                  <a:schemeClr val="tx1"/>
                </a:solidFill>
                <a:latin typeface="Calibri" pitchFamily="34" charset="0"/>
                <a:cs typeface="Calibri" pitchFamily="34" charset="0"/>
              </a:rPr>
              <a:t>Emilio </a:t>
            </a:r>
            <a:r>
              <a:rPr lang="en-US" sz="2000" b="1" dirty="0" err="1">
                <a:solidFill>
                  <a:schemeClr val="tx1"/>
                </a:solidFill>
                <a:latin typeface="Calibri" pitchFamily="34" charset="0"/>
                <a:cs typeface="Calibri" pitchFamily="34" charset="0"/>
              </a:rPr>
              <a:t>Balzano</a:t>
            </a:r>
            <a:r>
              <a:rPr lang="en-US" sz="2000" b="1" dirty="0">
                <a:solidFill>
                  <a:schemeClr val="tx1"/>
                </a:solidFill>
                <a:latin typeface="Calibri" pitchFamily="34" charset="0"/>
                <a:cs typeface="Calibri" pitchFamily="34" charset="0"/>
              </a:rPr>
              <a:t>, Aggregate Professor</a:t>
            </a:r>
          </a:p>
          <a:p>
            <a:pPr>
              <a:spcBef>
                <a:spcPts val="0"/>
              </a:spcBef>
              <a:buFont typeface="Arial" pitchFamily="34" charset="0"/>
              <a:buChar char="•"/>
            </a:pPr>
            <a:r>
              <a:rPr lang="en-US" sz="2000" b="1" dirty="0" err="1">
                <a:solidFill>
                  <a:schemeClr val="tx1"/>
                </a:solidFill>
                <a:latin typeface="Calibri" pitchFamily="34" charset="0"/>
                <a:cs typeface="Calibri" pitchFamily="34" charset="0"/>
              </a:rPr>
              <a:t>Caterina</a:t>
            </a:r>
            <a:r>
              <a:rPr lang="en-US" sz="2000" b="1" dirty="0">
                <a:solidFill>
                  <a:schemeClr val="tx1"/>
                </a:solidFill>
                <a:latin typeface="Calibri" pitchFamily="34" charset="0"/>
                <a:cs typeface="Calibri" pitchFamily="34" charset="0"/>
              </a:rPr>
              <a:t> </a:t>
            </a:r>
            <a:r>
              <a:rPr lang="en-US" sz="2000" b="1" dirty="0" err="1">
                <a:solidFill>
                  <a:schemeClr val="tx1"/>
                </a:solidFill>
                <a:latin typeface="Calibri" pitchFamily="34" charset="0"/>
                <a:cs typeface="Calibri" pitchFamily="34" charset="0"/>
              </a:rPr>
              <a:t>Miele</a:t>
            </a:r>
            <a:r>
              <a:rPr lang="en-US" sz="2000" b="1" dirty="0">
                <a:solidFill>
                  <a:schemeClr val="tx1"/>
                </a:solidFill>
                <a:latin typeface="Calibri" pitchFamily="34" charset="0"/>
                <a:cs typeface="Calibri" pitchFamily="34" charset="0"/>
              </a:rPr>
              <a:t> , Post-Doctoral Fellow </a:t>
            </a:r>
          </a:p>
          <a:p>
            <a:pPr>
              <a:spcBef>
                <a:spcPts val="0"/>
              </a:spcBef>
              <a:buFont typeface="Arial" pitchFamily="34" charset="0"/>
              <a:buChar char="•"/>
            </a:pPr>
            <a:r>
              <a:rPr lang="en-US" sz="2000" b="1" dirty="0">
                <a:solidFill>
                  <a:schemeClr val="tx1"/>
                </a:solidFill>
                <a:latin typeface="Calibri" pitchFamily="34" charset="0"/>
                <a:cs typeface="Calibri" pitchFamily="34" charset="0"/>
              </a:rPr>
              <a:t>Marko </a:t>
            </a:r>
            <a:r>
              <a:rPr lang="en-US" sz="2000" b="1" dirty="0" err="1">
                <a:solidFill>
                  <a:schemeClr val="tx1"/>
                </a:solidFill>
                <a:latin typeface="Calibri" pitchFamily="34" charset="0"/>
                <a:cs typeface="Calibri" pitchFamily="34" charset="0"/>
              </a:rPr>
              <a:t>Serpico</a:t>
            </a:r>
            <a:r>
              <a:rPr lang="en-US" sz="2000" b="1" dirty="0">
                <a:solidFill>
                  <a:schemeClr val="tx1"/>
                </a:solidFill>
                <a:latin typeface="Calibri" pitchFamily="34" charset="0"/>
                <a:cs typeface="Calibri" pitchFamily="34" charset="0"/>
              </a:rPr>
              <a:t>, Research Associate</a:t>
            </a:r>
          </a:p>
        </p:txBody>
      </p:sp>
      <p:sp>
        <p:nvSpPr>
          <p:cNvPr id="5" name="Θέση κειμένου 4"/>
          <p:cNvSpPr>
            <a:spLocks noGrp="1"/>
          </p:cNvSpPr>
          <p:nvPr>
            <p:ph type="body" sz="quarter" idx="3"/>
          </p:nvPr>
        </p:nvSpPr>
        <p:spPr>
          <a:xfrm>
            <a:off x="4716016" y="2924944"/>
            <a:ext cx="3528392" cy="936104"/>
          </a:xfrm>
          <a:ln>
            <a:solidFill>
              <a:schemeClr val="tx1"/>
            </a:solidFill>
          </a:ln>
        </p:spPr>
        <p:txBody>
          <a:bodyPr>
            <a:normAutofit/>
          </a:bodyPr>
          <a:lstStyle/>
          <a:p>
            <a:pPr algn="ctr"/>
            <a:r>
              <a:rPr lang="en-US" sz="2000" dirty="0">
                <a:latin typeface="Calibri" pitchFamily="34" charset="0"/>
              </a:rPr>
              <a:t>University of </a:t>
            </a:r>
            <a:r>
              <a:rPr lang="en-US" sz="2000" dirty="0" err="1">
                <a:latin typeface="Calibri" pitchFamily="34" charset="0"/>
              </a:rPr>
              <a:t>ioannina</a:t>
            </a:r>
            <a:r>
              <a:rPr lang="en-US" sz="2000" dirty="0">
                <a:latin typeface="Calibri" pitchFamily="34" charset="0"/>
              </a:rPr>
              <a:t> (UOI) </a:t>
            </a:r>
            <a:r>
              <a:rPr lang="en-US" sz="2000" cap="none" dirty="0">
                <a:latin typeface="Calibri" pitchFamily="34" charset="0"/>
                <a:hlinkClick r:id="rId3"/>
              </a:rPr>
              <a:t>http://www.uoi.gr/en/</a:t>
            </a:r>
            <a:r>
              <a:rPr lang="en-US" sz="2000" cap="none" dirty="0">
                <a:latin typeface="Calibri" pitchFamily="34" charset="0"/>
              </a:rPr>
              <a:t> </a:t>
            </a:r>
            <a:endParaRPr lang="el-GR" sz="2000" dirty="0">
              <a:latin typeface="Calibri" pitchFamily="34" charset="0"/>
            </a:endParaRPr>
          </a:p>
        </p:txBody>
      </p:sp>
      <p:sp>
        <p:nvSpPr>
          <p:cNvPr id="6" name="Θέση περιεχομένου 5"/>
          <p:cNvSpPr>
            <a:spLocks noGrp="1"/>
          </p:cNvSpPr>
          <p:nvPr>
            <p:ph sz="quarter" idx="4"/>
          </p:nvPr>
        </p:nvSpPr>
        <p:spPr>
          <a:xfrm>
            <a:off x="4716016" y="4077072"/>
            <a:ext cx="3472432" cy="1800200"/>
          </a:xfrm>
          <a:ln>
            <a:solidFill>
              <a:schemeClr val="tx1"/>
            </a:solidFill>
          </a:ln>
        </p:spPr>
        <p:txBody>
          <a:bodyPr>
            <a:normAutofit/>
          </a:bodyPr>
          <a:lstStyle/>
          <a:p>
            <a:pPr>
              <a:buFont typeface="Arial" pitchFamily="34" charset="0"/>
              <a:buChar char="•"/>
            </a:pPr>
            <a:r>
              <a:rPr lang="en-US" sz="2000" b="1" dirty="0" err="1">
                <a:solidFill>
                  <a:schemeClr val="tx1"/>
                </a:solidFill>
                <a:latin typeface="Calibri" pitchFamily="34" charset="0"/>
              </a:rPr>
              <a:t>Katerina</a:t>
            </a:r>
            <a:r>
              <a:rPr lang="en-US" sz="2000" b="1" dirty="0">
                <a:solidFill>
                  <a:schemeClr val="tx1"/>
                </a:solidFill>
                <a:latin typeface="Calibri" pitchFamily="34" charset="0"/>
              </a:rPr>
              <a:t> </a:t>
            </a:r>
            <a:r>
              <a:rPr lang="en-US" sz="2000" b="1" dirty="0" err="1">
                <a:solidFill>
                  <a:schemeClr val="tx1"/>
                </a:solidFill>
                <a:latin typeface="Calibri" pitchFamily="34" charset="0"/>
              </a:rPr>
              <a:t>Plakitsi</a:t>
            </a:r>
            <a:r>
              <a:rPr lang="en-US" sz="2000" b="1" dirty="0">
                <a:solidFill>
                  <a:schemeClr val="tx1"/>
                </a:solidFill>
                <a:latin typeface="Calibri" pitchFamily="34" charset="0"/>
              </a:rPr>
              <a:t>, </a:t>
            </a:r>
            <a:r>
              <a:rPr lang="en-US" sz="2000" b="1" dirty="0" err="1">
                <a:solidFill>
                  <a:schemeClr val="tx1"/>
                </a:solidFill>
                <a:latin typeface="Calibri" pitchFamily="34" charset="0"/>
              </a:rPr>
              <a:t>Assocciate</a:t>
            </a:r>
            <a:r>
              <a:rPr lang="en-US" sz="2000" b="1" dirty="0">
                <a:solidFill>
                  <a:schemeClr val="tx1"/>
                </a:solidFill>
                <a:latin typeface="Calibri" pitchFamily="34" charset="0"/>
              </a:rPr>
              <a:t> Professor </a:t>
            </a:r>
          </a:p>
          <a:p>
            <a:pPr>
              <a:buFont typeface="Arial" pitchFamily="34" charset="0"/>
              <a:buChar char="•"/>
            </a:pPr>
            <a:r>
              <a:rPr lang="en-US" sz="2000" b="1" dirty="0" err="1">
                <a:solidFill>
                  <a:schemeClr val="tx1"/>
                </a:solidFill>
                <a:latin typeface="Calibri" pitchFamily="34" charset="0"/>
              </a:rPr>
              <a:t>Athina</a:t>
            </a:r>
            <a:r>
              <a:rPr lang="en-US" sz="2000" b="1" dirty="0">
                <a:solidFill>
                  <a:schemeClr val="tx1"/>
                </a:solidFill>
                <a:latin typeface="Calibri" pitchFamily="34" charset="0"/>
              </a:rPr>
              <a:t> Christina </a:t>
            </a:r>
            <a:r>
              <a:rPr lang="en-US" sz="2000" b="1" dirty="0" err="1">
                <a:solidFill>
                  <a:schemeClr val="tx1"/>
                </a:solidFill>
                <a:latin typeface="Calibri" pitchFamily="34" charset="0"/>
              </a:rPr>
              <a:t>Kornelaki</a:t>
            </a:r>
            <a:r>
              <a:rPr lang="en-US" sz="2000" b="1" dirty="0">
                <a:solidFill>
                  <a:schemeClr val="tx1"/>
                </a:solidFill>
                <a:latin typeface="Calibri" pitchFamily="34" charset="0"/>
              </a:rPr>
              <a:t>, PhD student</a:t>
            </a:r>
          </a:p>
          <a:p>
            <a:pPr marL="0" indent="0"/>
            <a:endParaRPr lang="el-GR" sz="2000" dirty="0">
              <a:latin typeface="Calibri" pitchFamily="34" charset="0"/>
            </a:endParaRPr>
          </a:p>
        </p:txBody>
      </p:sp>
      <p:sp>
        <p:nvSpPr>
          <p:cNvPr id="7" name="Θέση ημερομηνίας 6"/>
          <p:cNvSpPr>
            <a:spLocks noGrp="1"/>
          </p:cNvSpPr>
          <p:nvPr>
            <p:ph type="dt" sz="half" idx="10"/>
          </p:nvPr>
        </p:nvSpPr>
        <p:spPr/>
        <p:txBody>
          <a:bodyPr/>
          <a:lstStyle/>
          <a:p>
            <a:fld id="{B23B0093-3876-4631-9C44-AD17154BE0A5}" type="datetime1">
              <a:rPr lang="el-GR" smtClean="0"/>
              <a:pPr/>
              <a:t>6/3/2017</a:t>
            </a:fld>
            <a:endParaRPr lang="el-GR"/>
          </a:p>
        </p:txBody>
      </p:sp>
      <p:sp>
        <p:nvSpPr>
          <p:cNvPr id="8" name="Θέση αριθμού διαφάνειας 7"/>
          <p:cNvSpPr>
            <a:spLocks noGrp="1"/>
          </p:cNvSpPr>
          <p:nvPr>
            <p:ph type="sldNum" sz="quarter" idx="12"/>
          </p:nvPr>
        </p:nvSpPr>
        <p:spPr/>
        <p:txBody>
          <a:bodyPr/>
          <a:lstStyle/>
          <a:p>
            <a:fld id="{FB8EB073-3D2F-4477-9B74-F66C6716BD97}" type="slidenum">
              <a:rPr lang="el-GR" smtClean="0"/>
              <a:pPr/>
              <a:t>2</a:t>
            </a:fld>
            <a:endParaRPr lang="el-GR"/>
          </a:p>
        </p:txBody>
      </p:sp>
      <p:sp>
        <p:nvSpPr>
          <p:cNvPr id="9" name="TextBox 8"/>
          <p:cNvSpPr txBox="1"/>
          <p:nvPr/>
        </p:nvSpPr>
        <p:spPr>
          <a:xfrm flipH="1">
            <a:off x="1374399" y="2153919"/>
            <a:ext cx="6295989" cy="461665"/>
          </a:xfrm>
          <a:prstGeom prst="rect">
            <a:avLst/>
          </a:prstGeom>
          <a:noFill/>
        </p:spPr>
        <p:txBody>
          <a:bodyPr wrap="square" rtlCol="0">
            <a:spAutoFit/>
          </a:bodyPr>
          <a:lstStyle/>
          <a:p>
            <a:pPr algn="ctr"/>
            <a:r>
              <a:rPr lang="el-GR" sz="2400" b="1" dirty="0">
                <a:latin typeface="Calibri" pitchFamily="34" charset="0"/>
              </a:rPr>
              <a:t>Συμμετέχοντες Οργανισμοί</a:t>
            </a:r>
            <a:r>
              <a:rPr lang="en-US" sz="2400" b="1" dirty="0">
                <a:latin typeface="Calibri" pitchFamily="34" charset="0"/>
              </a:rPr>
              <a:t>:</a:t>
            </a:r>
            <a:endParaRPr lang="el-GR" sz="2400" b="1" dirty="0">
              <a:latin typeface="Calibri" pitchFamily="34" charset="0"/>
            </a:endParaRPr>
          </a:p>
        </p:txBody>
      </p:sp>
    </p:spTree>
    <p:extLst>
      <p:ext uri="{BB962C8B-B14F-4D97-AF65-F5344CB8AC3E}">
        <p14:creationId xmlns:p14="http://schemas.microsoft.com/office/powerpoint/2010/main" val="18638967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Εικόνα 5"/>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Effect>
                      <a14:saturation sat="6600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2123728" y="1724024"/>
            <a:ext cx="4422825" cy="4948036"/>
          </a:xfrm>
          <a:prstGeom prst="rect">
            <a:avLst/>
          </a:prstGeom>
        </p:spPr>
      </p:pic>
      <p:sp>
        <p:nvSpPr>
          <p:cNvPr id="2" name="Τίτλος 1"/>
          <p:cNvSpPr>
            <a:spLocks noGrp="1"/>
          </p:cNvSpPr>
          <p:nvPr>
            <p:ph type="title"/>
          </p:nvPr>
        </p:nvSpPr>
        <p:spPr/>
        <p:txBody>
          <a:bodyPr>
            <a:normAutofit fontScale="90000"/>
          </a:bodyPr>
          <a:lstStyle/>
          <a:p>
            <a:r>
              <a:rPr lang="el-GR" b="1" dirty="0"/>
              <a:t>Τι κάνει τα συστήματα πολύπλοκα?</a:t>
            </a:r>
          </a:p>
        </p:txBody>
      </p:sp>
      <p:sp>
        <p:nvSpPr>
          <p:cNvPr id="3" name="Θέση ημερομηνίας 2"/>
          <p:cNvSpPr>
            <a:spLocks noGrp="1"/>
          </p:cNvSpPr>
          <p:nvPr>
            <p:ph type="dt" sz="half" idx="10"/>
          </p:nvPr>
        </p:nvSpPr>
        <p:spPr/>
        <p:txBody>
          <a:bodyPr/>
          <a:lstStyle/>
          <a:p>
            <a:fld id="{DCB50540-4343-484C-A544-A2E246CCDEB0}" type="datetime1">
              <a:rPr lang="el-GR" smtClean="0"/>
              <a:pPr/>
              <a:t>6/3/2017</a:t>
            </a:fld>
            <a:endParaRPr lang="el-GR"/>
          </a:p>
        </p:txBody>
      </p:sp>
      <p:sp>
        <p:nvSpPr>
          <p:cNvPr id="4" name="Θέση αριθμού διαφάνειας 3"/>
          <p:cNvSpPr>
            <a:spLocks noGrp="1"/>
          </p:cNvSpPr>
          <p:nvPr>
            <p:ph type="sldNum" sz="quarter" idx="12"/>
          </p:nvPr>
        </p:nvSpPr>
        <p:spPr/>
        <p:txBody>
          <a:bodyPr/>
          <a:lstStyle/>
          <a:p>
            <a:fld id="{3C84320D-D16C-4654-B441-E5DBDE9C8ECD}" type="slidenum">
              <a:rPr lang="el-GR" smtClean="0"/>
              <a:pPr/>
              <a:t>20</a:t>
            </a:fld>
            <a:endParaRPr lang="el-GR"/>
          </a:p>
        </p:txBody>
      </p:sp>
      <p:sp>
        <p:nvSpPr>
          <p:cNvPr id="5" name="Θέση περιεχομένου 4"/>
          <p:cNvSpPr>
            <a:spLocks noGrp="1"/>
          </p:cNvSpPr>
          <p:nvPr>
            <p:ph sz="quarter" idx="13"/>
          </p:nvPr>
        </p:nvSpPr>
        <p:spPr>
          <a:xfrm>
            <a:off x="899592" y="2204864"/>
            <a:ext cx="7200800" cy="3744416"/>
          </a:xfrm>
        </p:spPr>
        <p:txBody>
          <a:bodyPr>
            <a:normAutofit lnSpcReduction="10000"/>
          </a:bodyPr>
          <a:lstStyle/>
          <a:p>
            <a:pPr marL="0" indent="0" algn="just">
              <a:buNone/>
            </a:pPr>
            <a:r>
              <a:rPr lang="el-GR" b="1" dirty="0"/>
              <a:t>Ο σκοπός του να σκεφτόμαστε με παραδείγματα είναι για να αναπτυχθεί μια πρώτη κατανόηση του ερωτήματος. Τι κάνει τα συστήματα περίπλοκα; Για να απαντηθεί αυτό το ερώτημα, μπορούμε να αρχίσουμε να συζητάμε για συστήματα που γνωρίζουμε πόσο περίπλοκη είναι η περιγραφή τους και να δούμε τις ιδιότητες που μοιράζονται. Προσπαθούμε αυτό με τα δύο πρώτα παραδείγματα που αναφέρονται παραπάνω ως πολύπλοκα συστήματα.</a:t>
            </a:r>
          </a:p>
        </p:txBody>
      </p:sp>
    </p:spTree>
    <p:extLst>
      <p:ext uri="{BB962C8B-B14F-4D97-AF65-F5344CB8AC3E}">
        <p14:creationId xmlns:p14="http://schemas.microsoft.com/office/powerpoint/2010/main" val="174301120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Εικόνα 5"/>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Effect>
                      <a14:saturation sat="6600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2123728" y="1724024"/>
            <a:ext cx="4422825" cy="4948036"/>
          </a:xfrm>
          <a:prstGeom prst="rect">
            <a:avLst/>
          </a:prstGeom>
        </p:spPr>
      </p:pic>
      <p:sp>
        <p:nvSpPr>
          <p:cNvPr id="2" name="Τίτλος 1"/>
          <p:cNvSpPr>
            <a:spLocks noGrp="1"/>
          </p:cNvSpPr>
          <p:nvPr>
            <p:ph type="title"/>
          </p:nvPr>
        </p:nvSpPr>
        <p:spPr/>
        <p:txBody>
          <a:bodyPr>
            <a:normAutofit fontScale="90000"/>
          </a:bodyPr>
          <a:lstStyle/>
          <a:p>
            <a:r>
              <a:rPr lang="el-GR" b="1" dirty="0"/>
              <a:t>Παραδείγματα Πολύπλοκων Συστημάτων</a:t>
            </a:r>
          </a:p>
        </p:txBody>
      </p:sp>
      <p:sp>
        <p:nvSpPr>
          <p:cNvPr id="3" name="Θέση ημερομηνίας 2"/>
          <p:cNvSpPr>
            <a:spLocks noGrp="1"/>
          </p:cNvSpPr>
          <p:nvPr>
            <p:ph type="dt" sz="half" idx="10"/>
          </p:nvPr>
        </p:nvSpPr>
        <p:spPr/>
        <p:txBody>
          <a:bodyPr/>
          <a:lstStyle/>
          <a:p>
            <a:fld id="{DCB50540-4343-484C-A544-A2E246CCDEB0}" type="datetime1">
              <a:rPr lang="el-GR" smtClean="0"/>
              <a:pPr/>
              <a:t>6/3/2017</a:t>
            </a:fld>
            <a:endParaRPr lang="el-GR"/>
          </a:p>
        </p:txBody>
      </p:sp>
      <p:sp>
        <p:nvSpPr>
          <p:cNvPr id="4" name="Θέση αριθμού διαφάνειας 3"/>
          <p:cNvSpPr>
            <a:spLocks noGrp="1"/>
          </p:cNvSpPr>
          <p:nvPr>
            <p:ph type="sldNum" sz="quarter" idx="12"/>
          </p:nvPr>
        </p:nvSpPr>
        <p:spPr/>
        <p:txBody>
          <a:bodyPr/>
          <a:lstStyle/>
          <a:p>
            <a:fld id="{3C84320D-D16C-4654-B441-E5DBDE9C8ECD}" type="slidenum">
              <a:rPr lang="el-GR" smtClean="0"/>
              <a:pPr/>
              <a:t>21</a:t>
            </a:fld>
            <a:endParaRPr lang="el-GR"/>
          </a:p>
        </p:txBody>
      </p:sp>
      <p:sp>
        <p:nvSpPr>
          <p:cNvPr id="5" name="Θέση περιεχομένου 4"/>
          <p:cNvSpPr>
            <a:spLocks noGrp="1"/>
          </p:cNvSpPr>
          <p:nvPr>
            <p:ph sz="quarter" idx="13"/>
          </p:nvPr>
        </p:nvSpPr>
        <p:spPr>
          <a:xfrm>
            <a:off x="899592" y="1844824"/>
            <a:ext cx="7200800" cy="4392488"/>
          </a:xfrm>
        </p:spPr>
        <p:txBody>
          <a:bodyPr>
            <a:normAutofit fontScale="92500"/>
          </a:bodyPr>
          <a:lstStyle/>
          <a:p>
            <a:r>
              <a:rPr lang="el-GR" b="1" dirty="0"/>
              <a:t>Κυβερνήσεις</a:t>
            </a:r>
          </a:p>
          <a:p>
            <a:r>
              <a:rPr lang="el-GR" b="1" dirty="0"/>
              <a:t>Οικογένειες</a:t>
            </a:r>
          </a:p>
          <a:p>
            <a:r>
              <a:rPr lang="el-GR" b="1" dirty="0"/>
              <a:t>Το ανθρώπινο σώμα-αντίληψη της φυσιολογίας</a:t>
            </a:r>
          </a:p>
          <a:p>
            <a:r>
              <a:rPr lang="el-GR" b="1" dirty="0"/>
              <a:t>Ο άνθρωπος- ψυχοκοινωνική αντίληψη</a:t>
            </a:r>
          </a:p>
          <a:p>
            <a:r>
              <a:rPr lang="el-GR" b="1" dirty="0"/>
              <a:t>Ο εγκέφαλος</a:t>
            </a:r>
          </a:p>
          <a:p>
            <a:r>
              <a:rPr lang="el-GR" b="1" dirty="0"/>
              <a:t>Το οικοσύστημα του κόσμου</a:t>
            </a:r>
          </a:p>
          <a:p>
            <a:r>
              <a:rPr lang="el-GR" b="1" dirty="0"/>
              <a:t>Άλλα οικοσυστήματα: έρημος, τροπικό δάσος, ωκεανός</a:t>
            </a:r>
          </a:p>
          <a:p>
            <a:r>
              <a:rPr lang="el-GR" b="1" dirty="0"/>
              <a:t>Καιρός</a:t>
            </a:r>
          </a:p>
          <a:p>
            <a:r>
              <a:rPr lang="el-GR" b="1" dirty="0"/>
              <a:t>Μια εταιρεία</a:t>
            </a:r>
          </a:p>
          <a:p>
            <a:r>
              <a:rPr lang="el-GR" b="1" dirty="0"/>
              <a:t>Ένας υπολογιστής</a:t>
            </a:r>
          </a:p>
        </p:txBody>
      </p:sp>
    </p:spTree>
    <p:extLst>
      <p:ext uri="{BB962C8B-B14F-4D97-AF65-F5344CB8AC3E}">
        <p14:creationId xmlns:p14="http://schemas.microsoft.com/office/powerpoint/2010/main" val="47684631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Εικόνα 5"/>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Effect>
                      <a14:saturation sat="6600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2123728" y="1724024"/>
            <a:ext cx="4422825" cy="4948036"/>
          </a:xfrm>
          <a:prstGeom prst="rect">
            <a:avLst/>
          </a:prstGeom>
        </p:spPr>
      </p:pic>
      <p:sp>
        <p:nvSpPr>
          <p:cNvPr id="2" name="Τίτλος 1"/>
          <p:cNvSpPr>
            <a:spLocks noGrp="1"/>
          </p:cNvSpPr>
          <p:nvPr>
            <p:ph type="title"/>
          </p:nvPr>
        </p:nvSpPr>
        <p:spPr/>
        <p:txBody>
          <a:bodyPr>
            <a:normAutofit fontScale="90000"/>
          </a:bodyPr>
          <a:lstStyle/>
          <a:p>
            <a:r>
              <a:rPr lang="el-GR" b="1" dirty="0"/>
              <a:t>Παραδείγματα Απλών Συστημάτων</a:t>
            </a:r>
          </a:p>
        </p:txBody>
      </p:sp>
      <p:sp>
        <p:nvSpPr>
          <p:cNvPr id="3" name="Θέση ημερομηνίας 2"/>
          <p:cNvSpPr>
            <a:spLocks noGrp="1"/>
          </p:cNvSpPr>
          <p:nvPr>
            <p:ph type="dt" sz="half" idx="10"/>
          </p:nvPr>
        </p:nvSpPr>
        <p:spPr/>
        <p:txBody>
          <a:bodyPr/>
          <a:lstStyle/>
          <a:p>
            <a:fld id="{DCB50540-4343-484C-A544-A2E246CCDEB0}" type="datetime1">
              <a:rPr lang="el-GR" smtClean="0"/>
              <a:pPr/>
              <a:t>6/3/2017</a:t>
            </a:fld>
            <a:endParaRPr lang="el-GR"/>
          </a:p>
        </p:txBody>
      </p:sp>
      <p:sp>
        <p:nvSpPr>
          <p:cNvPr id="4" name="Θέση αριθμού διαφάνειας 3"/>
          <p:cNvSpPr>
            <a:spLocks noGrp="1"/>
          </p:cNvSpPr>
          <p:nvPr>
            <p:ph type="sldNum" sz="quarter" idx="12"/>
          </p:nvPr>
        </p:nvSpPr>
        <p:spPr/>
        <p:txBody>
          <a:bodyPr/>
          <a:lstStyle/>
          <a:p>
            <a:fld id="{3C84320D-D16C-4654-B441-E5DBDE9C8ECD}" type="slidenum">
              <a:rPr lang="el-GR" smtClean="0"/>
              <a:pPr/>
              <a:t>22</a:t>
            </a:fld>
            <a:endParaRPr lang="el-GR"/>
          </a:p>
        </p:txBody>
      </p:sp>
      <p:sp>
        <p:nvSpPr>
          <p:cNvPr id="5" name="Θέση περιεχομένου 4"/>
          <p:cNvSpPr>
            <a:spLocks noGrp="1"/>
          </p:cNvSpPr>
          <p:nvPr>
            <p:ph sz="quarter" idx="13"/>
          </p:nvPr>
        </p:nvSpPr>
        <p:spPr>
          <a:xfrm>
            <a:off x="899592" y="2204864"/>
            <a:ext cx="7344816" cy="3888432"/>
          </a:xfrm>
        </p:spPr>
        <p:txBody>
          <a:bodyPr>
            <a:normAutofit fontScale="92500" lnSpcReduction="20000"/>
          </a:bodyPr>
          <a:lstStyle/>
          <a:p>
            <a:pPr algn="just"/>
            <a:r>
              <a:rPr lang="el-GR" b="1" dirty="0"/>
              <a:t>Ένας ταλαντωτής</a:t>
            </a:r>
          </a:p>
          <a:p>
            <a:pPr algn="just"/>
            <a:r>
              <a:rPr lang="el-GR" b="1" dirty="0"/>
              <a:t>Ένα εκκρεμές</a:t>
            </a:r>
          </a:p>
          <a:p>
            <a:pPr algn="just"/>
            <a:r>
              <a:rPr lang="el-GR" b="1" dirty="0"/>
              <a:t>Ένας περιστρεφόμενος τροχός</a:t>
            </a:r>
          </a:p>
          <a:p>
            <a:pPr algn="just"/>
            <a:r>
              <a:rPr lang="el-GR" b="1" dirty="0"/>
              <a:t>Πλανήτης σε τροχιά</a:t>
            </a:r>
          </a:p>
          <a:p>
            <a:pPr algn="just"/>
            <a:endParaRPr lang="el-GR" b="1" dirty="0"/>
          </a:p>
          <a:p>
            <a:pPr algn="just"/>
            <a:r>
              <a:rPr lang="el-GR" b="1" dirty="0"/>
              <a:t>(α) είναι η συμβατική άποψη όπου</a:t>
            </a:r>
            <a:r>
              <a:rPr lang="en-US" b="1" dirty="0"/>
              <a:t> </a:t>
            </a:r>
            <a:r>
              <a:rPr lang="el-GR" b="1" dirty="0"/>
              <a:t>αρχές αποκλίνουν όσο αυξάνεται η γνώση, λόγω της αυξανόμενης πολυπλοκότητας των διαφόρων συστημάτων που μελετώνται. Με αυτή την άποψη η γνώση είναι συγκεκριμένη και η γνώση</a:t>
            </a:r>
            <a:r>
              <a:rPr lang="en-US" b="1" dirty="0"/>
              <a:t> </a:t>
            </a:r>
            <a:r>
              <a:rPr lang="el-GR" b="1" dirty="0"/>
              <a:t>αποκτάται όταν παρέρχονται όλο και περισσότερες λεπτομέρειες.</a:t>
            </a:r>
          </a:p>
        </p:txBody>
      </p:sp>
    </p:spTree>
    <p:extLst>
      <p:ext uri="{BB962C8B-B14F-4D97-AF65-F5344CB8AC3E}">
        <p14:creationId xmlns:p14="http://schemas.microsoft.com/office/powerpoint/2010/main" val="87119420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251520" y="620688"/>
            <a:ext cx="8640960" cy="720080"/>
          </a:xfrm>
        </p:spPr>
        <p:txBody>
          <a:bodyPr>
            <a:noAutofit/>
          </a:bodyPr>
          <a:lstStyle/>
          <a:p>
            <a:r>
              <a:rPr lang="el-GR" sz="4000" dirty="0"/>
              <a:t>Εννοιολογική απεικόνιση του χώρου της επιστημονικής έρευνας.</a:t>
            </a:r>
            <a:r>
              <a:rPr lang="en-US" sz="4000" dirty="0"/>
              <a:t>(a)</a:t>
            </a:r>
            <a:endParaRPr lang="el-GR" sz="4000" dirty="0"/>
          </a:p>
        </p:txBody>
      </p:sp>
      <p:sp>
        <p:nvSpPr>
          <p:cNvPr id="3" name="Θέση ημερομηνίας 2"/>
          <p:cNvSpPr>
            <a:spLocks noGrp="1"/>
          </p:cNvSpPr>
          <p:nvPr>
            <p:ph type="dt" sz="half" idx="10"/>
          </p:nvPr>
        </p:nvSpPr>
        <p:spPr/>
        <p:txBody>
          <a:bodyPr/>
          <a:lstStyle/>
          <a:p>
            <a:fld id="{DCB50540-4343-484C-A544-A2E246CCDEB0}" type="datetime1">
              <a:rPr lang="el-GR" smtClean="0"/>
              <a:pPr/>
              <a:t>6/3/2017</a:t>
            </a:fld>
            <a:endParaRPr lang="el-GR"/>
          </a:p>
        </p:txBody>
      </p:sp>
      <p:sp>
        <p:nvSpPr>
          <p:cNvPr id="4" name="Θέση αριθμού διαφάνειας 3"/>
          <p:cNvSpPr>
            <a:spLocks noGrp="1"/>
          </p:cNvSpPr>
          <p:nvPr>
            <p:ph type="sldNum" sz="quarter" idx="12"/>
          </p:nvPr>
        </p:nvSpPr>
        <p:spPr/>
        <p:txBody>
          <a:bodyPr/>
          <a:lstStyle/>
          <a:p>
            <a:fld id="{3C84320D-D16C-4654-B441-E5DBDE9C8ECD}" type="slidenum">
              <a:rPr lang="el-GR" smtClean="0"/>
              <a:pPr/>
              <a:t>23</a:t>
            </a:fld>
            <a:endParaRPr lang="el-GR"/>
          </a:p>
        </p:txBody>
      </p:sp>
      <p:pic>
        <p:nvPicPr>
          <p:cNvPr id="6" name="Θέση περιεχομένου 5"/>
          <p:cNvPicPr>
            <a:picLocks noGrp="1" noChangeAspect="1"/>
          </p:cNvPicPr>
          <p:nvPr>
            <p:ph sz="quarter" idx="13"/>
          </p:nvPr>
        </p:nvPicPr>
        <p:blipFill>
          <a:blip r:embed="rId2">
            <a:duotone>
              <a:prstClr val="black"/>
              <a:schemeClr val="accent1">
                <a:tint val="45000"/>
                <a:satMod val="400000"/>
              </a:schemeClr>
            </a:duotone>
            <a:extLst>
              <a:ext uri="{28A0092B-C50C-407E-A947-70E740481C1C}">
                <a14:useLocalDpi xmlns:a14="http://schemas.microsoft.com/office/drawing/2010/main" val="0"/>
              </a:ext>
            </a:extLst>
          </a:blip>
          <a:stretch>
            <a:fillRect/>
          </a:stretch>
        </p:blipFill>
        <p:spPr>
          <a:xfrm>
            <a:off x="1399742" y="1844675"/>
            <a:ext cx="6344515" cy="4105275"/>
          </a:xfrm>
          <a:ln>
            <a:solidFill>
              <a:schemeClr val="accent1">
                <a:lumMod val="75000"/>
              </a:schemeClr>
            </a:solidFill>
          </a:ln>
        </p:spPr>
      </p:pic>
    </p:spTree>
    <p:extLst>
      <p:ext uri="{BB962C8B-B14F-4D97-AF65-F5344CB8AC3E}">
        <p14:creationId xmlns:p14="http://schemas.microsoft.com/office/powerpoint/2010/main" val="287182665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Εικόνα 5"/>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Effect>
                      <a14:saturation sat="6600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2123728" y="1724024"/>
            <a:ext cx="4422825" cy="4948036"/>
          </a:xfrm>
          <a:prstGeom prst="rect">
            <a:avLst/>
          </a:prstGeom>
        </p:spPr>
      </p:pic>
      <p:sp>
        <p:nvSpPr>
          <p:cNvPr id="2" name="Τίτλος 1"/>
          <p:cNvSpPr>
            <a:spLocks noGrp="1"/>
          </p:cNvSpPr>
          <p:nvPr>
            <p:ph type="title"/>
          </p:nvPr>
        </p:nvSpPr>
        <p:spPr/>
        <p:txBody>
          <a:bodyPr>
            <a:normAutofit fontScale="90000"/>
          </a:bodyPr>
          <a:lstStyle/>
          <a:p>
            <a:r>
              <a:rPr lang="el-GR" sz="4000" dirty="0"/>
              <a:t>Εννοιολογική απεικόνιση του χώρου της επιστημονικής έρευνας.</a:t>
            </a:r>
            <a:r>
              <a:rPr lang="en-US" sz="4000" dirty="0"/>
              <a:t>(b)</a:t>
            </a:r>
            <a:endParaRPr lang="el-GR" dirty="0"/>
          </a:p>
        </p:txBody>
      </p:sp>
      <p:sp>
        <p:nvSpPr>
          <p:cNvPr id="3" name="Θέση ημερομηνίας 2"/>
          <p:cNvSpPr>
            <a:spLocks noGrp="1"/>
          </p:cNvSpPr>
          <p:nvPr>
            <p:ph type="dt" sz="half" idx="10"/>
          </p:nvPr>
        </p:nvSpPr>
        <p:spPr/>
        <p:txBody>
          <a:bodyPr/>
          <a:lstStyle/>
          <a:p>
            <a:fld id="{DCB50540-4343-484C-A544-A2E246CCDEB0}" type="datetime1">
              <a:rPr lang="el-GR" smtClean="0"/>
              <a:pPr/>
              <a:t>6/3/2017</a:t>
            </a:fld>
            <a:endParaRPr lang="el-GR"/>
          </a:p>
        </p:txBody>
      </p:sp>
      <p:sp>
        <p:nvSpPr>
          <p:cNvPr id="4" name="Θέση αριθμού διαφάνειας 3"/>
          <p:cNvSpPr>
            <a:spLocks noGrp="1"/>
          </p:cNvSpPr>
          <p:nvPr>
            <p:ph type="sldNum" sz="quarter" idx="12"/>
          </p:nvPr>
        </p:nvSpPr>
        <p:spPr/>
        <p:txBody>
          <a:bodyPr/>
          <a:lstStyle/>
          <a:p>
            <a:fld id="{3C84320D-D16C-4654-B441-E5DBDE9C8ECD}" type="slidenum">
              <a:rPr lang="el-GR" smtClean="0"/>
              <a:pPr/>
              <a:t>24</a:t>
            </a:fld>
            <a:endParaRPr lang="el-GR"/>
          </a:p>
        </p:txBody>
      </p:sp>
      <p:sp>
        <p:nvSpPr>
          <p:cNvPr id="5" name="Θέση περιεχομένου 4"/>
          <p:cNvSpPr>
            <a:spLocks noGrp="1"/>
          </p:cNvSpPr>
          <p:nvPr>
            <p:ph sz="quarter" idx="13"/>
          </p:nvPr>
        </p:nvSpPr>
        <p:spPr>
          <a:xfrm>
            <a:off x="755576" y="2348880"/>
            <a:ext cx="7272808" cy="3600400"/>
          </a:xfrm>
        </p:spPr>
        <p:txBody>
          <a:bodyPr/>
          <a:lstStyle/>
          <a:p>
            <a:pPr marL="0" indent="0" algn="just">
              <a:buNone/>
            </a:pPr>
            <a:r>
              <a:rPr lang="el-GR" b="1" dirty="0"/>
              <a:t>(β) Απεικονίζει την άποψη του τομέα των πολύπλοκων συστημάτων, όπου πολύπλοκα συστήματα έχουν καθολικές ιδιότητες. Με την εξέταση των κοινών ιδιοτήτων των σύνθετων συστημάτων, μπορεί κανείς να προσεγγίσει τις ιδιαιτερότητες συγκεκριμένων πολύπλοκων συστημάτων από την κορυφή της σφαίρας, καθώς και από τον πυθμένα.</a:t>
            </a:r>
          </a:p>
        </p:txBody>
      </p:sp>
    </p:spTree>
    <p:extLst>
      <p:ext uri="{BB962C8B-B14F-4D97-AF65-F5344CB8AC3E}">
        <p14:creationId xmlns:p14="http://schemas.microsoft.com/office/powerpoint/2010/main" val="350321147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fontScale="90000"/>
          </a:bodyPr>
          <a:lstStyle/>
          <a:p>
            <a:r>
              <a:rPr lang="el-GR" sz="4000" dirty="0"/>
              <a:t>Εννοιολογική απεικόνιση του χώρου της επιστημονικής έρευνας.</a:t>
            </a:r>
            <a:r>
              <a:rPr lang="en-US" sz="4000" dirty="0"/>
              <a:t>(</a:t>
            </a:r>
            <a:r>
              <a:rPr lang="el-GR" sz="4000" dirty="0"/>
              <a:t>β</a:t>
            </a:r>
            <a:r>
              <a:rPr lang="en-US" sz="4000" dirty="0"/>
              <a:t>)</a:t>
            </a:r>
            <a:endParaRPr lang="el-GR" dirty="0"/>
          </a:p>
        </p:txBody>
      </p:sp>
      <p:sp>
        <p:nvSpPr>
          <p:cNvPr id="3" name="Θέση ημερομηνίας 2"/>
          <p:cNvSpPr>
            <a:spLocks noGrp="1"/>
          </p:cNvSpPr>
          <p:nvPr>
            <p:ph type="dt" sz="half" idx="10"/>
          </p:nvPr>
        </p:nvSpPr>
        <p:spPr/>
        <p:txBody>
          <a:bodyPr/>
          <a:lstStyle/>
          <a:p>
            <a:fld id="{DCB50540-4343-484C-A544-A2E246CCDEB0}" type="datetime1">
              <a:rPr lang="el-GR" smtClean="0"/>
              <a:pPr/>
              <a:t>6/3/2017</a:t>
            </a:fld>
            <a:endParaRPr lang="el-GR"/>
          </a:p>
        </p:txBody>
      </p:sp>
      <p:sp>
        <p:nvSpPr>
          <p:cNvPr id="4" name="Θέση αριθμού διαφάνειας 3"/>
          <p:cNvSpPr>
            <a:spLocks noGrp="1"/>
          </p:cNvSpPr>
          <p:nvPr>
            <p:ph type="sldNum" sz="quarter" idx="12"/>
          </p:nvPr>
        </p:nvSpPr>
        <p:spPr/>
        <p:txBody>
          <a:bodyPr/>
          <a:lstStyle/>
          <a:p>
            <a:fld id="{3C84320D-D16C-4654-B441-E5DBDE9C8ECD}" type="slidenum">
              <a:rPr lang="el-GR" smtClean="0"/>
              <a:pPr/>
              <a:t>25</a:t>
            </a:fld>
            <a:endParaRPr lang="el-GR"/>
          </a:p>
        </p:txBody>
      </p:sp>
      <p:pic>
        <p:nvPicPr>
          <p:cNvPr id="6" name="Θέση περιεχομένου 5"/>
          <p:cNvPicPr>
            <a:picLocks noGrp="1" noChangeAspect="1"/>
          </p:cNvPicPr>
          <p:nvPr>
            <p:ph sz="quarter" idx="13"/>
          </p:nvPr>
        </p:nvPicPr>
        <p:blipFill>
          <a:blip r:embed="rId2">
            <a:duotone>
              <a:prstClr val="black"/>
              <a:schemeClr val="accent1">
                <a:tint val="45000"/>
                <a:satMod val="400000"/>
              </a:schemeClr>
            </a:duotone>
            <a:extLst>
              <a:ext uri="{28A0092B-C50C-407E-A947-70E740481C1C}">
                <a14:useLocalDpi xmlns:a14="http://schemas.microsoft.com/office/drawing/2010/main" val="0"/>
              </a:ext>
            </a:extLst>
          </a:blip>
          <a:stretch>
            <a:fillRect/>
          </a:stretch>
        </p:blipFill>
        <p:spPr>
          <a:xfrm>
            <a:off x="2267744" y="1618426"/>
            <a:ext cx="4446228" cy="5086852"/>
          </a:xfrm>
          <a:ln>
            <a:solidFill>
              <a:schemeClr val="accent1">
                <a:lumMod val="60000"/>
                <a:lumOff val="40000"/>
              </a:schemeClr>
            </a:solidFill>
          </a:ln>
        </p:spPr>
      </p:pic>
    </p:spTree>
    <p:extLst>
      <p:ext uri="{BB962C8B-B14F-4D97-AF65-F5344CB8AC3E}">
        <p14:creationId xmlns:p14="http://schemas.microsoft.com/office/powerpoint/2010/main" val="423106389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Εικόνα 5"/>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Effect>
                      <a14:saturation sat="6600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2123728" y="1724024"/>
            <a:ext cx="4422825" cy="4948036"/>
          </a:xfrm>
          <a:prstGeom prst="rect">
            <a:avLst/>
          </a:prstGeom>
        </p:spPr>
      </p:pic>
      <p:sp>
        <p:nvSpPr>
          <p:cNvPr id="2" name="Τίτλος 1"/>
          <p:cNvSpPr>
            <a:spLocks noGrp="1"/>
          </p:cNvSpPr>
          <p:nvPr>
            <p:ph type="title"/>
          </p:nvPr>
        </p:nvSpPr>
        <p:spPr/>
        <p:txBody>
          <a:bodyPr>
            <a:normAutofit fontScale="90000"/>
          </a:bodyPr>
          <a:lstStyle/>
          <a:p>
            <a:r>
              <a:rPr lang="el-GR" b="1" dirty="0"/>
              <a:t>Παράδειγμα</a:t>
            </a:r>
          </a:p>
        </p:txBody>
      </p:sp>
      <p:sp>
        <p:nvSpPr>
          <p:cNvPr id="3" name="Θέση ημερομηνίας 2"/>
          <p:cNvSpPr>
            <a:spLocks noGrp="1"/>
          </p:cNvSpPr>
          <p:nvPr>
            <p:ph type="dt" sz="half" idx="10"/>
          </p:nvPr>
        </p:nvSpPr>
        <p:spPr/>
        <p:txBody>
          <a:bodyPr/>
          <a:lstStyle/>
          <a:p>
            <a:fld id="{DCB50540-4343-484C-A544-A2E246CCDEB0}" type="datetime1">
              <a:rPr lang="el-GR" smtClean="0"/>
              <a:pPr/>
              <a:t>6/3/2017</a:t>
            </a:fld>
            <a:endParaRPr lang="el-GR"/>
          </a:p>
        </p:txBody>
      </p:sp>
      <p:sp>
        <p:nvSpPr>
          <p:cNvPr id="4" name="Θέση αριθμού διαφάνειας 3"/>
          <p:cNvSpPr>
            <a:spLocks noGrp="1"/>
          </p:cNvSpPr>
          <p:nvPr>
            <p:ph type="sldNum" sz="quarter" idx="12"/>
          </p:nvPr>
        </p:nvSpPr>
        <p:spPr/>
        <p:txBody>
          <a:bodyPr/>
          <a:lstStyle/>
          <a:p>
            <a:fld id="{3C84320D-D16C-4654-B441-E5DBDE9C8ECD}" type="slidenum">
              <a:rPr lang="el-GR" smtClean="0"/>
              <a:pPr/>
              <a:t>26</a:t>
            </a:fld>
            <a:endParaRPr lang="el-GR"/>
          </a:p>
        </p:txBody>
      </p:sp>
      <p:sp>
        <p:nvSpPr>
          <p:cNvPr id="5" name="Θέση περιεχομένου 4"/>
          <p:cNvSpPr>
            <a:spLocks noGrp="1"/>
          </p:cNvSpPr>
          <p:nvPr>
            <p:ph sz="quarter" idx="13"/>
          </p:nvPr>
        </p:nvSpPr>
        <p:spPr>
          <a:xfrm>
            <a:off x="827584" y="2132856"/>
            <a:ext cx="7416824" cy="4248472"/>
          </a:xfrm>
        </p:spPr>
        <p:txBody>
          <a:bodyPr>
            <a:noAutofit/>
          </a:bodyPr>
          <a:lstStyle/>
          <a:p>
            <a:pPr marL="0" indent="0" algn="just">
              <a:buNone/>
            </a:pPr>
            <a:r>
              <a:rPr lang="el-GR" b="1" u="sng" dirty="0"/>
              <a:t>Κυβέρνηση:</a:t>
            </a:r>
          </a:p>
          <a:p>
            <a:pPr marL="0" indent="0" algn="just">
              <a:buNone/>
            </a:pPr>
            <a:r>
              <a:rPr lang="el-GR" b="1" dirty="0"/>
              <a:t>Έχει πολλές διαφορετικές λειτουργίες: στρατιωτικό τμήμα, μετανάστευση, τη φορολογία, την κατανομή του εισοδήματος, συγκοινωνίες, κανονισμοί. Κάθε λειτουργία είναι το ίδιο περίπλοκη.</a:t>
            </a:r>
          </a:p>
          <a:p>
            <a:pPr marL="0" indent="0" algn="just">
              <a:buNone/>
            </a:pPr>
            <a:r>
              <a:rPr lang="el-GR" b="1" dirty="0"/>
              <a:t>Υπάρχουν διαφορετικά επίπεδα και είδη διακυβέρνησης: τοπικό, περιφερειακό και κρατικό, η συνεδρίαση της πόλης, το Συμβούλιο, δημαρχιακό. Υπάρχουν επίσης διάφορες κυβερνητικές μορφές σε διάφορες χώρες.</a:t>
            </a:r>
            <a:r>
              <a:rPr lang="en-US" sz="2000" dirty="0"/>
              <a:t>.</a:t>
            </a:r>
          </a:p>
        </p:txBody>
      </p:sp>
    </p:spTree>
    <p:extLst>
      <p:ext uri="{BB962C8B-B14F-4D97-AF65-F5344CB8AC3E}">
        <p14:creationId xmlns:p14="http://schemas.microsoft.com/office/powerpoint/2010/main" val="136399512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Εικόνα 5"/>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Effect>
                      <a14:saturation sat="6600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2123728" y="1724024"/>
            <a:ext cx="4422825" cy="4948036"/>
          </a:xfrm>
          <a:prstGeom prst="rect">
            <a:avLst/>
          </a:prstGeom>
        </p:spPr>
      </p:pic>
      <p:sp>
        <p:nvSpPr>
          <p:cNvPr id="2" name="Τίτλος 1"/>
          <p:cNvSpPr>
            <a:spLocks noGrp="1"/>
          </p:cNvSpPr>
          <p:nvPr>
            <p:ph type="title"/>
          </p:nvPr>
        </p:nvSpPr>
        <p:spPr/>
        <p:txBody>
          <a:bodyPr>
            <a:normAutofit fontScale="90000"/>
          </a:bodyPr>
          <a:lstStyle/>
          <a:p>
            <a:r>
              <a:rPr lang="el-GR" b="1" dirty="0"/>
              <a:t>Παράδειγμα</a:t>
            </a:r>
            <a:endParaRPr lang="el-GR" dirty="0"/>
          </a:p>
        </p:txBody>
      </p:sp>
      <p:sp>
        <p:nvSpPr>
          <p:cNvPr id="3" name="Θέση ημερομηνίας 2"/>
          <p:cNvSpPr>
            <a:spLocks noGrp="1"/>
          </p:cNvSpPr>
          <p:nvPr>
            <p:ph type="dt" sz="half" idx="10"/>
          </p:nvPr>
        </p:nvSpPr>
        <p:spPr/>
        <p:txBody>
          <a:bodyPr/>
          <a:lstStyle/>
          <a:p>
            <a:fld id="{DCB50540-4343-484C-A544-A2E246CCDEB0}" type="datetime1">
              <a:rPr lang="el-GR" smtClean="0"/>
              <a:pPr/>
              <a:t>6/3/2017</a:t>
            </a:fld>
            <a:endParaRPr lang="el-GR"/>
          </a:p>
        </p:txBody>
      </p:sp>
      <p:sp>
        <p:nvSpPr>
          <p:cNvPr id="4" name="Θέση αριθμού διαφάνειας 3"/>
          <p:cNvSpPr>
            <a:spLocks noGrp="1"/>
          </p:cNvSpPr>
          <p:nvPr>
            <p:ph type="sldNum" sz="quarter" idx="12"/>
          </p:nvPr>
        </p:nvSpPr>
        <p:spPr/>
        <p:txBody>
          <a:bodyPr/>
          <a:lstStyle/>
          <a:p>
            <a:fld id="{3C84320D-D16C-4654-B441-E5DBDE9C8ECD}" type="slidenum">
              <a:rPr lang="el-GR" smtClean="0"/>
              <a:pPr/>
              <a:t>27</a:t>
            </a:fld>
            <a:endParaRPr lang="el-GR"/>
          </a:p>
        </p:txBody>
      </p:sp>
      <p:sp>
        <p:nvSpPr>
          <p:cNvPr id="5" name="Θέση περιεχομένου 4"/>
          <p:cNvSpPr>
            <a:spLocks noGrp="1"/>
          </p:cNvSpPr>
          <p:nvPr>
            <p:ph sz="quarter" idx="13"/>
          </p:nvPr>
        </p:nvSpPr>
        <p:spPr>
          <a:xfrm>
            <a:off x="899592" y="2132856"/>
            <a:ext cx="7272808" cy="4032448"/>
          </a:xfrm>
        </p:spPr>
        <p:txBody>
          <a:bodyPr>
            <a:normAutofit fontScale="92500"/>
          </a:bodyPr>
          <a:lstStyle/>
          <a:p>
            <a:pPr marL="0" indent="0">
              <a:buNone/>
            </a:pPr>
            <a:r>
              <a:rPr lang="el-GR" b="1" u="sng" dirty="0"/>
              <a:t>Οικογένεια:</a:t>
            </a:r>
          </a:p>
          <a:p>
            <a:pPr marL="0" indent="0">
              <a:buNone/>
            </a:pPr>
            <a:endParaRPr lang="el-GR" b="1" u="sng" dirty="0"/>
          </a:p>
          <a:p>
            <a:r>
              <a:rPr lang="el-GR" b="1" dirty="0"/>
              <a:t>Πρόκειται για ένα σύνολο ατόμων.</a:t>
            </a:r>
          </a:p>
          <a:p>
            <a:r>
              <a:rPr lang="el-GR" b="1" dirty="0"/>
              <a:t>Κάθε άτομο έχει μια σχέση με τα άλλα άτομα.</a:t>
            </a:r>
          </a:p>
          <a:p>
            <a:r>
              <a:rPr lang="el-GR" b="1" dirty="0"/>
              <a:t>Υπάρχει μια αλληλεπίδραση μεταξύ της σχέσης και τις ιδιότητες του ατόμου.</a:t>
            </a:r>
          </a:p>
          <a:p>
            <a:r>
              <a:rPr lang="el-GR" b="1" dirty="0"/>
              <a:t>Η οικογένεια πρέπει να αλληλοεπιδρά με τον έξω κόσμο.</a:t>
            </a:r>
          </a:p>
          <a:p>
            <a:r>
              <a:rPr lang="el-GR" b="1" dirty="0"/>
              <a:t>Υπάρχουν διάφορα είδη οικογενειών: πυρηνική οικογένεια, εκτεταμένη οικογένεια, κ.λπ.</a:t>
            </a:r>
            <a:endParaRPr lang="el-GR" dirty="0"/>
          </a:p>
        </p:txBody>
      </p:sp>
    </p:spTree>
    <p:extLst>
      <p:ext uri="{BB962C8B-B14F-4D97-AF65-F5344CB8AC3E}">
        <p14:creationId xmlns:p14="http://schemas.microsoft.com/office/powerpoint/2010/main" val="98790225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Εικόνα 5"/>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Effect>
                      <a14:saturation sat="6600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2123728" y="1724024"/>
            <a:ext cx="4422825" cy="4948036"/>
          </a:xfrm>
          <a:prstGeom prst="rect">
            <a:avLst/>
          </a:prstGeom>
        </p:spPr>
      </p:pic>
      <p:sp>
        <p:nvSpPr>
          <p:cNvPr id="2" name="Τίτλος 1"/>
          <p:cNvSpPr>
            <a:spLocks noGrp="1"/>
          </p:cNvSpPr>
          <p:nvPr>
            <p:ph type="title"/>
          </p:nvPr>
        </p:nvSpPr>
        <p:spPr/>
        <p:txBody>
          <a:bodyPr>
            <a:normAutofit fontScale="90000"/>
          </a:bodyPr>
          <a:lstStyle/>
          <a:p>
            <a:r>
              <a:rPr lang="el-GR" b="1" dirty="0"/>
              <a:t>Παράδειγμα</a:t>
            </a:r>
            <a:endParaRPr lang="el-GR" dirty="0"/>
          </a:p>
        </p:txBody>
      </p:sp>
      <p:sp>
        <p:nvSpPr>
          <p:cNvPr id="3" name="Θέση ημερομηνίας 2"/>
          <p:cNvSpPr>
            <a:spLocks noGrp="1"/>
          </p:cNvSpPr>
          <p:nvPr>
            <p:ph type="dt" sz="half" idx="10"/>
          </p:nvPr>
        </p:nvSpPr>
        <p:spPr/>
        <p:txBody>
          <a:bodyPr/>
          <a:lstStyle/>
          <a:p>
            <a:fld id="{DCB50540-4343-484C-A544-A2E246CCDEB0}" type="datetime1">
              <a:rPr lang="el-GR" smtClean="0"/>
              <a:pPr/>
              <a:t>6/3/2017</a:t>
            </a:fld>
            <a:endParaRPr lang="el-GR"/>
          </a:p>
        </p:txBody>
      </p:sp>
      <p:sp>
        <p:nvSpPr>
          <p:cNvPr id="4" name="Θέση αριθμού διαφάνειας 3"/>
          <p:cNvSpPr>
            <a:spLocks noGrp="1"/>
          </p:cNvSpPr>
          <p:nvPr>
            <p:ph type="sldNum" sz="quarter" idx="12"/>
          </p:nvPr>
        </p:nvSpPr>
        <p:spPr/>
        <p:txBody>
          <a:bodyPr/>
          <a:lstStyle/>
          <a:p>
            <a:fld id="{3C84320D-D16C-4654-B441-E5DBDE9C8ECD}" type="slidenum">
              <a:rPr lang="el-GR" smtClean="0"/>
              <a:pPr/>
              <a:t>28</a:t>
            </a:fld>
            <a:endParaRPr lang="el-GR"/>
          </a:p>
        </p:txBody>
      </p:sp>
      <p:sp>
        <p:nvSpPr>
          <p:cNvPr id="5" name="Θέση περιεχομένου 4"/>
          <p:cNvSpPr>
            <a:spLocks noGrp="1"/>
          </p:cNvSpPr>
          <p:nvPr>
            <p:ph sz="quarter" idx="13"/>
          </p:nvPr>
        </p:nvSpPr>
        <p:spPr>
          <a:xfrm>
            <a:off x="899592" y="2276872"/>
            <a:ext cx="7200800" cy="3672408"/>
          </a:xfrm>
        </p:spPr>
        <p:txBody>
          <a:bodyPr>
            <a:normAutofit fontScale="92500" lnSpcReduction="10000"/>
          </a:bodyPr>
          <a:lstStyle/>
          <a:p>
            <a:pPr algn="just"/>
            <a:r>
              <a:rPr lang="el-GR" b="1" dirty="0"/>
              <a:t>Αυτές οι περιγραφές επικεντρώνονται στη λειτουργία, τη δομή και άλλων ποικίλων μορφών. Μπορούμε επίσης να εξετάσουμε το ρόλο του χρόνου στον οποίο διαδραματίζονται τα πολύπλοκα συστήματα. Μεταξύ των ιδιοτήτων των σύνθετων συστημάτων είναι η αλλαγή, η ανάπτυξη και ο θάνατος, πιθανώς κάποια μορφή του κύκλου ζωής. Συνδυάζοντας τον χρόνο και το περιβάλλον μπορούμε να επισημάνουμε την ικανότητα προσαρμογής των πολύπλοκων συστημάτων.</a:t>
            </a:r>
          </a:p>
        </p:txBody>
      </p:sp>
    </p:spTree>
    <p:extLst>
      <p:ext uri="{BB962C8B-B14F-4D97-AF65-F5344CB8AC3E}">
        <p14:creationId xmlns:p14="http://schemas.microsoft.com/office/powerpoint/2010/main" val="397512079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Εικόνα 5"/>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Effect>
                      <a14:saturation sat="6600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2123728" y="1724024"/>
            <a:ext cx="4422825" cy="4948036"/>
          </a:xfrm>
          <a:prstGeom prst="rect">
            <a:avLst/>
          </a:prstGeom>
        </p:spPr>
      </p:pic>
      <p:sp>
        <p:nvSpPr>
          <p:cNvPr id="2" name="Τίτλος 1"/>
          <p:cNvSpPr>
            <a:spLocks noGrp="1"/>
          </p:cNvSpPr>
          <p:nvPr>
            <p:ph type="title"/>
          </p:nvPr>
        </p:nvSpPr>
        <p:spPr/>
        <p:txBody>
          <a:bodyPr>
            <a:noAutofit/>
          </a:bodyPr>
          <a:lstStyle/>
          <a:p>
            <a:r>
              <a:rPr lang="el-GR" sz="4800" b="1" dirty="0"/>
              <a:t>Κεντρικές ιδιότητες των πολύπλοκων συστημάτων</a:t>
            </a:r>
          </a:p>
        </p:txBody>
      </p:sp>
      <p:sp>
        <p:nvSpPr>
          <p:cNvPr id="3" name="Θέση ημερομηνίας 2"/>
          <p:cNvSpPr>
            <a:spLocks noGrp="1"/>
          </p:cNvSpPr>
          <p:nvPr>
            <p:ph type="dt" sz="half" idx="10"/>
          </p:nvPr>
        </p:nvSpPr>
        <p:spPr/>
        <p:txBody>
          <a:bodyPr/>
          <a:lstStyle/>
          <a:p>
            <a:fld id="{DCB50540-4343-484C-A544-A2E246CCDEB0}" type="datetime1">
              <a:rPr lang="el-GR" smtClean="0"/>
              <a:pPr/>
              <a:t>6/3/2017</a:t>
            </a:fld>
            <a:endParaRPr lang="el-GR"/>
          </a:p>
        </p:txBody>
      </p:sp>
      <p:sp>
        <p:nvSpPr>
          <p:cNvPr id="4" name="Θέση αριθμού διαφάνειας 3"/>
          <p:cNvSpPr>
            <a:spLocks noGrp="1"/>
          </p:cNvSpPr>
          <p:nvPr>
            <p:ph type="sldNum" sz="quarter" idx="12"/>
          </p:nvPr>
        </p:nvSpPr>
        <p:spPr/>
        <p:txBody>
          <a:bodyPr/>
          <a:lstStyle/>
          <a:p>
            <a:fld id="{3C84320D-D16C-4654-B441-E5DBDE9C8ECD}" type="slidenum">
              <a:rPr lang="el-GR" smtClean="0"/>
              <a:pPr/>
              <a:t>29</a:t>
            </a:fld>
            <a:endParaRPr lang="el-GR"/>
          </a:p>
        </p:txBody>
      </p:sp>
      <p:sp>
        <p:nvSpPr>
          <p:cNvPr id="5" name="Θέση περιεχομένου 4"/>
          <p:cNvSpPr>
            <a:spLocks noGrp="1"/>
          </p:cNvSpPr>
          <p:nvPr>
            <p:ph sz="quarter" idx="13"/>
          </p:nvPr>
        </p:nvSpPr>
        <p:spPr>
          <a:xfrm>
            <a:off x="899592" y="1844824"/>
            <a:ext cx="7344816" cy="4608512"/>
          </a:xfrm>
        </p:spPr>
        <p:txBody>
          <a:bodyPr>
            <a:normAutofit fontScale="92500" lnSpcReduction="20000"/>
          </a:bodyPr>
          <a:lstStyle/>
          <a:p>
            <a:pPr marL="0" indent="0" algn="just">
              <a:buNone/>
            </a:pPr>
            <a:r>
              <a:rPr lang="el-GR" b="1" dirty="0"/>
              <a:t>Μετά την περιγραφή σύνθετων συστημάτων, ένα δεύτερο βήμα είναι να προσδιοριστούν</a:t>
            </a:r>
            <a:r>
              <a:rPr lang="en-US" b="1" dirty="0"/>
              <a:t> </a:t>
            </a:r>
            <a:r>
              <a:rPr lang="el-GR" b="1" dirty="0"/>
              <a:t>κοινά χαρακτηριστικά. Θα μπορούσαμε να κάνουμε μια λίστα με μερικά από τα χαρακτηριστικά των πολύπλοκων συστημάτων και να ταξινομήσουμε καθένα από αυτά με κάποιο μέτρο ή χαρακτηριστικό που μπορεί να παρέχει μια πρώτη μέθοδο της ταξινόμησης ή περιγραφής.</a:t>
            </a:r>
          </a:p>
          <a:p>
            <a:pPr marL="0" indent="0" algn="just">
              <a:buNone/>
            </a:pPr>
            <a:r>
              <a:rPr lang="el-GR" b="1" dirty="0"/>
              <a:t>• Στοιχεία (και ο αριθμός τους)</a:t>
            </a:r>
          </a:p>
          <a:p>
            <a:pPr marL="0" indent="0" algn="just">
              <a:buNone/>
            </a:pPr>
            <a:r>
              <a:rPr lang="el-GR" b="1" dirty="0"/>
              <a:t>• Αλληλεπιδράσεις (και η δύναμή τους)</a:t>
            </a:r>
          </a:p>
          <a:p>
            <a:pPr marL="0" indent="0" algn="just">
              <a:buNone/>
            </a:pPr>
            <a:r>
              <a:rPr lang="el-GR" b="1" dirty="0"/>
              <a:t>• Σχηματισμός / Λειτουργία (και  οι χρονικές κλίμακες τους)</a:t>
            </a:r>
          </a:p>
          <a:p>
            <a:pPr marL="0" indent="0" algn="just">
              <a:buNone/>
            </a:pPr>
            <a:r>
              <a:rPr lang="el-GR" b="1" dirty="0"/>
              <a:t>• Διαφορετικότητα / Μεταβλητότητα</a:t>
            </a:r>
          </a:p>
          <a:p>
            <a:pPr marL="0" indent="0" algn="just">
              <a:buNone/>
            </a:pPr>
            <a:r>
              <a:rPr lang="el-GR" b="1" dirty="0"/>
              <a:t>• Περιβάλλον (και οι απαιτήσεις του)</a:t>
            </a:r>
          </a:p>
          <a:p>
            <a:pPr marL="0" indent="0" algn="just">
              <a:buNone/>
            </a:pPr>
            <a:r>
              <a:rPr lang="el-GR" b="1" dirty="0"/>
              <a:t>• Δραστηριότητα/</a:t>
            </a:r>
            <a:r>
              <a:rPr lang="el-GR" b="1" dirty="0" err="1"/>
              <a:t>ες</a:t>
            </a:r>
            <a:r>
              <a:rPr lang="el-GR" b="1" dirty="0"/>
              <a:t> (και ο/οι στόχος/οι)</a:t>
            </a:r>
          </a:p>
        </p:txBody>
      </p:sp>
    </p:spTree>
    <p:extLst>
      <p:ext uri="{BB962C8B-B14F-4D97-AF65-F5344CB8AC3E}">
        <p14:creationId xmlns:p14="http://schemas.microsoft.com/office/powerpoint/2010/main" val="42077220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457200" y="260648"/>
            <a:ext cx="8229600" cy="1033896"/>
          </a:xfrm>
        </p:spPr>
        <p:txBody>
          <a:bodyPr>
            <a:normAutofit/>
          </a:bodyPr>
          <a:lstStyle/>
          <a:p>
            <a:r>
              <a:rPr lang="el-GR" dirty="0">
                <a:effectLst/>
              </a:rPr>
              <a:t>Πίνακας Περιεχομένων</a:t>
            </a:r>
          </a:p>
        </p:txBody>
      </p:sp>
      <p:sp>
        <p:nvSpPr>
          <p:cNvPr id="3" name="Θέση περιεχομένου 2"/>
          <p:cNvSpPr>
            <a:spLocks noGrp="1"/>
          </p:cNvSpPr>
          <p:nvPr>
            <p:ph sz="half" idx="1"/>
          </p:nvPr>
        </p:nvSpPr>
        <p:spPr>
          <a:xfrm>
            <a:off x="323528" y="1600200"/>
            <a:ext cx="4172272" cy="4781128"/>
          </a:xfrm>
        </p:spPr>
        <p:txBody>
          <a:bodyPr>
            <a:noAutofit/>
          </a:bodyPr>
          <a:lstStyle/>
          <a:p>
            <a:r>
              <a:rPr lang="el-GR" sz="2000" b="1" dirty="0"/>
              <a:t>Διεπιστημονικότητα</a:t>
            </a:r>
          </a:p>
          <a:p>
            <a:r>
              <a:rPr lang="el-GR" sz="2000" b="1" dirty="0"/>
              <a:t>Διεπιστημονική προσέγγιση</a:t>
            </a:r>
          </a:p>
          <a:p>
            <a:r>
              <a:rPr lang="el-GR" sz="2000" b="1" dirty="0"/>
              <a:t>Πολύπλοκα συστήματα</a:t>
            </a:r>
          </a:p>
          <a:p>
            <a:r>
              <a:rPr lang="el-GR" sz="2000" b="1" dirty="0"/>
              <a:t>Αυτό που κάνει πολύπλοκα συστήματα;</a:t>
            </a:r>
          </a:p>
          <a:p>
            <a:r>
              <a:rPr lang="el-GR" sz="2000" b="1" dirty="0"/>
              <a:t>Παραδείγματα πολύπλοκων συστημάτων</a:t>
            </a:r>
          </a:p>
          <a:p>
            <a:r>
              <a:rPr lang="el-GR" sz="2000" b="1" dirty="0"/>
              <a:t>Κεντρικές ιδιότητες των πολύπλοκων συστημάτων</a:t>
            </a:r>
          </a:p>
          <a:p>
            <a:r>
              <a:rPr lang="el-GR" sz="2000" b="1" dirty="0"/>
              <a:t>Από στοιχεία και κομμάτια στα πολύπλοκα συστήματα</a:t>
            </a:r>
            <a:endParaRPr lang="el-GR" sz="2000" dirty="0"/>
          </a:p>
        </p:txBody>
      </p:sp>
      <p:sp>
        <p:nvSpPr>
          <p:cNvPr id="4" name="Θέση περιεχομένου 3"/>
          <p:cNvSpPr>
            <a:spLocks noGrp="1"/>
          </p:cNvSpPr>
          <p:nvPr>
            <p:ph sz="half" idx="2"/>
          </p:nvPr>
        </p:nvSpPr>
        <p:spPr>
          <a:xfrm>
            <a:off x="4648200" y="1600200"/>
            <a:ext cx="4172272" cy="4853136"/>
          </a:xfrm>
        </p:spPr>
        <p:txBody>
          <a:bodyPr>
            <a:normAutofit fontScale="92500"/>
          </a:bodyPr>
          <a:lstStyle/>
          <a:p>
            <a:r>
              <a:rPr lang="el-GR" sz="2400" b="1" dirty="0"/>
              <a:t>Τέσσερις ερωτήσεις που σχετίζονται με τα πολύπλοκα συστήματα</a:t>
            </a:r>
          </a:p>
          <a:p>
            <a:r>
              <a:rPr lang="el-GR" sz="2400" b="1" dirty="0"/>
              <a:t>Συνοψίζοντας τις δύο προσεγγίσεις παραπάνω</a:t>
            </a:r>
          </a:p>
          <a:p>
            <a:r>
              <a:rPr lang="el-GR" sz="2400" b="1" dirty="0"/>
              <a:t>Περίπλοκα συστήματα και κάποια χαρακτηριστικά</a:t>
            </a:r>
          </a:p>
          <a:p>
            <a:r>
              <a:rPr lang="el-GR" sz="2400" b="1" dirty="0"/>
              <a:t>Οριζόντιες Έννοιες</a:t>
            </a:r>
          </a:p>
          <a:p>
            <a:r>
              <a:rPr lang="el-GR" sz="2400" b="1" dirty="0"/>
              <a:t>Η μελέτη περίπτωσης της "Πλαίσιο"</a:t>
            </a:r>
          </a:p>
          <a:p>
            <a:r>
              <a:rPr lang="el-GR" sz="2400" b="1" dirty="0"/>
              <a:t>Οριζόντιες Έννοιες στο "Πλαίσιο"</a:t>
            </a:r>
          </a:p>
          <a:p>
            <a:r>
              <a:rPr lang="el-GR" sz="2400" b="1" dirty="0"/>
              <a:t>Κατευθυντήριες Αρχές</a:t>
            </a:r>
          </a:p>
        </p:txBody>
      </p:sp>
      <p:sp>
        <p:nvSpPr>
          <p:cNvPr id="5" name="Θέση ημερομηνίας 4"/>
          <p:cNvSpPr>
            <a:spLocks noGrp="1"/>
          </p:cNvSpPr>
          <p:nvPr>
            <p:ph type="dt" sz="half" idx="10"/>
          </p:nvPr>
        </p:nvSpPr>
        <p:spPr/>
        <p:txBody>
          <a:bodyPr/>
          <a:lstStyle/>
          <a:p>
            <a:fld id="{AE7DB0E4-ED83-4F6B-BDF1-01B3B3263C47}" type="datetime1">
              <a:rPr lang="el-GR" smtClean="0"/>
              <a:pPr/>
              <a:t>6/3/2017</a:t>
            </a:fld>
            <a:endParaRPr lang="el-GR"/>
          </a:p>
        </p:txBody>
      </p:sp>
      <p:sp>
        <p:nvSpPr>
          <p:cNvPr id="6" name="Θέση αριθμού διαφάνειας 5"/>
          <p:cNvSpPr>
            <a:spLocks noGrp="1"/>
          </p:cNvSpPr>
          <p:nvPr>
            <p:ph type="sldNum" sz="quarter" idx="12"/>
          </p:nvPr>
        </p:nvSpPr>
        <p:spPr/>
        <p:txBody>
          <a:bodyPr/>
          <a:lstStyle/>
          <a:p>
            <a:fld id="{3C84320D-D16C-4654-B441-E5DBDE9C8ECD}" type="slidenum">
              <a:rPr lang="el-GR" smtClean="0"/>
              <a:pPr/>
              <a:t>3</a:t>
            </a:fld>
            <a:endParaRPr lang="el-GR"/>
          </a:p>
        </p:txBody>
      </p:sp>
    </p:spTree>
    <p:extLst>
      <p:ext uri="{BB962C8B-B14F-4D97-AF65-F5344CB8AC3E}">
        <p14:creationId xmlns:p14="http://schemas.microsoft.com/office/powerpoint/2010/main" val="338190560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Εικόνα 5"/>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Effect>
                      <a14:saturation sat="6600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2123728" y="1724024"/>
            <a:ext cx="4422825" cy="4948036"/>
          </a:xfrm>
          <a:prstGeom prst="rect">
            <a:avLst/>
          </a:prstGeom>
        </p:spPr>
      </p:pic>
      <p:sp>
        <p:nvSpPr>
          <p:cNvPr id="2" name="Τίτλος 1"/>
          <p:cNvSpPr>
            <a:spLocks noGrp="1"/>
          </p:cNvSpPr>
          <p:nvPr>
            <p:ph type="title"/>
          </p:nvPr>
        </p:nvSpPr>
        <p:spPr>
          <a:xfrm>
            <a:off x="457200" y="332656"/>
            <a:ext cx="8229600" cy="1008112"/>
          </a:xfrm>
        </p:spPr>
        <p:txBody>
          <a:bodyPr>
            <a:noAutofit/>
          </a:bodyPr>
          <a:lstStyle/>
          <a:p>
            <a:r>
              <a:rPr lang="el-GR" sz="4000" b="1" dirty="0"/>
              <a:t>Από στοιχεία και τμήματα σε πολύπλοκα συστήματα</a:t>
            </a:r>
            <a:endParaRPr lang="el-GR" sz="4000" dirty="0"/>
          </a:p>
        </p:txBody>
      </p:sp>
      <p:sp>
        <p:nvSpPr>
          <p:cNvPr id="3" name="Θέση ημερομηνίας 2"/>
          <p:cNvSpPr>
            <a:spLocks noGrp="1"/>
          </p:cNvSpPr>
          <p:nvPr>
            <p:ph type="dt" sz="half" idx="10"/>
          </p:nvPr>
        </p:nvSpPr>
        <p:spPr/>
        <p:txBody>
          <a:bodyPr/>
          <a:lstStyle/>
          <a:p>
            <a:fld id="{DCB50540-4343-484C-A544-A2E246CCDEB0}" type="datetime1">
              <a:rPr lang="el-GR" smtClean="0"/>
              <a:pPr/>
              <a:t>6/3/2017</a:t>
            </a:fld>
            <a:endParaRPr lang="el-GR"/>
          </a:p>
        </p:txBody>
      </p:sp>
      <p:sp>
        <p:nvSpPr>
          <p:cNvPr id="4" name="Θέση αριθμού διαφάνειας 3"/>
          <p:cNvSpPr>
            <a:spLocks noGrp="1"/>
          </p:cNvSpPr>
          <p:nvPr>
            <p:ph type="sldNum" sz="quarter" idx="12"/>
          </p:nvPr>
        </p:nvSpPr>
        <p:spPr/>
        <p:txBody>
          <a:bodyPr/>
          <a:lstStyle/>
          <a:p>
            <a:fld id="{3C84320D-D16C-4654-B441-E5DBDE9C8ECD}" type="slidenum">
              <a:rPr lang="el-GR" smtClean="0"/>
              <a:pPr/>
              <a:t>30</a:t>
            </a:fld>
            <a:endParaRPr lang="el-GR"/>
          </a:p>
        </p:txBody>
      </p:sp>
      <p:sp>
        <p:nvSpPr>
          <p:cNvPr id="5" name="Θέση περιεχομένου 4"/>
          <p:cNvSpPr>
            <a:spLocks noGrp="1"/>
          </p:cNvSpPr>
          <p:nvPr>
            <p:ph sz="quarter" idx="13"/>
          </p:nvPr>
        </p:nvSpPr>
        <p:spPr>
          <a:xfrm>
            <a:off x="899592" y="1844824"/>
            <a:ext cx="7416824" cy="4104456"/>
          </a:xfrm>
        </p:spPr>
        <p:txBody>
          <a:bodyPr>
            <a:normAutofit fontScale="92500" lnSpcReduction="10000"/>
          </a:bodyPr>
          <a:lstStyle/>
          <a:p>
            <a:pPr marL="0" indent="0" algn="just">
              <a:buNone/>
            </a:pPr>
            <a:r>
              <a:rPr lang="el-GR" b="1" dirty="0"/>
              <a:t>Υπάρχουν δύο προσεγγίσεις για την οργάνωση των ιδιοτήτων των πολύπλοκων συστημάτων, που θα χρησιμεύσει ως βάση των συζητήσεών μας.</a:t>
            </a:r>
          </a:p>
          <a:p>
            <a:pPr marL="0" indent="0" algn="just">
              <a:buNone/>
            </a:pPr>
            <a:r>
              <a:rPr lang="el-GR" b="1" dirty="0"/>
              <a:t>Το πρώτο από αυτά είναι η σχέση μεταξύ των στοιχείων, εξαρτημάτων και του συνόλου. Δεδομένου ότι υπάρχει μόνο μία ιδιότητα του περίπλοκου συστήματος που γνωρίζουμε με βεβαιότητα - ότι είναι πολύπλοκο - το κύριο ερώτημα που μπορούμε να θέσουμε για τη σχέση αυτή είναι το πώς η πολυπλοκότητα του όλου σχετίζεται με την πολυπλοκότητα των τμημάτων. Όπως θα δούμε, το ζήτημα αυτό είναι ένα</a:t>
            </a:r>
            <a:r>
              <a:rPr lang="en-US" b="1" dirty="0"/>
              <a:t> </a:t>
            </a:r>
            <a:r>
              <a:rPr lang="el-GR" b="1" dirty="0"/>
              <a:t>ενδιαφέρον θέμα για την κατανόηση των πολύπλοκων συστημάτων.</a:t>
            </a:r>
          </a:p>
        </p:txBody>
      </p:sp>
    </p:spTree>
    <p:extLst>
      <p:ext uri="{BB962C8B-B14F-4D97-AF65-F5344CB8AC3E}">
        <p14:creationId xmlns:p14="http://schemas.microsoft.com/office/powerpoint/2010/main" val="313642188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Εικόνα 5"/>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Effect>
                      <a14:saturation sat="6600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2123728" y="1724024"/>
            <a:ext cx="4422825" cy="4948036"/>
          </a:xfrm>
          <a:prstGeom prst="rect">
            <a:avLst/>
          </a:prstGeom>
        </p:spPr>
      </p:pic>
      <p:sp>
        <p:nvSpPr>
          <p:cNvPr id="2" name="Τίτλος 1"/>
          <p:cNvSpPr>
            <a:spLocks noGrp="1"/>
          </p:cNvSpPr>
          <p:nvPr>
            <p:ph type="title"/>
          </p:nvPr>
        </p:nvSpPr>
        <p:spPr/>
        <p:txBody>
          <a:bodyPr>
            <a:normAutofit fontScale="90000"/>
          </a:bodyPr>
          <a:lstStyle/>
          <a:p>
            <a:r>
              <a:rPr lang="el-GR" sz="4000" b="1" dirty="0"/>
              <a:t>Από στοιχεία κ κομμάτια σε πολύπλοκα συστήματα</a:t>
            </a:r>
            <a:endParaRPr lang="el-GR" dirty="0"/>
          </a:p>
        </p:txBody>
      </p:sp>
      <p:sp>
        <p:nvSpPr>
          <p:cNvPr id="3" name="Θέση ημερομηνίας 2"/>
          <p:cNvSpPr>
            <a:spLocks noGrp="1"/>
          </p:cNvSpPr>
          <p:nvPr>
            <p:ph type="dt" sz="half" idx="10"/>
          </p:nvPr>
        </p:nvSpPr>
        <p:spPr/>
        <p:txBody>
          <a:bodyPr/>
          <a:lstStyle/>
          <a:p>
            <a:fld id="{DCB50540-4343-484C-A544-A2E246CCDEB0}" type="datetime1">
              <a:rPr lang="el-GR" smtClean="0"/>
              <a:pPr/>
              <a:t>6/3/2017</a:t>
            </a:fld>
            <a:endParaRPr lang="el-GR"/>
          </a:p>
        </p:txBody>
      </p:sp>
      <p:sp>
        <p:nvSpPr>
          <p:cNvPr id="4" name="Θέση αριθμού διαφάνειας 3"/>
          <p:cNvSpPr>
            <a:spLocks noGrp="1"/>
          </p:cNvSpPr>
          <p:nvPr>
            <p:ph type="sldNum" sz="quarter" idx="12"/>
          </p:nvPr>
        </p:nvSpPr>
        <p:spPr/>
        <p:txBody>
          <a:bodyPr/>
          <a:lstStyle/>
          <a:p>
            <a:fld id="{3C84320D-D16C-4654-B441-E5DBDE9C8ECD}" type="slidenum">
              <a:rPr lang="el-GR" smtClean="0"/>
              <a:pPr/>
              <a:t>31</a:t>
            </a:fld>
            <a:endParaRPr lang="el-GR"/>
          </a:p>
        </p:txBody>
      </p:sp>
      <p:sp>
        <p:nvSpPr>
          <p:cNvPr id="5" name="Θέση περιεχομένου 4"/>
          <p:cNvSpPr>
            <a:spLocks noGrp="1"/>
          </p:cNvSpPr>
          <p:nvPr>
            <p:ph sz="quarter" idx="13"/>
          </p:nvPr>
        </p:nvSpPr>
        <p:spPr>
          <a:xfrm>
            <a:off x="467544" y="1844824"/>
            <a:ext cx="8064896" cy="4680520"/>
          </a:xfrm>
        </p:spPr>
        <p:txBody>
          <a:bodyPr>
            <a:normAutofit fontScale="92500" lnSpcReduction="10000"/>
          </a:bodyPr>
          <a:lstStyle/>
          <a:p>
            <a:pPr algn="just">
              <a:buFont typeface="Wingdings" pitchFamily="2" charset="2"/>
              <a:buChar char="v"/>
            </a:pPr>
            <a:r>
              <a:rPr lang="el-GR" b="1" dirty="0"/>
              <a:t>Η δεύτερη προσέγγιση για τη μελέτη των πολύπλοκων συστημάτων ξεκινά από την κατανόηση της σχέσης των συστημάτων με τις περιγραφές τους.</a:t>
            </a:r>
          </a:p>
          <a:p>
            <a:pPr algn="just">
              <a:buFont typeface="Wingdings" pitchFamily="2" charset="2"/>
              <a:buChar char="v"/>
            </a:pPr>
            <a:r>
              <a:rPr lang="el-GR" b="1" dirty="0"/>
              <a:t>Το κεντρικό θέμα είναι να καθορίσουμε ποσοτικά τι εννοούμε με τον όρο πολυπλοκότητα. Τι, τελικά, εννοούμε όταν λέμε ότι ένα σύστημα είναι πολύπλοκο; Καλύτερα ακόμα, τι εννοούμε όταν λέμε ότι ένα σύστημα είναι πιο περίπλοκο από ένα άλλο;</a:t>
            </a:r>
          </a:p>
          <a:p>
            <a:pPr algn="just">
              <a:buFont typeface="Wingdings" pitchFamily="2" charset="2"/>
              <a:buChar char="v"/>
            </a:pPr>
            <a:r>
              <a:rPr lang="el-GR" b="1" dirty="0"/>
              <a:t>Για να αναπτυχθεί μια ποσοτική κατανόηση της πολυπλοκότητας θα χρησιμοποιήσουμε τα εργαλεία της στατιστικής φυσικής και την επιστήμη των υπολογιστών</a:t>
            </a:r>
          </a:p>
          <a:p>
            <a:pPr algn="just">
              <a:buFont typeface="Wingdings" pitchFamily="2" charset="2"/>
              <a:buChar char="v"/>
            </a:pPr>
            <a:r>
              <a:rPr lang="el-GR" b="1" dirty="0"/>
              <a:t>Σύμφωνα με αυτή την αντίληψη, πολυπλοκότητα είναι η ποσότητα των πληροφοριών που είναι απαραίτητες για να περιγράψουν ένα σύστημα.</a:t>
            </a:r>
          </a:p>
        </p:txBody>
      </p:sp>
    </p:spTree>
    <p:extLst>
      <p:ext uri="{BB962C8B-B14F-4D97-AF65-F5344CB8AC3E}">
        <p14:creationId xmlns:p14="http://schemas.microsoft.com/office/powerpoint/2010/main" val="233612859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Εικόνα 5"/>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Effect>
                      <a14:saturation sat="6600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2123728" y="1724024"/>
            <a:ext cx="4422825" cy="4948036"/>
          </a:xfrm>
          <a:prstGeom prst="rect">
            <a:avLst/>
          </a:prstGeom>
        </p:spPr>
      </p:pic>
      <p:sp>
        <p:nvSpPr>
          <p:cNvPr id="2" name="Τίτλος 1"/>
          <p:cNvSpPr>
            <a:spLocks noGrp="1"/>
          </p:cNvSpPr>
          <p:nvPr>
            <p:ph type="title"/>
          </p:nvPr>
        </p:nvSpPr>
        <p:spPr/>
        <p:txBody>
          <a:bodyPr>
            <a:noAutofit/>
          </a:bodyPr>
          <a:lstStyle/>
          <a:p>
            <a:r>
              <a:rPr lang="el-GR" sz="3600" b="1" dirty="0"/>
              <a:t>4 ερωτήσεις που σχετίζονται με τα πολύπλοκα συστήματα</a:t>
            </a:r>
          </a:p>
        </p:txBody>
      </p:sp>
      <p:sp>
        <p:nvSpPr>
          <p:cNvPr id="3" name="Θέση ημερομηνίας 2"/>
          <p:cNvSpPr>
            <a:spLocks noGrp="1"/>
          </p:cNvSpPr>
          <p:nvPr>
            <p:ph type="dt" sz="half" idx="10"/>
          </p:nvPr>
        </p:nvSpPr>
        <p:spPr/>
        <p:txBody>
          <a:bodyPr/>
          <a:lstStyle/>
          <a:p>
            <a:fld id="{DCB50540-4343-484C-A544-A2E246CCDEB0}" type="datetime1">
              <a:rPr lang="el-GR" smtClean="0"/>
              <a:pPr/>
              <a:t>6/3/2017</a:t>
            </a:fld>
            <a:endParaRPr lang="el-GR"/>
          </a:p>
        </p:txBody>
      </p:sp>
      <p:sp>
        <p:nvSpPr>
          <p:cNvPr id="4" name="Θέση αριθμού διαφάνειας 3"/>
          <p:cNvSpPr>
            <a:spLocks noGrp="1"/>
          </p:cNvSpPr>
          <p:nvPr>
            <p:ph type="sldNum" sz="quarter" idx="12"/>
          </p:nvPr>
        </p:nvSpPr>
        <p:spPr/>
        <p:txBody>
          <a:bodyPr/>
          <a:lstStyle/>
          <a:p>
            <a:fld id="{3C84320D-D16C-4654-B441-E5DBDE9C8ECD}" type="slidenum">
              <a:rPr lang="el-GR" smtClean="0"/>
              <a:pPr/>
              <a:t>32</a:t>
            </a:fld>
            <a:endParaRPr lang="el-GR"/>
          </a:p>
        </p:txBody>
      </p:sp>
      <p:sp>
        <p:nvSpPr>
          <p:cNvPr id="5" name="Θέση περιεχομένου 4"/>
          <p:cNvSpPr>
            <a:spLocks noGrp="1"/>
          </p:cNvSpPr>
          <p:nvPr>
            <p:ph sz="quarter" idx="13"/>
          </p:nvPr>
        </p:nvSpPr>
        <p:spPr>
          <a:xfrm>
            <a:off x="827584" y="1988840"/>
            <a:ext cx="7560840" cy="4320480"/>
          </a:xfrm>
        </p:spPr>
        <p:txBody>
          <a:bodyPr>
            <a:normAutofit lnSpcReduction="10000"/>
          </a:bodyPr>
          <a:lstStyle/>
          <a:p>
            <a:pPr marL="457200" indent="-457200" algn="just">
              <a:buFont typeface="+mj-lt"/>
              <a:buAutoNum type="arabicPeriod"/>
            </a:pPr>
            <a:r>
              <a:rPr lang="el-GR" b="1" u="sng" dirty="0"/>
              <a:t>Χώρος: </a:t>
            </a:r>
            <a:r>
              <a:rPr lang="el-GR" b="1" dirty="0"/>
              <a:t>Ποια είναι τα χαρακτηριστικά της δομής των πολύπλοκων συστημάτων; Πολλά πολύπλοκα συστήματα έχουν υποδομή που εκτείνεται στο μέγεθος του ίδιου του συστήματος. Γιατί υπάρχουν υποδομές;</a:t>
            </a:r>
          </a:p>
          <a:p>
            <a:pPr marL="457200" indent="-457200" algn="just">
              <a:buFont typeface="+mj-lt"/>
              <a:buAutoNum type="arabicPeriod"/>
            </a:pPr>
            <a:r>
              <a:rPr lang="el-GR" b="1" u="sng" dirty="0"/>
              <a:t>Χρόνος:</a:t>
            </a:r>
            <a:r>
              <a:rPr lang="el-GR" b="1" dirty="0"/>
              <a:t> Πόσο διαρκούν οι δυναμικές διεργασίες σε πολύπλοκα συστήματα; Πολλά πολύπλοκα συστήματα έχουν συγκεκριμένες απαντήσεις στις αλλαγές στο περιβάλλον τους που απαιτούν αλλαγή της εσωτερικής τους δομής. Πώς μπορεί μια σύνθετη δομή να ανταπεξέλθει σε ένα εύλογο χρονικό διάστημα;</a:t>
            </a:r>
            <a:endParaRPr lang="en-US" dirty="0"/>
          </a:p>
        </p:txBody>
      </p:sp>
    </p:spTree>
    <p:extLst>
      <p:ext uri="{BB962C8B-B14F-4D97-AF65-F5344CB8AC3E}">
        <p14:creationId xmlns:p14="http://schemas.microsoft.com/office/powerpoint/2010/main" val="252371483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Εικόνα 5"/>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Effect>
                      <a14:saturation sat="6600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2123728" y="1724024"/>
            <a:ext cx="4422825" cy="4948036"/>
          </a:xfrm>
          <a:prstGeom prst="rect">
            <a:avLst/>
          </a:prstGeom>
        </p:spPr>
      </p:pic>
      <p:sp>
        <p:nvSpPr>
          <p:cNvPr id="2" name="Τίτλος 1"/>
          <p:cNvSpPr>
            <a:spLocks noGrp="1"/>
          </p:cNvSpPr>
          <p:nvPr>
            <p:ph type="title"/>
          </p:nvPr>
        </p:nvSpPr>
        <p:spPr/>
        <p:txBody>
          <a:bodyPr>
            <a:normAutofit fontScale="90000"/>
          </a:bodyPr>
          <a:lstStyle/>
          <a:p>
            <a:r>
              <a:rPr lang="el-GR" sz="3600" b="1" dirty="0"/>
              <a:t>Τέσσερις ερωτήσεις που σχετίζονται με τα πολύπλοκα συστήματα</a:t>
            </a:r>
            <a:endParaRPr lang="el-GR" dirty="0"/>
          </a:p>
        </p:txBody>
      </p:sp>
      <p:sp>
        <p:nvSpPr>
          <p:cNvPr id="3" name="Θέση ημερομηνίας 2"/>
          <p:cNvSpPr>
            <a:spLocks noGrp="1"/>
          </p:cNvSpPr>
          <p:nvPr>
            <p:ph type="dt" sz="half" idx="10"/>
          </p:nvPr>
        </p:nvSpPr>
        <p:spPr/>
        <p:txBody>
          <a:bodyPr/>
          <a:lstStyle/>
          <a:p>
            <a:fld id="{DCB50540-4343-484C-A544-A2E246CCDEB0}" type="datetime1">
              <a:rPr lang="el-GR" smtClean="0"/>
              <a:pPr/>
              <a:t>6/3/2017</a:t>
            </a:fld>
            <a:endParaRPr lang="el-GR"/>
          </a:p>
        </p:txBody>
      </p:sp>
      <p:sp>
        <p:nvSpPr>
          <p:cNvPr id="4" name="Θέση αριθμού διαφάνειας 3"/>
          <p:cNvSpPr>
            <a:spLocks noGrp="1"/>
          </p:cNvSpPr>
          <p:nvPr>
            <p:ph type="sldNum" sz="quarter" idx="12"/>
          </p:nvPr>
        </p:nvSpPr>
        <p:spPr/>
        <p:txBody>
          <a:bodyPr/>
          <a:lstStyle/>
          <a:p>
            <a:fld id="{3C84320D-D16C-4654-B441-E5DBDE9C8ECD}" type="slidenum">
              <a:rPr lang="el-GR" smtClean="0"/>
              <a:pPr/>
              <a:t>33</a:t>
            </a:fld>
            <a:endParaRPr lang="el-GR"/>
          </a:p>
        </p:txBody>
      </p:sp>
      <p:sp>
        <p:nvSpPr>
          <p:cNvPr id="5" name="Θέση περιεχομένου 4"/>
          <p:cNvSpPr>
            <a:spLocks noGrp="1"/>
          </p:cNvSpPr>
          <p:nvPr>
            <p:ph sz="quarter" idx="13"/>
          </p:nvPr>
        </p:nvSpPr>
        <p:spPr>
          <a:xfrm>
            <a:off x="755576" y="2060848"/>
            <a:ext cx="7560840" cy="3888432"/>
          </a:xfrm>
        </p:spPr>
        <p:txBody>
          <a:bodyPr>
            <a:normAutofit fontScale="92500" lnSpcReduction="20000"/>
          </a:bodyPr>
          <a:lstStyle/>
          <a:p>
            <a:pPr marL="457200" indent="-457200" algn="just">
              <a:buFont typeface="+mj-lt"/>
              <a:buAutoNum type="arabicPeriod" startAt="3"/>
            </a:pPr>
            <a:r>
              <a:rPr lang="el-GR" b="1" u="sng" dirty="0" err="1"/>
              <a:t>Αυτο</a:t>
            </a:r>
            <a:r>
              <a:rPr lang="el-GR" b="1" u="sng" dirty="0"/>
              <a:t>-οργάνωση και/έναντι οργάνωση μέσω σχεδιασμό</a:t>
            </a:r>
            <a:r>
              <a:rPr lang="el-GR" b="1" dirty="0"/>
              <a:t>: Γιατί υπάρχουν πολύπλοκα συστήματα; Ποιες είναι οι δυναμικές διαδικασίες που μπορούν να οδηγήσουν σε πολύπλοκα συστήματα; Πολλά πολύπλοκα συστήματα υφίστανται καθοδηγούμενες αναπτυξιακές διαδικασίες, ως μέρος του σχηματισμού τους. Πώς καθοδηγούνται οι αναπτυξιακές διαδικασίες;</a:t>
            </a:r>
          </a:p>
          <a:p>
            <a:pPr marL="457200" indent="-457200" algn="just">
              <a:buFont typeface="+mj-lt"/>
              <a:buAutoNum type="arabicPeriod" startAt="3"/>
            </a:pPr>
            <a:r>
              <a:rPr lang="el-GR" b="1" u="sng" dirty="0"/>
              <a:t>Πολυπλοκότητα:</a:t>
            </a:r>
            <a:r>
              <a:rPr lang="el-GR" b="1" dirty="0"/>
              <a:t> Τι είναι πολυπλοκότητα; Τα πολύπλοκα συστήματα έχουν διαφορετικούς βαθμούς πολυπλοκότητας. Πώς χαρακτηρίζουμε / διακρίνουμε τους διαφορετικούς βαθμούς πολυπλοκότητας;</a:t>
            </a:r>
            <a:endParaRPr lang="el-GR" dirty="0"/>
          </a:p>
        </p:txBody>
      </p:sp>
    </p:spTree>
    <p:extLst>
      <p:ext uri="{BB962C8B-B14F-4D97-AF65-F5344CB8AC3E}">
        <p14:creationId xmlns:p14="http://schemas.microsoft.com/office/powerpoint/2010/main" val="396878377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Εικόνα 5"/>
          <p:cNvPicPr>
            <a:picLocks noChangeAspect="1"/>
          </p:cNvPicPr>
          <p:nvPr/>
        </p:nvPicPr>
        <p:blipFill>
          <a:blip r:embed="rId3">
            <a:extLst>
              <a:ext uri="{BEBA8EAE-BF5A-486C-A8C5-ECC9F3942E4B}">
                <a14:imgProps xmlns:a14="http://schemas.microsoft.com/office/drawing/2010/main">
                  <a14:imgLayer r:embed="rId4">
                    <a14:imgEffect>
                      <a14:sharpenSoften amount="-25000"/>
                    </a14:imgEffect>
                    <a14:imgEffect>
                      <a14:saturation sat="6600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2123728" y="1724024"/>
            <a:ext cx="4422825" cy="4948036"/>
          </a:xfrm>
          <a:prstGeom prst="rect">
            <a:avLst/>
          </a:prstGeom>
        </p:spPr>
      </p:pic>
      <p:sp>
        <p:nvSpPr>
          <p:cNvPr id="2" name="Τίτλος 1"/>
          <p:cNvSpPr>
            <a:spLocks noGrp="1"/>
          </p:cNvSpPr>
          <p:nvPr>
            <p:ph type="title"/>
          </p:nvPr>
        </p:nvSpPr>
        <p:spPr>
          <a:xfrm>
            <a:off x="439947" y="596874"/>
            <a:ext cx="8579296" cy="720080"/>
          </a:xfrm>
        </p:spPr>
        <p:txBody>
          <a:bodyPr>
            <a:noAutofit/>
          </a:bodyPr>
          <a:lstStyle/>
          <a:p>
            <a:r>
              <a:rPr lang="el-GR" sz="4000" dirty="0"/>
              <a:t>Συνοψίζοντας τις δύο παραπάνω θεωρήσεις</a:t>
            </a:r>
          </a:p>
        </p:txBody>
      </p:sp>
      <p:sp>
        <p:nvSpPr>
          <p:cNvPr id="3" name="Θέση ημερομηνίας 2"/>
          <p:cNvSpPr>
            <a:spLocks noGrp="1"/>
          </p:cNvSpPr>
          <p:nvPr>
            <p:ph type="dt" sz="half" idx="10"/>
          </p:nvPr>
        </p:nvSpPr>
        <p:spPr/>
        <p:txBody>
          <a:bodyPr/>
          <a:lstStyle/>
          <a:p>
            <a:fld id="{DCB50540-4343-484C-A544-A2E246CCDEB0}" type="datetime1">
              <a:rPr lang="el-GR" smtClean="0"/>
              <a:pPr/>
              <a:t>6/3/2017</a:t>
            </a:fld>
            <a:endParaRPr lang="el-GR"/>
          </a:p>
        </p:txBody>
      </p:sp>
      <p:sp>
        <p:nvSpPr>
          <p:cNvPr id="4" name="Θέση αριθμού διαφάνειας 3"/>
          <p:cNvSpPr>
            <a:spLocks noGrp="1"/>
          </p:cNvSpPr>
          <p:nvPr>
            <p:ph type="sldNum" sz="quarter" idx="12"/>
          </p:nvPr>
        </p:nvSpPr>
        <p:spPr/>
        <p:txBody>
          <a:bodyPr/>
          <a:lstStyle/>
          <a:p>
            <a:fld id="{3C84320D-D16C-4654-B441-E5DBDE9C8ECD}" type="slidenum">
              <a:rPr lang="el-GR" smtClean="0"/>
              <a:pPr/>
              <a:t>34</a:t>
            </a:fld>
            <a:endParaRPr lang="el-GR"/>
          </a:p>
        </p:txBody>
      </p:sp>
      <p:sp>
        <p:nvSpPr>
          <p:cNvPr id="5" name="Θέση περιεχομένου 4"/>
          <p:cNvSpPr>
            <a:spLocks noGrp="1"/>
          </p:cNvSpPr>
          <p:nvPr>
            <p:ph sz="quarter" idx="13"/>
          </p:nvPr>
        </p:nvSpPr>
        <p:spPr>
          <a:xfrm>
            <a:off x="971600" y="2060848"/>
            <a:ext cx="6984776" cy="3888432"/>
          </a:xfrm>
        </p:spPr>
        <p:txBody>
          <a:bodyPr>
            <a:normAutofit lnSpcReduction="10000"/>
          </a:bodyPr>
          <a:lstStyle/>
          <a:p>
            <a:pPr algn="just">
              <a:buFont typeface="Wingdings" pitchFamily="2" charset="2"/>
              <a:buChar char="v"/>
            </a:pPr>
            <a:r>
              <a:rPr lang="el-GR" b="1" dirty="0"/>
              <a:t>Η πρώτη ασχολείται με τα στοιχεία και τις αλληλεπιδράσεις τους.</a:t>
            </a:r>
          </a:p>
          <a:p>
            <a:pPr algn="just">
              <a:buFont typeface="Wingdings" pitchFamily="2" charset="2"/>
              <a:buChar char="v"/>
            </a:pPr>
            <a:r>
              <a:rPr lang="el-GR" b="1" dirty="0"/>
              <a:t>Το δεύτερο ασχολείται με τις περιγραφές και τις πληροφορίες.</a:t>
            </a:r>
          </a:p>
          <a:p>
            <a:pPr algn="just">
              <a:buFont typeface="Wingdings" pitchFamily="2" charset="2"/>
              <a:buChar char="v"/>
            </a:pPr>
            <a:r>
              <a:rPr lang="el-GR" b="1" dirty="0"/>
              <a:t>Τελικά, ο στόχος μας είναι οι συσχέτιση τους, αλλά το κάνουμε αυτό χρησιμοποιώντας ερωτήσεις που προχωρούν σταδιακά από τα στοιχεία και τις αλληλεπιδράσεις στις περιγραφές και τις πληροφορίες.</a:t>
            </a:r>
          </a:p>
        </p:txBody>
      </p:sp>
    </p:spTree>
    <p:extLst>
      <p:ext uri="{BB962C8B-B14F-4D97-AF65-F5344CB8AC3E}">
        <p14:creationId xmlns:p14="http://schemas.microsoft.com/office/powerpoint/2010/main" val="231846692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Εικόνα 5"/>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Effect>
                      <a14:saturation sat="6600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2123728" y="1724024"/>
            <a:ext cx="4422825" cy="4948036"/>
          </a:xfrm>
          <a:prstGeom prst="rect">
            <a:avLst/>
          </a:prstGeom>
        </p:spPr>
      </p:pic>
      <p:sp>
        <p:nvSpPr>
          <p:cNvPr id="3" name="Θέση ημερομηνίας 2"/>
          <p:cNvSpPr>
            <a:spLocks noGrp="1"/>
          </p:cNvSpPr>
          <p:nvPr>
            <p:ph type="dt" sz="half" idx="10"/>
          </p:nvPr>
        </p:nvSpPr>
        <p:spPr/>
        <p:txBody>
          <a:bodyPr/>
          <a:lstStyle/>
          <a:p>
            <a:fld id="{DCB50540-4343-484C-A544-A2E246CCDEB0}" type="datetime1">
              <a:rPr lang="el-GR" smtClean="0"/>
              <a:pPr/>
              <a:t>6/3/2017</a:t>
            </a:fld>
            <a:endParaRPr lang="el-GR"/>
          </a:p>
        </p:txBody>
      </p:sp>
      <p:sp>
        <p:nvSpPr>
          <p:cNvPr id="4" name="Θέση αριθμού διαφάνειας 3"/>
          <p:cNvSpPr>
            <a:spLocks noGrp="1"/>
          </p:cNvSpPr>
          <p:nvPr>
            <p:ph type="sldNum" sz="quarter" idx="12"/>
          </p:nvPr>
        </p:nvSpPr>
        <p:spPr/>
        <p:txBody>
          <a:bodyPr/>
          <a:lstStyle/>
          <a:p>
            <a:fld id="{3C84320D-D16C-4654-B441-E5DBDE9C8ECD}" type="slidenum">
              <a:rPr lang="el-GR" smtClean="0"/>
              <a:pPr/>
              <a:t>35</a:t>
            </a:fld>
            <a:endParaRPr lang="el-GR"/>
          </a:p>
        </p:txBody>
      </p:sp>
      <p:sp>
        <p:nvSpPr>
          <p:cNvPr id="5" name="Θέση περιεχομένου 4"/>
          <p:cNvSpPr>
            <a:spLocks noGrp="1"/>
          </p:cNvSpPr>
          <p:nvPr>
            <p:ph sz="quarter" idx="13"/>
          </p:nvPr>
        </p:nvSpPr>
        <p:spPr>
          <a:xfrm>
            <a:off x="1187624" y="2060848"/>
            <a:ext cx="6768752" cy="4320480"/>
          </a:xfrm>
        </p:spPr>
        <p:txBody>
          <a:bodyPr>
            <a:normAutofit fontScale="92500" lnSpcReduction="10000"/>
          </a:bodyPr>
          <a:lstStyle/>
          <a:p>
            <a:pPr marL="0" indent="0" algn="ctr">
              <a:buNone/>
            </a:pPr>
            <a:r>
              <a:rPr lang="el-GR" sz="3600" b="1" dirty="0"/>
              <a:t>Εξετάστε μερικά σύνθετα συστήματα. Κάντε μια λίστα με τα στοιχεία τους, των αλληλεπιδράσεων μεταξύ αυτών των στοιχείων, το μηχανισμό με τον οποίο διαμορφώνεται το σύστημα και τις δραστηριότητες στις οποίες εμπλέκεται το σύστημα.</a:t>
            </a:r>
          </a:p>
        </p:txBody>
      </p:sp>
    </p:spTree>
    <p:extLst>
      <p:ext uri="{BB962C8B-B14F-4D97-AF65-F5344CB8AC3E}">
        <p14:creationId xmlns:p14="http://schemas.microsoft.com/office/powerpoint/2010/main" val="168146831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457200" y="404664"/>
            <a:ext cx="8229600" cy="936104"/>
          </a:xfrm>
        </p:spPr>
        <p:txBody>
          <a:bodyPr>
            <a:normAutofit fontScale="90000"/>
          </a:bodyPr>
          <a:lstStyle/>
          <a:p>
            <a:r>
              <a:rPr lang="el-GR" sz="3600" dirty="0"/>
              <a:t>Περίπλοκα συστήματα και κάποια χαρακτηριστικά</a:t>
            </a:r>
            <a:r>
              <a:rPr lang="en-US" sz="3600" dirty="0"/>
              <a:t> </a:t>
            </a:r>
            <a:r>
              <a:rPr lang="el-GR" sz="3600" dirty="0"/>
              <a:t>τους</a:t>
            </a:r>
          </a:p>
        </p:txBody>
      </p:sp>
      <p:sp>
        <p:nvSpPr>
          <p:cNvPr id="3" name="Θέση ημερομηνίας 2"/>
          <p:cNvSpPr>
            <a:spLocks noGrp="1"/>
          </p:cNvSpPr>
          <p:nvPr>
            <p:ph type="dt" sz="half" idx="10"/>
          </p:nvPr>
        </p:nvSpPr>
        <p:spPr/>
        <p:txBody>
          <a:bodyPr/>
          <a:lstStyle/>
          <a:p>
            <a:fld id="{DCB50540-4343-484C-A544-A2E246CCDEB0}" type="datetime1">
              <a:rPr lang="el-GR" smtClean="0"/>
              <a:pPr/>
              <a:t>6/3/2017</a:t>
            </a:fld>
            <a:endParaRPr lang="el-GR"/>
          </a:p>
        </p:txBody>
      </p:sp>
      <p:sp>
        <p:nvSpPr>
          <p:cNvPr id="4" name="Θέση αριθμού διαφάνειας 3"/>
          <p:cNvSpPr>
            <a:spLocks noGrp="1"/>
          </p:cNvSpPr>
          <p:nvPr>
            <p:ph type="sldNum" sz="quarter" idx="12"/>
          </p:nvPr>
        </p:nvSpPr>
        <p:spPr/>
        <p:txBody>
          <a:bodyPr/>
          <a:lstStyle/>
          <a:p>
            <a:fld id="{3C84320D-D16C-4654-B441-E5DBDE9C8ECD}" type="slidenum">
              <a:rPr lang="el-GR" smtClean="0"/>
              <a:pPr/>
              <a:t>36</a:t>
            </a:fld>
            <a:endParaRPr lang="el-GR"/>
          </a:p>
        </p:txBody>
      </p:sp>
      <p:pic>
        <p:nvPicPr>
          <p:cNvPr id="6" name="Θέση περιεχομένου 5"/>
          <p:cNvPicPr>
            <a:picLocks noGrp="1" noChangeAspect="1"/>
          </p:cNvPicPr>
          <p:nvPr>
            <p:ph sz="quarter" idx="13"/>
          </p:nvPr>
        </p:nvPicPr>
        <p:blipFill>
          <a:blip r:embed="rId2">
            <a:duotone>
              <a:prstClr val="black"/>
              <a:schemeClr val="accent1">
                <a:tint val="45000"/>
                <a:satMod val="400000"/>
              </a:schemeClr>
            </a:duotone>
            <a:extLst>
              <a:ext uri="{28A0092B-C50C-407E-A947-70E740481C1C}">
                <a14:useLocalDpi xmlns:a14="http://schemas.microsoft.com/office/drawing/2010/main" val="0"/>
              </a:ext>
            </a:extLst>
          </a:blip>
          <a:stretch>
            <a:fillRect/>
          </a:stretch>
        </p:blipFill>
        <p:spPr>
          <a:xfrm>
            <a:off x="772528" y="1628800"/>
            <a:ext cx="7543888" cy="4746717"/>
          </a:xfrm>
        </p:spPr>
      </p:pic>
    </p:spTree>
    <p:extLst>
      <p:ext uri="{BB962C8B-B14F-4D97-AF65-F5344CB8AC3E}">
        <p14:creationId xmlns:p14="http://schemas.microsoft.com/office/powerpoint/2010/main" val="228873406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Εικόνα 5"/>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Effect>
                      <a14:saturation sat="6600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2123728" y="1724024"/>
            <a:ext cx="4422825" cy="4948036"/>
          </a:xfrm>
          <a:prstGeom prst="rect">
            <a:avLst/>
          </a:prstGeom>
        </p:spPr>
      </p:pic>
      <p:sp>
        <p:nvSpPr>
          <p:cNvPr id="3" name="Θέση ημερομηνίας 2"/>
          <p:cNvSpPr>
            <a:spLocks noGrp="1"/>
          </p:cNvSpPr>
          <p:nvPr>
            <p:ph type="dt" sz="half" idx="10"/>
          </p:nvPr>
        </p:nvSpPr>
        <p:spPr/>
        <p:txBody>
          <a:bodyPr/>
          <a:lstStyle/>
          <a:p>
            <a:fld id="{DCB50540-4343-484C-A544-A2E246CCDEB0}" type="datetime1">
              <a:rPr lang="el-GR" smtClean="0"/>
              <a:pPr/>
              <a:t>6/3/2017</a:t>
            </a:fld>
            <a:endParaRPr lang="el-GR"/>
          </a:p>
        </p:txBody>
      </p:sp>
      <p:sp>
        <p:nvSpPr>
          <p:cNvPr id="4" name="Θέση αριθμού διαφάνειας 3"/>
          <p:cNvSpPr>
            <a:spLocks noGrp="1"/>
          </p:cNvSpPr>
          <p:nvPr>
            <p:ph type="sldNum" sz="quarter" idx="12"/>
          </p:nvPr>
        </p:nvSpPr>
        <p:spPr/>
        <p:txBody>
          <a:bodyPr/>
          <a:lstStyle/>
          <a:p>
            <a:fld id="{3C84320D-D16C-4654-B441-E5DBDE9C8ECD}" type="slidenum">
              <a:rPr lang="el-GR" smtClean="0"/>
              <a:pPr/>
              <a:t>37</a:t>
            </a:fld>
            <a:endParaRPr lang="el-GR"/>
          </a:p>
        </p:txBody>
      </p:sp>
      <p:sp>
        <p:nvSpPr>
          <p:cNvPr id="5" name="Θέση περιεχομένου 4"/>
          <p:cNvSpPr>
            <a:spLocks noGrp="1"/>
          </p:cNvSpPr>
          <p:nvPr>
            <p:ph sz="quarter" idx="13"/>
          </p:nvPr>
        </p:nvSpPr>
        <p:spPr>
          <a:xfrm>
            <a:off x="1187624" y="2492896"/>
            <a:ext cx="6768752" cy="3456384"/>
          </a:xfrm>
        </p:spPr>
        <p:txBody>
          <a:bodyPr>
            <a:normAutofit/>
          </a:bodyPr>
          <a:lstStyle/>
          <a:p>
            <a:pPr marL="0" indent="0" algn="ctr">
              <a:buNone/>
            </a:pPr>
            <a:r>
              <a:rPr lang="el-GR" sz="3200" b="1" dirty="0"/>
              <a:t>Τώρα, ας δούμε πώς η διεπιστημονικότητα των πολύπλοκων συστημάτων συνδέεται με τις βασικές ιδέες και τις οριζόντιες έννοιες της επιστήμης της εκπαίδευσης.</a:t>
            </a:r>
          </a:p>
        </p:txBody>
      </p:sp>
    </p:spTree>
    <p:extLst>
      <p:ext uri="{BB962C8B-B14F-4D97-AF65-F5344CB8AC3E}">
        <p14:creationId xmlns:p14="http://schemas.microsoft.com/office/powerpoint/2010/main" val="363854122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Effect>
                      <a14:saturation sat="6600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2411760" y="1628800"/>
            <a:ext cx="4567882" cy="5110318"/>
          </a:xfrm>
          <a:prstGeom prst="rect">
            <a:avLst/>
          </a:prstGeom>
        </p:spPr>
      </p:pic>
      <p:sp>
        <p:nvSpPr>
          <p:cNvPr id="2" name="Τίτλος 1"/>
          <p:cNvSpPr>
            <a:spLocks noGrp="1"/>
          </p:cNvSpPr>
          <p:nvPr>
            <p:ph type="title"/>
          </p:nvPr>
        </p:nvSpPr>
        <p:spPr/>
        <p:txBody>
          <a:bodyPr>
            <a:normAutofit fontScale="90000"/>
          </a:bodyPr>
          <a:lstStyle/>
          <a:p>
            <a:r>
              <a:rPr lang="el-GR" b="1" dirty="0"/>
              <a:t>Οριζόντιες Έννοιες</a:t>
            </a:r>
          </a:p>
        </p:txBody>
      </p:sp>
      <p:sp>
        <p:nvSpPr>
          <p:cNvPr id="3" name="Θέση περιεχομένου 2"/>
          <p:cNvSpPr>
            <a:spLocks noGrp="1"/>
          </p:cNvSpPr>
          <p:nvPr>
            <p:ph sz="quarter" idx="13"/>
          </p:nvPr>
        </p:nvSpPr>
        <p:spPr>
          <a:xfrm>
            <a:off x="683568" y="2204864"/>
            <a:ext cx="7776864" cy="3744416"/>
          </a:xfrm>
        </p:spPr>
        <p:txBody>
          <a:bodyPr/>
          <a:lstStyle/>
          <a:p>
            <a:pPr marL="0" indent="0" algn="just">
              <a:buNone/>
            </a:pPr>
            <a:r>
              <a:rPr lang="el-GR" b="1" dirty="0"/>
              <a:t>Οι οριζόντιες έννοιες έχουν αξία, διότι παρέχουν στους φοιτητές τις συνδέσεις και τα διανοητικά εργαλεία που σχετίζονται με όλες τις διαφορετικές περιοχές του πειθαρχικού περιεχομένου και μπορούν να εμπλουτίσουν την εφαρμογή των πρακτικών και την κατανόηση των βασικών ιδεών.</a:t>
            </a:r>
            <a:r>
              <a:rPr lang="en-US" b="1" dirty="0"/>
              <a:t>(Framework p. 233)</a:t>
            </a:r>
            <a:endParaRPr lang="el-GR" b="1" dirty="0"/>
          </a:p>
        </p:txBody>
      </p:sp>
      <p:sp>
        <p:nvSpPr>
          <p:cNvPr id="5" name="Θέση ημερομηνίας 4"/>
          <p:cNvSpPr>
            <a:spLocks noGrp="1"/>
          </p:cNvSpPr>
          <p:nvPr>
            <p:ph type="dt" sz="half" idx="10"/>
          </p:nvPr>
        </p:nvSpPr>
        <p:spPr/>
        <p:txBody>
          <a:bodyPr/>
          <a:lstStyle/>
          <a:p>
            <a:fld id="{BAD45F9C-D21F-4185-8EFB-3FDE3B5BAFFE}" type="datetime1">
              <a:rPr lang="el-GR" smtClean="0"/>
              <a:pPr/>
              <a:t>6/3/2017</a:t>
            </a:fld>
            <a:endParaRPr lang="el-GR"/>
          </a:p>
        </p:txBody>
      </p:sp>
      <p:sp>
        <p:nvSpPr>
          <p:cNvPr id="6" name="Θέση αριθμού διαφάνειας 5"/>
          <p:cNvSpPr>
            <a:spLocks noGrp="1"/>
          </p:cNvSpPr>
          <p:nvPr>
            <p:ph type="sldNum" sz="quarter" idx="12"/>
          </p:nvPr>
        </p:nvSpPr>
        <p:spPr/>
        <p:txBody>
          <a:bodyPr/>
          <a:lstStyle/>
          <a:p>
            <a:fld id="{3C84320D-D16C-4654-B441-E5DBDE9C8ECD}" type="slidenum">
              <a:rPr lang="el-GR" smtClean="0"/>
              <a:pPr/>
              <a:t>38</a:t>
            </a:fld>
            <a:endParaRPr lang="el-GR"/>
          </a:p>
        </p:txBody>
      </p:sp>
    </p:spTree>
    <p:extLst>
      <p:ext uri="{BB962C8B-B14F-4D97-AF65-F5344CB8AC3E}">
        <p14:creationId xmlns:p14="http://schemas.microsoft.com/office/powerpoint/2010/main" val="388180644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Εικόνα 5"/>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Effect>
                      <a14:saturation sat="6600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2411760" y="1628800"/>
            <a:ext cx="4567882" cy="5110318"/>
          </a:xfrm>
          <a:prstGeom prst="rect">
            <a:avLst/>
          </a:prstGeom>
        </p:spPr>
      </p:pic>
      <p:sp>
        <p:nvSpPr>
          <p:cNvPr id="2" name="Τίτλος 1"/>
          <p:cNvSpPr>
            <a:spLocks noGrp="1"/>
          </p:cNvSpPr>
          <p:nvPr>
            <p:ph type="title"/>
          </p:nvPr>
        </p:nvSpPr>
        <p:spPr/>
        <p:txBody>
          <a:bodyPr>
            <a:normAutofit fontScale="90000"/>
          </a:bodyPr>
          <a:lstStyle/>
          <a:p>
            <a:r>
              <a:rPr lang="el-GR" b="1" dirty="0"/>
              <a:t>Η μελέτη περίπτωσης του "Πλαίσιο"</a:t>
            </a:r>
            <a:endParaRPr lang="el-GR" dirty="0"/>
          </a:p>
        </p:txBody>
      </p:sp>
      <p:sp>
        <p:nvSpPr>
          <p:cNvPr id="3" name="Θέση περιεχομένου 2"/>
          <p:cNvSpPr>
            <a:spLocks noGrp="1"/>
          </p:cNvSpPr>
          <p:nvPr>
            <p:ph sz="quarter" idx="13"/>
          </p:nvPr>
        </p:nvSpPr>
        <p:spPr>
          <a:xfrm>
            <a:off x="539552" y="1700808"/>
            <a:ext cx="8064896" cy="5085686"/>
          </a:xfrm>
        </p:spPr>
        <p:txBody>
          <a:bodyPr>
            <a:normAutofit/>
          </a:bodyPr>
          <a:lstStyle/>
          <a:p>
            <a:pPr marL="0" indent="0" algn="just">
              <a:buNone/>
            </a:pPr>
            <a:r>
              <a:rPr lang="el-GR" sz="2000" b="1" dirty="0"/>
              <a:t>Ένα πλαίσιο για την Κ-12 Επιστήμη Εκπαίδευση: Οι πρακτικές, οι βασικές ιδέες και οι Οριζόντιες Έννοιες (πλαίσιο) συνιστούν η επιστημονική εκπαίδευση στις τάξεις Κ-12 να διαμορφωθούν γύρω από τρεις κύριες διαστάσεις: την επιστημονική και τη μηχανική πρακτική, οριζόντιες έννοιες που ενοποιούν τη μελέτη της επιστήμης και η τεχνολογία μέσα από την κοινή τους εφαρμογή σε όλη πεδία και τελικά οι βασικές ιδέες στους μεγάλους κλάδους των φυσικών επιστημών.</a:t>
            </a:r>
            <a:endParaRPr lang="en-US" sz="2000" b="1" dirty="0"/>
          </a:p>
          <a:p>
            <a:pPr lvl="7" algn="just"/>
            <a:endParaRPr lang="en-US" b="1" dirty="0"/>
          </a:p>
          <a:p>
            <a:pPr lvl="7" algn="just"/>
            <a:endParaRPr lang="en-US" b="1" dirty="0"/>
          </a:p>
          <a:p>
            <a:pPr lvl="7" algn="just"/>
            <a:endParaRPr lang="en-US" b="1" dirty="0"/>
          </a:p>
          <a:p>
            <a:pPr marL="3200400" lvl="7" indent="0" algn="just">
              <a:buNone/>
            </a:pPr>
            <a:endParaRPr lang="en-US" b="1" dirty="0"/>
          </a:p>
          <a:p>
            <a:pPr marL="3657600" lvl="8" indent="0" algn="just">
              <a:buNone/>
            </a:pPr>
            <a:r>
              <a:rPr lang="en-US" b="1" dirty="0"/>
              <a:t>         Framework for K-12 Science Education: </a:t>
            </a:r>
          </a:p>
          <a:p>
            <a:pPr marL="3657600" lvl="8" indent="0" algn="just">
              <a:buNone/>
            </a:pPr>
            <a:r>
              <a:rPr lang="en-US" b="1" dirty="0"/>
              <a:t>         Practices, Core Ideas, and Crosscutting Concepts</a:t>
            </a:r>
            <a:endParaRPr lang="el-GR" b="1" dirty="0"/>
          </a:p>
        </p:txBody>
      </p:sp>
      <p:pic>
        <p:nvPicPr>
          <p:cNvPr id="4" name="Εικόνα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47664" y="4293096"/>
            <a:ext cx="3024336" cy="2493398"/>
          </a:xfrm>
          <a:prstGeom prst="rect">
            <a:avLst/>
          </a:prstGeom>
        </p:spPr>
      </p:pic>
      <p:sp>
        <p:nvSpPr>
          <p:cNvPr id="7" name="Θέση ημερομηνίας 6"/>
          <p:cNvSpPr>
            <a:spLocks noGrp="1"/>
          </p:cNvSpPr>
          <p:nvPr>
            <p:ph type="dt" sz="half" idx="10"/>
          </p:nvPr>
        </p:nvSpPr>
        <p:spPr/>
        <p:txBody>
          <a:bodyPr/>
          <a:lstStyle/>
          <a:p>
            <a:fld id="{58A61527-421A-40E4-89EF-9AA22140DBB3}" type="datetime1">
              <a:rPr lang="el-GR" smtClean="0"/>
              <a:pPr/>
              <a:t>6/3/2017</a:t>
            </a:fld>
            <a:endParaRPr lang="el-GR"/>
          </a:p>
        </p:txBody>
      </p:sp>
      <p:sp>
        <p:nvSpPr>
          <p:cNvPr id="8" name="Θέση αριθμού διαφάνειας 7"/>
          <p:cNvSpPr>
            <a:spLocks noGrp="1"/>
          </p:cNvSpPr>
          <p:nvPr>
            <p:ph type="sldNum" sz="quarter" idx="12"/>
          </p:nvPr>
        </p:nvSpPr>
        <p:spPr/>
        <p:txBody>
          <a:bodyPr/>
          <a:lstStyle/>
          <a:p>
            <a:fld id="{3C84320D-D16C-4654-B441-E5DBDE9C8ECD}" type="slidenum">
              <a:rPr lang="el-GR" smtClean="0"/>
              <a:pPr/>
              <a:t>39</a:t>
            </a:fld>
            <a:endParaRPr lang="el-GR" dirty="0"/>
          </a:p>
        </p:txBody>
      </p:sp>
    </p:spTree>
    <p:extLst>
      <p:ext uri="{BB962C8B-B14F-4D97-AF65-F5344CB8AC3E}">
        <p14:creationId xmlns:p14="http://schemas.microsoft.com/office/powerpoint/2010/main" val="26230442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Εικόνα 5"/>
          <p:cNvPicPr>
            <a:picLocks noChangeAspect="1"/>
          </p:cNvPicPr>
          <p:nvPr/>
        </p:nvPicPr>
        <p:blipFill>
          <a:blip r:embed="rId3">
            <a:extLst>
              <a:ext uri="{BEBA8EAE-BF5A-486C-A8C5-ECC9F3942E4B}">
                <a14:imgProps xmlns:a14="http://schemas.microsoft.com/office/drawing/2010/main">
                  <a14:imgLayer r:embed="rId4">
                    <a14:imgEffect>
                      <a14:sharpenSoften amount="-25000"/>
                    </a14:imgEffect>
                    <a14:imgEffect>
                      <a14:saturation sat="6600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2123728" y="1724024"/>
            <a:ext cx="4422825" cy="4948036"/>
          </a:xfrm>
          <a:prstGeom prst="rect">
            <a:avLst/>
          </a:prstGeom>
        </p:spPr>
      </p:pic>
      <p:sp>
        <p:nvSpPr>
          <p:cNvPr id="2" name="Τίτλος 1"/>
          <p:cNvSpPr>
            <a:spLocks noGrp="1"/>
          </p:cNvSpPr>
          <p:nvPr>
            <p:ph type="title"/>
          </p:nvPr>
        </p:nvSpPr>
        <p:spPr/>
        <p:txBody>
          <a:bodyPr>
            <a:normAutofit fontScale="90000"/>
          </a:bodyPr>
          <a:lstStyle/>
          <a:p>
            <a:r>
              <a:rPr lang="el-GR" b="1" dirty="0"/>
              <a:t>Διεπιστημονικότητα</a:t>
            </a:r>
          </a:p>
        </p:txBody>
      </p:sp>
      <p:sp>
        <p:nvSpPr>
          <p:cNvPr id="3" name="Θέση ημερομηνίας 2"/>
          <p:cNvSpPr>
            <a:spLocks noGrp="1"/>
          </p:cNvSpPr>
          <p:nvPr>
            <p:ph type="dt" sz="half" idx="10"/>
          </p:nvPr>
        </p:nvSpPr>
        <p:spPr/>
        <p:txBody>
          <a:bodyPr/>
          <a:lstStyle/>
          <a:p>
            <a:fld id="{DCB50540-4343-484C-A544-A2E246CCDEB0}" type="datetime1">
              <a:rPr lang="el-GR" smtClean="0"/>
              <a:pPr/>
              <a:t>6/3/2017</a:t>
            </a:fld>
            <a:endParaRPr lang="el-GR"/>
          </a:p>
        </p:txBody>
      </p:sp>
      <p:sp>
        <p:nvSpPr>
          <p:cNvPr id="4" name="Θέση αριθμού διαφάνειας 3"/>
          <p:cNvSpPr>
            <a:spLocks noGrp="1"/>
          </p:cNvSpPr>
          <p:nvPr>
            <p:ph type="sldNum" sz="quarter" idx="12"/>
          </p:nvPr>
        </p:nvSpPr>
        <p:spPr/>
        <p:txBody>
          <a:bodyPr/>
          <a:lstStyle/>
          <a:p>
            <a:fld id="{3C84320D-D16C-4654-B441-E5DBDE9C8ECD}" type="slidenum">
              <a:rPr lang="el-GR" smtClean="0"/>
              <a:pPr/>
              <a:t>4</a:t>
            </a:fld>
            <a:endParaRPr lang="el-GR"/>
          </a:p>
        </p:txBody>
      </p:sp>
      <p:sp>
        <p:nvSpPr>
          <p:cNvPr id="5" name="Θέση περιεχομένου 4"/>
          <p:cNvSpPr>
            <a:spLocks noGrp="1"/>
          </p:cNvSpPr>
          <p:nvPr>
            <p:ph sz="quarter" idx="13"/>
          </p:nvPr>
        </p:nvSpPr>
        <p:spPr>
          <a:xfrm>
            <a:off x="539552" y="2060848"/>
            <a:ext cx="7704856" cy="3888432"/>
          </a:xfrm>
        </p:spPr>
        <p:txBody>
          <a:bodyPr>
            <a:normAutofit lnSpcReduction="10000"/>
          </a:bodyPr>
          <a:lstStyle/>
          <a:p>
            <a:pPr algn="just"/>
            <a:r>
              <a:rPr lang="el-GR" b="1" dirty="0"/>
              <a:t>Μια ερευνητική προσέγγιση που περιλαμβάνει πολλαπλούς επιστημονικούς κλάδους (διεπιστημονικότητα) εστιάζοντας σε κοινά προβλήματα και την ενεργό συμμετοχή των ασκουμένων από εκτός της πανεπιστημιακής κοινότητας. Ωστόσο, η εφαρμογή είναι γεμάτη με πρακτικές και θεσμικές δυσκολίες (</a:t>
            </a:r>
            <a:r>
              <a:rPr lang="el-GR" b="1" dirty="0" err="1"/>
              <a:t>Lang</a:t>
            </a:r>
            <a:r>
              <a:rPr lang="el-GR" b="1" dirty="0"/>
              <a:t> </a:t>
            </a:r>
            <a:r>
              <a:rPr lang="el-GR" b="1" dirty="0" err="1"/>
              <a:t>et</a:t>
            </a:r>
            <a:r>
              <a:rPr lang="el-GR" b="1" dirty="0"/>
              <a:t> </a:t>
            </a:r>
            <a:r>
              <a:rPr lang="el-GR" b="1" dirty="0" err="1"/>
              <a:t>al</a:t>
            </a:r>
            <a:r>
              <a:rPr lang="el-GR" b="1" dirty="0"/>
              <a:t>., 2012).</a:t>
            </a:r>
          </a:p>
          <a:p>
            <a:pPr algn="just"/>
            <a:r>
              <a:rPr lang="el-GR" b="1" dirty="0"/>
              <a:t>Αναγνωρίζουμε πέντε βασικές προκλήσεις για την ανάληψη διεπιστημονικών προσεγγίσεων της επιστήμης της βιωσιμότητας.</a:t>
            </a:r>
            <a:endParaRPr lang="el-GR" dirty="0"/>
          </a:p>
        </p:txBody>
      </p:sp>
    </p:spTree>
    <p:extLst>
      <p:ext uri="{BB962C8B-B14F-4D97-AF65-F5344CB8AC3E}">
        <p14:creationId xmlns:p14="http://schemas.microsoft.com/office/powerpoint/2010/main" val="101243922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Effect>
                      <a14:saturation sat="6600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2411760" y="1628800"/>
            <a:ext cx="4567882" cy="5110318"/>
          </a:xfrm>
          <a:prstGeom prst="rect">
            <a:avLst/>
          </a:prstGeom>
        </p:spPr>
      </p:pic>
      <p:sp>
        <p:nvSpPr>
          <p:cNvPr id="2" name="Τίτλος 1"/>
          <p:cNvSpPr>
            <a:spLocks noGrp="1"/>
          </p:cNvSpPr>
          <p:nvPr>
            <p:ph type="title"/>
          </p:nvPr>
        </p:nvSpPr>
        <p:spPr/>
        <p:txBody>
          <a:bodyPr>
            <a:normAutofit fontScale="90000"/>
          </a:bodyPr>
          <a:lstStyle/>
          <a:p>
            <a:r>
              <a:rPr lang="el-GR" b="1" dirty="0"/>
              <a:t>Οριζόντιες </a:t>
            </a:r>
            <a:r>
              <a:rPr lang="el-GR" b="1" dirty="0" err="1"/>
              <a:t>Εννοιες</a:t>
            </a:r>
            <a:endParaRPr lang="el-GR" dirty="0"/>
          </a:p>
        </p:txBody>
      </p:sp>
      <p:sp>
        <p:nvSpPr>
          <p:cNvPr id="3" name="Θέση περιεχομένου 2"/>
          <p:cNvSpPr>
            <a:spLocks noGrp="1"/>
          </p:cNvSpPr>
          <p:nvPr>
            <p:ph sz="quarter" idx="13"/>
          </p:nvPr>
        </p:nvSpPr>
        <p:spPr>
          <a:xfrm>
            <a:off x="467544" y="1844824"/>
            <a:ext cx="8136904" cy="4608512"/>
          </a:xfrm>
        </p:spPr>
        <p:txBody>
          <a:bodyPr>
            <a:normAutofit lnSpcReduction="10000"/>
          </a:bodyPr>
          <a:lstStyle/>
          <a:p>
            <a:pPr marL="0" indent="0" algn="just">
              <a:buNone/>
            </a:pPr>
            <a:r>
              <a:rPr lang="el-GR" b="1" dirty="0"/>
              <a:t>Το πλαίσιο προσδιορίζει επτά οριζόντιες έννοιες που γεφυρώνουν πειθαρχικά όρια, ενώνοντας βασικές ιδέες σε όλα τα πεδία της επιστήμης και της μηχανικής. Σκοπός τους είναι να βοηθήσουν τους μαθητές να εμβαθύνουν την κατανόηση των πειθαρχικών βασικών ιδεών (σελ 2 και 8.), και να αναπτύξουν μια συνεκτική και επιστημονικά τεκμηριωμένη άποψη για τον κόσμο (σελ 83..):</a:t>
            </a:r>
          </a:p>
          <a:p>
            <a:pPr marL="0" indent="0" algn="just">
              <a:buNone/>
            </a:pPr>
            <a:endParaRPr lang="el-GR" b="1" dirty="0"/>
          </a:p>
          <a:p>
            <a:pPr marL="0" indent="0" algn="just">
              <a:buNone/>
            </a:pPr>
            <a:r>
              <a:rPr lang="el-GR" b="1" dirty="0"/>
              <a:t>1. Μοτίβα</a:t>
            </a:r>
          </a:p>
          <a:p>
            <a:pPr marL="0" indent="0" algn="just">
              <a:buNone/>
            </a:pPr>
            <a:r>
              <a:rPr lang="el-GR" b="1" dirty="0"/>
              <a:t>2. Αιτία και αποτέλεσμα</a:t>
            </a:r>
          </a:p>
          <a:p>
            <a:pPr marL="0" indent="0" algn="just">
              <a:buNone/>
            </a:pPr>
            <a:r>
              <a:rPr lang="el-GR" b="1" dirty="0"/>
              <a:t>3. Κλίμακα, ποσοστό και ποσότητα</a:t>
            </a:r>
          </a:p>
        </p:txBody>
      </p:sp>
      <p:sp>
        <p:nvSpPr>
          <p:cNvPr id="5" name="Θέση ημερομηνίας 4"/>
          <p:cNvSpPr>
            <a:spLocks noGrp="1"/>
          </p:cNvSpPr>
          <p:nvPr>
            <p:ph type="dt" sz="half" idx="10"/>
          </p:nvPr>
        </p:nvSpPr>
        <p:spPr/>
        <p:txBody>
          <a:bodyPr/>
          <a:lstStyle/>
          <a:p>
            <a:fld id="{36060F29-799E-4F56-BDF7-48A7EB523B6B}" type="datetime1">
              <a:rPr lang="el-GR" smtClean="0"/>
              <a:pPr/>
              <a:t>6/3/2017</a:t>
            </a:fld>
            <a:endParaRPr lang="el-GR"/>
          </a:p>
        </p:txBody>
      </p:sp>
      <p:sp>
        <p:nvSpPr>
          <p:cNvPr id="6" name="Θέση αριθμού διαφάνειας 5"/>
          <p:cNvSpPr>
            <a:spLocks noGrp="1"/>
          </p:cNvSpPr>
          <p:nvPr>
            <p:ph type="sldNum" sz="quarter" idx="12"/>
          </p:nvPr>
        </p:nvSpPr>
        <p:spPr/>
        <p:txBody>
          <a:bodyPr/>
          <a:lstStyle/>
          <a:p>
            <a:fld id="{3C84320D-D16C-4654-B441-E5DBDE9C8ECD}" type="slidenum">
              <a:rPr lang="el-GR" smtClean="0"/>
              <a:pPr/>
              <a:t>40</a:t>
            </a:fld>
            <a:endParaRPr lang="el-GR"/>
          </a:p>
        </p:txBody>
      </p:sp>
    </p:spTree>
    <p:extLst>
      <p:ext uri="{BB962C8B-B14F-4D97-AF65-F5344CB8AC3E}">
        <p14:creationId xmlns:p14="http://schemas.microsoft.com/office/powerpoint/2010/main" val="186767986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Effect>
                      <a14:saturation sat="6600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2411760" y="1628800"/>
            <a:ext cx="4567882" cy="5110318"/>
          </a:xfrm>
          <a:prstGeom prst="rect">
            <a:avLst/>
          </a:prstGeom>
        </p:spPr>
      </p:pic>
      <p:sp>
        <p:nvSpPr>
          <p:cNvPr id="2" name="Τίτλος 1"/>
          <p:cNvSpPr>
            <a:spLocks noGrp="1"/>
          </p:cNvSpPr>
          <p:nvPr>
            <p:ph type="title"/>
          </p:nvPr>
        </p:nvSpPr>
        <p:spPr/>
        <p:txBody>
          <a:bodyPr>
            <a:normAutofit fontScale="90000"/>
          </a:bodyPr>
          <a:lstStyle/>
          <a:p>
            <a:r>
              <a:rPr lang="el-GR" b="1" dirty="0"/>
              <a:t>Οριζόντιες </a:t>
            </a:r>
            <a:r>
              <a:rPr lang="el-GR" b="1" dirty="0" err="1"/>
              <a:t>Εννοιες</a:t>
            </a:r>
            <a:endParaRPr lang="el-GR" dirty="0"/>
          </a:p>
        </p:txBody>
      </p:sp>
      <p:sp>
        <p:nvSpPr>
          <p:cNvPr id="3" name="Θέση περιεχομένου 2"/>
          <p:cNvSpPr>
            <a:spLocks noGrp="1"/>
          </p:cNvSpPr>
          <p:nvPr>
            <p:ph sz="quarter" idx="13"/>
          </p:nvPr>
        </p:nvSpPr>
        <p:spPr>
          <a:xfrm>
            <a:off x="539552" y="2492896"/>
            <a:ext cx="8064896" cy="3456384"/>
          </a:xfrm>
        </p:spPr>
        <p:txBody>
          <a:bodyPr/>
          <a:lstStyle/>
          <a:p>
            <a:pPr marL="0" indent="0">
              <a:buNone/>
            </a:pPr>
            <a:r>
              <a:rPr lang="el-GR" b="1" dirty="0"/>
              <a:t>4. Συστήματα και μοντέλα του συστήματος</a:t>
            </a:r>
          </a:p>
          <a:p>
            <a:pPr marL="0" indent="0">
              <a:buNone/>
            </a:pPr>
            <a:r>
              <a:rPr lang="el-GR" b="1" dirty="0"/>
              <a:t>5. Ενέργεια και το ύλη</a:t>
            </a:r>
          </a:p>
          <a:p>
            <a:pPr marL="0" indent="0">
              <a:buNone/>
            </a:pPr>
            <a:r>
              <a:rPr lang="el-GR" b="1" dirty="0"/>
              <a:t>6. Δομή και λειτουργία</a:t>
            </a:r>
          </a:p>
          <a:p>
            <a:pPr marL="0" indent="0">
              <a:buNone/>
            </a:pPr>
            <a:r>
              <a:rPr lang="el-GR" b="1" dirty="0"/>
              <a:t>7. Σταθερότητα και αλλαγή</a:t>
            </a:r>
          </a:p>
        </p:txBody>
      </p:sp>
      <p:sp>
        <p:nvSpPr>
          <p:cNvPr id="5" name="Θέση ημερομηνίας 4"/>
          <p:cNvSpPr>
            <a:spLocks noGrp="1"/>
          </p:cNvSpPr>
          <p:nvPr>
            <p:ph type="dt" sz="half" idx="10"/>
          </p:nvPr>
        </p:nvSpPr>
        <p:spPr/>
        <p:txBody>
          <a:bodyPr/>
          <a:lstStyle/>
          <a:p>
            <a:fld id="{A2B8C3AF-52B0-4F97-9659-617A8D257AD7}" type="datetime1">
              <a:rPr lang="el-GR" smtClean="0"/>
              <a:pPr/>
              <a:t>6/3/2017</a:t>
            </a:fld>
            <a:endParaRPr lang="el-GR"/>
          </a:p>
        </p:txBody>
      </p:sp>
      <p:sp>
        <p:nvSpPr>
          <p:cNvPr id="6" name="Θέση αριθμού διαφάνειας 5"/>
          <p:cNvSpPr>
            <a:spLocks noGrp="1"/>
          </p:cNvSpPr>
          <p:nvPr>
            <p:ph type="sldNum" sz="quarter" idx="12"/>
          </p:nvPr>
        </p:nvSpPr>
        <p:spPr/>
        <p:txBody>
          <a:bodyPr/>
          <a:lstStyle/>
          <a:p>
            <a:fld id="{3C84320D-D16C-4654-B441-E5DBDE9C8ECD}" type="slidenum">
              <a:rPr lang="el-GR" smtClean="0"/>
              <a:pPr/>
              <a:t>41</a:t>
            </a:fld>
            <a:endParaRPr lang="el-GR"/>
          </a:p>
        </p:txBody>
      </p:sp>
    </p:spTree>
    <p:extLst>
      <p:ext uri="{BB962C8B-B14F-4D97-AF65-F5344CB8AC3E}">
        <p14:creationId xmlns:p14="http://schemas.microsoft.com/office/powerpoint/2010/main" val="359682906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Effect>
                      <a14:saturation sat="6600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2411760" y="1628800"/>
            <a:ext cx="4567882" cy="5110318"/>
          </a:xfrm>
          <a:prstGeom prst="rect">
            <a:avLst/>
          </a:prstGeom>
        </p:spPr>
      </p:pic>
      <p:sp>
        <p:nvSpPr>
          <p:cNvPr id="2" name="Τίτλος 1"/>
          <p:cNvSpPr>
            <a:spLocks noGrp="1"/>
          </p:cNvSpPr>
          <p:nvPr>
            <p:ph type="title"/>
          </p:nvPr>
        </p:nvSpPr>
        <p:spPr/>
        <p:txBody>
          <a:bodyPr>
            <a:normAutofit fontScale="90000"/>
          </a:bodyPr>
          <a:lstStyle/>
          <a:p>
            <a:r>
              <a:rPr lang="en-US" dirty="0"/>
              <a:t> 1. </a:t>
            </a:r>
            <a:r>
              <a:rPr lang="el-GR" i="1" dirty="0"/>
              <a:t>Μοτίβα</a:t>
            </a:r>
            <a:endParaRPr lang="el-GR" dirty="0"/>
          </a:p>
        </p:txBody>
      </p:sp>
      <p:sp>
        <p:nvSpPr>
          <p:cNvPr id="3" name="Θέση περιεχομένου 2"/>
          <p:cNvSpPr>
            <a:spLocks noGrp="1"/>
          </p:cNvSpPr>
          <p:nvPr>
            <p:ph sz="quarter" idx="13"/>
          </p:nvPr>
        </p:nvSpPr>
        <p:spPr>
          <a:xfrm>
            <a:off x="899592" y="2276872"/>
            <a:ext cx="7272808" cy="3672408"/>
          </a:xfrm>
        </p:spPr>
        <p:txBody>
          <a:bodyPr/>
          <a:lstStyle/>
          <a:p>
            <a:pPr marL="0" indent="0" algn="just">
              <a:buNone/>
            </a:pPr>
            <a:r>
              <a:rPr lang="el-GR" b="1" dirty="0"/>
              <a:t>Παρατηρούμενα πρότυπα μορφών και</a:t>
            </a:r>
            <a:r>
              <a:rPr lang="en-US" b="1" dirty="0"/>
              <a:t> </a:t>
            </a:r>
            <a:r>
              <a:rPr lang="el-GR" b="1" dirty="0"/>
              <a:t>γεγονότων καθοδηγούν την οργάνωση και την ταξινόμηση, και θέτουν ερωτήσεις για τις σχέσεις και τους παράγοντες που τα επηρεάζουν.</a:t>
            </a:r>
          </a:p>
        </p:txBody>
      </p:sp>
      <p:sp>
        <p:nvSpPr>
          <p:cNvPr id="5" name="Θέση ημερομηνίας 4"/>
          <p:cNvSpPr>
            <a:spLocks noGrp="1"/>
          </p:cNvSpPr>
          <p:nvPr>
            <p:ph type="dt" sz="half" idx="10"/>
          </p:nvPr>
        </p:nvSpPr>
        <p:spPr/>
        <p:txBody>
          <a:bodyPr/>
          <a:lstStyle/>
          <a:p>
            <a:fld id="{ED21FE7D-6B5D-4DF3-BDEF-5D65D00D1F90}" type="datetime1">
              <a:rPr lang="el-GR" smtClean="0"/>
              <a:pPr/>
              <a:t>6/3/2017</a:t>
            </a:fld>
            <a:endParaRPr lang="el-GR"/>
          </a:p>
        </p:txBody>
      </p:sp>
      <p:sp>
        <p:nvSpPr>
          <p:cNvPr id="6" name="Θέση αριθμού διαφάνειας 5"/>
          <p:cNvSpPr>
            <a:spLocks noGrp="1"/>
          </p:cNvSpPr>
          <p:nvPr>
            <p:ph type="sldNum" sz="quarter" idx="12"/>
          </p:nvPr>
        </p:nvSpPr>
        <p:spPr/>
        <p:txBody>
          <a:bodyPr/>
          <a:lstStyle/>
          <a:p>
            <a:fld id="{3C84320D-D16C-4654-B441-E5DBDE9C8ECD}" type="slidenum">
              <a:rPr lang="el-GR" smtClean="0"/>
              <a:pPr/>
              <a:t>42</a:t>
            </a:fld>
            <a:endParaRPr lang="el-GR"/>
          </a:p>
        </p:txBody>
      </p:sp>
    </p:spTree>
    <p:extLst>
      <p:ext uri="{BB962C8B-B14F-4D97-AF65-F5344CB8AC3E}">
        <p14:creationId xmlns:p14="http://schemas.microsoft.com/office/powerpoint/2010/main" val="328680091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Effect>
                      <a14:saturation sat="6600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2411760" y="1628800"/>
            <a:ext cx="4567882" cy="5110318"/>
          </a:xfrm>
          <a:prstGeom prst="rect">
            <a:avLst/>
          </a:prstGeom>
        </p:spPr>
      </p:pic>
      <p:sp>
        <p:nvSpPr>
          <p:cNvPr id="2" name="Τίτλος 1"/>
          <p:cNvSpPr>
            <a:spLocks noGrp="1"/>
          </p:cNvSpPr>
          <p:nvPr>
            <p:ph type="title"/>
          </p:nvPr>
        </p:nvSpPr>
        <p:spPr/>
        <p:txBody>
          <a:bodyPr>
            <a:normAutofit fontScale="90000"/>
          </a:bodyPr>
          <a:lstStyle/>
          <a:p>
            <a:r>
              <a:rPr lang="en-US" dirty="0"/>
              <a:t> 2. </a:t>
            </a:r>
            <a:r>
              <a:rPr lang="el-GR" i="1" dirty="0"/>
              <a:t>Αιτία και αποτέλεσμα</a:t>
            </a:r>
            <a:endParaRPr lang="el-GR" dirty="0"/>
          </a:p>
        </p:txBody>
      </p:sp>
      <p:sp>
        <p:nvSpPr>
          <p:cNvPr id="3" name="Θέση περιεχομένου 2"/>
          <p:cNvSpPr>
            <a:spLocks noGrp="1"/>
          </p:cNvSpPr>
          <p:nvPr>
            <p:ph sz="quarter" idx="13"/>
          </p:nvPr>
        </p:nvSpPr>
        <p:spPr>
          <a:xfrm>
            <a:off x="899592" y="2132856"/>
            <a:ext cx="7416824" cy="3816424"/>
          </a:xfrm>
        </p:spPr>
        <p:txBody>
          <a:bodyPr/>
          <a:lstStyle/>
          <a:p>
            <a:pPr marL="0" indent="0" algn="just">
              <a:buNone/>
            </a:pPr>
            <a:r>
              <a:rPr lang="el-GR" b="1" dirty="0"/>
              <a:t>Μηχανισμός και εξήγηση. Τα γεγονότα έχουν αιτίες, μερικές φορές απλές, μερικές φορές πολύπλευρες. Μια σημαντική δραστηριότητα της επιστήμης είναι να ερευνά και να εξηγεί αιτιώδεις σχέσεις και τους μηχανισμούς που μεσολαβούν. Οι μηχανισμοί αυτοί μπορούν στη συνέχεια να δοκιμαστούν σε άλλα δοθείσα πλαίσια και να χρησιμοποιηθούν για την πρόβλεψη και την επεξήγηση γεγονότων σε νέα πλαίσια.</a:t>
            </a:r>
          </a:p>
        </p:txBody>
      </p:sp>
      <p:sp>
        <p:nvSpPr>
          <p:cNvPr id="5" name="Θέση ημερομηνίας 4"/>
          <p:cNvSpPr>
            <a:spLocks noGrp="1"/>
          </p:cNvSpPr>
          <p:nvPr>
            <p:ph type="dt" sz="half" idx="10"/>
          </p:nvPr>
        </p:nvSpPr>
        <p:spPr/>
        <p:txBody>
          <a:bodyPr/>
          <a:lstStyle/>
          <a:p>
            <a:fld id="{8F1B49CC-5F15-47E1-923E-484BF7244F31}" type="datetime1">
              <a:rPr lang="el-GR" smtClean="0"/>
              <a:pPr/>
              <a:t>6/3/2017</a:t>
            </a:fld>
            <a:endParaRPr lang="el-GR"/>
          </a:p>
        </p:txBody>
      </p:sp>
      <p:sp>
        <p:nvSpPr>
          <p:cNvPr id="6" name="Θέση αριθμού διαφάνειας 5"/>
          <p:cNvSpPr>
            <a:spLocks noGrp="1"/>
          </p:cNvSpPr>
          <p:nvPr>
            <p:ph type="sldNum" sz="quarter" idx="12"/>
          </p:nvPr>
        </p:nvSpPr>
        <p:spPr/>
        <p:txBody>
          <a:bodyPr/>
          <a:lstStyle/>
          <a:p>
            <a:fld id="{3C84320D-D16C-4654-B441-E5DBDE9C8ECD}" type="slidenum">
              <a:rPr lang="el-GR" smtClean="0"/>
              <a:pPr/>
              <a:t>43</a:t>
            </a:fld>
            <a:endParaRPr lang="el-GR"/>
          </a:p>
        </p:txBody>
      </p:sp>
    </p:spTree>
    <p:extLst>
      <p:ext uri="{BB962C8B-B14F-4D97-AF65-F5344CB8AC3E}">
        <p14:creationId xmlns:p14="http://schemas.microsoft.com/office/powerpoint/2010/main" val="369622118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Effect>
                      <a14:saturation sat="6600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2411760" y="1628800"/>
            <a:ext cx="4567882" cy="5110318"/>
          </a:xfrm>
          <a:prstGeom prst="rect">
            <a:avLst/>
          </a:prstGeom>
        </p:spPr>
      </p:pic>
      <p:sp>
        <p:nvSpPr>
          <p:cNvPr id="2" name="Τίτλος 1"/>
          <p:cNvSpPr>
            <a:spLocks noGrp="1"/>
          </p:cNvSpPr>
          <p:nvPr>
            <p:ph type="title"/>
          </p:nvPr>
        </p:nvSpPr>
        <p:spPr/>
        <p:txBody>
          <a:bodyPr>
            <a:normAutofit fontScale="90000"/>
          </a:bodyPr>
          <a:lstStyle/>
          <a:p>
            <a:r>
              <a:rPr lang="en-US" dirty="0"/>
              <a:t> 3. </a:t>
            </a:r>
            <a:r>
              <a:rPr lang="el-GR" sz="4400" i="1" dirty="0"/>
              <a:t>Κλίμακα, ποσοστό και ποσότητα</a:t>
            </a:r>
            <a:endParaRPr lang="el-GR" sz="4400" dirty="0"/>
          </a:p>
        </p:txBody>
      </p:sp>
      <p:sp>
        <p:nvSpPr>
          <p:cNvPr id="3" name="Θέση περιεχομένου 2"/>
          <p:cNvSpPr>
            <a:spLocks noGrp="1"/>
          </p:cNvSpPr>
          <p:nvPr>
            <p:ph sz="quarter" idx="13"/>
          </p:nvPr>
        </p:nvSpPr>
        <p:spPr>
          <a:xfrm>
            <a:off x="899592" y="2132856"/>
            <a:ext cx="7344816" cy="3816424"/>
          </a:xfrm>
        </p:spPr>
        <p:txBody>
          <a:bodyPr/>
          <a:lstStyle/>
          <a:p>
            <a:pPr marL="0" indent="0" algn="just">
              <a:buNone/>
            </a:pPr>
            <a:r>
              <a:rPr lang="el-GR" b="1" dirty="0"/>
              <a:t>Κατά την εξέταση των φαινομένων, είναι κρίσιμο να αναγνωριστεί τι είναι σχετικό σε διάφορες μετρήσεις μεγέθους, χρόνου και ενέργειας και να αναγνωρίσουμε πώς οι αλλαγές στην κλίμακα, στο ποσοστό, ή την ποσότητα επηρεάζουν τη δομή ή την απόδοση ενός συστήματος.</a:t>
            </a:r>
          </a:p>
        </p:txBody>
      </p:sp>
      <p:sp>
        <p:nvSpPr>
          <p:cNvPr id="5" name="Θέση ημερομηνίας 4"/>
          <p:cNvSpPr>
            <a:spLocks noGrp="1"/>
          </p:cNvSpPr>
          <p:nvPr>
            <p:ph type="dt" sz="half" idx="10"/>
          </p:nvPr>
        </p:nvSpPr>
        <p:spPr/>
        <p:txBody>
          <a:bodyPr/>
          <a:lstStyle/>
          <a:p>
            <a:fld id="{EEBA766E-73B0-4F61-A67A-30548DB2B06C}" type="datetime1">
              <a:rPr lang="el-GR" smtClean="0"/>
              <a:pPr/>
              <a:t>6/3/2017</a:t>
            </a:fld>
            <a:endParaRPr lang="el-GR"/>
          </a:p>
        </p:txBody>
      </p:sp>
      <p:sp>
        <p:nvSpPr>
          <p:cNvPr id="6" name="Θέση αριθμού διαφάνειας 5"/>
          <p:cNvSpPr>
            <a:spLocks noGrp="1"/>
          </p:cNvSpPr>
          <p:nvPr>
            <p:ph type="sldNum" sz="quarter" idx="12"/>
          </p:nvPr>
        </p:nvSpPr>
        <p:spPr/>
        <p:txBody>
          <a:bodyPr/>
          <a:lstStyle/>
          <a:p>
            <a:fld id="{3C84320D-D16C-4654-B441-E5DBDE9C8ECD}" type="slidenum">
              <a:rPr lang="el-GR" smtClean="0"/>
              <a:pPr/>
              <a:t>44</a:t>
            </a:fld>
            <a:endParaRPr lang="el-GR"/>
          </a:p>
        </p:txBody>
      </p:sp>
    </p:spTree>
    <p:extLst>
      <p:ext uri="{BB962C8B-B14F-4D97-AF65-F5344CB8AC3E}">
        <p14:creationId xmlns:p14="http://schemas.microsoft.com/office/powerpoint/2010/main" val="368133588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Effect>
                      <a14:saturation sat="6600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2411760" y="1628800"/>
            <a:ext cx="4567882" cy="5110318"/>
          </a:xfrm>
          <a:prstGeom prst="rect">
            <a:avLst/>
          </a:prstGeom>
        </p:spPr>
      </p:pic>
      <p:sp>
        <p:nvSpPr>
          <p:cNvPr id="2" name="Τίτλος 1"/>
          <p:cNvSpPr>
            <a:spLocks noGrp="1"/>
          </p:cNvSpPr>
          <p:nvPr>
            <p:ph type="title"/>
          </p:nvPr>
        </p:nvSpPr>
        <p:spPr/>
        <p:txBody>
          <a:bodyPr>
            <a:normAutofit fontScale="90000"/>
          </a:bodyPr>
          <a:lstStyle/>
          <a:p>
            <a:r>
              <a:rPr lang="en-US" dirty="0"/>
              <a:t> 4. </a:t>
            </a:r>
            <a:r>
              <a:rPr lang="el-GR" sz="4400" i="1" dirty="0"/>
              <a:t>Συστήματα και μοντέλα συστημάτων.</a:t>
            </a:r>
            <a:endParaRPr lang="el-GR" sz="4400" dirty="0"/>
          </a:p>
        </p:txBody>
      </p:sp>
      <p:sp>
        <p:nvSpPr>
          <p:cNvPr id="3" name="Θέση περιεχομένου 2"/>
          <p:cNvSpPr>
            <a:spLocks noGrp="1"/>
          </p:cNvSpPr>
          <p:nvPr>
            <p:ph sz="quarter" idx="13"/>
          </p:nvPr>
        </p:nvSpPr>
        <p:spPr>
          <a:xfrm>
            <a:off x="971600" y="2132856"/>
            <a:ext cx="7272808" cy="3816424"/>
          </a:xfrm>
        </p:spPr>
        <p:txBody>
          <a:bodyPr/>
          <a:lstStyle/>
          <a:p>
            <a:pPr marL="0" indent="0" algn="just">
              <a:buNone/>
            </a:pPr>
            <a:r>
              <a:rPr lang="el-GR" b="1" dirty="0"/>
              <a:t>Ο καθορισμός του συστήματος υπό μελέτη-προσδιορίζοντας τα όρια του και κάνοντας ένα ρητό μοντέλο του συστήματος - παρέχει εργαλεία για την κατανόηση και τη δοκιμασία ιδεών που μπορούν να εφαρμοστούν στην επιστήμη και τη μηχανική δοκιμή.</a:t>
            </a:r>
            <a:endParaRPr lang="el-GR" dirty="0"/>
          </a:p>
        </p:txBody>
      </p:sp>
      <p:sp>
        <p:nvSpPr>
          <p:cNvPr id="5" name="Θέση ημερομηνίας 4"/>
          <p:cNvSpPr>
            <a:spLocks noGrp="1"/>
          </p:cNvSpPr>
          <p:nvPr>
            <p:ph type="dt" sz="half" idx="10"/>
          </p:nvPr>
        </p:nvSpPr>
        <p:spPr/>
        <p:txBody>
          <a:bodyPr/>
          <a:lstStyle/>
          <a:p>
            <a:fld id="{CC955341-0EFF-4C51-A4B1-EB826D10453D}" type="datetime1">
              <a:rPr lang="el-GR" smtClean="0"/>
              <a:pPr/>
              <a:t>6/3/2017</a:t>
            </a:fld>
            <a:endParaRPr lang="el-GR"/>
          </a:p>
        </p:txBody>
      </p:sp>
      <p:sp>
        <p:nvSpPr>
          <p:cNvPr id="6" name="Θέση αριθμού διαφάνειας 5"/>
          <p:cNvSpPr>
            <a:spLocks noGrp="1"/>
          </p:cNvSpPr>
          <p:nvPr>
            <p:ph type="sldNum" sz="quarter" idx="12"/>
          </p:nvPr>
        </p:nvSpPr>
        <p:spPr/>
        <p:txBody>
          <a:bodyPr/>
          <a:lstStyle/>
          <a:p>
            <a:fld id="{3C84320D-D16C-4654-B441-E5DBDE9C8ECD}" type="slidenum">
              <a:rPr lang="el-GR" smtClean="0"/>
              <a:pPr/>
              <a:t>45</a:t>
            </a:fld>
            <a:endParaRPr lang="el-GR"/>
          </a:p>
        </p:txBody>
      </p:sp>
    </p:spTree>
    <p:extLst>
      <p:ext uri="{BB962C8B-B14F-4D97-AF65-F5344CB8AC3E}">
        <p14:creationId xmlns:p14="http://schemas.microsoft.com/office/powerpoint/2010/main" val="121280369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Effect>
                      <a14:saturation sat="6600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2411760" y="1628800"/>
            <a:ext cx="4567882" cy="5110318"/>
          </a:xfrm>
          <a:prstGeom prst="rect">
            <a:avLst/>
          </a:prstGeom>
        </p:spPr>
      </p:pic>
      <p:sp>
        <p:nvSpPr>
          <p:cNvPr id="2" name="Τίτλος 1"/>
          <p:cNvSpPr>
            <a:spLocks noGrp="1"/>
          </p:cNvSpPr>
          <p:nvPr>
            <p:ph type="title"/>
          </p:nvPr>
        </p:nvSpPr>
        <p:spPr/>
        <p:txBody>
          <a:bodyPr>
            <a:normAutofit fontScale="90000"/>
          </a:bodyPr>
          <a:lstStyle/>
          <a:p>
            <a:r>
              <a:rPr lang="en-US" dirty="0"/>
              <a:t> 5. </a:t>
            </a:r>
            <a:r>
              <a:rPr lang="el-GR" i="1" dirty="0"/>
              <a:t>Ενέργεια κ Υλη</a:t>
            </a:r>
            <a:endParaRPr lang="el-GR" dirty="0"/>
          </a:p>
        </p:txBody>
      </p:sp>
      <p:sp>
        <p:nvSpPr>
          <p:cNvPr id="3" name="Θέση περιεχομένου 2"/>
          <p:cNvSpPr>
            <a:spLocks noGrp="1"/>
          </p:cNvSpPr>
          <p:nvPr>
            <p:ph sz="quarter" idx="13"/>
          </p:nvPr>
        </p:nvSpPr>
        <p:spPr>
          <a:xfrm>
            <a:off x="899592" y="2348880"/>
            <a:ext cx="7272808" cy="3600400"/>
          </a:xfrm>
        </p:spPr>
        <p:txBody>
          <a:bodyPr/>
          <a:lstStyle/>
          <a:p>
            <a:pPr marL="0" indent="0" algn="just">
              <a:buNone/>
            </a:pPr>
            <a:r>
              <a:rPr lang="el-GR" b="1" dirty="0"/>
              <a:t>Ροές, κύκλοι, και διατήρηση ενέργειας. Παρακολούθηση ροών ύλης και ενέργειας μέσω, εκτός και εντός των συστημάτων βοηθά κάποιον να κατανοήσει τις δυνατότητες και τους περιορισμούς των συστημάτων.</a:t>
            </a:r>
          </a:p>
        </p:txBody>
      </p:sp>
      <p:sp>
        <p:nvSpPr>
          <p:cNvPr id="5" name="Θέση ημερομηνίας 4"/>
          <p:cNvSpPr>
            <a:spLocks noGrp="1"/>
          </p:cNvSpPr>
          <p:nvPr>
            <p:ph type="dt" sz="half" idx="10"/>
          </p:nvPr>
        </p:nvSpPr>
        <p:spPr/>
        <p:txBody>
          <a:bodyPr/>
          <a:lstStyle/>
          <a:p>
            <a:fld id="{776AF993-FEBA-4807-90D4-FEA83C9BD9E1}" type="datetime1">
              <a:rPr lang="el-GR" smtClean="0"/>
              <a:pPr/>
              <a:t>6/3/2017</a:t>
            </a:fld>
            <a:endParaRPr lang="el-GR"/>
          </a:p>
        </p:txBody>
      </p:sp>
      <p:sp>
        <p:nvSpPr>
          <p:cNvPr id="6" name="Θέση αριθμού διαφάνειας 5"/>
          <p:cNvSpPr>
            <a:spLocks noGrp="1"/>
          </p:cNvSpPr>
          <p:nvPr>
            <p:ph type="sldNum" sz="quarter" idx="12"/>
          </p:nvPr>
        </p:nvSpPr>
        <p:spPr/>
        <p:txBody>
          <a:bodyPr/>
          <a:lstStyle/>
          <a:p>
            <a:fld id="{3C84320D-D16C-4654-B441-E5DBDE9C8ECD}" type="slidenum">
              <a:rPr lang="el-GR" smtClean="0"/>
              <a:pPr/>
              <a:t>46</a:t>
            </a:fld>
            <a:endParaRPr lang="el-GR"/>
          </a:p>
        </p:txBody>
      </p:sp>
    </p:spTree>
    <p:extLst>
      <p:ext uri="{BB962C8B-B14F-4D97-AF65-F5344CB8AC3E}">
        <p14:creationId xmlns:p14="http://schemas.microsoft.com/office/powerpoint/2010/main" val="332390842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Effect>
                      <a14:saturation sat="6600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2411760" y="1628800"/>
            <a:ext cx="4567882" cy="5110318"/>
          </a:xfrm>
          <a:prstGeom prst="rect">
            <a:avLst/>
          </a:prstGeom>
        </p:spPr>
      </p:pic>
      <p:sp>
        <p:nvSpPr>
          <p:cNvPr id="2" name="Τίτλος 1"/>
          <p:cNvSpPr>
            <a:spLocks noGrp="1"/>
          </p:cNvSpPr>
          <p:nvPr>
            <p:ph type="title"/>
          </p:nvPr>
        </p:nvSpPr>
        <p:spPr/>
        <p:txBody>
          <a:bodyPr>
            <a:normAutofit fontScale="90000"/>
          </a:bodyPr>
          <a:lstStyle/>
          <a:p>
            <a:r>
              <a:rPr lang="en-US" dirty="0"/>
              <a:t> 6. </a:t>
            </a:r>
            <a:r>
              <a:rPr lang="el-GR" i="1" dirty="0"/>
              <a:t>Δομή και Λειτουργία</a:t>
            </a:r>
            <a:endParaRPr lang="el-GR" dirty="0"/>
          </a:p>
        </p:txBody>
      </p:sp>
      <p:sp>
        <p:nvSpPr>
          <p:cNvPr id="3" name="Θέση περιεχομένου 2"/>
          <p:cNvSpPr>
            <a:spLocks noGrp="1"/>
          </p:cNvSpPr>
          <p:nvPr>
            <p:ph sz="quarter" idx="13"/>
          </p:nvPr>
        </p:nvSpPr>
        <p:spPr>
          <a:xfrm>
            <a:off x="899592" y="2348880"/>
            <a:ext cx="7344816" cy="3600400"/>
          </a:xfrm>
        </p:spPr>
        <p:txBody>
          <a:bodyPr/>
          <a:lstStyle/>
          <a:p>
            <a:pPr marL="0" indent="0" algn="just">
              <a:buNone/>
            </a:pPr>
            <a:r>
              <a:rPr lang="el-GR" b="1" dirty="0"/>
              <a:t>Ο τρόπος με τον οποίο ένα αντικείμενο ή ένας ζωντανός οργανισμός είναι διαμορφωμένος όπως επίσης η υποδομή του καθορίζουν πολλές από τις ιδιότητες και τις λειτουργίες του.</a:t>
            </a:r>
          </a:p>
        </p:txBody>
      </p:sp>
      <p:sp>
        <p:nvSpPr>
          <p:cNvPr id="5" name="Θέση ημερομηνίας 4"/>
          <p:cNvSpPr>
            <a:spLocks noGrp="1"/>
          </p:cNvSpPr>
          <p:nvPr>
            <p:ph type="dt" sz="half" idx="10"/>
          </p:nvPr>
        </p:nvSpPr>
        <p:spPr/>
        <p:txBody>
          <a:bodyPr/>
          <a:lstStyle/>
          <a:p>
            <a:fld id="{F2D2C82E-358C-41BC-B2E5-BEE9850CA9BC}" type="datetime1">
              <a:rPr lang="el-GR" smtClean="0"/>
              <a:pPr/>
              <a:t>6/3/2017</a:t>
            </a:fld>
            <a:endParaRPr lang="el-GR"/>
          </a:p>
        </p:txBody>
      </p:sp>
      <p:sp>
        <p:nvSpPr>
          <p:cNvPr id="6" name="Θέση αριθμού διαφάνειας 5"/>
          <p:cNvSpPr>
            <a:spLocks noGrp="1"/>
          </p:cNvSpPr>
          <p:nvPr>
            <p:ph type="sldNum" sz="quarter" idx="12"/>
          </p:nvPr>
        </p:nvSpPr>
        <p:spPr/>
        <p:txBody>
          <a:bodyPr/>
          <a:lstStyle/>
          <a:p>
            <a:fld id="{3C84320D-D16C-4654-B441-E5DBDE9C8ECD}" type="slidenum">
              <a:rPr lang="el-GR" smtClean="0"/>
              <a:pPr/>
              <a:t>47</a:t>
            </a:fld>
            <a:endParaRPr lang="el-GR"/>
          </a:p>
        </p:txBody>
      </p:sp>
    </p:spTree>
    <p:extLst>
      <p:ext uri="{BB962C8B-B14F-4D97-AF65-F5344CB8AC3E}">
        <p14:creationId xmlns:p14="http://schemas.microsoft.com/office/powerpoint/2010/main" val="312694129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Effect>
                      <a14:saturation sat="6600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2411760" y="1628800"/>
            <a:ext cx="4567882" cy="5110318"/>
          </a:xfrm>
          <a:prstGeom prst="rect">
            <a:avLst/>
          </a:prstGeom>
        </p:spPr>
      </p:pic>
      <p:sp>
        <p:nvSpPr>
          <p:cNvPr id="2" name="Τίτλος 1"/>
          <p:cNvSpPr>
            <a:spLocks noGrp="1"/>
          </p:cNvSpPr>
          <p:nvPr>
            <p:ph type="title"/>
          </p:nvPr>
        </p:nvSpPr>
        <p:spPr/>
        <p:txBody>
          <a:bodyPr>
            <a:normAutofit fontScale="90000"/>
          </a:bodyPr>
          <a:lstStyle/>
          <a:p>
            <a:r>
              <a:rPr lang="en-US" dirty="0"/>
              <a:t> 7. </a:t>
            </a:r>
            <a:r>
              <a:rPr lang="el-GR" i="1" dirty="0"/>
              <a:t>Σταθερότητα και αλλαγή</a:t>
            </a:r>
            <a:endParaRPr lang="el-GR" dirty="0"/>
          </a:p>
        </p:txBody>
      </p:sp>
      <p:sp>
        <p:nvSpPr>
          <p:cNvPr id="3" name="Θέση περιεχομένου 2"/>
          <p:cNvSpPr>
            <a:spLocks noGrp="1"/>
          </p:cNvSpPr>
          <p:nvPr>
            <p:ph sz="quarter" idx="13"/>
          </p:nvPr>
        </p:nvSpPr>
        <p:spPr>
          <a:xfrm>
            <a:off x="827584" y="2348880"/>
            <a:ext cx="7416824" cy="3600400"/>
          </a:xfrm>
        </p:spPr>
        <p:txBody>
          <a:bodyPr/>
          <a:lstStyle/>
          <a:p>
            <a:pPr marL="0" indent="0" algn="just">
              <a:buNone/>
            </a:pPr>
            <a:r>
              <a:rPr lang="el-GR" b="1" dirty="0"/>
              <a:t>Για φυσικά και δομημένα συστήματα εξίσου, οι συνθήκες σταθερότητας και οι καθορισμένοι παράγοντες των ποσοστών μεταβολής ή εξέλιξης ενός συστήματος είναι κρίσιμα στοιχεία μελέτης.</a:t>
            </a:r>
          </a:p>
        </p:txBody>
      </p:sp>
      <p:sp>
        <p:nvSpPr>
          <p:cNvPr id="5" name="Θέση ημερομηνίας 4"/>
          <p:cNvSpPr>
            <a:spLocks noGrp="1"/>
          </p:cNvSpPr>
          <p:nvPr>
            <p:ph type="dt" sz="half" idx="10"/>
          </p:nvPr>
        </p:nvSpPr>
        <p:spPr/>
        <p:txBody>
          <a:bodyPr/>
          <a:lstStyle/>
          <a:p>
            <a:fld id="{4FE964EA-FA48-42F6-9F64-B74831C3C723}" type="datetime1">
              <a:rPr lang="el-GR" smtClean="0"/>
              <a:pPr/>
              <a:t>6/3/2017</a:t>
            </a:fld>
            <a:endParaRPr lang="el-GR"/>
          </a:p>
        </p:txBody>
      </p:sp>
      <p:sp>
        <p:nvSpPr>
          <p:cNvPr id="6" name="Θέση αριθμού διαφάνειας 5"/>
          <p:cNvSpPr>
            <a:spLocks noGrp="1"/>
          </p:cNvSpPr>
          <p:nvPr>
            <p:ph type="sldNum" sz="quarter" idx="12"/>
          </p:nvPr>
        </p:nvSpPr>
        <p:spPr/>
        <p:txBody>
          <a:bodyPr/>
          <a:lstStyle/>
          <a:p>
            <a:fld id="{3C84320D-D16C-4654-B441-E5DBDE9C8ECD}" type="slidenum">
              <a:rPr lang="el-GR" smtClean="0"/>
              <a:pPr/>
              <a:t>48</a:t>
            </a:fld>
            <a:endParaRPr lang="el-GR"/>
          </a:p>
        </p:txBody>
      </p:sp>
    </p:spTree>
    <p:extLst>
      <p:ext uri="{BB962C8B-B14F-4D97-AF65-F5344CB8AC3E}">
        <p14:creationId xmlns:p14="http://schemas.microsoft.com/office/powerpoint/2010/main" val="265684980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Effect>
                      <a14:saturation sat="6600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2411760" y="1628800"/>
            <a:ext cx="4567882" cy="5110318"/>
          </a:xfrm>
          <a:prstGeom prst="rect">
            <a:avLst/>
          </a:prstGeom>
        </p:spPr>
      </p:pic>
      <p:sp>
        <p:nvSpPr>
          <p:cNvPr id="2" name="Τίτλος 1"/>
          <p:cNvSpPr>
            <a:spLocks noGrp="1"/>
          </p:cNvSpPr>
          <p:nvPr>
            <p:ph type="title"/>
          </p:nvPr>
        </p:nvSpPr>
        <p:spPr/>
        <p:txBody>
          <a:bodyPr>
            <a:normAutofit fontScale="90000"/>
          </a:bodyPr>
          <a:lstStyle/>
          <a:p>
            <a:r>
              <a:rPr lang="el-GR" b="1" dirty="0"/>
              <a:t>Κατευθυντήριες Αρχές</a:t>
            </a:r>
            <a:endParaRPr lang="el-GR" dirty="0"/>
          </a:p>
        </p:txBody>
      </p:sp>
      <p:sp>
        <p:nvSpPr>
          <p:cNvPr id="3" name="Θέση περιεχομένου 2"/>
          <p:cNvSpPr>
            <a:spLocks noGrp="1"/>
          </p:cNvSpPr>
          <p:nvPr>
            <p:ph sz="quarter" idx="13"/>
          </p:nvPr>
        </p:nvSpPr>
        <p:spPr>
          <a:xfrm>
            <a:off x="683568" y="1844824"/>
            <a:ext cx="7776864" cy="4680520"/>
          </a:xfrm>
        </p:spPr>
        <p:txBody>
          <a:bodyPr>
            <a:normAutofit fontScale="92500" lnSpcReduction="20000"/>
          </a:bodyPr>
          <a:lstStyle/>
          <a:p>
            <a:pPr marL="0" indent="0" algn="just">
              <a:buNone/>
            </a:pPr>
            <a:r>
              <a:rPr lang="el-GR" b="1" dirty="0"/>
              <a:t>Το Πλαίσιο συνιστά να ενσωματωθούν οριζόντιες έννοιες στο πρόγραμμα σπουδών των επιστημών που θα  αρχίζει στα πρώτα χρόνια της σχολικής εκπαίδευσης και προτείνει μια σειρά από κατευθυντήριες αρχές για το πώς θα πρέπει να χρησιμοποιούνται. Η διαδικασία ανάπτυξης των προτύπων παρείχαν γνώσεις σχετικά με τις οριζόντιες έννοιες. Αυτές οι ιδέες μοιράζονται στις ακόλουθες κατευθυντήριες αρχές:</a:t>
            </a:r>
          </a:p>
          <a:p>
            <a:pPr marL="0" indent="0" algn="just">
              <a:buNone/>
            </a:pPr>
            <a:endParaRPr lang="el-GR" b="1" dirty="0"/>
          </a:p>
          <a:p>
            <a:pPr algn="just"/>
            <a:r>
              <a:rPr lang="el-GR" b="1" dirty="0"/>
              <a:t>Οι οριζόντιες έννοιες μπορούν να βοηθήσουν τους μαθητές να κατανοήσουν καλύτερα βασικές ιδέες στον τομέα της επιστήμης και της μηχανικής.</a:t>
            </a:r>
          </a:p>
          <a:p>
            <a:pPr algn="just"/>
            <a:r>
              <a:rPr lang="el-GR" b="1" dirty="0"/>
              <a:t>Οι οριζόντιες έννοιες μπορούν να βοηθήσουν τους μαθητές να κατανοήσουν καλύτερα την επιστήμη και τις τεχνολογικές πρακτικές.</a:t>
            </a:r>
            <a:endParaRPr lang="en-US" dirty="0"/>
          </a:p>
          <a:p>
            <a:pPr marL="0" indent="0" algn="just">
              <a:buNone/>
            </a:pPr>
            <a:endParaRPr lang="el-GR" dirty="0"/>
          </a:p>
        </p:txBody>
      </p:sp>
      <p:sp>
        <p:nvSpPr>
          <p:cNvPr id="5" name="Θέση ημερομηνίας 4"/>
          <p:cNvSpPr>
            <a:spLocks noGrp="1"/>
          </p:cNvSpPr>
          <p:nvPr>
            <p:ph type="dt" sz="half" idx="10"/>
          </p:nvPr>
        </p:nvSpPr>
        <p:spPr/>
        <p:txBody>
          <a:bodyPr/>
          <a:lstStyle/>
          <a:p>
            <a:fld id="{1ECC04CE-13AD-4EF8-A6EF-985B05C53DCC}" type="datetime1">
              <a:rPr lang="el-GR" smtClean="0"/>
              <a:pPr/>
              <a:t>6/3/2017</a:t>
            </a:fld>
            <a:endParaRPr lang="el-GR"/>
          </a:p>
        </p:txBody>
      </p:sp>
      <p:sp>
        <p:nvSpPr>
          <p:cNvPr id="6" name="Θέση αριθμού διαφάνειας 5"/>
          <p:cNvSpPr>
            <a:spLocks noGrp="1"/>
          </p:cNvSpPr>
          <p:nvPr>
            <p:ph type="sldNum" sz="quarter" idx="12"/>
          </p:nvPr>
        </p:nvSpPr>
        <p:spPr/>
        <p:txBody>
          <a:bodyPr/>
          <a:lstStyle/>
          <a:p>
            <a:fld id="{3C84320D-D16C-4654-B441-E5DBDE9C8ECD}" type="slidenum">
              <a:rPr lang="el-GR" smtClean="0"/>
              <a:pPr/>
              <a:t>49</a:t>
            </a:fld>
            <a:endParaRPr lang="el-GR"/>
          </a:p>
        </p:txBody>
      </p:sp>
    </p:spTree>
    <p:extLst>
      <p:ext uri="{BB962C8B-B14F-4D97-AF65-F5344CB8AC3E}">
        <p14:creationId xmlns:p14="http://schemas.microsoft.com/office/powerpoint/2010/main" val="10697198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Εικόνα 5"/>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Effect>
                      <a14:saturation sat="6600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2123728" y="1724024"/>
            <a:ext cx="4422825" cy="4948036"/>
          </a:xfrm>
          <a:prstGeom prst="rect">
            <a:avLst/>
          </a:prstGeom>
        </p:spPr>
      </p:pic>
      <p:sp>
        <p:nvSpPr>
          <p:cNvPr id="2" name="Τίτλος 1"/>
          <p:cNvSpPr>
            <a:spLocks noGrp="1"/>
          </p:cNvSpPr>
          <p:nvPr>
            <p:ph type="title"/>
          </p:nvPr>
        </p:nvSpPr>
        <p:spPr/>
        <p:txBody>
          <a:bodyPr>
            <a:normAutofit fontScale="90000"/>
          </a:bodyPr>
          <a:lstStyle/>
          <a:p>
            <a:r>
              <a:rPr lang="el-GR" b="1" dirty="0"/>
              <a:t>Πρόκληση</a:t>
            </a:r>
            <a:r>
              <a:rPr lang="en-US" b="1" dirty="0"/>
              <a:t> 1 </a:t>
            </a:r>
            <a:endParaRPr lang="el-GR" b="1" dirty="0"/>
          </a:p>
        </p:txBody>
      </p:sp>
      <p:sp>
        <p:nvSpPr>
          <p:cNvPr id="3" name="Θέση ημερομηνίας 2"/>
          <p:cNvSpPr>
            <a:spLocks noGrp="1"/>
          </p:cNvSpPr>
          <p:nvPr>
            <p:ph type="dt" sz="half" idx="10"/>
          </p:nvPr>
        </p:nvSpPr>
        <p:spPr/>
        <p:txBody>
          <a:bodyPr/>
          <a:lstStyle/>
          <a:p>
            <a:fld id="{DCB50540-4343-484C-A544-A2E246CCDEB0}" type="datetime1">
              <a:rPr lang="el-GR" smtClean="0"/>
              <a:pPr/>
              <a:t>6/3/2017</a:t>
            </a:fld>
            <a:endParaRPr lang="el-GR"/>
          </a:p>
        </p:txBody>
      </p:sp>
      <p:sp>
        <p:nvSpPr>
          <p:cNvPr id="4" name="Θέση αριθμού διαφάνειας 3"/>
          <p:cNvSpPr>
            <a:spLocks noGrp="1"/>
          </p:cNvSpPr>
          <p:nvPr>
            <p:ph type="sldNum" sz="quarter" idx="12"/>
          </p:nvPr>
        </p:nvSpPr>
        <p:spPr/>
        <p:txBody>
          <a:bodyPr/>
          <a:lstStyle/>
          <a:p>
            <a:fld id="{3C84320D-D16C-4654-B441-E5DBDE9C8ECD}" type="slidenum">
              <a:rPr lang="el-GR" smtClean="0"/>
              <a:pPr/>
              <a:t>5</a:t>
            </a:fld>
            <a:endParaRPr lang="el-GR"/>
          </a:p>
        </p:txBody>
      </p:sp>
      <p:sp>
        <p:nvSpPr>
          <p:cNvPr id="5" name="Θέση περιεχομένου 4"/>
          <p:cNvSpPr>
            <a:spLocks noGrp="1"/>
          </p:cNvSpPr>
          <p:nvPr>
            <p:ph sz="quarter" idx="13"/>
          </p:nvPr>
        </p:nvSpPr>
        <p:spPr>
          <a:xfrm>
            <a:off x="827584" y="2348880"/>
            <a:ext cx="7344816" cy="3888432"/>
          </a:xfrm>
        </p:spPr>
        <p:txBody>
          <a:bodyPr>
            <a:normAutofit/>
          </a:bodyPr>
          <a:lstStyle/>
          <a:p>
            <a:pPr algn="just"/>
            <a:r>
              <a:rPr lang="el-GR" b="1" dirty="0"/>
              <a:t>Η έλλειψη συνεκτικής διαμόρφωσης.</a:t>
            </a:r>
          </a:p>
          <a:p>
            <a:pPr algn="just"/>
            <a:r>
              <a:rPr lang="el-GR" b="1" dirty="0"/>
              <a:t>Διαφορετικές προοπτικές για το ίδιο πρόβλημα και το ίδιο ισχύει και για τα διάφορα επαγγέλματα (</a:t>
            </a:r>
            <a:r>
              <a:rPr lang="el-GR" b="1" dirty="0" err="1"/>
              <a:t>Gibbons</a:t>
            </a:r>
            <a:r>
              <a:rPr lang="el-GR" b="1" dirty="0"/>
              <a:t>, 1999, </a:t>
            </a:r>
            <a:r>
              <a:rPr lang="el-GR" b="1" dirty="0" err="1"/>
              <a:t>Jahn</a:t>
            </a:r>
            <a:r>
              <a:rPr lang="el-GR" b="1" dirty="0"/>
              <a:t>, 2008, </a:t>
            </a:r>
            <a:r>
              <a:rPr lang="el-GR" b="1" dirty="0" err="1"/>
              <a:t>Τρες</a:t>
            </a:r>
            <a:r>
              <a:rPr lang="el-GR" b="1" dirty="0"/>
              <a:t> </a:t>
            </a:r>
            <a:r>
              <a:rPr lang="el-GR" b="1" dirty="0" err="1"/>
              <a:t>et</a:t>
            </a:r>
            <a:r>
              <a:rPr lang="el-GR" b="1" dirty="0"/>
              <a:t> </a:t>
            </a:r>
            <a:r>
              <a:rPr lang="el-GR" b="1" dirty="0" err="1"/>
              <a:t>al</a:t>
            </a:r>
            <a:r>
              <a:rPr lang="el-GR" b="1" dirty="0"/>
              <a:t>, 2005).</a:t>
            </a:r>
          </a:p>
          <a:p>
            <a:pPr algn="just"/>
            <a:r>
              <a:rPr lang="el-GR" b="1" dirty="0"/>
              <a:t>Η έλλειψη αλληλεπίδρασης μεταξύ επιστημόνων και επαγγελματιών.</a:t>
            </a:r>
            <a:endParaRPr lang="en-US" b="1" dirty="0"/>
          </a:p>
        </p:txBody>
      </p:sp>
    </p:spTree>
    <p:extLst>
      <p:ext uri="{BB962C8B-B14F-4D97-AF65-F5344CB8AC3E}">
        <p14:creationId xmlns:p14="http://schemas.microsoft.com/office/powerpoint/2010/main" val="187462412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Effect>
                      <a14:saturation sat="6600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2411760" y="1628800"/>
            <a:ext cx="4567882" cy="5110318"/>
          </a:xfrm>
          <a:prstGeom prst="rect">
            <a:avLst/>
          </a:prstGeom>
        </p:spPr>
      </p:pic>
      <p:sp>
        <p:nvSpPr>
          <p:cNvPr id="2" name="Τίτλος 1"/>
          <p:cNvSpPr>
            <a:spLocks noGrp="1"/>
          </p:cNvSpPr>
          <p:nvPr>
            <p:ph type="title"/>
          </p:nvPr>
        </p:nvSpPr>
        <p:spPr/>
        <p:txBody>
          <a:bodyPr>
            <a:normAutofit fontScale="90000"/>
          </a:bodyPr>
          <a:lstStyle/>
          <a:p>
            <a:r>
              <a:rPr lang="el-GR" b="1" dirty="0"/>
              <a:t>Κατευθυντήριες Αρχές</a:t>
            </a:r>
            <a:endParaRPr lang="el-GR" dirty="0"/>
          </a:p>
        </p:txBody>
      </p:sp>
      <p:sp>
        <p:nvSpPr>
          <p:cNvPr id="3" name="Θέση περιεχομένου 2"/>
          <p:cNvSpPr>
            <a:spLocks noGrp="1"/>
          </p:cNvSpPr>
          <p:nvPr>
            <p:ph sz="quarter" idx="13"/>
          </p:nvPr>
        </p:nvSpPr>
        <p:spPr>
          <a:xfrm>
            <a:off x="539552" y="1988840"/>
            <a:ext cx="7920880" cy="4464496"/>
          </a:xfrm>
        </p:spPr>
        <p:txBody>
          <a:bodyPr>
            <a:normAutofit fontScale="92500"/>
          </a:bodyPr>
          <a:lstStyle/>
          <a:p>
            <a:r>
              <a:rPr lang="el-GR" b="1" dirty="0"/>
              <a:t>Οι οριζόντιες έννοιες θα πρέπει να αυξηθούν σε πολυπλοκότητα και εξειδίκευση σε όλες τις βαθμίδες.</a:t>
            </a:r>
          </a:p>
          <a:p>
            <a:r>
              <a:rPr lang="el-GR" b="1" dirty="0"/>
              <a:t>Οι οριζόντιες έννοιες μπορούν να προσφέρουν ένα κοινό λεξιλόγιο για την επιστήμη και την τεχνολογία.</a:t>
            </a:r>
          </a:p>
          <a:p>
            <a:r>
              <a:rPr lang="el-GR" b="1" dirty="0"/>
              <a:t>Οι οριζόντιες έννοιες δεν πρέπει να αξιολογηθούν χωριστά από τις πρακτικές ή την κεντρική ιδέα.</a:t>
            </a:r>
          </a:p>
          <a:p>
            <a:r>
              <a:rPr lang="el-GR" b="1" dirty="0"/>
              <a:t>Οι προσδοκώμενες αποδόσεις επικεντρώνονται σε ορισμένες, αλλά όχι σε όλες τις δυνατότητες που σχετίζονται με μια οριζόντια έννοια.</a:t>
            </a:r>
          </a:p>
          <a:p>
            <a:r>
              <a:rPr lang="el-GR" b="1" dirty="0"/>
              <a:t>Οι Οριζόντιες έννοιες είναι για </a:t>
            </a:r>
            <a:r>
              <a:rPr lang="el-GR" b="1" i="1" dirty="0"/>
              <a:t>όλους</a:t>
            </a:r>
            <a:r>
              <a:rPr lang="el-GR" b="1" dirty="0"/>
              <a:t> τους μαθητές.</a:t>
            </a:r>
          </a:p>
          <a:p>
            <a:r>
              <a:rPr lang="el-GR" b="1" dirty="0"/>
              <a:t>Ένταξη των εννοιών της Φύσης της Επιστήμης και Μηχανικής </a:t>
            </a:r>
            <a:endParaRPr lang="el-GR" dirty="0"/>
          </a:p>
        </p:txBody>
      </p:sp>
      <p:sp>
        <p:nvSpPr>
          <p:cNvPr id="5" name="Θέση ημερομηνίας 4"/>
          <p:cNvSpPr>
            <a:spLocks noGrp="1"/>
          </p:cNvSpPr>
          <p:nvPr>
            <p:ph type="dt" sz="half" idx="10"/>
          </p:nvPr>
        </p:nvSpPr>
        <p:spPr/>
        <p:txBody>
          <a:bodyPr/>
          <a:lstStyle/>
          <a:p>
            <a:fld id="{EA7067E8-44E1-409D-AD30-32379224D1A6}" type="datetime1">
              <a:rPr lang="el-GR" smtClean="0"/>
              <a:pPr/>
              <a:t>6/3/2017</a:t>
            </a:fld>
            <a:endParaRPr lang="el-GR"/>
          </a:p>
        </p:txBody>
      </p:sp>
      <p:sp>
        <p:nvSpPr>
          <p:cNvPr id="6" name="Θέση αριθμού διαφάνειας 5"/>
          <p:cNvSpPr>
            <a:spLocks noGrp="1"/>
          </p:cNvSpPr>
          <p:nvPr>
            <p:ph type="sldNum" sz="quarter" idx="12"/>
          </p:nvPr>
        </p:nvSpPr>
        <p:spPr/>
        <p:txBody>
          <a:bodyPr/>
          <a:lstStyle/>
          <a:p>
            <a:fld id="{3C84320D-D16C-4654-B441-E5DBDE9C8ECD}" type="slidenum">
              <a:rPr lang="el-GR" smtClean="0"/>
              <a:pPr/>
              <a:t>50</a:t>
            </a:fld>
            <a:endParaRPr lang="el-GR"/>
          </a:p>
        </p:txBody>
      </p:sp>
    </p:spTree>
    <p:extLst>
      <p:ext uri="{BB962C8B-B14F-4D97-AF65-F5344CB8AC3E}">
        <p14:creationId xmlns:p14="http://schemas.microsoft.com/office/powerpoint/2010/main" val="193556149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Effect>
                      <a14:saturation sat="6600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2411760" y="1628800"/>
            <a:ext cx="4567882" cy="5110318"/>
          </a:xfrm>
          <a:prstGeom prst="rect">
            <a:avLst/>
          </a:prstGeom>
        </p:spPr>
      </p:pic>
      <p:sp>
        <p:nvSpPr>
          <p:cNvPr id="2" name="Τίτλος 1"/>
          <p:cNvSpPr>
            <a:spLocks noGrp="1"/>
          </p:cNvSpPr>
          <p:nvPr>
            <p:ph type="title"/>
          </p:nvPr>
        </p:nvSpPr>
        <p:spPr>
          <a:xfrm>
            <a:off x="0" y="620688"/>
            <a:ext cx="9144000" cy="720080"/>
          </a:xfrm>
        </p:spPr>
        <p:txBody>
          <a:bodyPr>
            <a:noAutofit/>
          </a:bodyPr>
          <a:lstStyle/>
          <a:p>
            <a:r>
              <a:rPr lang="el-GR" sz="3600" b="1" dirty="0"/>
              <a:t>Η εξέλιξη των Οριζόντιων Εννοιών Σε όλες τις Βαθμίδες</a:t>
            </a:r>
            <a:endParaRPr lang="el-GR" sz="3600" dirty="0"/>
          </a:p>
        </p:txBody>
      </p:sp>
      <p:sp>
        <p:nvSpPr>
          <p:cNvPr id="3" name="Θέση περιεχομένου 2"/>
          <p:cNvSpPr>
            <a:spLocks noGrp="1"/>
          </p:cNvSpPr>
          <p:nvPr>
            <p:ph sz="quarter" idx="13"/>
          </p:nvPr>
        </p:nvSpPr>
        <p:spPr>
          <a:xfrm>
            <a:off x="755576" y="2132856"/>
            <a:ext cx="7488832" cy="3816424"/>
          </a:xfrm>
        </p:spPr>
        <p:txBody>
          <a:bodyPr/>
          <a:lstStyle/>
          <a:p>
            <a:pPr marL="0" indent="0" algn="just">
              <a:buNone/>
            </a:pPr>
            <a:r>
              <a:rPr lang="el-GR" b="1" dirty="0"/>
              <a:t>Ακολουθεί μια σύντομη περίληψη για το πώς η κάθε μία από τις οριζόντιες έννοιες γίνεται πιο πολύπλοκη και εξειδικευμένη σε όλες τις βαθμίδες όπως είχε οραματιστεί το Πλαίσιο. Παραδείγματα των προσδοκιών επίδοσης δείχνουν πώς οι ιδέες αυτές εφαρμόζονται στην NGSS.</a:t>
            </a:r>
          </a:p>
        </p:txBody>
      </p:sp>
      <p:sp>
        <p:nvSpPr>
          <p:cNvPr id="5" name="Θέση ημερομηνίας 4"/>
          <p:cNvSpPr>
            <a:spLocks noGrp="1"/>
          </p:cNvSpPr>
          <p:nvPr>
            <p:ph type="dt" sz="half" idx="10"/>
          </p:nvPr>
        </p:nvSpPr>
        <p:spPr/>
        <p:txBody>
          <a:bodyPr/>
          <a:lstStyle/>
          <a:p>
            <a:fld id="{94B58F93-16B4-4D55-8228-AF934CAF9549}" type="datetime1">
              <a:rPr lang="el-GR" smtClean="0"/>
              <a:pPr/>
              <a:t>6/3/2017</a:t>
            </a:fld>
            <a:endParaRPr lang="el-GR"/>
          </a:p>
        </p:txBody>
      </p:sp>
      <p:sp>
        <p:nvSpPr>
          <p:cNvPr id="6" name="Θέση αριθμού διαφάνειας 5"/>
          <p:cNvSpPr>
            <a:spLocks noGrp="1"/>
          </p:cNvSpPr>
          <p:nvPr>
            <p:ph type="sldNum" sz="quarter" idx="12"/>
          </p:nvPr>
        </p:nvSpPr>
        <p:spPr/>
        <p:txBody>
          <a:bodyPr/>
          <a:lstStyle/>
          <a:p>
            <a:fld id="{3C84320D-D16C-4654-B441-E5DBDE9C8ECD}" type="slidenum">
              <a:rPr lang="el-GR" smtClean="0"/>
              <a:pPr/>
              <a:t>51</a:t>
            </a:fld>
            <a:endParaRPr lang="el-GR"/>
          </a:p>
        </p:txBody>
      </p:sp>
    </p:spTree>
    <p:extLst>
      <p:ext uri="{BB962C8B-B14F-4D97-AF65-F5344CB8AC3E}">
        <p14:creationId xmlns:p14="http://schemas.microsoft.com/office/powerpoint/2010/main" val="29820332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fontScale="90000"/>
          </a:bodyPr>
          <a:lstStyle/>
          <a:p>
            <a:r>
              <a:rPr lang="en-US" dirty="0"/>
              <a:t>1. </a:t>
            </a:r>
            <a:r>
              <a:rPr lang="el-GR" dirty="0"/>
              <a:t>Μοτίβα</a:t>
            </a:r>
          </a:p>
        </p:txBody>
      </p:sp>
      <p:pic>
        <p:nvPicPr>
          <p:cNvPr id="4" name="Θέση περιεχομένου 3"/>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237889" y="1988840"/>
            <a:ext cx="8669407" cy="4032448"/>
          </a:xfrm>
        </p:spPr>
      </p:pic>
      <p:sp>
        <p:nvSpPr>
          <p:cNvPr id="6" name="Θέση ημερομηνίας 5"/>
          <p:cNvSpPr>
            <a:spLocks noGrp="1"/>
          </p:cNvSpPr>
          <p:nvPr>
            <p:ph type="dt" sz="half" idx="10"/>
          </p:nvPr>
        </p:nvSpPr>
        <p:spPr/>
        <p:txBody>
          <a:bodyPr/>
          <a:lstStyle/>
          <a:p>
            <a:fld id="{9233269B-5088-4B51-AD39-AB40A0613316}" type="datetime1">
              <a:rPr lang="el-GR" smtClean="0"/>
              <a:pPr/>
              <a:t>6/3/2017</a:t>
            </a:fld>
            <a:endParaRPr lang="el-GR"/>
          </a:p>
        </p:txBody>
      </p:sp>
      <p:sp>
        <p:nvSpPr>
          <p:cNvPr id="7" name="Θέση αριθμού διαφάνειας 6"/>
          <p:cNvSpPr>
            <a:spLocks noGrp="1"/>
          </p:cNvSpPr>
          <p:nvPr>
            <p:ph type="sldNum" sz="quarter" idx="12"/>
          </p:nvPr>
        </p:nvSpPr>
        <p:spPr/>
        <p:txBody>
          <a:bodyPr/>
          <a:lstStyle/>
          <a:p>
            <a:fld id="{3C84320D-D16C-4654-B441-E5DBDE9C8ECD}" type="slidenum">
              <a:rPr lang="el-GR" smtClean="0"/>
              <a:pPr/>
              <a:t>52</a:t>
            </a:fld>
            <a:endParaRPr lang="el-GR"/>
          </a:p>
        </p:txBody>
      </p:sp>
    </p:spTree>
    <p:extLst>
      <p:ext uri="{BB962C8B-B14F-4D97-AF65-F5344CB8AC3E}">
        <p14:creationId xmlns:p14="http://schemas.microsoft.com/office/powerpoint/2010/main" val="371832766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Εικόνα 4"/>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Effect>
                      <a14:saturation sat="6600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2411760" y="1628800"/>
            <a:ext cx="4567882" cy="5110318"/>
          </a:xfrm>
          <a:prstGeom prst="rect">
            <a:avLst/>
          </a:prstGeom>
        </p:spPr>
      </p:pic>
      <p:sp>
        <p:nvSpPr>
          <p:cNvPr id="2" name="Τίτλος 1"/>
          <p:cNvSpPr>
            <a:spLocks noGrp="1"/>
          </p:cNvSpPr>
          <p:nvPr>
            <p:ph type="title"/>
          </p:nvPr>
        </p:nvSpPr>
        <p:spPr/>
        <p:txBody>
          <a:bodyPr>
            <a:normAutofit fontScale="90000"/>
          </a:bodyPr>
          <a:lstStyle/>
          <a:p>
            <a:r>
              <a:rPr lang="en-US" dirty="0"/>
              <a:t>1. </a:t>
            </a:r>
            <a:r>
              <a:rPr lang="el-GR" dirty="0"/>
              <a:t>Μοτίβα</a:t>
            </a:r>
          </a:p>
        </p:txBody>
      </p:sp>
      <p:pic>
        <p:nvPicPr>
          <p:cNvPr id="4" name="Θέση περιεχομένου 3"/>
          <p:cNvPicPr>
            <a:picLocks noGrp="1" noChangeAspect="1"/>
          </p:cNvPicPr>
          <p:nvPr>
            <p:ph sz="quarter" idx="13"/>
          </p:nvPr>
        </p:nvPicPr>
        <p:blipFill>
          <a:blip r:embed="rId4">
            <a:extLst>
              <a:ext uri="{28A0092B-C50C-407E-A947-70E740481C1C}">
                <a14:useLocalDpi xmlns:a14="http://schemas.microsoft.com/office/drawing/2010/main" val="0"/>
              </a:ext>
            </a:extLst>
          </a:blip>
          <a:stretch>
            <a:fillRect/>
          </a:stretch>
        </p:blipFill>
        <p:spPr>
          <a:xfrm>
            <a:off x="119017" y="2636912"/>
            <a:ext cx="8908183" cy="2448272"/>
          </a:xfrm>
        </p:spPr>
      </p:pic>
      <p:sp>
        <p:nvSpPr>
          <p:cNvPr id="6" name="Θέση ημερομηνίας 5"/>
          <p:cNvSpPr>
            <a:spLocks noGrp="1"/>
          </p:cNvSpPr>
          <p:nvPr>
            <p:ph type="dt" sz="half" idx="10"/>
          </p:nvPr>
        </p:nvSpPr>
        <p:spPr/>
        <p:txBody>
          <a:bodyPr/>
          <a:lstStyle/>
          <a:p>
            <a:fld id="{9C824439-D78C-4503-8030-35DEBD4200BB}" type="datetime1">
              <a:rPr lang="el-GR" smtClean="0"/>
              <a:pPr/>
              <a:t>6/3/2017</a:t>
            </a:fld>
            <a:endParaRPr lang="el-GR"/>
          </a:p>
        </p:txBody>
      </p:sp>
      <p:sp>
        <p:nvSpPr>
          <p:cNvPr id="7" name="Θέση αριθμού διαφάνειας 6"/>
          <p:cNvSpPr>
            <a:spLocks noGrp="1"/>
          </p:cNvSpPr>
          <p:nvPr>
            <p:ph type="sldNum" sz="quarter" idx="12"/>
          </p:nvPr>
        </p:nvSpPr>
        <p:spPr/>
        <p:txBody>
          <a:bodyPr/>
          <a:lstStyle/>
          <a:p>
            <a:fld id="{3C84320D-D16C-4654-B441-E5DBDE9C8ECD}" type="slidenum">
              <a:rPr lang="el-GR" smtClean="0"/>
              <a:pPr/>
              <a:t>53</a:t>
            </a:fld>
            <a:endParaRPr lang="el-GR"/>
          </a:p>
        </p:txBody>
      </p:sp>
    </p:spTree>
    <p:extLst>
      <p:ext uri="{BB962C8B-B14F-4D97-AF65-F5344CB8AC3E}">
        <p14:creationId xmlns:p14="http://schemas.microsoft.com/office/powerpoint/2010/main" val="429192014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Εικόνα 4"/>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Effect>
                      <a14:saturation sat="6600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2411760" y="1628800"/>
            <a:ext cx="4567882" cy="5110318"/>
          </a:xfrm>
          <a:prstGeom prst="rect">
            <a:avLst/>
          </a:prstGeom>
        </p:spPr>
      </p:pic>
      <p:sp>
        <p:nvSpPr>
          <p:cNvPr id="2" name="Τίτλος 1"/>
          <p:cNvSpPr>
            <a:spLocks noGrp="1"/>
          </p:cNvSpPr>
          <p:nvPr>
            <p:ph type="title"/>
          </p:nvPr>
        </p:nvSpPr>
        <p:spPr/>
        <p:txBody>
          <a:bodyPr>
            <a:normAutofit fontScale="90000"/>
          </a:bodyPr>
          <a:lstStyle/>
          <a:p>
            <a:r>
              <a:rPr lang="en-US" dirty="0"/>
              <a:t>2. </a:t>
            </a:r>
            <a:r>
              <a:rPr lang="el-GR" i="1" dirty="0"/>
              <a:t>Αιτία και Αποτέλεσμα</a:t>
            </a:r>
            <a:endParaRPr lang="el-GR" dirty="0"/>
          </a:p>
        </p:txBody>
      </p:sp>
      <p:pic>
        <p:nvPicPr>
          <p:cNvPr id="4" name="Θέση περιεχομένου 3"/>
          <p:cNvPicPr>
            <a:picLocks noGrp="1" noChangeAspect="1"/>
          </p:cNvPicPr>
          <p:nvPr>
            <p:ph sz="quarter" idx="13"/>
          </p:nvPr>
        </p:nvPicPr>
        <p:blipFill>
          <a:blip r:embed="rId4">
            <a:extLst>
              <a:ext uri="{28A0092B-C50C-407E-A947-70E740481C1C}">
                <a14:useLocalDpi xmlns:a14="http://schemas.microsoft.com/office/drawing/2010/main" val="0"/>
              </a:ext>
            </a:extLst>
          </a:blip>
          <a:stretch>
            <a:fillRect/>
          </a:stretch>
        </p:blipFill>
        <p:spPr>
          <a:xfrm>
            <a:off x="35927" y="2564904"/>
            <a:ext cx="9074132" cy="2592288"/>
          </a:xfrm>
        </p:spPr>
      </p:pic>
      <p:sp>
        <p:nvSpPr>
          <p:cNvPr id="6" name="Θέση ημερομηνίας 5"/>
          <p:cNvSpPr>
            <a:spLocks noGrp="1"/>
          </p:cNvSpPr>
          <p:nvPr>
            <p:ph type="dt" sz="half" idx="10"/>
          </p:nvPr>
        </p:nvSpPr>
        <p:spPr/>
        <p:txBody>
          <a:bodyPr/>
          <a:lstStyle/>
          <a:p>
            <a:fld id="{F4B2B90A-0D25-44AD-9E35-61117EBF4444}" type="datetime1">
              <a:rPr lang="el-GR" smtClean="0"/>
              <a:pPr/>
              <a:t>6/3/2017</a:t>
            </a:fld>
            <a:endParaRPr lang="el-GR"/>
          </a:p>
        </p:txBody>
      </p:sp>
      <p:sp>
        <p:nvSpPr>
          <p:cNvPr id="7" name="Θέση αριθμού διαφάνειας 6"/>
          <p:cNvSpPr>
            <a:spLocks noGrp="1"/>
          </p:cNvSpPr>
          <p:nvPr>
            <p:ph type="sldNum" sz="quarter" idx="12"/>
          </p:nvPr>
        </p:nvSpPr>
        <p:spPr/>
        <p:txBody>
          <a:bodyPr/>
          <a:lstStyle/>
          <a:p>
            <a:fld id="{3C84320D-D16C-4654-B441-E5DBDE9C8ECD}" type="slidenum">
              <a:rPr lang="el-GR" smtClean="0"/>
              <a:pPr/>
              <a:t>54</a:t>
            </a:fld>
            <a:endParaRPr lang="el-GR"/>
          </a:p>
        </p:txBody>
      </p:sp>
    </p:spTree>
    <p:extLst>
      <p:ext uri="{BB962C8B-B14F-4D97-AF65-F5344CB8AC3E}">
        <p14:creationId xmlns:p14="http://schemas.microsoft.com/office/powerpoint/2010/main" val="381321466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fontScale="90000"/>
          </a:bodyPr>
          <a:lstStyle/>
          <a:p>
            <a:r>
              <a:rPr lang="en-US" dirty="0"/>
              <a:t>2. </a:t>
            </a:r>
            <a:r>
              <a:rPr lang="el-GR" i="1" dirty="0"/>
              <a:t>Αιτία και Αποτέλεσμα</a:t>
            </a:r>
            <a:endParaRPr lang="el-GR" dirty="0"/>
          </a:p>
        </p:txBody>
      </p:sp>
      <p:pic>
        <p:nvPicPr>
          <p:cNvPr id="4" name="Θέση περιεχομένου 3"/>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141655" y="2060848"/>
            <a:ext cx="8861945" cy="3816424"/>
          </a:xfrm>
        </p:spPr>
      </p:pic>
      <p:sp>
        <p:nvSpPr>
          <p:cNvPr id="5" name="Θέση ημερομηνίας 4"/>
          <p:cNvSpPr>
            <a:spLocks noGrp="1"/>
          </p:cNvSpPr>
          <p:nvPr>
            <p:ph type="dt" sz="half" idx="10"/>
          </p:nvPr>
        </p:nvSpPr>
        <p:spPr/>
        <p:txBody>
          <a:bodyPr/>
          <a:lstStyle/>
          <a:p>
            <a:fld id="{2E152EF2-5FF9-4C76-A209-7E3786033AD3}" type="datetime1">
              <a:rPr lang="el-GR" smtClean="0"/>
              <a:pPr/>
              <a:t>6/3/2017</a:t>
            </a:fld>
            <a:endParaRPr lang="el-GR"/>
          </a:p>
        </p:txBody>
      </p:sp>
      <p:sp>
        <p:nvSpPr>
          <p:cNvPr id="6" name="Θέση αριθμού διαφάνειας 5"/>
          <p:cNvSpPr>
            <a:spLocks noGrp="1"/>
          </p:cNvSpPr>
          <p:nvPr>
            <p:ph type="sldNum" sz="quarter" idx="12"/>
          </p:nvPr>
        </p:nvSpPr>
        <p:spPr/>
        <p:txBody>
          <a:bodyPr/>
          <a:lstStyle/>
          <a:p>
            <a:fld id="{3C84320D-D16C-4654-B441-E5DBDE9C8ECD}" type="slidenum">
              <a:rPr lang="el-GR" smtClean="0"/>
              <a:pPr/>
              <a:t>55</a:t>
            </a:fld>
            <a:endParaRPr lang="el-GR"/>
          </a:p>
        </p:txBody>
      </p:sp>
    </p:spTree>
    <p:extLst>
      <p:ext uri="{BB962C8B-B14F-4D97-AF65-F5344CB8AC3E}">
        <p14:creationId xmlns:p14="http://schemas.microsoft.com/office/powerpoint/2010/main" val="37168894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0" y="620688"/>
            <a:ext cx="8686800" cy="720080"/>
          </a:xfrm>
        </p:spPr>
        <p:txBody>
          <a:bodyPr>
            <a:normAutofit fontScale="90000"/>
          </a:bodyPr>
          <a:lstStyle/>
          <a:p>
            <a:r>
              <a:rPr lang="en-US" dirty="0"/>
              <a:t>3. </a:t>
            </a:r>
            <a:r>
              <a:rPr lang="el-GR" i="1" dirty="0"/>
              <a:t>Κλίμακα, ποσοστό και ποσότητα</a:t>
            </a:r>
            <a:endParaRPr lang="el-GR" dirty="0"/>
          </a:p>
        </p:txBody>
      </p:sp>
      <p:pic>
        <p:nvPicPr>
          <p:cNvPr id="4" name="Θέση περιεχομένου 3"/>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9619" y="1607516"/>
            <a:ext cx="9026877" cy="4773812"/>
          </a:xfrm>
        </p:spPr>
      </p:pic>
      <p:sp>
        <p:nvSpPr>
          <p:cNvPr id="5" name="Θέση ημερομηνίας 4"/>
          <p:cNvSpPr>
            <a:spLocks noGrp="1"/>
          </p:cNvSpPr>
          <p:nvPr>
            <p:ph type="dt" sz="half" idx="10"/>
          </p:nvPr>
        </p:nvSpPr>
        <p:spPr/>
        <p:txBody>
          <a:bodyPr/>
          <a:lstStyle/>
          <a:p>
            <a:fld id="{CE6F0EE7-28C6-4E5B-A2A8-540204CDE9E8}" type="datetime1">
              <a:rPr lang="el-GR" smtClean="0"/>
              <a:pPr/>
              <a:t>6/3/2017</a:t>
            </a:fld>
            <a:endParaRPr lang="el-GR"/>
          </a:p>
        </p:txBody>
      </p:sp>
      <p:sp>
        <p:nvSpPr>
          <p:cNvPr id="6" name="Θέση αριθμού διαφάνειας 5"/>
          <p:cNvSpPr>
            <a:spLocks noGrp="1"/>
          </p:cNvSpPr>
          <p:nvPr>
            <p:ph type="sldNum" sz="quarter" idx="12"/>
          </p:nvPr>
        </p:nvSpPr>
        <p:spPr/>
        <p:txBody>
          <a:bodyPr/>
          <a:lstStyle/>
          <a:p>
            <a:fld id="{3C84320D-D16C-4654-B441-E5DBDE9C8ECD}" type="slidenum">
              <a:rPr lang="el-GR" smtClean="0"/>
              <a:pPr/>
              <a:t>56</a:t>
            </a:fld>
            <a:endParaRPr lang="el-GR"/>
          </a:p>
        </p:txBody>
      </p:sp>
    </p:spTree>
    <p:extLst>
      <p:ext uri="{BB962C8B-B14F-4D97-AF65-F5344CB8AC3E}">
        <p14:creationId xmlns:p14="http://schemas.microsoft.com/office/powerpoint/2010/main" val="317960537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Εικόνα 4"/>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Effect>
                      <a14:saturation sat="6600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2411760" y="1628800"/>
            <a:ext cx="4567882" cy="5110318"/>
          </a:xfrm>
          <a:prstGeom prst="rect">
            <a:avLst/>
          </a:prstGeom>
        </p:spPr>
      </p:pic>
      <p:sp>
        <p:nvSpPr>
          <p:cNvPr id="2" name="Τίτλος 1"/>
          <p:cNvSpPr>
            <a:spLocks noGrp="1"/>
          </p:cNvSpPr>
          <p:nvPr>
            <p:ph type="title"/>
          </p:nvPr>
        </p:nvSpPr>
        <p:spPr>
          <a:xfrm>
            <a:off x="0" y="620688"/>
            <a:ext cx="8686800" cy="720080"/>
          </a:xfrm>
        </p:spPr>
        <p:txBody>
          <a:bodyPr>
            <a:normAutofit fontScale="90000"/>
          </a:bodyPr>
          <a:lstStyle/>
          <a:p>
            <a:r>
              <a:rPr lang="en-US" dirty="0"/>
              <a:t>3. </a:t>
            </a:r>
            <a:r>
              <a:rPr lang="el-GR" i="1" dirty="0"/>
              <a:t>Κλίμακα, ποσοστό και ποσότητα</a:t>
            </a:r>
            <a:endParaRPr lang="el-GR" dirty="0"/>
          </a:p>
        </p:txBody>
      </p:sp>
      <p:pic>
        <p:nvPicPr>
          <p:cNvPr id="4" name="Θέση περιεχομένου 3"/>
          <p:cNvPicPr>
            <a:picLocks noGrp="1" noChangeAspect="1"/>
          </p:cNvPicPr>
          <p:nvPr>
            <p:ph sz="quarter" idx="13"/>
          </p:nvPr>
        </p:nvPicPr>
        <p:blipFill>
          <a:blip r:embed="rId4">
            <a:extLst>
              <a:ext uri="{28A0092B-C50C-407E-A947-70E740481C1C}">
                <a14:useLocalDpi xmlns:a14="http://schemas.microsoft.com/office/drawing/2010/main" val="0"/>
              </a:ext>
            </a:extLst>
          </a:blip>
          <a:stretch>
            <a:fillRect/>
          </a:stretch>
        </p:blipFill>
        <p:spPr>
          <a:xfrm>
            <a:off x="228629" y="2492896"/>
            <a:ext cx="8688438" cy="2808312"/>
          </a:xfrm>
        </p:spPr>
      </p:pic>
      <p:sp>
        <p:nvSpPr>
          <p:cNvPr id="6" name="Θέση ημερομηνίας 5"/>
          <p:cNvSpPr>
            <a:spLocks noGrp="1"/>
          </p:cNvSpPr>
          <p:nvPr>
            <p:ph type="dt" sz="half" idx="10"/>
          </p:nvPr>
        </p:nvSpPr>
        <p:spPr/>
        <p:txBody>
          <a:bodyPr/>
          <a:lstStyle/>
          <a:p>
            <a:fld id="{C30456AE-DAAB-42EF-B5C5-74A302173F3F}" type="datetime1">
              <a:rPr lang="el-GR" smtClean="0"/>
              <a:pPr/>
              <a:t>6/3/2017</a:t>
            </a:fld>
            <a:endParaRPr lang="el-GR"/>
          </a:p>
        </p:txBody>
      </p:sp>
      <p:sp>
        <p:nvSpPr>
          <p:cNvPr id="7" name="Θέση αριθμού διαφάνειας 6"/>
          <p:cNvSpPr>
            <a:spLocks noGrp="1"/>
          </p:cNvSpPr>
          <p:nvPr>
            <p:ph type="sldNum" sz="quarter" idx="12"/>
          </p:nvPr>
        </p:nvSpPr>
        <p:spPr/>
        <p:txBody>
          <a:bodyPr/>
          <a:lstStyle/>
          <a:p>
            <a:fld id="{3C84320D-D16C-4654-B441-E5DBDE9C8ECD}" type="slidenum">
              <a:rPr lang="el-GR" smtClean="0"/>
              <a:pPr/>
              <a:t>57</a:t>
            </a:fld>
            <a:endParaRPr lang="el-GR"/>
          </a:p>
        </p:txBody>
      </p:sp>
    </p:spTree>
    <p:extLst>
      <p:ext uri="{BB962C8B-B14F-4D97-AF65-F5344CB8AC3E}">
        <p14:creationId xmlns:p14="http://schemas.microsoft.com/office/powerpoint/2010/main" val="230484555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0" y="620688"/>
            <a:ext cx="8892480" cy="720080"/>
          </a:xfrm>
        </p:spPr>
        <p:txBody>
          <a:bodyPr>
            <a:normAutofit fontScale="90000"/>
          </a:bodyPr>
          <a:lstStyle/>
          <a:p>
            <a:r>
              <a:rPr lang="en-US" dirty="0"/>
              <a:t>4. </a:t>
            </a:r>
            <a:r>
              <a:rPr lang="el-GR" sz="4900" i="1" dirty="0"/>
              <a:t>Συστήματα και μοντέλα συστημάτων</a:t>
            </a:r>
            <a:endParaRPr lang="el-GR" sz="4900" dirty="0"/>
          </a:p>
        </p:txBody>
      </p:sp>
      <p:pic>
        <p:nvPicPr>
          <p:cNvPr id="4" name="Θέση περιεχομένου 3"/>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74316" y="1916832"/>
            <a:ext cx="8996554" cy="4392488"/>
          </a:xfrm>
        </p:spPr>
      </p:pic>
      <p:sp>
        <p:nvSpPr>
          <p:cNvPr id="5" name="Θέση ημερομηνίας 4"/>
          <p:cNvSpPr>
            <a:spLocks noGrp="1"/>
          </p:cNvSpPr>
          <p:nvPr>
            <p:ph type="dt" sz="half" idx="10"/>
          </p:nvPr>
        </p:nvSpPr>
        <p:spPr/>
        <p:txBody>
          <a:bodyPr/>
          <a:lstStyle/>
          <a:p>
            <a:fld id="{50042A98-2BB3-46FD-812C-77DFE9BEE4C1}" type="datetime1">
              <a:rPr lang="el-GR" smtClean="0"/>
              <a:pPr/>
              <a:t>6/3/2017</a:t>
            </a:fld>
            <a:endParaRPr lang="el-GR"/>
          </a:p>
        </p:txBody>
      </p:sp>
      <p:sp>
        <p:nvSpPr>
          <p:cNvPr id="6" name="Θέση αριθμού διαφάνειας 5"/>
          <p:cNvSpPr>
            <a:spLocks noGrp="1"/>
          </p:cNvSpPr>
          <p:nvPr>
            <p:ph type="sldNum" sz="quarter" idx="12"/>
          </p:nvPr>
        </p:nvSpPr>
        <p:spPr/>
        <p:txBody>
          <a:bodyPr/>
          <a:lstStyle/>
          <a:p>
            <a:fld id="{3C84320D-D16C-4654-B441-E5DBDE9C8ECD}" type="slidenum">
              <a:rPr lang="el-GR" smtClean="0"/>
              <a:pPr/>
              <a:t>58</a:t>
            </a:fld>
            <a:endParaRPr lang="el-GR"/>
          </a:p>
        </p:txBody>
      </p:sp>
    </p:spTree>
    <p:extLst>
      <p:ext uri="{BB962C8B-B14F-4D97-AF65-F5344CB8AC3E}">
        <p14:creationId xmlns:p14="http://schemas.microsoft.com/office/powerpoint/2010/main" val="3196281257"/>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Εικόνα 4"/>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Effect>
                      <a14:saturation sat="6600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2411760" y="1628800"/>
            <a:ext cx="4567882" cy="5110318"/>
          </a:xfrm>
          <a:prstGeom prst="rect">
            <a:avLst/>
          </a:prstGeom>
        </p:spPr>
      </p:pic>
      <p:sp>
        <p:nvSpPr>
          <p:cNvPr id="2" name="Τίτλος 1"/>
          <p:cNvSpPr>
            <a:spLocks noGrp="1"/>
          </p:cNvSpPr>
          <p:nvPr>
            <p:ph type="title"/>
          </p:nvPr>
        </p:nvSpPr>
        <p:spPr>
          <a:xfrm>
            <a:off x="0" y="669181"/>
            <a:ext cx="8810501" cy="720080"/>
          </a:xfrm>
        </p:spPr>
        <p:txBody>
          <a:bodyPr>
            <a:normAutofit fontScale="90000"/>
          </a:bodyPr>
          <a:lstStyle/>
          <a:p>
            <a:r>
              <a:rPr lang="en-US" dirty="0"/>
              <a:t>4. </a:t>
            </a:r>
            <a:r>
              <a:rPr lang="el-GR" sz="4900" i="1" dirty="0"/>
              <a:t>Συστήματα και μοντέλα συστημάτων</a:t>
            </a:r>
            <a:endParaRPr lang="el-GR" sz="4900" dirty="0"/>
          </a:p>
        </p:txBody>
      </p:sp>
      <p:pic>
        <p:nvPicPr>
          <p:cNvPr id="4" name="Θέση περιεχομένου 3"/>
          <p:cNvPicPr>
            <a:picLocks noGrp="1" noChangeAspect="1"/>
          </p:cNvPicPr>
          <p:nvPr>
            <p:ph sz="quarter" idx="13"/>
          </p:nvPr>
        </p:nvPicPr>
        <p:blipFill>
          <a:blip r:embed="rId4">
            <a:extLst>
              <a:ext uri="{28A0092B-C50C-407E-A947-70E740481C1C}">
                <a14:useLocalDpi xmlns:a14="http://schemas.microsoft.com/office/drawing/2010/main" val="0"/>
              </a:ext>
            </a:extLst>
          </a:blip>
          <a:stretch>
            <a:fillRect/>
          </a:stretch>
        </p:blipFill>
        <p:spPr>
          <a:xfrm>
            <a:off x="179513" y="2636912"/>
            <a:ext cx="8856984" cy="2520280"/>
          </a:xfrm>
        </p:spPr>
      </p:pic>
      <p:sp>
        <p:nvSpPr>
          <p:cNvPr id="6" name="Θέση ημερομηνίας 5"/>
          <p:cNvSpPr>
            <a:spLocks noGrp="1"/>
          </p:cNvSpPr>
          <p:nvPr>
            <p:ph type="dt" sz="half" idx="10"/>
          </p:nvPr>
        </p:nvSpPr>
        <p:spPr/>
        <p:txBody>
          <a:bodyPr/>
          <a:lstStyle/>
          <a:p>
            <a:fld id="{51E3CBA2-3E2E-4BD6-B116-1B334182A24D}" type="datetime1">
              <a:rPr lang="el-GR" smtClean="0"/>
              <a:pPr/>
              <a:t>6/3/2017</a:t>
            </a:fld>
            <a:endParaRPr lang="el-GR"/>
          </a:p>
        </p:txBody>
      </p:sp>
      <p:sp>
        <p:nvSpPr>
          <p:cNvPr id="7" name="Θέση αριθμού διαφάνειας 6"/>
          <p:cNvSpPr>
            <a:spLocks noGrp="1"/>
          </p:cNvSpPr>
          <p:nvPr>
            <p:ph type="sldNum" sz="quarter" idx="12"/>
          </p:nvPr>
        </p:nvSpPr>
        <p:spPr/>
        <p:txBody>
          <a:bodyPr/>
          <a:lstStyle/>
          <a:p>
            <a:fld id="{3C84320D-D16C-4654-B441-E5DBDE9C8ECD}" type="slidenum">
              <a:rPr lang="el-GR" smtClean="0"/>
              <a:pPr/>
              <a:t>59</a:t>
            </a:fld>
            <a:endParaRPr lang="el-GR"/>
          </a:p>
        </p:txBody>
      </p:sp>
    </p:spTree>
    <p:extLst>
      <p:ext uri="{BB962C8B-B14F-4D97-AF65-F5344CB8AC3E}">
        <p14:creationId xmlns:p14="http://schemas.microsoft.com/office/powerpoint/2010/main" val="32118354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Εικόνα 6"/>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Effect>
                      <a14:saturation sat="6600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2123728" y="1724024"/>
            <a:ext cx="4422825" cy="4948036"/>
          </a:xfrm>
          <a:prstGeom prst="rect">
            <a:avLst/>
          </a:prstGeom>
        </p:spPr>
      </p:pic>
      <p:sp>
        <p:nvSpPr>
          <p:cNvPr id="2" name="Τίτλος 1"/>
          <p:cNvSpPr>
            <a:spLocks noGrp="1"/>
          </p:cNvSpPr>
          <p:nvPr>
            <p:ph type="title"/>
          </p:nvPr>
        </p:nvSpPr>
        <p:spPr/>
        <p:txBody>
          <a:bodyPr>
            <a:normAutofit fontScale="90000"/>
          </a:bodyPr>
          <a:lstStyle/>
          <a:p>
            <a:r>
              <a:rPr lang="el-GR" b="1" dirty="0"/>
              <a:t>Πρόκληση</a:t>
            </a:r>
            <a:r>
              <a:rPr lang="en-US" b="1" dirty="0"/>
              <a:t> 1</a:t>
            </a:r>
            <a:endParaRPr lang="el-GR" dirty="0"/>
          </a:p>
        </p:txBody>
      </p:sp>
      <p:sp>
        <p:nvSpPr>
          <p:cNvPr id="3" name="Θέση ημερομηνίας 2"/>
          <p:cNvSpPr>
            <a:spLocks noGrp="1"/>
          </p:cNvSpPr>
          <p:nvPr>
            <p:ph type="dt" sz="half" idx="10"/>
          </p:nvPr>
        </p:nvSpPr>
        <p:spPr/>
        <p:txBody>
          <a:bodyPr/>
          <a:lstStyle/>
          <a:p>
            <a:fld id="{DCB50540-4343-484C-A544-A2E246CCDEB0}" type="datetime1">
              <a:rPr lang="el-GR" smtClean="0"/>
              <a:pPr/>
              <a:t>6/3/2017</a:t>
            </a:fld>
            <a:endParaRPr lang="el-GR"/>
          </a:p>
        </p:txBody>
      </p:sp>
      <p:sp>
        <p:nvSpPr>
          <p:cNvPr id="4" name="Θέση αριθμού διαφάνειας 3"/>
          <p:cNvSpPr>
            <a:spLocks noGrp="1"/>
          </p:cNvSpPr>
          <p:nvPr>
            <p:ph type="sldNum" sz="quarter" idx="12"/>
          </p:nvPr>
        </p:nvSpPr>
        <p:spPr/>
        <p:txBody>
          <a:bodyPr/>
          <a:lstStyle/>
          <a:p>
            <a:fld id="{3C84320D-D16C-4654-B441-E5DBDE9C8ECD}" type="slidenum">
              <a:rPr lang="el-GR" smtClean="0"/>
              <a:pPr/>
              <a:t>6</a:t>
            </a:fld>
            <a:endParaRPr lang="el-GR"/>
          </a:p>
        </p:txBody>
      </p:sp>
      <p:sp>
        <p:nvSpPr>
          <p:cNvPr id="5" name="Θέση περιεχομένου 4"/>
          <p:cNvSpPr>
            <a:spLocks noGrp="1"/>
          </p:cNvSpPr>
          <p:nvPr>
            <p:ph sz="quarter" idx="13"/>
          </p:nvPr>
        </p:nvSpPr>
        <p:spPr>
          <a:xfrm>
            <a:off x="755576" y="1844824"/>
            <a:ext cx="7632848" cy="4392488"/>
          </a:xfrm>
        </p:spPr>
        <p:txBody>
          <a:bodyPr>
            <a:normAutofit fontScale="92500" lnSpcReduction="10000"/>
          </a:bodyPr>
          <a:lstStyle/>
          <a:p>
            <a:pPr algn="just"/>
            <a:r>
              <a:rPr lang="el-GR" b="1" dirty="0"/>
              <a:t>Αυτή η έλλειψη κοινών ερευνητικών πλαισίων εμποδίζει την επιστημονική επικοινωνία και την ανταλλαγή γνώσης μεταξύ των επιστημονικών κλάδων που δεν μοιράζονται τους ίδιους μεθοδολογικούς ή εννοιολογικούς ορισμούς </a:t>
            </a:r>
            <a:r>
              <a:rPr lang="en-US" b="1" dirty="0"/>
              <a:t>(Tress et al., 2005; Winder, 2003). </a:t>
            </a:r>
            <a:endParaRPr lang="el-GR" b="1" dirty="0"/>
          </a:p>
          <a:p>
            <a:pPr algn="just"/>
            <a:r>
              <a:rPr lang="el-GR" b="1" dirty="0"/>
              <a:t>Οι προσπάθειες να συνδεθούν επιστήμονες και επαγγελματίες στον τομέα της επιστήμης της βιωσιμότητας ως στόχο να ενισχύσουν την ανταλλαγή και την ενσωμάτωση των διαφόρων επιστημονικών και μη ακαδημαϊκών γνώσεων, που επιτρέπει την αμοιβαία μάθηση μεταξύ επιστημόνων και επαγγελματιών </a:t>
            </a:r>
            <a:r>
              <a:rPr lang="en-US" b="1" dirty="0"/>
              <a:t>(Lang et al., 2012; </a:t>
            </a:r>
            <a:r>
              <a:rPr lang="en-US" b="1" dirty="0" err="1"/>
              <a:t>Scholz</a:t>
            </a:r>
            <a:r>
              <a:rPr lang="en-US" b="1" dirty="0"/>
              <a:t>, 2011; Stahl et al., 2011).</a:t>
            </a:r>
            <a:endParaRPr lang="el-GR" b="1" dirty="0"/>
          </a:p>
          <a:p>
            <a:pPr algn="just"/>
            <a:endParaRPr lang="el-GR" dirty="0"/>
          </a:p>
        </p:txBody>
      </p:sp>
    </p:spTree>
    <p:extLst>
      <p:ext uri="{BB962C8B-B14F-4D97-AF65-F5344CB8AC3E}">
        <p14:creationId xmlns:p14="http://schemas.microsoft.com/office/powerpoint/2010/main" val="282327519"/>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fontScale="90000"/>
          </a:bodyPr>
          <a:lstStyle/>
          <a:p>
            <a:r>
              <a:rPr lang="en-US" dirty="0"/>
              <a:t> 5. </a:t>
            </a:r>
            <a:r>
              <a:rPr lang="el-GR" i="1" dirty="0"/>
              <a:t>Ενέργεια και ύλη</a:t>
            </a:r>
            <a:endParaRPr lang="el-GR" dirty="0"/>
          </a:p>
        </p:txBody>
      </p:sp>
      <p:pic>
        <p:nvPicPr>
          <p:cNvPr id="4" name="Θέση περιεχομένου 3"/>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21660" y="1601460"/>
            <a:ext cx="9014836" cy="4851876"/>
          </a:xfrm>
        </p:spPr>
      </p:pic>
      <p:sp>
        <p:nvSpPr>
          <p:cNvPr id="5" name="Θέση ημερομηνίας 4"/>
          <p:cNvSpPr>
            <a:spLocks noGrp="1"/>
          </p:cNvSpPr>
          <p:nvPr>
            <p:ph type="dt" sz="half" idx="10"/>
          </p:nvPr>
        </p:nvSpPr>
        <p:spPr/>
        <p:txBody>
          <a:bodyPr/>
          <a:lstStyle/>
          <a:p>
            <a:fld id="{D2873CB7-1BFE-4A5C-932B-B7E936588076}" type="datetime1">
              <a:rPr lang="el-GR" smtClean="0"/>
              <a:pPr/>
              <a:t>6/3/2017</a:t>
            </a:fld>
            <a:endParaRPr lang="el-GR"/>
          </a:p>
        </p:txBody>
      </p:sp>
      <p:sp>
        <p:nvSpPr>
          <p:cNvPr id="6" name="Θέση αριθμού διαφάνειας 5"/>
          <p:cNvSpPr>
            <a:spLocks noGrp="1"/>
          </p:cNvSpPr>
          <p:nvPr>
            <p:ph type="sldNum" sz="quarter" idx="12"/>
          </p:nvPr>
        </p:nvSpPr>
        <p:spPr/>
        <p:txBody>
          <a:bodyPr/>
          <a:lstStyle/>
          <a:p>
            <a:fld id="{3C84320D-D16C-4654-B441-E5DBDE9C8ECD}" type="slidenum">
              <a:rPr lang="el-GR" smtClean="0"/>
              <a:pPr/>
              <a:t>60</a:t>
            </a:fld>
            <a:endParaRPr lang="el-GR"/>
          </a:p>
        </p:txBody>
      </p:sp>
    </p:spTree>
    <p:extLst>
      <p:ext uri="{BB962C8B-B14F-4D97-AF65-F5344CB8AC3E}">
        <p14:creationId xmlns:p14="http://schemas.microsoft.com/office/powerpoint/2010/main" val="2919372254"/>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Εικόνα 4"/>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Effect>
                      <a14:saturation sat="6600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2411760" y="1628800"/>
            <a:ext cx="4567882" cy="5110318"/>
          </a:xfrm>
          <a:prstGeom prst="rect">
            <a:avLst/>
          </a:prstGeom>
        </p:spPr>
      </p:pic>
      <p:sp>
        <p:nvSpPr>
          <p:cNvPr id="2" name="Τίτλος 1"/>
          <p:cNvSpPr>
            <a:spLocks noGrp="1"/>
          </p:cNvSpPr>
          <p:nvPr>
            <p:ph type="title"/>
          </p:nvPr>
        </p:nvSpPr>
        <p:spPr/>
        <p:txBody>
          <a:bodyPr>
            <a:normAutofit fontScale="90000"/>
          </a:bodyPr>
          <a:lstStyle/>
          <a:p>
            <a:r>
              <a:rPr lang="en-US" dirty="0"/>
              <a:t> 5. </a:t>
            </a:r>
            <a:r>
              <a:rPr lang="el-GR" i="1" dirty="0"/>
              <a:t>Ενέργεια και ύλη</a:t>
            </a:r>
            <a:endParaRPr lang="el-GR" dirty="0"/>
          </a:p>
        </p:txBody>
      </p:sp>
      <p:pic>
        <p:nvPicPr>
          <p:cNvPr id="4" name="Θέση περιεχομένου 3"/>
          <p:cNvPicPr>
            <a:picLocks noGrp="1" noChangeAspect="1"/>
          </p:cNvPicPr>
          <p:nvPr>
            <p:ph sz="quarter" idx="13"/>
          </p:nvPr>
        </p:nvPicPr>
        <p:blipFill>
          <a:blip r:embed="rId4">
            <a:extLst>
              <a:ext uri="{28A0092B-C50C-407E-A947-70E740481C1C}">
                <a14:useLocalDpi xmlns:a14="http://schemas.microsoft.com/office/drawing/2010/main" val="0"/>
              </a:ext>
            </a:extLst>
          </a:blip>
          <a:stretch>
            <a:fillRect/>
          </a:stretch>
        </p:blipFill>
        <p:spPr>
          <a:xfrm>
            <a:off x="243619" y="2636912"/>
            <a:ext cx="8658777" cy="2664296"/>
          </a:xfrm>
        </p:spPr>
      </p:pic>
      <p:sp>
        <p:nvSpPr>
          <p:cNvPr id="6" name="Θέση ημερομηνίας 5"/>
          <p:cNvSpPr>
            <a:spLocks noGrp="1"/>
          </p:cNvSpPr>
          <p:nvPr>
            <p:ph type="dt" sz="half" idx="10"/>
          </p:nvPr>
        </p:nvSpPr>
        <p:spPr/>
        <p:txBody>
          <a:bodyPr/>
          <a:lstStyle/>
          <a:p>
            <a:fld id="{CCDCA4EC-F0C8-4E2B-8C05-417D60569D9F}" type="datetime1">
              <a:rPr lang="el-GR" smtClean="0"/>
              <a:pPr/>
              <a:t>6/3/2017</a:t>
            </a:fld>
            <a:endParaRPr lang="el-GR"/>
          </a:p>
        </p:txBody>
      </p:sp>
      <p:sp>
        <p:nvSpPr>
          <p:cNvPr id="7" name="Θέση αριθμού διαφάνειας 6"/>
          <p:cNvSpPr>
            <a:spLocks noGrp="1"/>
          </p:cNvSpPr>
          <p:nvPr>
            <p:ph type="sldNum" sz="quarter" idx="12"/>
          </p:nvPr>
        </p:nvSpPr>
        <p:spPr/>
        <p:txBody>
          <a:bodyPr/>
          <a:lstStyle/>
          <a:p>
            <a:fld id="{3C84320D-D16C-4654-B441-E5DBDE9C8ECD}" type="slidenum">
              <a:rPr lang="el-GR" smtClean="0"/>
              <a:pPr/>
              <a:t>61</a:t>
            </a:fld>
            <a:endParaRPr lang="el-GR"/>
          </a:p>
        </p:txBody>
      </p:sp>
    </p:spTree>
    <p:extLst>
      <p:ext uri="{BB962C8B-B14F-4D97-AF65-F5344CB8AC3E}">
        <p14:creationId xmlns:p14="http://schemas.microsoft.com/office/powerpoint/2010/main" val="3241042109"/>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fontScale="90000"/>
          </a:bodyPr>
          <a:lstStyle/>
          <a:p>
            <a:r>
              <a:rPr lang="en-US" dirty="0"/>
              <a:t>6. </a:t>
            </a:r>
            <a:r>
              <a:rPr lang="el-GR" i="1" dirty="0"/>
              <a:t>Δομή και Λειτουργία</a:t>
            </a:r>
            <a:endParaRPr lang="el-GR" dirty="0"/>
          </a:p>
        </p:txBody>
      </p:sp>
      <p:pic>
        <p:nvPicPr>
          <p:cNvPr id="4" name="Θέση περιεχομένου 3"/>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107504" y="1916832"/>
            <a:ext cx="8928992" cy="4104455"/>
          </a:xfrm>
        </p:spPr>
      </p:pic>
      <p:sp>
        <p:nvSpPr>
          <p:cNvPr id="5" name="Θέση ημερομηνίας 4"/>
          <p:cNvSpPr>
            <a:spLocks noGrp="1"/>
          </p:cNvSpPr>
          <p:nvPr>
            <p:ph type="dt" sz="half" idx="10"/>
          </p:nvPr>
        </p:nvSpPr>
        <p:spPr/>
        <p:txBody>
          <a:bodyPr/>
          <a:lstStyle/>
          <a:p>
            <a:fld id="{D5C663BA-E171-4FD7-9E77-709CC3DD2173}" type="datetime1">
              <a:rPr lang="el-GR" smtClean="0"/>
              <a:pPr/>
              <a:t>6/3/2017</a:t>
            </a:fld>
            <a:endParaRPr lang="el-GR"/>
          </a:p>
        </p:txBody>
      </p:sp>
      <p:sp>
        <p:nvSpPr>
          <p:cNvPr id="6" name="Θέση αριθμού διαφάνειας 5"/>
          <p:cNvSpPr>
            <a:spLocks noGrp="1"/>
          </p:cNvSpPr>
          <p:nvPr>
            <p:ph type="sldNum" sz="quarter" idx="12"/>
          </p:nvPr>
        </p:nvSpPr>
        <p:spPr/>
        <p:txBody>
          <a:bodyPr/>
          <a:lstStyle/>
          <a:p>
            <a:fld id="{3C84320D-D16C-4654-B441-E5DBDE9C8ECD}" type="slidenum">
              <a:rPr lang="el-GR" smtClean="0"/>
              <a:pPr/>
              <a:t>62</a:t>
            </a:fld>
            <a:endParaRPr lang="el-GR"/>
          </a:p>
        </p:txBody>
      </p:sp>
    </p:spTree>
    <p:extLst>
      <p:ext uri="{BB962C8B-B14F-4D97-AF65-F5344CB8AC3E}">
        <p14:creationId xmlns:p14="http://schemas.microsoft.com/office/powerpoint/2010/main" val="1116932897"/>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Εικόνα 4"/>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Effect>
                      <a14:saturation sat="6600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2411760" y="1628800"/>
            <a:ext cx="4567882" cy="5110318"/>
          </a:xfrm>
          <a:prstGeom prst="rect">
            <a:avLst/>
          </a:prstGeom>
        </p:spPr>
      </p:pic>
      <p:sp>
        <p:nvSpPr>
          <p:cNvPr id="2" name="Τίτλος 1"/>
          <p:cNvSpPr>
            <a:spLocks noGrp="1"/>
          </p:cNvSpPr>
          <p:nvPr>
            <p:ph type="title"/>
          </p:nvPr>
        </p:nvSpPr>
        <p:spPr/>
        <p:txBody>
          <a:bodyPr>
            <a:normAutofit fontScale="90000"/>
          </a:bodyPr>
          <a:lstStyle/>
          <a:p>
            <a:r>
              <a:rPr lang="en-US" dirty="0"/>
              <a:t>6. </a:t>
            </a:r>
            <a:r>
              <a:rPr lang="el-GR" i="1" dirty="0"/>
              <a:t>Δομή και Λειτουργία</a:t>
            </a:r>
            <a:endParaRPr lang="el-GR" dirty="0"/>
          </a:p>
        </p:txBody>
      </p:sp>
      <p:pic>
        <p:nvPicPr>
          <p:cNvPr id="4" name="Θέση περιεχομένου 3"/>
          <p:cNvPicPr>
            <a:picLocks noGrp="1" noChangeAspect="1"/>
          </p:cNvPicPr>
          <p:nvPr>
            <p:ph sz="quarter" idx="13"/>
          </p:nvPr>
        </p:nvPicPr>
        <p:blipFill>
          <a:blip r:embed="rId4">
            <a:extLst>
              <a:ext uri="{28A0092B-C50C-407E-A947-70E740481C1C}">
                <a14:useLocalDpi xmlns:a14="http://schemas.microsoft.com/office/drawing/2010/main" val="0"/>
              </a:ext>
            </a:extLst>
          </a:blip>
          <a:stretch>
            <a:fillRect/>
          </a:stretch>
        </p:blipFill>
        <p:spPr>
          <a:xfrm>
            <a:off x="299212" y="2852936"/>
            <a:ext cx="8548050" cy="2088232"/>
          </a:xfrm>
        </p:spPr>
      </p:pic>
      <p:sp>
        <p:nvSpPr>
          <p:cNvPr id="6" name="Θέση ημερομηνίας 5"/>
          <p:cNvSpPr>
            <a:spLocks noGrp="1"/>
          </p:cNvSpPr>
          <p:nvPr>
            <p:ph type="dt" sz="half" idx="10"/>
          </p:nvPr>
        </p:nvSpPr>
        <p:spPr/>
        <p:txBody>
          <a:bodyPr/>
          <a:lstStyle/>
          <a:p>
            <a:fld id="{F3B5C56E-A01D-4EC1-B92D-1E49A2E262F7}" type="datetime1">
              <a:rPr lang="el-GR" smtClean="0"/>
              <a:pPr/>
              <a:t>6/3/2017</a:t>
            </a:fld>
            <a:endParaRPr lang="el-GR"/>
          </a:p>
        </p:txBody>
      </p:sp>
      <p:sp>
        <p:nvSpPr>
          <p:cNvPr id="7" name="Θέση αριθμού διαφάνειας 6"/>
          <p:cNvSpPr>
            <a:spLocks noGrp="1"/>
          </p:cNvSpPr>
          <p:nvPr>
            <p:ph type="sldNum" sz="quarter" idx="12"/>
          </p:nvPr>
        </p:nvSpPr>
        <p:spPr/>
        <p:txBody>
          <a:bodyPr/>
          <a:lstStyle/>
          <a:p>
            <a:fld id="{3C84320D-D16C-4654-B441-E5DBDE9C8ECD}" type="slidenum">
              <a:rPr lang="el-GR" smtClean="0"/>
              <a:pPr/>
              <a:t>63</a:t>
            </a:fld>
            <a:endParaRPr lang="el-GR"/>
          </a:p>
        </p:txBody>
      </p:sp>
    </p:spTree>
    <p:extLst>
      <p:ext uri="{BB962C8B-B14F-4D97-AF65-F5344CB8AC3E}">
        <p14:creationId xmlns:p14="http://schemas.microsoft.com/office/powerpoint/2010/main" val="2490211966"/>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fontScale="90000"/>
          </a:bodyPr>
          <a:lstStyle/>
          <a:p>
            <a:r>
              <a:rPr lang="en-US" dirty="0"/>
              <a:t>7. </a:t>
            </a:r>
            <a:r>
              <a:rPr lang="el-GR" i="1" dirty="0"/>
              <a:t>Σταθερότητα και αλλαγή</a:t>
            </a:r>
            <a:endParaRPr lang="el-GR" dirty="0"/>
          </a:p>
        </p:txBody>
      </p:sp>
      <p:pic>
        <p:nvPicPr>
          <p:cNvPr id="4" name="Θέση περιεχομένου 3"/>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115575" y="1844824"/>
            <a:ext cx="8914021" cy="4248472"/>
          </a:xfrm>
        </p:spPr>
      </p:pic>
      <p:sp>
        <p:nvSpPr>
          <p:cNvPr id="5" name="Θέση ημερομηνίας 4"/>
          <p:cNvSpPr>
            <a:spLocks noGrp="1"/>
          </p:cNvSpPr>
          <p:nvPr>
            <p:ph type="dt" sz="half" idx="10"/>
          </p:nvPr>
        </p:nvSpPr>
        <p:spPr/>
        <p:txBody>
          <a:bodyPr/>
          <a:lstStyle/>
          <a:p>
            <a:fld id="{3A2FFF44-6C4B-4787-9A83-EE8D3FE852BF}" type="datetime1">
              <a:rPr lang="el-GR" smtClean="0"/>
              <a:pPr/>
              <a:t>6/3/2017</a:t>
            </a:fld>
            <a:endParaRPr lang="el-GR"/>
          </a:p>
        </p:txBody>
      </p:sp>
      <p:sp>
        <p:nvSpPr>
          <p:cNvPr id="6" name="Θέση αριθμού διαφάνειας 5"/>
          <p:cNvSpPr>
            <a:spLocks noGrp="1"/>
          </p:cNvSpPr>
          <p:nvPr>
            <p:ph type="sldNum" sz="quarter" idx="12"/>
          </p:nvPr>
        </p:nvSpPr>
        <p:spPr/>
        <p:txBody>
          <a:bodyPr/>
          <a:lstStyle/>
          <a:p>
            <a:fld id="{3C84320D-D16C-4654-B441-E5DBDE9C8ECD}" type="slidenum">
              <a:rPr lang="el-GR" smtClean="0"/>
              <a:pPr/>
              <a:t>64</a:t>
            </a:fld>
            <a:endParaRPr lang="el-GR"/>
          </a:p>
        </p:txBody>
      </p:sp>
    </p:spTree>
    <p:extLst>
      <p:ext uri="{BB962C8B-B14F-4D97-AF65-F5344CB8AC3E}">
        <p14:creationId xmlns:p14="http://schemas.microsoft.com/office/powerpoint/2010/main" val="3912389382"/>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Εικόνα 4"/>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Effect>
                      <a14:saturation sat="6600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2411760" y="1628800"/>
            <a:ext cx="4567882" cy="5110318"/>
          </a:xfrm>
          <a:prstGeom prst="rect">
            <a:avLst/>
          </a:prstGeom>
        </p:spPr>
      </p:pic>
      <p:sp>
        <p:nvSpPr>
          <p:cNvPr id="2" name="Τίτλος 1"/>
          <p:cNvSpPr>
            <a:spLocks noGrp="1"/>
          </p:cNvSpPr>
          <p:nvPr>
            <p:ph type="title"/>
          </p:nvPr>
        </p:nvSpPr>
        <p:spPr/>
        <p:txBody>
          <a:bodyPr>
            <a:normAutofit fontScale="90000"/>
          </a:bodyPr>
          <a:lstStyle/>
          <a:p>
            <a:r>
              <a:rPr lang="en-US" dirty="0"/>
              <a:t>7. </a:t>
            </a:r>
            <a:r>
              <a:rPr lang="el-GR" i="1" dirty="0"/>
              <a:t>Σταθερότητα και αλλαγή</a:t>
            </a:r>
            <a:endParaRPr lang="el-GR" dirty="0"/>
          </a:p>
        </p:txBody>
      </p:sp>
      <p:pic>
        <p:nvPicPr>
          <p:cNvPr id="4" name="Θέση περιεχομένου 3"/>
          <p:cNvPicPr>
            <a:picLocks noGrp="1" noChangeAspect="1"/>
          </p:cNvPicPr>
          <p:nvPr>
            <p:ph sz="quarter" idx="13"/>
          </p:nvPr>
        </p:nvPicPr>
        <p:blipFill>
          <a:blip r:embed="rId4">
            <a:extLst>
              <a:ext uri="{28A0092B-C50C-407E-A947-70E740481C1C}">
                <a14:useLocalDpi xmlns:a14="http://schemas.microsoft.com/office/drawing/2010/main" val="0"/>
              </a:ext>
            </a:extLst>
          </a:blip>
          <a:stretch>
            <a:fillRect/>
          </a:stretch>
        </p:blipFill>
        <p:spPr>
          <a:xfrm>
            <a:off x="299212" y="2780928"/>
            <a:ext cx="8548050" cy="2160240"/>
          </a:xfrm>
        </p:spPr>
      </p:pic>
      <p:sp>
        <p:nvSpPr>
          <p:cNvPr id="6" name="Θέση ημερομηνίας 5"/>
          <p:cNvSpPr>
            <a:spLocks noGrp="1"/>
          </p:cNvSpPr>
          <p:nvPr>
            <p:ph type="dt" sz="half" idx="10"/>
          </p:nvPr>
        </p:nvSpPr>
        <p:spPr/>
        <p:txBody>
          <a:bodyPr/>
          <a:lstStyle/>
          <a:p>
            <a:fld id="{250C936C-50D4-4C99-9CD1-1AEE874F20C4}" type="datetime1">
              <a:rPr lang="el-GR" smtClean="0"/>
              <a:pPr/>
              <a:t>6/3/2017</a:t>
            </a:fld>
            <a:endParaRPr lang="el-GR"/>
          </a:p>
        </p:txBody>
      </p:sp>
      <p:sp>
        <p:nvSpPr>
          <p:cNvPr id="7" name="Θέση αριθμού διαφάνειας 6"/>
          <p:cNvSpPr>
            <a:spLocks noGrp="1"/>
          </p:cNvSpPr>
          <p:nvPr>
            <p:ph type="sldNum" sz="quarter" idx="12"/>
          </p:nvPr>
        </p:nvSpPr>
        <p:spPr/>
        <p:txBody>
          <a:bodyPr/>
          <a:lstStyle/>
          <a:p>
            <a:fld id="{3C84320D-D16C-4654-B441-E5DBDE9C8ECD}" type="slidenum">
              <a:rPr lang="el-GR" smtClean="0"/>
              <a:pPr/>
              <a:t>65</a:t>
            </a:fld>
            <a:endParaRPr lang="el-GR"/>
          </a:p>
        </p:txBody>
      </p:sp>
    </p:spTree>
    <p:extLst>
      <p:ext uri="{BB962C8B-B14F-4D97-AF65-F5344CB8AC3E}">
        <p14:creationId xmlns:p14="http://schemas.microsoft.com/office/powerpoint/2010/main" val="432971802"/>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fontScale="90000"/>
          </a:bodyPr>
          <a:lstStyle/>
          <a:p>
            <a:r>
              <a:rPr lang="el-GR" b="1" i="1" dirty="0"/>
              <a:t>Πίνακας οριζοντίων εννοιών</a:t>
            </a:r>
            <a:endParaRPr lang="el-GR" dirty="0"/>
          </a:p>
        </p:txBody>
      </p:sp>
      <p:pic>
        <p:nvPicPr>
          <p:cNvPr id="4" name="Θέση περιεχομένου 3"/>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57527" y="1772816"/>
            <a:ext cx="9030053" cy="4392488"/>
          </a:xfrm>
        </p:spPr>
      </p:pic>
      <p:sp>
        <p:nvSpPr>
          <p:cNvPr id="5" name="Θέση ημερομηνίας 4"/>
          <p:cNvSpPr>
            <a:spLocks noGrp="1"/>
          </p:cNvSpPr>
          <p:nvPr>
            <p:ph type="dt" sz="half" idx="10"/>
          </p:nvPr>
        </p:nvSpPr>
        <p:spPr/>
        <p:txBody>
          <a:bodyPr/>
          <a:lstStyle/>
          <a:p>
            <a:fld id="{548AE6CD-12CA-4030-82DD-58BE9965EB6F}" type="datetime1">
              <a:rPr lang="el-GR" smtClean="0"/>
              <a:pPr/>
              <a:t>6/3/2017</a:t>
            </a:fld>
            <a:endParaRPr lang="el-GR"/>
          </a:p>
        </p:txBody>
      </p:sp>
      <p:sp>
        <p:nvSpPr>
          <p:cNvPr id="6" name="Θέση αριθμού διαφάνειας 5"/>
          <p:cNvSpPr>
            <a:spLocks noGrp="1"/>
          </p:cNvSpPr>
          <p:nvPr>
            <p:ph type="sldNum" sz="quarter" idx="12"/>
          </p:nvPr>
        </p:nvSpPr>
        <p:spPr/>
        <p:txBody>
          <a:bodyPr/>
          <a:lstStyle/>
          <a:p>
            <a:fld id="{3C84320D-D16C-4654-B441-E5DBDE9C8ECD}" type="slidenum">
              <a:rPr lang="el-GR" smtClean="0"/>
              <a:pPr/>
              <a:t>66</a:t>
            </a:fld>
            <a:endParaRPr lang="el-GR"/>
          </a:p>
        </p:txBody>
      </p:sp>
    </p:spTree>
    <p:extLst>
      <p:ext uri="{BB962C8B-B14F-4D97-AF65-F5344CB8AC3E}">
        <p14:creationId xmlns:p14="http://schemas.microsoft.com/office/powerpoint/2010/main" val="1807076495"/>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fontScale="90000"/>
          </a:bodyPr>
          <a:lstStyle/>
          <a:p>
            <a:r>
              <a:rPr lang="el-GR" b="1" i="1" dirty="0"/>
              <a:t>Πίνακας οριζοντίων εννοιών</a:t>
            </a:r>
            <a:endParaRPr lang="el-GR" dirty="0"/>
          </a:p>
        </p:txBody>
      </p:sp>
      <p:pic>
        <p:nvPicPr>
          <p:cNvPr id="4" name="Θέση περιεχομένου 3"/>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107504" y="1606267"/>
            <a:ext cx="8928992" cy="4775062"/>
          </a:xfrm>
        </p:spPr>
      </p:pic>
      <p:sp>
        <p:nvSpPr>
          <p:cNvPr id="5" name="Θέση ημερομηνίας 4"/>
          <p:cNvSpPr>
            <a:spLocks noGrp="1"/>
          </p:cNvSpPr>
          <p:nvPr>
            <p:ph type="dt" sz="half" idx="10"/>
          </p:nvPr>
        </p:nvSpPr>
        <p:spPr/>
        <p:txBody>
          <a:bodyPr/>
          <a:lstStyle/>
          <a:p>
            <a:fld id="{B72DBF07-BC46-4005-A828-11CD2F517AE9}" type="datetime1">
              <a:rPr lang="el-GR" smtClean="0"/>
              <a:pPr/>
              <a:t>6/3/2017</a:t>
            </a:fld>
            <a:endParaRPr lang="el-GR"/>
          </a:p>
        </p:txBody>
      </p:sp>
      <p:sp>
        <p:nvSpPr>
          <p:cNvPr id="6" name="Θέση αριθμού διαφάνειας 5"/>
          <p:cNvSpPr>
            <a:spLocks noGrp="1"/>
          </p:cNvSpPr>
          <p:nvPr>
            <p:ph type="sldNum" sz="quarter" idx="12"/>
          </p:nvPr>
        </p:nvSpPr>
        <p:spPr/>
        <p:txBody>
          <a:bodyPr/>
          <a:lstStyle/>
          <a:p>
            <a:fld id="{3C84320D-D16C-4654-B441-E5DBDE9C8ECD}" type="slidenum">
              <a:rPr lang="el-GR" smtClean="0"/>
              <a:pPr/>
              <a:t>67</a:t>
            </a:fld>
            <a:endParaRPr lang="el-GR"/>
          </a:p>
        </p:txBody>
      </p:sp>
    </p:spTree>
    <p:extLst>
      <p:ext uri="{BB962C8B-B14F-4D97-AF65-F5344CB8AC3E}">
        <p14:creationId xmlns:p14="http://schemas.microsoft.com/office/powerpoint/2010/main" val="4095429522"/>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fontScale="90000"/>
          </a:bodyPr>
          <a:lstStyle/>
          <a:p>
            <a:r>
              <a:rPr lang="el-GR" b="1" i="1" dirty="0"/>
              <a:t>Πίνακας οριζοντίων εννοιών</a:t>
            </a:r>
            <a:endParaRPr lang="el-GR" dirty="0"/>
          </a:p>
        </p:txBody>
      </p:sp>
      <p:pic>
        <p:nvPicPr>
          <p:cNvPr id="4" name="Θέση περιεχομένου 3"/>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89123" y="1844824"/>
            <a:ext cx="8966979" cy="4248472"/>
          </a:xfrm>
        </p:spPr>
      </p:pic>
      <p:sp>
        <p:nvSpPr>
          <p:cNvPr id="5" name="Θέση ημερομηνίας 4"/>
          <p:cNvSpPr>
            <a:spLocks noGrp="1"/>
          </p:cNvSpPr>
          <p:nvPr>
            <p:ph type="dt" sz="half" idx="10"/>
          </p:nvPr>
        </p:nvSpPr>
        <p:spPr/>
        <p:txBody>
          <a:bodyPr/>
          <a:lstStyle/>
          <a:p>
            <a:fld id="{D5780FEF-63AE-43FF-B0B7-B8F8FB31FEAC}" type="datetime1">
              <a:rPr lang="el-GR" smtClean="0"/>
              <a:pPr/>
              <a:t>6/3/2017</a:t>
            </a:fld>
            <a:endParaRPr lang="el-GR"/>
          </a:p>
        </p:txBody>
      </p:sp>
      <p:sp>
        <p:nvSpPr>
          <p:cNvPr id="6" name="Θέση αριθμού διαφάνειας 5"/>
          <p:cNvSpPr>
            <a:spLocks noGrp="1"/>
          </p:cNvSpPr>
          <p:nvPr>
            <p:ph type="sldNum" sz="quarter" idx="12"/>
          </p:nvPr>
        </p:nvSpPr>
        <p:spPr/>
        <p:txBody>
          <a:bodyPr/>
          <a:lstStyle/>
          <a:p>
            <a:fld id="{3C84320D-D16C-4654-B441-E5DBDE9C8ECD}" type="slidenum">
              <a:rPr lang="el-GR" smtClean="0"/>
              <a:pPr/>
              <a:t>68</a:t>
            </a:fld>
            <a:endParaRPr lang="el-GR"/>
          </a:p>
        </p:txBody>
      </p:sp>
    </p:spTree>
    <p:extLst>
      <p:ext uri="{BB962C8B-B14F-4D97-AF65-F5344CB8AC3E}">
        <p14:creationId xmlns:p14="http://schemas.microsoft.com/office/powerpoint/2010/main" val="2942857594"/>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Εικόνα 4"/>
          <p:cNvPicPr>
            <a:picLocks noChangeAspect="1"/>
          </p:cNvPicPr>
          <p:nvPr/>
        </p:nvPicPr>
        <p:blipFill>
          <a:blip r:embed="rId3">
            <a:extLst>
              <a:ext uri="{BEBA8EAE-BF5A-486C-A8C5-ECC9F3942E4B}">
                <a14:imgProps xmlns:a14="http://schemas.microsoft.com/office/drawing/2010/main">
                  <a14:imgLayer r:embed="rId4">
                    <a14:imgEffect>
                      <a14:sharpenSoften amount="-25000"/>
                    </a14:imgEffect>
                    <a14:imgEffect>
                      <a14:saturation sat="6600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2411760" y="1628800"/>
            <a:ext cx="4567882" cy="5110318"/>
          </a:xfrm>
          <a:prstGeom prst="rect">
            <a:avLst/>
          </a:prstGeom>
        </p:spPr>
      </p:pic>
      <p:sp>
        <p:nvSpPr>
          <p:cNvPr id="2" name="Τίτλος 1"/>
          <p:cNvSpPr>
            <a:spLocks noGrp="1"/>
          </p:cNvSpPr>
          <p:nvPr>
            <p:ph type="title"/>
          </p:nvPr>
        </p:nvSpPr>
        <p:spPr/>
        <p:txBody>
          <a:bodyPr>
            <a:normAutofit fontScale="90000"/>
          </a:bodyPr>
          <a:lstStyle/>
          <a:p>
            <a:r>
              <a:rPr lang="el-GR" b="1" i="1" dirty="0"/>
              <a:t>Πίνακας οριζοντίων εννοιών</a:t>
            </a:r>
            <a:endParaRPr lang="el-GR" dirty="0"/>
          </a:p>
        </p:txBody>
      </p:sp>
      <p:pic>
        <p:nvPicPr>
          <p:cNvPr id="4" name="Θέση περιεχομένου 3"/>
          <p:cNvPicPr>
            <a:picLocks noGrp="1" noChangeAspect="1"/>
          </p:cNvPicPr>
          <p:nvPr>
            <p:ph sz="quarter" idx="13"/>
          </p:nvPr>
        </p:nvPicPr>
        <p:blipFill>
          <a:blip r:embed="rId5">
            <a:extLst>
              <a:ext uri="{28A0092B-C50C-407E-A947-70E740481C1C}">
                <a14:useLocalDpi xmlns:a14="http://schemas.microsoft.com/office/drawing/2010/main" val="0"/>
              </a:ext>
            </a:extLst>
          </a:blip>
          <a:stretch>
            <a:fillRect/>
          </a:stretch>
        </p:blipFill>
        <p:spPr>
          <a:xfrm>
            <a:off x="204199" y="2852936"/>
            <a:ext cx="8738343" cy="2088232"/>
          </a:xfrm>
        </p:spPr>
      </p:pic>
      <p:sp>
        <p:nvSpPr>
          <p:cNvPr id="6" name="Θέση ημερομηνίας 5"/>
          <p:cNvSpPr>
            <a:spLocks noGrp="1"/>
          </p:cNvSpPr>
          <p:nvPr>
            <p:ph type="dt" sz="half" idx="10"/>
          </p:nvPr>
        </p:nvSpPr>
        <p:spPr/>
        <p:txBody>
          <a:bodyPr/>
          <a:lstStyle/>
          <a:p>
            <a:fld id="{21092254-4909-48D3-A77A-8387FBEC978D}" type="datetime1">
              <a:rPr lang="el-GR" smtClean="0"/>
              <a:pPr/>
              <a:t>6/3/2017</a:t>
            </a:fld>
            <a:endParaRPr lang="el-GR"/>
          </a:p>
        </p:txBody>
      </p:sp>
      <p:sp>
        <p:nvSpPr>
          <p:cNvPr id="7" name="Θέση αριθμού διαφάνειας 6"/>
          <p:cNvSpPr>
            <a:spLocks noGrp="1"/>
          </p:cNvSpPr>
          <p:nvPr>
            <p:ph type="sldNum" sz="quarter" idx="12"/>
          </p:nvPr>
        </p:nvSpPr>
        <p:spPr/>
        <p:txBody>
          <a:bodyPr/>
          <a:lstStyle/>
          <a:p>
            <a:fld id="{3C84320D-D16C-4654-B441-E5DBDE9C8ECD}" type="slidenum">
              <a:rPr lang="el-GR" smtClean="0"/>
              <a:pPr/>
              <a:t>69</a:t>
            </a:fld>
            <a:endParaRPr lang="el-GR"/>
          </a:p>
        </p:txBody>
      </p:sp>
    </p:spTree>
    <p:extLst>
      <p:ext uri="{BB962C8B-B14F-4D97-AF65-F5344CB8AC3E}">
        <p14:creationId xmlns:p14="http://schemas.microsoft.com/office/powerpoint/2010/main" val="18770209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Εικόνα 5"/>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Effect>
                      <a14:saturation sat="6600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2123728" y="1724024"/>
            <a:ext cx="4422825" cy="4948036"/>
          </a:xfrm>
          <a:prstGeom prst="rect">
            <a:avLst/>
          </a:prstGeom>
        </p:spPr>
      </p:pic>
      <p:sp>
        <p:nvSpPr>
          <p:cNvPr id="2" name="Τίτλος 1"/>
          <p:cNvSpPr>
            <a:spLocks noGrp="1"/>
          </p:cNvSpPr>
          <p:nvPr>
            <p:ph type="title"/>
          </p:nvPr>
        </p:nvSpPr>
        <p:spPr/>
        <p:txBody>
          <a:bodyPr>
            <a:normAutofit fontScale="90000"/>
          </a:bodyPr>
          <a:lstStyle/>
          <a:p>
            <a:r>
              <a:rPr lang="el-GR" b="1" dirty="0"/>
              <a:t>Πρόκληση</a:t>
            </a:r>
            <a:r>
              <a:rPr lang="en-US" b="1" dirty="0"/>
              <a:t> 2</a:t>
            </a:r>
            <a:endParaRPr lang="el-GR" dirty="0"/>
          </a:p>
        </p:txBody>
      </p:sp>
      <p:sp>
        <p:nvSpPr>
          <p:cNvPr id="3" name="Θέση ημερομηνίας 2"/>
          <p:cNvSpPr>
            <a:spLocks noGrp="1"/>
          </p:cNvSpPr>
          <p:nvPr>
            <p:ph type="dt" sz="half" idx="10"/>
          </p:nvPr>
        </p:nvSpPr>
        <p:spPr/>
        <p:txBody>
          <a:bodyPr/>
          <a:lstStyle/>
          <a:p>
            <a:fld id="{DCB50540-4343-484C-A544-A2E246CCDEB0}" type="datetime1">
              <a:rPr lang="el-GR" smtClean="0"/>
              <a:pPr/>
              <a:t>6/3/2017</a:t>
            </a:fld>
            <a:endParaRPr lang="el-GR"/>
          </a:p>
        </p:txBody>
      </p:sp>
      <p:sp>
        <p:nvSpPr>
          <p:cNvPr id="4" name="Θέση αριθμού διαφάνειας 3"/>
          <p:cNvSpPr>
            <a:spLocks noGrp="1"/>
          </p:cNvSpPr>
          <p:nvPr>
            <p:ph type="sldNum" sz="quarter" idx="12"/>
          </p:nvPr>
        </p:nvSpPr>
        <p:spPr/>
        <p:txBody>
          <a:bodyPr/>
          <a:lstStyle/>
          <a:p>
            <a:fld id="{3C84320D-D16C-4654-B441-E5DBDE9C8ECD}" type="slidenum">
              <a:rPr lang="el-GR" smtClean="0"/>
              <a:pPr/>
              <a:t>7</a:t>
            </a:fld>
            <a:endParaRPr lang="el-GR"/>
          </a:p>
        </p:txBody>
      </p:sp>
      <p:sp>
        <p:nvSpPr>
          <p:cNvPr id="5" name="Θέση περιεχομένου 4"/>
          <p:cNvSpPr>
            <a:spLocks noGrp="1"/>
          </p:cNvSpPr>
          <p:nvPr>
            <p:ph sz="quarter" idx="13"/>
          </p:nvPr>
        </p:nvSpPr>
        <p:spPr>
          <a:xfrm>
            <a:off x="827584" y="2204864"/>
            <a:ext cx="7416824" cy="3744416"/>
          </a:xfrm>
        </p:spPr>
        <p:txBody>
          <a:bodyPr>
            <a:normAutofit/>
          </a:bodyPr>
          <a:lstStyle/>
          <a:p>
            <a:pPr algn="just"/>
            <a:r>
              <a:rPr lang="el-GR" b="1" dirty="0"/>
              <a:t>Ένταξη των μεθόδων.</a:t>
            </a:r>
          </a:p>
          <a:p>
            <a:pPr algn="just"/>
            <a:r>
              <a:rPr lang="el-GR" b="1" dirty="0"/>
              <a:t>Η Διεπιστημονικότητα απαιτεί τόσο την ενσωμάτωση των διαφόρων πειθαρχικών μεθόδων (</a:t>
            </a:r>
            <a:r>
              <a:rPr lang="el-GR" b="1" dirty="0" err="1"/>
              <a:t>Bergmann</a:t>
            </a:r>
            <a:r>
              <a:rPr lang="el-GR" b="1" dirty="0"/>
              <a:t>, 2010) όσο και την ανάπτυξη νέων ερευνητικών μεθόδων ώστε να επιτρέπουν την αποδοτική και αποτελεσματική διαδικασία μάθησης στη </a:t>
            </a:r>
            <a:r>
              <a:rPr lang="el-GR" b="1" dirty="0" err="1"/>
              <a:t>διεπαφή</a:t>
            </a:r>
            <a:r>
              <a:rPr lang="el-GR" b="1" dirty="0"/>
              <a:t> επιστήμης-κοινωνίας </a:t>
            </a:r>
            <a:r>
              <a:rPr lang="en-US" b="1" dirty="0"/>
              <a:t>(Bergmann and Schramm, 2008; Lawrence and </a:t>
            </a:r>
            <a:r>
              <a:rPr lang="en-US" b="1" dirty="0" err="1"/>
              <a:t>Despres</a:t>
            </a:r>
            <a:r>
              <a:rPr lang="en-US" b="1" dirty="0"/>
              <a:t>, 2004).</a:t>
            </a:r>
            <a:endParaRPr lang="el-GR" dirty="0"/>
          </a:p>
        </p:txBody>
      </p:sp>
    </p:spTree>
    <p:extLst>
      <p:ext uri="{BB962C8B-B14F-4D97-AF65-F5344CB8AC3E}">
        <p14:creationId xmlns:p14="http://schemas.microsoft.com/office/powerpoint/2010/main" val="2356207972"/>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Εικόνα 5"/>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Effect>
                      <a14:saturation sat="6600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2123728" y="1724024"/>
            <a:ext cx="4422825" cy="4948036"/>
          </a:xfrm>
          <a:prstGeom prst="rect">
            <a:avLst/>
          </a:prstGeom>
        </p:spPr>
      </p:pic>
      <p:sp>
        <p:nvSpPr>
          <p:cNvPr id="2" name="Τίτλος 1"/>
          <p:cNvSpPr>
            <a:spLocks noGrp="1"/>
          </p:cNvSpPr>
          <p:nvPr>
            <p:ph type="title"/>
          </p:nvPr>
        </p:nvSpPr>
        <p:spPr/>
        <p:txBody>
          <a:bodyPr>
            <a:normAutofit fontScale="90000"/>
          </a:bodyPr>
          <a:lstStyle/>
          <a:p>
            <a:r>
              <a:rPr lang="el-GR" b="1" dirty="0"/>
              <a:t>Αναφορές</a:t>
            </a:r>
          </a:p>
        </p:txBody>
      </p:sp>
      <p:sp>
        <p:nvSpPr>
          <p:cNvPr id="3" name="Θέση ημερομηνίας 2"/>
          <p:cNvSpPr>
            <a:spLocks noGrp="1"/>
          </p:cNvSpPr>
          <p:nvPr>
            <p:ph type="dt" sz="half" idx="10"/>
          </p:nvPr>
        </p:nvSpPr>
        <p:spPr/>
        <p:txBody>
          <a:bodyPr/>
          <a:lstStyle/>
          <a:p>
            <a:fld id="{DCB50540-4343-484C-A544-A2E246CCDEB0}" type="datetime1">
              <a:rPr lang="el-GR" smtClean="0"/>
              <a:pPr/>
              <a:t>6/3/2017</a:t>
            </a:fld>
            <a:endParaRPr lang="el-GR"/>
          </a:p>
        </p:txBody>
      </p:sp>
      <p:sp>
        <p:nvSpPr>
          <p:cNvPr id="4" name="Θέση αριθμού διαφάνειας 3"/>
          <p:cNvSpPr>
            <a:spLocks noGrp="1"/>
          </p:cNvSpPr>
          <p:nvPr>
            <p:ph type="sldNum" sz="quarter" idx="12"/>
          </p:nvPr>
        </p:nvSpPr>
        <p:spPr/>
        <p:txBody>
          <a:bodyPr/>
          <a:lstStyle/>
          <a:p>
            <a:fld id="{3C84320D-D16C-4654-B441-E5DBDE9C8ECD}" type="slidenum">
              <a:rPr lang="el-GR" smtClean="0"/>
              <a:pPr/>
              <a:t>70</a:t>
            </a:fld>
            <a:endParaRPr lang="el-GR"/>
          </a:p>
        </p:txBody>
      </p:sp>
      <p:sp>
        <p:nvSpPr>
          <p:cNvPr id="5" name="Θέση περιεχομένου 4"/>
          <p:cNvSpPr>
            <a:spLocks noGrp="1"/>
          </p:cNvSpPr>
          <p:nvPr>
            <p:ph sz="quarter" idx="13"/>
          </p:nvPr>
        </p:nvSpPr>
        <p:spPr>
          <a:xfrm>
            <a:off x="899592" y="2060848"/>
            <a:ext cx="7416824" cy="3888432"/>
          </a:xfrm>
        </p:spPr>
        <p:txBody>
          <a:bodyPr/>
          <a:lstStyle/>
          <a:p>
            <a:r>
              <a:rPr lang="en-US" dirty="0"/>
              <a:t>Brandt P. et al, (2013). A review of </a:t>
            </a:r>
            <a:r>
              <a:rPr lang="en-US" dirty="0" err="1"/>
              <a:t>transdisciplinary</a:t>
            </a:r>
            <a:r>
              <a:rPr lang="en-US" dirty="0"/>
              <a:t> research in sustainability science.</a:t>
            </a:r>
          </a:p>
          <a:p>
            <a:r>
              <a:rPr lang="en-US" dirty="0" err="1"/>
              <a:t>Dodds</a:t>
            </a:r>
            <a:r>
              <a:rPr lang="en-US" dirty="0"/>
              <a:t> P. S, (2013). Overview: The Dynamics of Complex Systems — Examples, Questions, Methods and Concepts.</a:t>
            </a:r>
          </a:p>
          <a:p>
            <a:r>
              <a:rPr lang="en-US" dirty="0" err="1"/>
              <a:t>Duschl</a:t>
            </a:r>
            <a:r>
              <a:rPr lang="en-US" dirty="0"/>
              <a:t> R. A, (2012). The Second Dimension— Crosscutting Concepts Understanding A Framework for K–12 Science Education .</a:t>
            </a:r>
            <a:endParaRPr lang="el-GR" dirty="0"/>
          </a:p>
        </p:txBody>
      </p:sp>
    </p:spTree>
    <p:extLst>
      <p:ext uri="{BB962C8B-B14F-4D97-AF65-F5344CB8AC3E}">
        <p14:creationId xmlns:p14="http://schemas.microsoft.com/office/powerpoint/2010/main" val="4080654522"/>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Autofit/>
          </a:bodyPr>
          <a:lstStyle/>
          <a:p>
            <a:r>
              <a:rPr lang="el-GR" sz="4000" b="1" dirty="0"/>
              <a:t>Ευχαριστούμε για την προσοχή σας!</a:t>
            </a:r>
          </a:p>
        </p:txBody>
      </p:sp>
      <p:sp>
        <p:nvSpPr>
          <p:cNvPr id="3" name="Θέση ημερομηνίας 2"/>
          <p:cNvSpPr>
            <a:spLocks noGrp="1"/>
          </p:cNvSpPr>
          <p:nvPr>
            <p:ph type="dt" sz="half" idx="10"/>
          </p:nvPr>
        </p:nvSpPr>
        <p:spPr/>
        <p:txBody>
          <a:bodyPr/>
          <a:lstStyle/>
          <a:p>
            <a:fld id="{DCB50540-4343-484C-A544-A2E246CCDEB0}" type="datetime1">
              <a:rPr lang="el-GR" smtClean="0"/>
              <a:pPr/>
              <a:t>6/3/2017</a:t>
            </a:fld>
            <a:endParaRPr lang="el-GR"/>
          </a:p>
        </p:txBody>
      </p:sp>
      <p:sp>
        <p:nvSpPr>
          <p:cNvPr id="4" name="Θέση αριθμού διαφάνειας 3"/>
          <p:cNvSpPr>
            <a:spLocks noGrp="1"/>
          </p:cNvSpPr>
          <p:nvPr>
            <p:ph type="sldNum" sz="quarter" idx="12"/>
          </p:nvPr>
        </p:nvSpPr>
        <p:spPr/>
        <p:txBody>
          <a:bodyPr/>
          <a:lstStyle/>
          <a:p>
            <a:fld id="{3C84320D-D16C-4654-B441-E5DBDE9C8ECD}" type="slidenum">
              <a:rPr lang="el-GR" smtClean="0"/>
              <a:pPr/>
              <a:t>71</a:t>
            </a:fld>
            <a:endParaRPr lang="el-GR"/>
          </a:p>
        </p:txBody>
      </p:sp>
      <p:pic>
        <p:nvPicPr>
          <p:cNvPr id="6" name="Θέση περιεχομένου 5"/>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a:off x="330211" y="1772816"/>
            <a:ext cx="8482542" cy="4248472"/>
          </a:xfrm>
        </p:spPr>
      </p:pic>
    </p:spTree>
    <p:extLst>
      <p:ext uri="{BB962C8B-B14F-4D97-AF65-F5344CB8AC3E}">
        <p14:creationId xmlns:p14="http://schemas.microsoft.com/office/powerpoint/2010/main" val="21775116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Εικόνα 5"/>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Effect>
                      <a14:saturation sat="6600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2123728" y="1724024"/>
            <a:ext cx="4422825" cy="4948036"/>
          </a:xfrm>
          <a:prstGeom prst="rect">
            <a:avLst/>
          </a:prstGeom>
        </p:spPr>
      </p:pic>
      <p:sp>
        <p:nvSpPr>
          <p:cNvPr id="2" name="Τίτλος 1"/>
          <p:cNvSpPr>
            <a:spLocks noGrp="1"/>
          </p:cNvSpPr>
          <p:nvPr>
            <p:ph type="title"/>
          </p:nvPr>
        </p:nvSpPr>
        <p:spPr/>
        <p:txBody>
          <a:bodyPr>
            <a:normAutofit fontScale="90000"/>
          </a:bodyPr>
          <a:lstStyle/>
          <a:p>
            <a:r>
              <a:rPr lang="el-GR" b="1" dirty="0"/>
              <a:t>Πρόκληση </a:t>
            </a:r>
            <a:r>
              <a:rPr lang="en-US" b="1" dirty="0"/>
              <a:t>3</a:t>
            </a:r>
            <a:endParaRPr lang="el-GR" dirty="0"/>
          </a:p>
        </p:txBody>
      </p:sp>
      <p:sp>
        <p:nvSpPr>
          <p:cNvPr id="3" name="Θέση ημερομηνίας 2"/>
          <p:cNvSpPr>
            <a:spLocks noGrp="1"/>
          </p:cNvSpPr>
          <p:nvPr>
            <p:ph type="dt" sz="half" idx="10"/>
          </p:nvPr>
        </p:nvSpPr>
        <p:spPr/>
        <p:txBody>
          <a:bodyPr/>
          <a:lstStyle/>
          <a:p>
            <a:fld id="{DCB50540-4343-484C-A544-A2E246CCDEB0}" type="datetime1">
              <a:rPr lang="el-GR" smtClean="0"/>
              <a:pPr/>
              <a:t>6/3/2017</a:t>
            </a:fld>
            <a:endParaRPr lang="el-GR"/>
          </a:p>
        </p:txBody>
      </p:sp>
      <p:sp>
        <p:nvSpPr>
          <p:cNvPr id="4" name="Θέση αριθμού διαφάνειας 3"/>
          <p:cNvSpPr>
            <a:spLocks noGrp="1"/>
          </p:cNvSpPr>
          <p:nvPr>
            <p:ph type="sldNum" sz="quarter" idx="12"/>
          </p:nvPr>
        </p:nvSpPr>
        <p:spPr/>
        <p:txBody>
          <a:bodyPr/>
          <a:lstStyle/>
          <a:p>
            <a:fld id="{3C84320D-D16C-4654-B441-E5DBDE9C8ECD}" type="slidenum">
              <a:rPr lang="el-GR" smtClean="0"/>
              <a:pPr/>
              <a:t>8</a:t>
            </a:fld>
            <a:endParaRPr lang="el-GR"/>
          </a:p>
        </p:txBody>
      </p:sp>
      <p:sp>
        <p:nvSpPr>
          <p:cNvPr id="5" name="Θέση περιεχομένου 4"/>
          <p:cNvSpPr>
            <a:spLocks noGrp="1"/>
          </p:cNvSpPr>
          <p:nvPr>
            <p:ph sz="quarter" idx="13"/>
          </p:nvPr>
        </p:nvSpPr>
        <p:spPr>
          <a:xfrm>
            <a:off x="755576" y="1988839"/>
            <a:ext cx="7560840" cy="4318095"/>
          </a:xfrm>
        </p:spPr>
        <p:txBody>
          <a:bodyPr>
            <a:normAutofit lnSpcReduction="10000"/>
          </a:bodyPr>
          <a:lstStyle/>
          <a:p>
            <a:pPr algn="just"/>
            <a:r>
              <a:rPr lang="el-GR" b="1" dirty="0"/>
              <a:t>Διαδικασία της έρευνας και της παραγωγής γνώσης.</a:t>
            </a:r>
          </a:p>
          <a:p>
            <a:pPr algn="just"/>
            <a:r>
              <a:rPr lang="el-GR" b="1" dirty="0"/>
              <a:t>Το επίκεντρο της βιωσιμότητας της επιστήμης κινείται πέρα από την περιγραφή του συστήματος, περιλαμβάνει τον ορισμό του προβλήματος, την ανάλυση, τη δημιουργία και την εφαρμογή των λύσεων σε προβλήματα του πραγματικού κόσμου.</a:t>
            </a:r>
          </a:p>
          <a:p>
            <a:pPr algn="just"/>
            <a:r>
              <a:rPr lang="el-GR" b="1" dirty="0"/>
              <a:t>Η εφαρμογή της διεπιστημονικής έρευνας στις επιστημονικές μελέτες βιωσιμότητας μπορεί να χαρακτηριστεί από</a:t>
            </a:r>
            <a:r>
              <a:rPr lang="en-US" b="1" dirty="0"/>
              <a:t> </a:t>
            </a:r>
            <a:r>
              <a:rPr lang="el-GR" b="1" dirty="0"/>
              <a:t>τρία βασικά στοιχεία (ακολουθώντας </a:t>
            </a:r>
            <a:r>
              <a:rPr lang="el-GR" b="1" dirty="0" err="1"/>
              <a:t>Lang</a:t>
            </a:r>
            <a:r>
              <a:rPr lang="el-GR" b="1" dirty="0"/>
              <a:t> </a:t>
            </a:r>
            <a:r>
              <a:rPr lang="el-GR" b="1" dirty="0" err="1"/>
              <a:t>et</a:t>
            </a:r>
            <a:r>
              <a:rPr lang="el-GR" b="1" dirty="0"/>
              <a:t> </a:t>
            </a:r>
            <a:r>
              <a:rPr lang="el-GR" b="1" dirty="0" err="1"/>
              <a:t>al</a:t>
            </a:r>
            <a:r>
              <a:rPr lang="el-GR" b="1" dirty="0"/>
              <a:t>, 2012).:</a:t>
            </a:r>
            <a:endParaRPr lang="en-US" b="1" dirty="0"/>
          </a:p>
        </p:txBody>
      </p:sp>
    </p:spTree>
    <p:extLst>
      <p:ext uri="{BB962C8B-B14F-4D97-AF65-F5344CB8AC3E}">
        <p14:creationId xmlns:p14="http://schemas.microsoft.com/office/powerpoint/2010/main" val="41067991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Εικόνα 5"/>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Effect>
                      <a14:saturation sat="6600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2123728" y="1724024"/>
            <a:ext cx="4422825" cy="4948036"/>
          </a:xfrm>
          <a:prstGeom prst="rect">
            <a:avLst/>
          </a:prstGeom>
        </p:spPr>
      </p:pic>
      <p:sp>
        <p:nvSpPr>
          <p:cNvPr id="2" name="Τίτλος 1"/>
          <p:cNvSpPr>
            <a:spLocks noGrp="1"/>
          </p:cNvSpPr>
          <p:nvPr>
            <p:ph type="title"/>
          </p:nvPr>
        </p:nvSpPr>
        <p:spPr/>
        <p:txBody>
          <a:bodyPr>
            <a:normAutofit fontScale="90000"/>
          </a:bodyPr>
          <a:lstStyle/>
          <a:p>
            <a:r>
              <a:rPr lang="el-GR" b="1" dirty="0"/>
              <a:t>Πρόκληση</a:t>
            </a:r>
            <a:r>
              <a:rPr lang="en-US" b="1" dirty="0"/>
              <a:t> 3</a:t>
            </a:r>
            <a:endParaRPr lang="el-GR" dirty="0"/>
          </a:p>
        </p:txBody>
      </p:sp>
      <p:sp>
        <p:nvSpPr>
          <p:cNvPr id="3" name="Θέση ημερομηνίας 2"/>
          <p:cNvSpPr>
            <a:spLocks noGrp="1"/>
          </p:cNvSpPr>
          <p:nvPr>
            <p:ph type="dt" sz="half" idx="10"/>
          </p:nvPr>
        </p:nvSpPr>
        <p:spPr/>
        <p:txBody>
          <a:bodyPr/>
          <a:lstStyle/>
          <a:p>
            <a:fld id="{DCB50540-4343-484C-A544-A2E246CCDEB0}" type="datetime1">
              <a:rPr lang="el-GR" smtClean="0"/>
              <a:pPr/>
              <a:t>6/3/2017</a:t>
            </a:fld>
            <a:endParaRPr lang="el-GR"/>
          </a:p>
        </p:txBody>
      </p:sp>
      <p:sp>
        <p:nvSpPr>
          <p:cNvPr id="4" name="Θέση αριθμού διαφάνειας 3"/>
          <p:cNvSpPr>
            <a:spLocks noGrp="1"/>
          </p:cNvSpPr>
          <p:nvPr>
            <p:ph type="sldNum" sz="quarter" idx="12"/>
          </p:nvPr>
        </p:nvSpPr>
        <p:spPr/>
        <p:txBody>
          <a:bodyPr/>
          <a:lstStyle/>
          <a:p>
            <a:fld id="{3C84320D-D16C-4654-B441-E5DBDE9C8ECD}" type="slidenum">
              <a:rPr lang="el-GR" smtClean="0"/>
              <a:pPr/>
              <a:t>9</a:t>
            </a:fld>
            <a:endParaRPr lang="el-GR"/>
          </a:p>
        </p:txBody>
      </p:sp>
      <p:sp>
        <p:nvSpPr>
          <p:cNvPr id="5" name="Θέση περιεχομένου 4"/>
          <p:cNvSpPr>
            <a:spLocks noGrp="1"/>
          </p:cNvSpPr>
          <p:nvPr>
            <p:ph sz="quarter" idx="13"/>
          </p:nvPr>
        </p:nvSpPr>
        <p:spPr>
          <a:xfrm>
            <a:off x="683568" y="2204864"/>
            <a:ext cx="7632848" cy="3744416"/>
          </a:xfrm>
        </p:spPr>
        <p:txBody>
          <a:bodyPr/>
          <a:lstStyle/>
          <a:p>
            <a:pPr marL="457200" indent="-457200" algn="just">
              <a:buFont typeface="+mj-lt"/>
              <a:buAutoNum type="arabicPeriod"/>
            </a:pPr>
            <a:r>
              <a:rPr lang="el-GR" b="1" dirty="0"/>
              <a:t>οι φάσεις της διαδικασίας που αναλαμβάνονται στο πλαίσιο του ερευνητικού έργου (</a:t>
            </a:r>
            <a:r>
              <a:rPr lang="el-GR" b="1" dirty="0" err="1"/>
              <a:t>Pohl</a:t>
            </a:r>
            <a:r>
              <a:rPr lang="el-GR" b="1" dirty="0"/>
              <a:t> και </a:t>
            </a:r>
            <a:r>
              <a:rPr lang="el-GR" b="1" dirty="0" err="1"/>
              <a:t>Hirsch</a:t>
            </a:r>
            <a:r>
              <a:rPr lang="el-GR" b="1" dirty="0"/>
              <a:t> </a:t>
            </a:r>
            <a:r>
              <a:rPr lang="el-GR" b="1" dirty="0" err="1"/>
              <a:t>Hadorn</a:t>
            </a:r>
            <a:r>
              <a:rPr lang="el-GR" b="1" dirty="0"/>
              <a:t>, 2008a)</a:t>
            </a:r>
          </a:p>
          <a:p>
            <a:pPr marL="457200" indent="-457200" algn="just">
              <a:buFont typeface="+mj-lt"/>
              <a:buAutoNum type="arabicPeriod"/>
            </a:pPr>
            <a:r>
              <a:rPr lang="el-GR" b="1" dirty="0"/>
              <a:t>τα είδη της γνώσης που παράγονται στο πλαίσιο του έργου (</a:t>
            </a:r>
            <a:r>
              <a:rPr lang="el-GR" b="1" dirty="0" err="1"/>
              <a:t>Pohl</a:t>
            </a:r>
            <a:r>
              <a:rPr lang="el-GR" b="1" dirty="0"/>
              <a:t> και </a:t>
            </a:r>
            <a:r>
              <a:rPr lang="el-GR" b="1" dirty="0" err="1"/>
              <a:t>Hirsch</a:t>
            </a:r>
            <a:r>
              <a:rPr lang="el-GR" b="1" dirty="0"/>
              <a:t> </a:t>
            </a:r>
            <a:r>
              <a:rPr lang="el-GR" b="1" dirty="0" err="1"/>
              <a:t>Hadorn</a:t>
            </a:r>
            <a:r>
              <a:rPr lang="el-GR" b="1" dirty="0"/>
              <a:t>, 2008a) και</a:t>
            </a:r>
          </a:p>
          <a:p>
            <a:pPr marL="457200" indent="-457200" algn="just">
              <a:buFont typeface="+mj-lt"/>
              <a:buAutoNum type="arabicPeriod"/>
            </a:pPr>
            <a:r>
              <a:rPr lang="el-GR" b="1" dirty="0"/>
              <a:t>η ένταση της συμμετοχής των επαγγελματιών στο έργο (</a:t>
            </a:r>
            <a:r>
              <a:rPr lang="el-GR" b="1" dirty="0" err="1"/>
              <a:t>Kruetli</a:t>
            </a:r>
            <a:r>
              <a:rPr lang="el-GR" b="1" dirty="0"/>
              <a:t> </a:t>
            </a:r>
            <a:r>
              <a:rPr lang="el-GR" b="1" dirty="0" err="1"/>
              <a:t>et</a:t>
            </a:r>
            <a:r>
              <a:rPr lang="el-GR" b="1" dirty="0"/>
              <a:t> </a:t>
            </a:r>
            <a:r>
              <a:rPr lang="el-GR" b="1" dirty="0" err="1"/>
              <a:t>al</a:t>
            </a:r>
            <a:r>
              <a:rPr lang="el-GR" b="1" dirty="0"/>
              <a:t>., 2010)</a:t>
            </a:r>
          </a:p>
        </p:txBody>
      </p:sp>
    </p:spTree>
    <p:extLst>
      <p:ext uri="{BB962C8B-B14F-4D97-AF65-F5344CB8AC3E}">
        <p14:creationId xmlns:p14="http://schemas.microsoft.com/office/powerpoint/2010/main" val="342543209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ecatur">
  <a:themeElements>
    <a:clrScheme name="Χαρτί">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Decatur">
      <a:majorFont>
        <a:latin typeface="Bodoni MT Condensed"/>
        <a:ea typeface=""/>
        <a:cs typeface=""/>
        <a:font script="Grek" typeface="Times New Roman"/>
        <a:font script="Cyrl" typeface="Times New Roman"/>
        <a:font script="Jpan" typeface="HG明朝E"/>
        <a:font script="Hang" typeface="HY목각파임B"/>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a:ea typeface=""/>
        <a:cs typeface=""/>
        <a:font script="Grek" typeface="Arial"/>
        <a:font script="Cyrl" typeface="Arial"/>
        <a:font script="Jpan" typeface="ＭＳ Ｐゴシック"/>
        <a:font script="Hang" typeface="맑은 고딕"/>
        <a:font script="Hans" typeface="微软雅黑"/>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ecatur">
      <a:fillStyleLst>
        <a:solidFill>
          <a:schemeClr val="phClr"/>
        </a:solidFill>
        <a:gradFill rotWithShape="1">
          <a:gsLst>
            <a:gs pos="0">
              <a:schemeClr val="phClr">
                <a:tint val="90000"/>
                <a:satMod val="110000"/>
              </a:schemeClr>
            </a:gs>
            <a:gs pos="47500">
              <a:schemeClr val="phClr">
                <a:tint val="53000"/>
                <a:satMod val="120000"/>
              </a:schemeClr>
            </a:gs>
            <a:gs pos="58500">
              <a:schemeClr val="phClr">
                <a:tint val="53000"/>
                <a:satMod val="120000"/>
              </a:schemeClr>
            </a:gs>
            <a:gs pos="100000">
              <a:schemeClr val="phClr">
                <a:tint val="90000"/>
                <a:satMod val="110000"/>
              </a:schemeClr>
            </a:gs>
          </a:gsLst>
          <a:lin ang="3600000" scaled="1"/>
        </a:gradFill>
        <a:gradFill rotWithShape="1">
          <a:gsLst>
            <a:gs pos="0">
              <a:schemeClr val="phClr">
                <a:shade val="54000"/>
                <a:satMod val="105000"/>
              </a:schemeClr>
            </a:gs>
            <a:gs pos="47500">
              <a:schemeClr val="phClr">
                <a:shade val="88000"/>
                <a:satMod val="105000"/>
              </a:schemeClr>
            </a:gs>
            <a:gs pos="58500">
              <a:schemeClr val="phClr">
                <a:shade val="88000"/>
                <a:satMod val="105000"/>
              </a:schemeClr>
            </a:gs>
            <a:gs pos="100000">
              <a:schemeClr val="phClr">
                <a:shade val="54000"/>
                <a:satMod val="105000"/>
              </a:schemeClr>
            </a:gs>
          </a:gsLst>
          <a:lin ang="3600000" scaled="1"/>
        </a:gradFill>
      </a:fillStyleLst>
      <a:lnStyleLst>
        <a:ln w="10000" cap="flat" cmpd="sng" algn="ctr">
          <a:solidFill>
            <a:schemeClr val="phClr"/>
          </a:solidFill>
          <a:prstDash val="solid"/>
        </a:ln>
        <a:ln w="2825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3600000" algn="r" rotWithShape="0">
              <a:srgbClr val="000000">
                <a:alpha val="30000"/>
              </a:srgbClr>
            </a:outerShdw>
          </a:effectLst>
        </a:effectStyle>
        <a:effectStyle>
          <a:effectLst>
            <a:outerShdw blurRad="63500" dist="25400" dir="3600000" algn="r" rotWithShape="0">
              <a:srgbClr val="000000">
                <a:alpha val="36000"/>
              </a:srgbClr>
            </a:outerShdw>
          </a:effectLst>
          <a:scene3d>
            <a:camera prst="orthographicFront">
              <a:rot lat="0" lon="0" rev="0"/>
            </a:camera>
            <a:lightRig rig="harsh" dir="tl">
              <a:rot lat="0" lon="0" rev="9000000"/>
            </a:lightRig>
          </a:scene3d>
          <a:sp3d prstMaterial="flat">
            <a:bevelT w="38100" h="50800" prst="softRound"/>
          </a:sp3d>
        </a:effectStyle>
        <a:effectStyle>
          <a:effectLst>
            <a:outerShdw blurRad="76200" dist="38100" dir="3600000" algn="r" rotWithShape="0">
              <a:srgbClr val="000000">
                <a:alpha val="60000"/>
              </a:srgbClr>
            </a:outerShdw>
          </a:effectLst>
          <a:scene3d>
            <a:camera prst="orthographicFront">
              <a:rot lat="0" lon="0" rev="0"/>
            </a:camera>
            <a:lightRig rig="harsh" dir="tl">
              <a:rot lat="0" lon="0" rev="9000000"/>
            </a:lightRig>
          </a:scene3d>
          <a:sp3d contourW="44450" prstMaterial="flat">
            <a:bevelT w="38100" h="50800" prst="softRound"/>
            <a:contourClr>
              <a:schemeClr val="phClr">
                <a:tint val="5"/>
                <a:satMod val="130000"/>
              </a:schemeClr>
            </a:contourClr>
          </a:sp3d>
        </a:effectStyle>
      </a:effectStyleLst>
      <a:bgFillStyleLst>
        <a:solidFill>
          <a:schemeClr val="phClr"/>
        </a:solidFill>
        <a:gradFill rotWithShape="1">
          <a:gsLst>
            <a:gs pos="0">
              <a:schemeClr val="phClr">
                <a:tint val="100000"/>
                <a:shade val="52000"/>
                <a:satMod val="105000"/>
              </a:schemeClr>
            </a:gs>
            <a:gs pos="47500">
              <a:schemeClr val="phClr">
                <a:tint val="90000"/>
                <a:shade val="89000"/>
                <a:satMod val="105000"/>
              </a:schemeClr>
            </a:gs>
            <a:gs pos="58500">
              <a:schemeClr val="phClr">
                <a:tint val="85000"/>
                <a:shade val="89000"/>
                <a:satMod val="105000"/>
              </a:schemeClr>
            </a:gs>
            <a:gs pos="100000">
              <a:schemeClr val="phClr">
                <a:tint val="100000"/>
                <a:shade val="52000"/>
                <a:satMod val="105000"/>
              </a:schemeClr>
            </a:gs>
          </a:gsLst>
          <a:lin ang="3600000" scaled="0"/>
        </a:gradFill>
        <a:blipFill rotWithShape="1">
          <a:blip xmlns:r="http://schemas.openxmlformats.org/officeDocument/2006/relationships" r:embed="rId1">
            <a:duotone>
              <a:schemeClr val="phClr">
                <a:tint val="98000"/>
              </a:schemeClr>
              <a:schemeClr val="phClr">
                <a:shade val="85000"/>
                <a:satMod val="120000"/>
              </a:schemeClr>
            </a:duotone>
          </a:blip>
          <a:tile tx="0" ty="0" sx="52000" sy="52000" flip="none" algn="tl"/>
        </a:blipFill>
      </a:bgFillStyleLst>
    </a:fmtScheme>
  </a:themeElements>
  <a:objectDefaults/>
  <a:extraClrSchemeLst/>
</a:theme>
</file>

<file path=ppt/theme/theme2.xml><?xml version="1.0" encoding="utf-8"?>
<a:theme xmlns:a="http://schemas.openxmlformats.org/drawingml/2006/main" name="Προσαρμοσμένη σχεδίαση">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TM01790490[[fn=Decatur]]</Template>
  <TotalTime>2657</TotalTime>
  <Words>3236</Words>
  <Application>Microsoft Office PowerPoint</Application>
  <PresentationFormat>On-screen Show (4:3)</PresentationFormat>
  <Paragraphs>370</Paragraphs>
  <Slides>71</Slides>
  <Notes>4</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71</vt:i4>
      </vt:variant>
    </vt:vector>
  </HeadingPairs>
  <TitlesOfParts>
    <vt:vector size="80" baseType="lpstr">
      <vt:lpstr>Arial</vt:lpstr>
      <vt:lpstr>Bodoni MT Condensed</vt:lpstr>
      <vt:lpstr>Calibri</vt:lpstr>
      <vt:lpstr>Courier New</vt:lpstr>
      <vt:lpstr>Franklin Gothic Book</vt:lpstr>
      <vt:lpstr>Times New Roman</vt:lpstr>
      <vt:lpstr>Wingdings</vt:lpstr>
      <vt:lpstr>Decatur</vt:lpstr>
      <vt:lpstr>Προσαρμοσμένη σχεδίαση</vt:lpstr>
      <vt:lpstr>  Συμμετοχικές μέθοδοι στη βιώσιμη διαχείριση των φυσικών πόρων</vt:lpstr>
      <vt:lpstr>Συμμετοχικές μέθοδοι στη βιώσιμη διαχείριση των φυσικών πόρων Module 3</vt:lpstr>
      <vt:lpstr>Πίνακας Περιεχομένων</vt:lpstr>
      <vt:lpstr>Διεπιστημονικότητα</vt:lpstr>
      <vt:lpstr>Πρόκληση 1 </vt:lpstr>
      <vt:lpstr>Πρόκληση 1</vt:lpstr>
      <vt:lpstr>Πρόκληση 2</vt:lpstr>
      <vt:lpstr>Πρόκληση 3</vt:lpstr>
      <vt:lpstr>Πρόκληση 3</vt:lpstr>
      <vt:lpstr>Πρόκληση 3</vt:lpstr>
      <vt:lpstr>Πρόκληση 3</vt:lpstr>
      <vt:lpstr>Πρόκληση 4</vt:lpstr>
      <vt:lpstr>Πρόκληση 4</vt:lpstr>
      <vt:lpstr>Πρόκληση 5</vt:lpstr>
      <vt:lpstr>Διεπιστημονική Προσέγγιση</vt:lpstr>
      <vt:lpstr>Πολύπλοκα Συστήματα</vt:lpstr>
      <vt:lpstr>Πολύπλοκα Συστήματα</vt:lpstr>
      <vt:lpstr>PowerPoint Presentation</vt:lpstr>
      <vt:lpstr>PowerPoint Presentation</vt:lpstr>
      <vt:lpstr>Τι κάνει τα συστήματα πολύπλοκα?</vt:lpstr>
      <vt:lpstr>Παραδείγματα Πολύπλοκων Συστημάτων</vt:lpstr>
      <vt:lpstr>Παραδείγματα Απλών Συστημάτων</vt:lpstr>
      <vt:lpstr>Εννοιολογική απεικόνιση του χώρου της επιστημονικής έρευνας.(a)</vt:lpstr>
      <vt:lpstr>Εννοιολογική απεικόνιση του χώρου της επιστημονικής έρευνας.(b)</vt:lpstr>
      <vt:lpstr>Εννοιολογική απεικόνιση του χώρου της επιστημονικής έρευνας.(β)</vt:lpstr>
      <vt:lpstr>Παράδειγμα</vt:lpstr>
      <vt:lpstr>Παράδειγμα</vt:lpstr>
      <vt:lpstr>Παράδειγμα</vt:lpstr>
      <vt:lpstr>Κεντρικές ιδιότητες των πολύπλοκων συστημάτων</vt:lpstr>
      <vt:lpstr>Από στοιχεία και τμήματα σε πολύπλοκα συστήματα</vt:lpstr>
      <vt:lpstr>Από στοιχεία κ κομμάτια σε πολύπλοκα συστήματα</vt:lpstr>
      <vt:lpstr>4 ερωτήσεις που σχετίζονται με τα πολύπλοκα συστήματα</vt:lpstr>
      <vt:lpstr>Τέσσερις ερωτήσεις που σχετίζονται με τα πολύπλοκα συστήματα</vt:lpstr>
      <vt:lpstr>Συνοψίζοντας τις δύο παραπάνω θεωρήσεις</vt:lpstr>
      <vt:lpstr>PowerPoint Presentation</vt:lpstr>
      <vt:lpstr>Περίπλοκα συστήματα και κάποια χαρακτηριστικά τους</vt:lpstr>
      <vt:lpstr>PowerPoint Presentation</vt:lpstr>
      <vt:lpstr>Οριζόντιες Έννοιες</vt:lpstr>
      <vt:lpstr>Η μελέτη περίπτωσης του "Πλαίσιο"</vt:lpstr>
      <vt:lpstr>Οριζόντιες Εννοιες</vt:lpstr>
      <vt:lpstr>Οριζόντιες Εννοιες</vt:lpstr>
      <vt:lpstr> 1. Μοτίβα</vt:lpstr>
      <vt:lpstr> 2. Αιτία και αποτέλεσμα</vt:lpstr>
      <vt:lpstr> 3. Κλίμακα, ποσοστό και ποσότητα</vt:lpstr>
      <vt:lpstr> 4. Συστήματα και μοντέλα συστημάτων.</vt:lpstr>
      <vt:lpstr> 5. Ενέργεια κ Υλη</vt:lpstr>
      <vt:lpstr> 6. Δομή και Λειτουργία</vt:lpstr>
      <vt:lpstr> 7. Σταθερότητα και αλλαγή</vt:lpstr>
      <vt:lpstr>Κατευθυντήριες Αρχές</vt:lpstr>
      <vt:lpstr>Κατευθυντήριες Αρχές</vt:lpstr>
      <vt:lpstr>Η εξέλιξη των Οριζόντιων Εννοιών Σε όλες τις Βαθμίδες</vt:lpstr>
      <vt:lpstr>1. Μοτίβα</vt:lpstr>
      <vt:lpstr>1. Μοτίβα</vt:lpstr>
      <vt:lpstr>2. Αιτία και Αποτέλεσμα</vt:lpstr>
      <vt:lpstr>2. Αιτία και Αποτέλεσμα</vt:lpstr>
      <vt:lpstr>3. Κλίμακα, ποσοστό και ποσότητα</vt:lpstr>
      <vt:lpstr>3. Κλίμακα, ποσοστό και ποσότητα</vt:lpstr>
      <vt:lpstr>4. Συστήματα και μοντέλα συστημάτων</vt:lpstr>
      <vt:lpstr>4. Συστήματα και μοντέλα συστημάτων</vt:lpstr>
      <vt:lpstr> 5. Ενέργεια και ύλη</vt:lpstr>
      <vt:lpstr> 5. Ενέργεια και ύλη</vt:lpstr>
      <vt:lpstr>6. Δομή και Λειτουργία</vt:lpstr>
      <vt:lpstr>6. Δομή και Λειτουργία</vt:lpstr>
      <vt:lpstr>7. Σταθερότητα και αλλαγή</vt:lpstr>
      <vt:lpstr>7. Σταθερότητα και αλλαγή</vt:lpstr>
      <vt:lpstr>Πίνακας οριζοντίων εννοιών</vt:lpstr>
      <vt:lpstr>Πίνακας οριζοντίων εννοιών</vt:lpstr>
      <vt:lpstr>Πίνακας οριζοντίων εννοιών</vt:lpstr>
      <vt:lpstr>Πίνακας οριζοντίων εννοιών</vt:lpstr>
      <vt:lpstr>Αναφορές</vt:lpstr>
      <vt:lpstr>Ευχαριστούμε για την προσοχή σας!</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Παρουσίαση του PowerPoint</dc:title>
  <dc:creator>Athina</dc:creator>
  <cp:lastModifiedBy>MyPC</cp:lastModifiedBy>
  <cp:revision>81</cp:revision>
  <dcterms:created xsi:type="dcterms:W3CDTF">2015-05-16T14:24:22Z</dcterms:created>
  <dcterms:modified xsi:type="dcterms:W3CDTF">2017-03-06T11:33:02Z</dcterms:modified>
</cp:coreProperties>
</file>