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93" r:id="rId2"/>
    <p:sldId id="492" r:id="rId3"/>
    <p:sldId id="494" r:id="rId4"/>
    <p:sldId id="495" r:id="rId5"/>
    <p:sldId id="496" r:id="rId6"/>
    <p:sldId id="497" r:id="rId7"/>
    <p:sldId id="498" r:id="rId8"/>
    <p:sldId id="499" r:id="rId9"/>
    <p:sldId id="500" r:id="rId10"/>
    <p:sldId id="501" r:id="rId11"/>
    <p:sldId id="502" r:id="rId12"/>
    <p:sldId id="503" r:id="rId13"/>
    <p:sldId id="504" r:id="rId14"/>
    <p:sldId id="385" r:id="rId15"/>
    <p:sldId id="452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64" d="100"/>
          <a:sy n="64" d="100"/>
        </p:scale>
        <p:origin x="-114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8/3/2016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312443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8/3/2016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6215543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>
                <a:solidFill>
                  <a:prstClr val="black"/>
                </a:solidFill>
              </a:rPr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larmarstal.dk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ransformproject.e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rgbClr val="808080">
                    <a:lumMod val="50000"/>
                  </a:srgb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>
              <a:solidFill>
                <a:srgbClr val="000000"/>
              </a:solidFill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l-GR" sz="2800" b="1" i="0" u="sng" cap="small" dirty="0" smtClean="0">
                <a:solidFill>
                  <a:srgbClr val="808080">
                    <a:lumMod val="50000"/>
                  </a:srgbClr>
                </a:solidFill>
              </a:rPr>
              <a:t>ΠΡΟΓΡΑΜΜΑ ΕΚΠΑΙΔΕΥΣΗΣ</a:t>
            </a:r>
            <a:r>
              <a:rPr lang="en-US" sz="2800" b="1" i="0" u="sng" cap="small" dirty="0" smtClean="0">
                <a:solidFill>
                  <a:srgbClr val="808080">
                    <a:lumMod val="50000"/>
                  </a:srgbClr>
                </a:solidFill>
              </a:rPr>
              <a:t> III</a:t>
            </a:r>
          </a:p>
          <a:p>
            <a:pPr algn="ctr">
              <a:defRPr/>
            </a:pPr>
            <a:r>
              <a:rPr lang="el-GR" sz="2400" b="1" i="0" cap="small" dirty="0" err="1" smtClean="0">
                <a:solidFill>
                  <a:srgbClr val="808080">
                    <a:lumMod val="50000"/>
                  </a:srgbClr>
                </a:solidFill>
              </a:rPr>
              <a:t>Επιχειρηματικοτητα</a:t>
            </a:r>
            <a:r>
              <a:rPr lang="el-GR" sz="2400" b="1" i="0" cap="small" dirty="0" smtClean="0">
                <a:solidFill>
                  <a:srgbClr val="808080">
                    <a:lumMod val="50000"/>
                  </a:srgbClr>
                </a:solidFill>
              </a:rPr>
              <a:t> </a:t>
            </a:r>
            <a:r>
              <a:rPr lang="en-US" sz="2400" b="1" i="0" cap="small" dirty="0" smtClean="0">
                <a:solidFill>
                  <a:srgbClr val="808080">
                    <a:lumMod val="50000"/>
                  </a:srgbClr>
                </a:solidFill>
              </a:rPr>
              <a:t>– </a:t>
            </a:r>
            <a:r>
              <a:rPr lang="el-GR" sz="2400" b="1" i="0" cap="small" dirty="0" err="1" smtClean="0">
                <a:solidFill>
                  <a:srgbClr val="808080">
                    <a:lumMod val="50000"/>
                  </a:srgbClr>
                </a:solidFill>
              </a:rPr>
              <a:t>Εξυπνη</a:t>
            </a:r>
            <a:r>
              <a:rPr lang="el-GR" sz="2400" b="1" i="0" cap="small" dirty="0" smtClean="0">
                <a:solidFill>
                  <a:srgbClr val="808080">
                    <a:lumMod val="50000"/>
                  </a:srgbClr>
                </a:solidFill>
              </a:rPr>
              <a:t> </a:t>
            </a:r>
            <a:r>
              <a:rPr lang="el-GR" sz="2400" b="1" i="0" cap="small" dirty="0" err="1" smtClean="0">
                <a:solidFill>
                  <a:srgbClr val="808080">
                    <a:lumMod val="50000"/>
                  </a:srgbClr>
                </a:solidFill>
              </a:rPr>
              <a:t>ενεργεια</a:t>
            </a:r>
            <a:endParaRPr lang="en-GB" sz="2400" b="1" i="0" cap="small" dirty="0">
              <a:solidFill>
                <a:srgbClr val="808080">
                  <a:lumMod val="50000"/>
                </a:srgb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rgbClr val="808080">
                  <a:lumMod val="50000"/>
                </a:srgb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rgbClr val="808080">
                  <a:lumMod val="50000"/>
                </a:srgbClr>
              </a:solidFill>
            </a:endParaRPr>
          </a:p>
          <a:p>
            <a:pPr algn="ctr">
              <a:defRPr/>
            </a:pPr>
            <a:r>
              <a:rPr lang="el-GR" sz="2800" b="1" i="0" u="sng" cap="small" dirty="0" smtClean="0">
                <a:solidFill>
                  <a:srgbClr val="808080">
                    <a:lumMod val="50000"/>
                  </a:srgbClr>
                </a:solidFill>
              </a:rPr>
              <a:t>ΕΝΟΤΗΤΑ</a:t>
            </a:r>
            <a:r>
              <a:rPr lang="en-GB" sz="2800" b="1" i="0" u="sng" cap="small" dirty="0" smtClean="0">
                <a:solidFill>
                  <a:srgbClr val="808080">
                    <a:lumMod val="50000"/>
                  </a:srgbClr>
                </a:solidFill>
              </a:rPr>
              <a:t> 3</a:t>
            </a:r>
          </a:p>
          <a:p>
            <a:pPr algn="ctr">
              <a:defRPr/>
            </a:pPr>
            <a:r>
              <a:rPr lang="el-GR" sz="2400" b="1" i="0" cap="small" dirty="0" err="1">
                <a:solidFill>
                  <a:srgbClr val="808080">
                    <a:lumMod val="50000"/>
                  </a:srgbClr>
                </a:solidFill>
              </a:rPr>
              <a:t>Τομεισ</a:t>
            </a:r>
            <a:r>
              <a:rPr lang="el-GR" sz="2400" b="1" i="0" cap="small" dirty="0">
                <a:solidFill>
                  <a:srgbClr val="808080">
                    <a:lumMod val="50000"/>
                  </a:srgbClr>
                </a:solidFill>
              </a:rPr>
              <a:t> </a:t>
            </a:r>
            <a:r>
              <a:rPr lang="el-GR" sz="2400" b="1" i="0" cap="small" dirty="0" err="1">
                <a:solidFill>
                  <a:srgbClr val="808080">
                    <a:lumMod val="50000"/>
                  </a:srgbClr>
                </a:solidFill>
              </a:rPr>
              <a:t>εφαρμογησ</a:t>
            </a:r>
            <a:r>
              <a:rPr lang="el-GR" sz="2400" b="1" i="0" cap="small" dirty="0">
                <a:solidFill>
                  <a:srgbClr val="808080">
                    <a:lumMod val="50000"/>
                  </a:srgbClr>
                </a:solidFill>
              </a:rPr>
              <a:t> </a:t>
            </a:r>
            <a:r>
              <a:rPr lang="el-GR" sz="2400" b="1" i="0" cap="small" dirty="0" err="1">
                <a:solidFill>
                  <a:srgbClr val="808080">
                    <a:lumMod val="50000"/>
                  </a:srgbClr>
                </a:solidFill>
              </a:rPr>
              <a:t>πρασινησ</a:t>
            </a:r>
            <a:r>
              <a:rPr lang="el-GR" sz="2400" b="1" i="0" cap="small" dirty="0">
                <a:solidFill>
                  <a:srgbClr val="808080">
                    <a:lumMod val="50000"/>
                  </a:srgbClr>
                </a:solidFill>
              </a:rPr>
              <a:t> </a:t>
            </a:r>
            <a:r>
              <a:rPr lang="el-GR" sz="2400" b="1" i="0" cap="small">
                <a:solidFill>
                  <a:srgbClr val="808080">
                    <a:lumMod val="50000"/>
                  </a:srgbClr>
                </a:solidFill>
              </a:rPr>
              <a:t>επιχειρηματικοτητασ</a:t>
            </a:r>
            <a:endParaRPr lang="en-GB" sz="2400" b="1" i="0" cap="small" dirty="0">
              <a:solidFill>
                <a:srgbClr val="80808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07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2500" b="1" dirty="0" smtClean="0">
                <a:solidFill>
                  <a:schemeClr val="bg2">
                    <a:lumMod val="50000"/>
                  </a:schemeClr>
                </a:solidFill>
              </a:rPr>
              <a:t>ΑΡΧΙΤΕΚΤΟΝΙΚΗ ΣΥΣΤΗΜΑΤΟΣ ΤΗΛΕΘΕΡΜΑΝΣΗΣ ΚΑΙ ΤΗΛΕΨΥΞΗΣ</a:t>
            </a:r>
            <a:endParaRPr lang="en-US" sz="25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panagiotakopoulos\Desktop\dhc_schematic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4835"/>
            <a:ext cx="9144000" cy="53457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3697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ΥΠΟΣΥΣΤΗΜΑΤΑ ΤΗΛΕΘΕΡΜΑΝΣΗΣ ΚΑΙ ΤΗΛΕΨΥΞΗΣ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19270" y="1168093"/>
            <a:ext cx="8884053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l-GR" sz="2500" u="sng" dirty="0" smtClean="0"/>
              <a:t>Παραγωγή ενέργειας</a:t>
            </a:r>
            <a:r>
              <a:rPr lang="en-US" sz="2500" dirty="0" smtClean="0"/>
              <a:t>: </a:t>
            </a:r>
            <a:r>
              <a:rPr lang="el-GR" sz="2500" dirty="0" smtClean="0"/>
              <a:t>εργοστάσια θερμότητας ή συμπαραγωγής </a:t>
            </a:r>
            <a:r>
              <a:rPr lang="en-US" sz="2500" dirty="0" smtClean="0"/>
              <a:t>(</a:t>
            </a:r>
            <a:r>
              <a:rPr lang="el-GR" sz="2500" dirty="0" smtClean="0"/>
              <a:t>Συμπαραγωγή Θερμότητας </a:t>
            </a:r>
            <a:r>
              <a:rPr lang="el-GR" sz="2500" dirty="0"/>
              <a:t>και </a:t>
            </a:r>
            <a:r>
              <a:rPr lang="el-GR" sz="2500" dirty="0" smtClean="0"/>
              <a:t>Ηλεκτρισμού - </a:t>
            </a:r>
            <a:r>
              <a:rPr lang="el-GR" sz="2500" b="1" dirty="0" smtClean="0"/>
              <a:t>ΣΘΗ</a:t>
            </a:r>
            <a:r>
              <a:rPr lang="en-US" sz="2500" dirty="0" smtClean="0"/>
              <a:t>).</a:t>
            </a:r>
          </a:p>
          <a:p>
            <a:pPr marL="893763" lvl="1" indent="-436563" algn="just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el-GR" sz="2500" dirty="0" smtClean="0"/>
              <a:t>Στον ηλεκτρισμό από τη ΣΘΗ, παράγονται ταυτόχρονα ηλεκτρισμός και χρήσιμη θερμότητα με τη σύλληψη θερμότητας αποβλήτων</a:t>
            </a:r>
            <a:endParaRPr lang="en-US" sz="25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500" u="sng" dirty="0" smtClean="0"/>
              <a:t>Δίκτυο σωληνώσεων μεταφοράς και διανομής</a:t>
            </a:r>
            <a:r>
              <a:rPr lang="en-US" sz="2500" dirty="0" smtClean="0"/>
              <a:t>: </a:t>
            </a:r>
            <a:r>
              <a:rPr lang="el-GR" sz="2500" dirty="0" smtClean="0"/>
              <a:t>Η θερμότητα από τα θερμικά εργοστάσια μεταφέρεται μέσω ενός ρευστού μεταφοράς θερμότητας στους σωλήνες παροχής, το οποίο επιστρέφει μέσα από σωλήνες επιστροφής μετά την παροχή της ενέργειας</a:t>
            </a:r>
            <a:endParaRPr lang="en-US" sz="25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l-GR" sz="2500" u="sng" dirty="0" smtClean="0"/>
              <a:t>Καταναλωτές</a:t>
            </a:r>
            <a:r>
              <a:rPr lang="en-US" sz="2500" dirty="0" smtClean="0"/>
              <a:t>: </a:t>
            </a:r>
            <a:r>
              <a:rPr lang="el-GR" sz="2500" dirty="0" smtClean="0"/>
              <a:t>οικιακά κτήρια, εμπορικά κτήρια, βιομηχανικές εγκαταστάσεις, γραφεία και νοσοκομεία</a:t>
            </a:r>
            <a:endParaRPr lang="en-US" sz="2500" dirty="0" smtClean="0"/>
          </a:p>
        </p:txBody>
      </p:sp>
    </p:spTree>
    <p:extLst>
      <p:ext uri="{BB962C8B-B14F-4D97-AF65-F5344CB8AC3E}">
        <p14:creationId xmlns:p14="http://schemas.microsoft.com/office/powerpoint/2010/main" val="1779302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100" b="1" dirty="0" smtClean="0">
                <a:solidFill>
                  <a:schemeClr val="bg2">
                    <a:lumMod val="50000"/>
                  </a:schemeClr>
                </a:solidFill>
              </a:rPr>
              <a:t>ΠΛΕΟΝΕΚΤΗΜΑΤΑ </a:t>
            </a:r>
            <a:r>
              <a:rPr lang="el-GR" sz="3100" b="1" dirty="0">
                <a:solidFill>
                  <a:schemeClr val="bg2">
                    <a:lumMod val="50000"/>
                  </a:schemeClr>
                </a:solidFill>
              </a:rPr>
              <a:t>ΤΗΛΕΘΕΡΜΑΝΣΗΣ ΚΑΙ ΤΗΛΕΨΥΞΗΣ</a:t>
            </a:r>
            <a:endParaRPr lang="en-US" sz="31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9"/>
            <a:ext cx="8792308" cy="546642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600" dirty="0" smtClean="0"/>
              <a:t>Η αποκεντρωμένη ενέργεια επιτρέπει τη μετάβαση από τη χρήση ορυκτών καυσίμων </a:t>
            </a:r>
            <a:r>
              <a:rPr lang="el-GR" sz="2600" dirty="0"/>
              <a:t>και </a:t>
            </a:r>
            <a:r>
              <a:rPr lang="el-GR" sz="2600" dirty="0" smtClean="0"/>
              <a:t>μπορεί </a:t>
            </a:r>
            <a:r>
              <a:rPr lang="el-GR" sz="2600" dirty="0"/>
              <a:t>να οδηγήσει σε μείωση 30-50% στην κατανάλωση πρωτογενούς ενέργειας - μείωση των εκπομπών αερίων </a:t>
            </a:r>
            <a:r>
              <a:rPr lang="el-GR" sz="2600" dirty="0" smtClean="0"/>
              <a:t>θερμοκηπίου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600" dirty="0"/>
              <a:t>Μειώσεις στην εσωτερική και εξωτερική ρύπανση του αέρα και </a:t>
            </a:r>
            <a:r>
              <a:rPr lang="el-GR" sz="2600" dirty="0" smtClean="0"/>
              <a:t>στις </a:t>
            </a:r>
            <a:r>
              <a:rPr lang="el-GR" sz="2600" dirty="0"/>
              <a:t>σχετικές επιπτώσεις στην </a:t>
            </a:r>
            <a:r>
              <a:rPr lang="el-GR" sz="2600" dirty="0" smtClean="0"/>
              <a:t>υγεία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600" dirty="0" smtClean="0"/>
              <a:t>Σημαντική βελτίωση  στην </a:t>
            </a:r>
            <a:r>
              <a:rPr lang="el-GR" sz="2600" dirty="0"/>
              <a:t>αποδοτικότητα </a:t>
            </a:r>
            <a:r>
              <a:rPr lang="el-GR" sz="2600" dirty="0" smtClean="0"/>
              <a:t>της λειτουργίας των </a:t>
            </a:r>
            <a:r>
              <a:rPr lang="el-GR" sz="2600" dirty="0"/>
              <a:t>νέων ή υφιστάμενων </a:t>
            </a:r>
            <a:r>
              <a:rPr lang="el-GR" sz="2600" dirty="0" smtClean="0"/>
              <a:t>κτηρίων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600" dirty="0" smtClean="0"/>
              <a:t>Επιτρέπει την εκμετάλλευση τοπικών και ανανεώσιμων πηγών ενέργειας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l-GR" sz="2600" dirty="0" smtClean="0"/>
              <a:t>Υψηλότερη αποδοτικότητα καυσίμων και πιο αποτελεσματική ικανότητα μεταφοράς ενέργειας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3445307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>
                <a:solidFill>
                  <a:schemeClr val="bg2">
                    <a:lumMod val="50000"/>
                  </a:schemeClr>
                </a:solidFill>
              </a:rPr>
              <a:t>ΕΞΥΠΝΗ </a:t>
            </a:r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ΤΗΛΕΘΕΡΜΑΝΣΗ </a:t>
            </a:r>
            <a:r>
              <a:rPr lang="el-GR" sz="3200" b="1" dirty="0">
                <a:solidFill>
                  <a:schemeClr val="bg2">
                    <a:lumMod val="50000"/>
                  </a:schemeClr>
                </a:solidFill>
              </a:rPr>
              <a:t>ΚΑΙ </a:t>
            </a:r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ΤΗΛΕΨΥΞΗ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6" y="1309526"/>
            <a:ext cx="5794929" cy="261145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l-GR" sz="2100" dirty="0" smtClean="0"/>
              <a:t>Έξυπνη διαχείριση της πλευράς της τροφοδοσίας από κατάλληλους μηχανισμούς ελέγχου με ενσωμάτωση</a:t>
            </a:r>
            <a:r>
              <a:rPr lang="en-US" sz="2100" dirty="0" smtClean="0"/>
              <a:t>:</a:t>
            </a:r>
          </a:p>
          <a:p>
            <a:pPr marL="893763" lvl="1" indent="-43656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sz="2100" dirty="0" smtClean="0"/>
              <a:t>Αποθήκευσης θερμότητας</a:t>
            </a:r>
            <a:endParaRPr lang="en-US" sz="2100" dirty="0" smtClean="0"/>
          </a:p>
          <a:p>
            <a:pPr marL="893763" lvl="1" indent="-436563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el-GR" sz="2100" dirty="0" smtClean="0"/>
              <a:t>Ψυγείων απορρόφησης</a:t>
            </a:r>
            <a:endParaRPr lang="en-US" sz="21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334" y="3711179"/>
            <a:ext cx="5794929" cy="2928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l-GR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Ισορροπία διαθέσιμης θερμότητας και ψύχους με την τρέχουσα ζήτηση λαμβάνοντας</a:t>
            </a:r>
            <a:r>
              <a:rPr kumimoji="0" lang="el-GR" sz="21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υπόψη</a:t>
            </a:r>
            <a:r>
              <a:rPr kumimoji="0" 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:</a:t>
            </a:r>
          </a:p>
          <a:p>
            <a:pPr marL="893763" marR="0" lvl="1" indent="-4365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l-GR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Διαθεσιμότητα αποθηκευμένης ενέργειας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893763" marR="0" lvl="1" indent="-4365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l-GR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Θερμότητα αποβλήτων</a:t>
            </a:r>
            <a:r>
              <a:rPr kumimoji="0" lang="el-GR" sz="21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l-GR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από τη βιομηχανία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893763" marR="0" lvl="1" indent="-4365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l-GR" sz="2100" i="0" kern="0" dirty="0" smtClean="0"/>
              <a:t>Θερμότητα από εργοστάσια ΣΘΗ</a:t>
            </a:r>
            <a:endParaRPr lang="en-US" sz="2100" i="0" kern="0" dirty="0" smtClean="0"/>
          </a:p>
          <a:p>
            <a:pPr marL="893763" marR="0" lvl="1" indent="-4365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l-GR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Ηλιακή θερμότητα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pic>
        <p:nvPicPr>
          <p:cNvPr id="5123" name="Picture 3" descr="C:\Users\panagiotakopoulos\Desktop\DHC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8914" y="953897"/>
            <a:ext cx="3135086" cy="2563026"/>
          </a:xfrm>
          <a:prstGeom prst="rect">
            <a:avLst/>
          </a:prstGeom>
          <a:noFill/>
        </p:spPr>
      </p:pic>
      <p:pic>
        <p:nvPicPr>
          <p:cNvPr id="5124" name="Picture 4" descr="C:\Users\panagiotakopoulos\Desktop\DHC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8672" y="3748035"/>
            <a:ext cx="3185327" cy="26650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0588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2057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ΒΙΒΛΙΟΓΡΑΦΙΑ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665708"/>
            <a:ext cx="8792308" cy="601142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 algn="just">
              <a:buNone/>
            </a:pPr>
            <a:r>
              <a:rPr lang="en-US" sz="1600" dirty="0" smtClean="0"/>
              <a:t>World Health Organization (2012). Urban population growth. Available at http://www.who.int/gho/urban_health/situation_trends/urban_population_growth_text/en/. Last accessed 20 April 2015.</a:t>
            </a:r>
          </a:p>
          <a:p>
            <a:pPr marL="0" indent="0">
              <a:buNone/>
            </a:pPr>
            <a:r>
              <a:rPr lang="en-US" sz="1600" dirty="0" smtClean="0"/>
              <a:t>http://www.energyplan.eu/smartenergysystems/</a:t>
            </a:r>
          </a:p>
          <a:p>
            <a:pPr marL="0" indent="0">
              <a:buNone/>
            </a:pPr>
            <a:r>
              <a:rPr lang="en-US" sz="1600" dirty="0" err="1" smtClean="0"/>
              <a:t>Dincer</a:t>
            </a:r>
            <a:r>
              <a:rPr lang="en-US" sz="1600" dirty="0" smtClean="0"/>
              <a:t>, I. and Rosen, M. A. (2007). </a:t>
            </a:r>
            <a:r>
              <a:rPr lang="en-US" sz="1600" dirty="0" err="1" smtClean="0"/>
              <a:t>Exergy</a:t>
            </a:r>
            <a:r>
              <a:rPr lang="en-US" sz="1600" dirty="0" smtClean="0"/>
              <a:t>: energy, environment and sustainable development, Elsevier, Oxford, UK</a:t>
            </a:r>
          </a:p>
          <a:p>
            <a:pPr marL="0" indent="0">
              <a:buNone/>
            </a:pPr>
            <a:r>
              <a:rPr lang="en-US" sz="1600" dirty="0" smtClean="0"/>
              <a:t>Rosen, M.A., Le, M.N., and </a:t>
            </a:r>
            <a:r>
              <a:rPr lang="en-US" sz="1600" dirty="0" err="1" smtClean="0"/>
              <a:t>Dincer</a:t>
            </a:r>
            <a:r>
              <a:rPr lang="en-US" sz="1600" dirty="0" smtClean="0"/>
              <a:t>, I. (2005). Efficiency analysis of a cogeneration and district energy system. </a:t>
            </a:r>
            <a:r>
              <a:rPr lang="en-US" sz="1600" dirty="0" err="1" smtClean="0"/>
              <a:t>Appl</a:t>
            </a:r>
            <a:r>
              <a:rPr lang="en-US" sz="1600" dirty="0" smtClean="0"/>
              <a:t> Thermal Eng, 25, 147–159</a:t>
            </a:r>
          </a:p>
          <a:p>
            <a:pPr marL="0" indent="0">
              <a:buNone/>
            </a:pPr>
            <a:r>
              <a:rPr lang="en-US" sz="1600" dirty="0" err="1" smtClean="0"/>
              <a:t>Gustafsson</a:t>
            </a:r>
            <a:r>
              <a:rPr lang="en-US" sz="1600" dirty="0" smtClean="0"/>
              <a:t>, J., </a:t>
            </a:r>
            <a:r>
              <a:rPr lang="en-US" sz="1600" dirty="0" err="1" smtClean="0"/>
              <a:t>Delsing</a:t>
            </a:r>
            <a:r>
              <a:rPr lang="en-US" sz="1600" dirty="0" smtClean="0"/>
              <a:t>, J. , and Deventer, J. (2010). Improved district heating substation efficiency with a new control strategy </a:t>
            </a:r>
            <a:r>
              <a:rPr lang="en-US" sz="1600" dirty="0" err="1" smtClean="0"/>
              <a:t>Appl</a:t>
            </a:r>
            <a:r>
              <a:rPr lang="en-US" sz="1600" dirty="0" smtClean="0"/>
              <a:t> Energy, 87, 1996–2004</a:t>
            </a:r>
          </a:p>
          <a:p>
            <a:pPr marL="1588" indent="-1588" algn="just">
              <a:buNone/>
            </a:pPr>
            <a:endParaRPr lang="en-US" sz="16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9043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ΠΗΓΕΣ ΕΙΚΟΝΩΝ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004824"/>
            <a:ext cx="9144000" cy="198957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buNone/>
            </a:pPr>
            <a:r>
              <a:rPr lang="en-US" sz="1600" dirty="0" smtClean="0"/>
              <a:t>http://www.ibm.com/smarterplanet/us/en/smarter_cities/overview/</a:t>
            </a:r>
          </a:p>
          <a:p>
            <a:pPr marL="0" indent="0" algn="just">
              <a:buNone/>
            </a:pPr>
            <a:r>
              <a:rPr lang="en-US" sz="1600" dirty="0" smtClean="0"/>
              <a:t>http://www.smart-cities.eu/</a:t>
            </a:r>
          </a:p>
          <a:p>
            <a:pPr marL="0" indent="0" algn="just">
              <a:buNone/>
            </a:pPr>
            <a:r>
              <a:rPr lang="en-US" sz="1600" dirty="0" smtClean="0"/>
              <a:t>http://www.tvilight.com/</a:t>
            </a:r>
          </a:p>
          <a:p>
            <a:pPr marL="0" indent="0" algn="just">
              <a:buNone/>
            </a:pPr>
            <a:r>
              <a:rPr lang="en-US" sz="1600" dirty="0" smtClean="0"/>
              <a:t>http://emsengineering.com/district_heating__cooling.html</a:t>
            </a:r>
          </a:p>
          <a:p>
            <a:pPr marL="0" indent="0" algn="just">
              <a:buNone/>
            </a:pPr>
            <a:r>
              <a:rPr lang="en-US" sz="1600" dirty="0" smtClean="0"/>
              <a:t>http://www.vitalenergi.co.uk/technologies/district-heating-cooling/</a:t>
            </a:r>
          </a:p>
          <a:p>
            <a:pPr marL="0" indent="0" algn="just">
              <a:buNone/>
            </a:pPr>
            <a:r>
              <a:rPr lang="en-US" sz="1600" dirty="0" smtClean="0">
                <a:hlinkClick r:id="rId2"/>
              </a:rPr>
              <a:t>http://www.solarmarstal.dk/</a:t>
            </a: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l-GR" sz="3600" b="1" u="sng" dirty="0" smtClean="0">
                <a:solidFill>
                  <a:schemeClr val="bg2">
                    <a:lumMod val="50000"/>
                  </a:schemeClr>
                </a:solidFill>
              </a:rPr>
              <a:t>ΘΕΜΑ 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7</a:t>
            </a: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l-GR" sz="3600" b="1" dirty="0">
                <a:solidFill>
                  <a:schemeClr val="bg2">
                    <a:lumMod val="50000"/>
                  </a:schemeClr>
                </a:solidFill>
              </a:rPr>
              <a:t>Έ</a:t>
            </a:r>
            <a:r>
              <a:rPr lang="el-GR" sz="3600" b="1" dirty="0" smtClean="0">
                <a:solidFill>
                  <a:schemeClr val="bg2">
                    <a:lumMod val="50000"/>
                  </a:schemeClr>
                </a:solidFill>
              </a:rPr>
              <a:t>ξυπνη ενέργεια στις πόλεις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Η ΕΝΕΡΓΕΙΑ ΣΤΙΣ ΠΟΛΕΙΣ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28948"/>
            <a:ext cx="8792308" cy="540352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600" dirty="0" smtClean="0"/>
              <a:t>Σήμερα, περισσότερο από το μισό του πληθυσμού ζει στις πόλεις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600" dirty="0" smtClean="0"/>
              <a:t>Μέχρι το </a:t>
            </a:r>
            <a:r>
              <a:rPr lang="en-US" sz="2600" dirty="0" smtClean="0"/>
              <a:t>2030, </a:t>
            </a:r>
            <a:r>
              <a:rPr lang="el-GR" sz="2600" dirty="0" smtClean="0"/>
              <a:t>το </a:t>
            </a:r>
            <a:r>
              <a:rPr lang="en-US" sz="2600" dirty="0" smtClean="0"/>
              <a:t>60% </a:t>
            </a:r>
            <a:r>
              <a:rPr lang="el-GR" sz="2600" dirty="0" smtClean="0"/>
              <a:t>του πληθυσμού της γης θα ζει σε κάποια πόλη και αυτό το ποσοστό θα φτάσει </a:t>
            </a:r>
            <a:r>
              <a:rPr lang="el-GR" sz="2600" dirty="0"/>
              <a:t>το 70</a:t>
            </a:r>
            <a:r>
              <a:rPr lang="el-GR" sz="2600" dirty="0" smtClean="0"/>
              <a:t>% μέχρι </a:t>
            </a:r>
            <a:r>
              <a:rPr lang="el-GR" sz="2600" dirty="0"/>
              <a:t>το 2050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600" dirty="0" smtClean="0"/>
              <a:t>Στην Ευρώπη οι πόλεις ευθύνονται για περίπου 70% της συνολικής κατανάλωσης ενέργειας, ποσοστό που θα αυξηθεί στο </a:t>
            </a:r>
            <a:r>
              <a:rPr lang="en-US" sz="2600" dirty="0" smtClean="0"/>
              <a:t>75% </a:t>
            </a:r>
            <a:r>
              <a:rPr lang="el-GR" sz="2600" dirty="0" smtClean="0"/>
              <a:t>το </a:t>
            </a:r>
            <a:r>
              <a:rPr lang="en-US" sz="2600" dirty="0" smtClean="0"/>
              <a:t>2030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600" dirty="0" smtClean="0"/>
              <a:t>Κατά συνέπεια</a:t>
            </a:r>
            <a:r>
              <a:rPr lang="en-US" sz="2600" dirty="0" smtClean="0"/>
              <a:t>, </a:t>
            </a:r>
            <a:r>
              <a:rPr lang="el-GR" sz="2600" dirty="0" smtClean="0"/>
              <a:t>οι πόλεις ευθύνονται για ένα σημαντικό μερίδιο των παγκόσμιων εκπομπών αερίων θερμοκηπίου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600" dirty="0" smtClean="0"/>
              <a:t>Οι πόλεις είναι περίπλοκα και δυναμικά οικοσυστήματα, στα οποία παρέχεται η πλειοψηφία των υπηρεσιών ενέργειας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077385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ΠΡΟΚΛΗΣΕΙΣ ΚΑΙ ΕΥΚΑΙΡΙΕΣ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3"/>
            <a:ext cx="8792308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Αντιμετώπιση των αυξανόμενων ενεργειακών αναγκών του αυξανόμενου πληθυσμού στις πόλεις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/>
              <a:t>Μείωση των εκπομπών αερίων θερμοκηπίου </a:t>
            </a:r>
            <a:r>
              <a:rPr lang="el-GR" sz="2400" dirty="0" smtClean="0"/>
              <a:t>και μετάβαση σε λύσεις που είναι πιο φιλικές προς το περιβάλλον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Μείωση χρήσης ορυκτών καυσίμων για την ασφάλεια και το κλίμα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Εφαρμογή οικονομικά αποτελεσματικών λύσεων για βιωσιμότητα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Αποδοτική εξισορρόπηση προμήθειας και ζήτησης ενέργειας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400" dirty="0" smtClean="0"/>
              <a:t>Προώθηση χρήσης τοπικά διαθέσιμων Ανανεώσιμων Πηγών Ενέργειας (ΑΠΕ)</a:t>
            </a:r>
            <a:endParaRPr lang="en-US" sz="2400" dirty="0" smtClean="0"/>
          </a:p>
          <a:p>
            <a:pPr lvl="1" algn="just">
              <a:spcBef>
                <a:spcPts val="0"/>
              </a:spcBef>
              <a:buNone/>
            </a:pPr>
            <a:r>
              <a:rPr lang="el-GR" b="1" dirty="0" smtClean="0"/>
              <a:t>Αναδύθηκε η έννοια της έξυπνης πόλης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93201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9043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ΕΞΥΠΝΗ ΠΟΛΗ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panagiotakopoulos\Desktop\us__en_us__cities__smarter_cities_eco_chart__700x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2998"/>
            <a:ext cx="9144000" cy="59285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4570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Η ΕΝΝΟΙΑ ΤΗΣ ΕΞΥΠΝΗΣ ΠΟΛΗΣ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el-GR" sz="2800" dirty="0" smtClean="0"/>
              <a:t>Σύμφωνα με σχετική έρευνα στο πλαίσιο του έργου </a:t>
            </a:r>
            <a:r>
              <a:rPr lang="en-US" sz="2800" dirty="0" smtClean="0"/>
              <a:t>EU-FP7 TRANSFORM (</a:t>
            </a:r>
            <a:r>
              <a:rPr lang="en-US" sz="2800" dirty="0" smtClean="0">
                <a:hlinkClick r:id="rId2"/>
              </a:rPr>
              <a:t>www.</a:t>
            </a:r>
            <a:r>
              <a:rPr lang="en-US" sz="2800" b="1" dirty="0" smtClean="0">
                <a:hlinkClick r:id="rId2"/>
              </a:rPr>
              <a:t>transform</a:t>
            </a:r>
            <a:r>
              <a:rPr lang="en-US" sz="2800" dirty="0" smtClean="0">
                <a:hlinkClick r:id="rId2"/>
              </a:rPr>
              <a:t>project.</a:t>
            </a:r>
            <a:r>
              <a:rPr lang="en-US" sz="2800" b="1" dirty="0" smtClean="0">
                <a:hlinkClick r:id="rId2"/>
              </a:rPr>
              <a:t>eu</a:t>
            </a:r>
            <a:r>
              <a:rPr lang="en-US" sz="2800" dirty="0" smtClean="0"/>
              <a:t>), </a:t>
            </a:r>
            <a:r>
              <a:rPr lang="el-GR" sz="2800" dirty="0" smtClean="0"/>
              <a:t>η ενεργειακά έξυπνη πόλη ορίζεται ως</a:t>
            </a:r>
            <a:r>
              <a:rPr lang="en-US" sz="2800" dirty="0" smtClean="0"/>
              <a:t>: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 smtClean="0"/>
              <a:t>“</a:t>
            </a:r>
            <a:r>
              <a:rPr lang="el-GR" sz="2400" dirty="0" smtClean="0"/>
              <a:t>υψηλά αποδοτική από πλευράς ενέργειας και πόρων</a:t>
            </a:r>
            <a:r>
              <a:rPr lang="en-US" sz="2400" dirty="0" smtClean="0"/>
              <a:t>; </a:t>
            </a:r>
            <a:r>
              <a:rPr lang="el-GR" sz="2400" dirty="0" smtClean="0"/>
              <a:t>Αυξανόμενα τροφοδοτούμενη από ΑΠΕ</a:t>
            </a:r>
            <a:r>
              <a:rPr lang="en-US" sz="2400" dirty="0" smtClean="0"/>
              <a:t>; </a:t>
            </a:r>
            <a:r>
              <a:rPr lang="el-GR" sz="2400" dirty="0" smtClean="0"/>
              <a:t>βασίζεται σε ενσωματωμένα και ελαστικά συστήματα</a:t>
            </a:r>
            <a:r>
              <a:rPr lang="en-US" sz="2400" dirty="0" smtClean="0"/>
              <a:t>, </a:t>
            </a:r>
            <a:r>
              <a:rPr lang="el-GR" sz="2400" dirty="0" smtClean="0"/>
              <a:t>καθώς και διορατικές και καινοτόμες προσεγγίσεις στρατηγικού σχεδιασμού</a:t>
            </a:r>
            <a:r>
              <a:rPr lang="en-US" sz="2400" dirty="0" smtClean="0"/>
              <a:t>. </a:t>
            </a:r>
            <a:r>
              <a:rPr lang="el-GR" sz="2400" dirty="0" smtClean="0"/>
              <a:t>Η εφαρμογή των ΤΠΕ είναι συχνά ένας τρόπος επίτευξης αυτών των στόχων</a:t>
            </a:r>
            <a:r>
              <a:rPr lang="en-US" sz="2800" dirty="0" smtClean="0"/>
              <a:t>. 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l-GR" sz="2400" dirty="0" smtClean="0"/>
              <a:t>Παρέχει στους χρήστες της βιωτό, οικονομικά βιώσιμο, φιλικό προς το κλίμα και ελκυστικό περιβάλλον που υποστηρίζει τις ανάγκες και τα ενδιαφέροντά τους και βασίζεται σε μία βιώσιμη οικονομία.</a:t>
            </a:r>
            <a:r>
              <a:rPr lang="en-US" sz="2400" dirty="0" smtClean="0"/>
              <a:t>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90892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ΕΞΥΠΝΟΣ ΦΩΤΙΣΜΟΣ ΔΡΟΜΩΝ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28947"/>
            <a:ext cx="8792308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800" dirty="0" smtClean="0"/>
              <a:t>Κάμερες ή/και αισθητήρες επιτρέπουν στα φώτα να εντοπίζουν κίνηση και να ενεργοποιούνται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800" dirty="0" smtClean="0"/>
              <a:t>Τα φώτα διασυνδέονται και επικοινωνούν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800" dirty="0" smtClean="0"/>
              <a:t>Απομακρυσμένη παρακολούθηση που επιτρέπει αποδοτικό έλεγχο-εντοπισμό προειδοποιήσεων, χρονισμός αυξομείωσης φωτισμού, φωτεινότητα, κλπ. 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800" dirty="0" smtClean="0"/>
              <a:t>Μειωμένη χρήση ενέργειας και εκπομπών </a:t>
            </a:r>
            <a:r>
              <a:rPr lang="en-US" sz="2800" dirty="0" smtClean="0"/>
              <a:t>CO₂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800" dirty="0" smtClean="0"/>
              <a:t>Ελάττωση </a:t>
            </a:r>
            <a:r>
              <a:rPr lang="el-GR" sz="2800" dirty="0" err="1" smtClean="0"/>
              <a:t>φωτορύπανσης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800" dirty="0" smtClean="0"/>
              <a:t>Μείωση κόστους συντήρησης – η λειτουργική διάρκεια των φώτων αυξάνεται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515034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ΕΞΥΠΝΟΣ ΦΩΤΙΣΜΟΣ ΔΡΟΜΩΝ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ΠΩΣ ΔΟΥΛΕΥΕΙ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panagiotakopoulos\Desktop\ligh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77172"/>
            <a:ext cx="9144000" cy="55839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0324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ΤΗΛΕΘΕΡΜΑΝΣΗ ΚΑΙ ΤΗΛΕΨΥΞΗ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964643"/>
            <a:ext cx="8792308" cy="546630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500" dirty="0" smtClean="0"/>
              <a:t>Η θέρμανση αντιπροσωπεύει τη μεγαλύτερη ενεργειακή χρήση της Ευρώπης – περίπου 50% της συνολικής κατανάλωσης</a:t>
            </a:r>
          </a:p>
          <a:p>
            <a:pPr algn="just">
              <a:spcBef>
                <a:spcPts val="0"/>
              </a:spcBef>
              <a:spcAft>
                <a:spcPts val="4800"/>
              </a:spcAft>
            </a:pPr>
            <a:endParaRPr lang="el-GR" sz="25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endParaRPr lang="en-US" sz="25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5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500" dirty="0" smtClean="0"/>
              <a:t>Διακινεί ζεστό/κρύο νερό  ή ατμό χαμηλής πίεσης</a:t>
            </a:r>
            <a:endParaRPr lang="en-US" sz="25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l-GR" sz="2500" dirty="0" smtClean="0"/>
              <a:t>Οι πιθανές πηγές περιλαμβάνουν</a:t>
            </a:r>
            <a:r>
              <a:rPr lang="en-US" sz="2500" dirty="0" smtClean="0"/>
              <a:t>:</a:t>
            </a:r>
          </a:p>
          <a:p>
            <a:pPr marL="893763" lvl="1" indent="-441325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sz="2500" dirty="0" smtClean="0"/>
              <a:t>Εργοστάσια συμπαραγωγής θερμότητας και ηλεκτρισμού</a:t>
            </a:r>
            <a:endParaRPr lang="en-US" sz="2500" dirty="0" smtClean="0"/>
          </a:p>
          <a:p>
            <a:pPr marL="893763" lvl="1" indent="-441325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sz="2500" dirty="0" smtClean="0"/>
              <a:t>Βιομάζα ή ταυτόχρονη καύση βιομάζας/άνθρακα</a:t>
            </a:r>
            <a:endParaRPr lang="en-US" sz="2500" dirty="0" smtClean="0"/>
          </a:p>
          <a:p>
            <a:pPr marL="893763" lvl="1" indent="-441325" algn="just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Ø"/>
            </a:pPr>
            <a:r>
              <a:rPr lang="el-GR" sz="2500" dirty="0" smtClean="0"/>
              <a:t>Θερμότητα βιομηχανικών αποβλήτων </a:t>
            </a:r>
            <a:endParaRPr lang="en-US" sz="2500" dirty="0" smtClean="0"/>
          </a:p>
        </p:txBody>
      </p:sp>
      <p:sp>
        <p:nvSpPr>
          <p:cNvPr id="6" name="5 - Ορθογώνιο"/>
          <p:cNvSpPr/>
          <p:nvPr/>
        </p:nvSpPr>
        <p:spPr>
          <a:xfrm>
            <a:off x="155866" y="1859160"/>
            <a:ext cx="581890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300" dirty="0" smtClean="0"/>
              <a:t>Η </a:t>
            </a:r>
            <a:r>
              <a:rPr lang="el-GR" sz="2300" b="1" dirty="0" smtClean="0"/>
              <a:t>Τηλεθέρμανση και </a:t>
            </a:r>
            <a:r>
              <a:rPr lang="el-GR" sz="2300" b="1" dirty="0" err="1" smtClean="0"/>
              <a:t>Τηλεψύξη</a:t>
            </a:r>
            <a:r>
              <a:rPr lang="el-GR" sz="2300" b="1" dirty="0" smtClean="0"/>
              <a:t> </a:t>
            </a:r>
            <a:r>
              <a:rPr lang="el-GR" sz="2300" dirty="0" smtClean="0"/>
              <a:t>είναι </a:t>
            </a:r>
            <a:r>
              <a:rPr lang="el-GR" sz="2300" dirty="0"/>
              <a:t>μία είναι μια ενοποιητική τεχνολογία που χρησιμοποιεί διάφορες φιλικές προς το περιβάλλον πηγές για την παροχή θέρμανσης και ψύξης </a:t>
            </a:r>
            <a:r>
              <a:rPr lang="el-GR" sz="2300" dirty="0" smtClean="0"/>
              <a:t>στους </a:t>
            </a:r>
            <a:r>
              <a:rPr lang="el-GR" sz="2300" dirty="0"/>
              <a:t>καταναλωτές από μια κεντρική μονάδα μέσω υπόγειων σωληνώσεων </a:t>
            </a:r>
            <a:r>
              <a:rPr lang="en-US" sz="2300" dirty="0" smtClean="0"/>
              <a:t>underground piping</a:t>
            </a:r>
          </a:p>
        </p:txBody>
      </p:sp>
      <p:pic>
        <p:nvPicPr>
          <p:cNvPr id="4100" name="Picture 4" descr="C:\Users\panagiotakopoulos\Desktop\DH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8769" y="1876530"/>
            <a:ext cx="3165230" cy="19217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60238031"/>
      </p:ext>
    </p:extLst>
  </p:cSld>
  <p:clrMapOvr>
    <a:masterClrMapping/>
  </p:clrMapOvr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24922</TotalTime>
  <Words>804</Words>
  <Application>Microsoft Office PowerPoint</Application>
  <PresentationFormat>Προβολή στην οθόνη (4:3)</PresentationFormat>
  <Paragraphs>86</Paragraphs>
  <Slides>15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16" baseType="lpstr">
      <vt:lpstr>61</vt:lpstr>
      <vt:lpstr>Παρουσίαση του PowerPoint</vt:lpstr>
      <vt:lpstr>Παρουσίαση του PowerPoint</vt:lpstr>
      <vt:lpstr>Η ΕΝΕΡΓΕΙΑ ΣΤΙΣ ΠΟΛΕΙΣ</vt:lpstr>
      <vt:lpstr>ΠΡΟΚΛΗΣΕΙΣ ΚΑΙ ΕΥΚΑΙΡΙΕΣ</vt:lpstr>
      <vt:lpstr>ΕΞΥΠΝΗ ΠΟΛΗ</vt:lpstr>
      <vt:lpstr>Η ΕΝΝΟΙΑ ΤΗΣ ΕΞΥΠΝΗΣ ΠΟΛΗΣ</vt:lpstr>
      <vt:lpstr>ΕΞΥΠΝΟΣ ΦΩΤΙΣΜΟΣ ΔΡΟΜΩΝ</vt:lpstr>
      <vt:lpstr>ΕΞΥΠΝΟΣ ΦΩΤΙΣΜΟΣ ΔΡΟΜΩΝ – ΠΩΣ ΔΟΥΛΕΥΕΙ</vt:lpstr>
      <vt:lpstr>ΤΗΛΕΘΕΡΜΑΝΣΗ ΚΑΙ ΤΗΛΕΨΥΞΗ</vt:lpstr>
      <vt:lpstr>ΑΡΧΙΤΕΚΤΟΝΙΚΗ ΣΥΣΤΗΜΑΤΟΣ ΤΗΛΕΘΕΡΜΑΝΣΗΣ ΚΑΙ ΤΗΛΕΨΥΞΗΣ</vt:lpstr>
      <vt:lpstr>ΥΠΟΣΥΣΤΗΜΑΤΑ ΤΗΛΕΘΕΡΜΑΝΣΗΣ ΚΑΙ ΤΗΛΕΨΥΞΗΣ</vt:lpstr>
      <vt:lpstr>ΠΛΕΟΝΕΚΤΗΜΑΤΑ ΤΗΛΕΘΕΡΜΑΝΣΗΣ ΚΑΙ ΤΗΛΕΨΥΞΗΣ</vt:lpstr>
      <vt:lpstr>ΕΞΥΠΝΗ ΤΗΛΕΘΕΡΜΑΝΣΗ ΚΑΙ ΤΗΛΕΨΥΞΗ</vt:lpstr>
      <vt:lpstr>ΒΙΒΛΙΟΓΡΑΦΙΑ</vt:lpstr>
      <vt:lpstr>ΠΗΓΕΣ ΕΙΚΟΝΩΝ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panagiotakopoulos</cp:lastModifiedBy>
  <cp:revision>1612</cp:revision>
  <dcterms:created xsi:type="dcterms:W3CDTF">2013-05-11T20:59:03Z</dcterms:created>
  <dcterms:modified xsi:type="dcterms:W3CDTF">2016-08-03T09:37:07Z</dcterms:modified>
</cp:coreProperties>
</file>