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486" r:id="rId2"/>
    <p:sldId id="485" r:id="rId3"/>
    <p:sldId id="487" r:id="rId4"/>
    <p:sldId id="488" r:id="rId5"/>
    <p:sldId id="489" r:id="rId6"/>
    <p:sldId id="490" r:id="rId7"/>
    <p:sldId id="491" r:id="rId8"/>
    <p:sldId id="492" r:id="rId9"/>
    <p:sldId id="493" r:id="rId10"/>
    <p:sldId id="494" r:id="rId11"/>
    <p:sldId id="495" r:id="rId12"/>
    <p:sldId id="496" r:id="rId13"/>
    <p:sldId id="497" r:id="rId14"/>
    <p:sldId id="498" r:id="rId15"/>
    <p:sldId id="499" r:id="rId16"/>
    <p:sldId id="500" r:id="rId17"/>
    <p:sldId id="501" r:id="rId18"/>
    <p:sldId id="502" r:id="rId19"/>
    <p:sldId id="503" r:id="rId20"/>
    <p:sldId id="504" r:id="rId21"/>
    <p:sldId id="505" r:id="rId22"/>
    <p:sldId id="506" r:id="rId23"/>
    <p:sldId id="507" r:id="rId24"/>
    <p:sldId id="508" r:id="rId25"/>
    <p:sldId id="509" r:id="rId26"/>
    <p:sldId id="510" r:id="rId27"/>
    <p:sldId id="511" r:id="rId28"/>
    <p:sldId id="385" r:id="rId29"/>
    <p:sldId id="452" r:id="rId3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  <a:srgbClr val="FF6699"/>
    <a:srgbClr val="993366"/>
    <a:srgbClr val="008000"/>
    <a:srgbClr val="996600"/>
    <a:srgbClr val="FF0066"/>
    <a:srgbClr val="000066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03" autoAdjust="0"/>
    <p:restoredTop sz="94342" autoAdjust="0"/>
  </p:normalViewPr>
  <p:slideViewPr>
    <p:cSldViewPr snapToGrid="0">
      <p:cViewPr varScale="1">
        <p:scale>
          <a:sx n="64" d="100"/>
          <a:sy n="64" d="100"/>
        </p:scale>
        <p:origin x="-1148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250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FBB910F5-59C0-4596-A203-39C879F43506}" type="datetime1">
              <a:rPr lang="en-US"/>
              <a:pPr>
                <a:defRPr/>
              </a:pPr>
              <a:t>8/3/2016</a:t>
            </a:fld>
            <a:endParaRPr lang="el-G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r>
              <a:rPr lang="el-GR"/>
              <a:t>9ο ΠΕΣΧΜ: Η Συμβολή της Χημικής Μηχανικής στην Αειφόρο Ανάπτυξη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E53357A-67FC-4270-8BDA-067EF194E0C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260156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A4A11E4C-A8ED-4B91-BA17-D27C6A647462}" type="datetime1">
              <a:rPr lang="en-US"/>
              <a:pPr>
                <a:defRPr/>
              </a:pPr>
              <a:t>8/3/2016</a:t>
            </a:fld>
            <a:endParaRPr lang="en-US" altLang="zh-CN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r>
              <a:rPr lang="en-US" altLang="zh-CN"/>
              <a:t>9ο ΠΕΣΧΜ: Η </a:t>
            </a:r>
            <a:r>
              <a:rPr lang="en-US" altLang="zh-CN" err="1"/>
              <a:t>Συμβολή</a:t>
            </a:r>
            <a:r>
              <a:rPr lang="en-US" altLang="zh-CN"/>
              <a:t> </a:t>
            </a:r>
            <a:r>
              <a:rPr lang="en-US" altLang="zh-CN" err="1"/>
              <a:t>της</a:t>
            </a:r>
            <a:r>
              <a:rPr lang="en-US" altLang="zh-CN"/>
              <a:t> </a:t>
            </a:r>
            <a:r>
              <a:rPr lang="en-US" altLang="zh-CN" err="1"/>
              <a:t>Χημικής</a:t>
            </a:r>
            <a:r>
              <a:rPr lang="en-US" altLang="zh-CN"/>
              <a:t> </a:t>
            </a:r>
            <a:r>
              <a:rPr lang="en-US" altLang="zh-CN" err="1"/>
              <a:t>Μηχανικής</a:t>
            </a:r>
            <a:r>
              <a:rPr lang="en-US" altLang="zh-CN"/>
              <a:t> </a:t>
            </a:r>
            <a:r>
              <a:rPr lang="en-US" altLang="zh-CN" err="1"/>
              <a:t>στην</a:t>
            </a:r>
            <a:r>
              <a:rPr lang="en-US" altLang="zh-CN"/>
              <a:t> </a:t>
            </a:r>
            <a:r>
              <a:rPr lang="en-US" altLang="zh-CN" err="1"/>
              <a:t>Αειφόρο</a:t>
            </a:r>
            <a:r>
              <a:rPr lang="en-US" altLang="zh-CN"/>
              <a:t> </a:t>
            </a:r>
            <a:r>
              <a:rPr lang="en-US" altLang="zh-CN" err="1"/>
              <a:t>Ανάπτυξη</a:t>
            </a:r>
            <a:endParaRPr lang="en-US" altLang="zh-CN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608A7537-9678-4B00-B4C2-DA4AFD08B26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870439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9ο ΠΕΣΧΜ: Η Συμβολή της Χημικής Μηχανικής στην Αειφόρο Ανάπτυξη</a:t>
            </a: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l-GR" altLang="el-G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websbook_227943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  <a:prstGeom prst="rect">
            <a:avLst/>
          </a:prstGeom>
        </p:spPr>
        <p:txBody>
          <a:bodyPr/>
          <a:lstStyle>
            <a:lvl1pPr algn="l">
              <a:buClr>
                <a:srgbClr val="FFFFFF"/>
              </a:buCl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 sz="3500" baseline="0"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693988" y="1600200"/>
            <a:ext cx="6326187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3975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altLang="zh-CN" noProof="0" dirty="0" smtClean="0"/>
              <a:t>Click icon to add picture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43213" y="404813"/>
            <a:ext cx="5832475" cy="692150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1298575"/>
            <a:ext cx="8207375" cy="48275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40513" y="260350"/>
            <a:ext cx="2057400" cy="5865813"/>
          </a:xfrm>
          <a:prstGeom prst="rect">
            <a:avLst/>
          </a:prstGeo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260350"/>
            <a:ext cx="6019800" cy="58658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3" descr="websbook_227943411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16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n"/>
        <a:defRPr sz="1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4213" y="782638"/>
            <a:ext cx="7772400" cy="13033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en-GB" sz="2800" b="1" cap="small" dirty="0">
                <a:solidFill>
                  <a:schemeClr val="bg2">
                    <a:lumMod val="50000"/>
                  </a:schemeClr>
                </a:solidFill>
              </a:rPr>
              <a:t>ÉPOQUE: Environmental POrtfolio for Quality in University Education</a:t>
            </a:r>
            <a:endParaRPr lang="el-GR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362" name="Text Box 15"/>
          <p:cNvSpPr txBox="1">
            <a:spLocks noChangeArrowheads="1"/>
          </p:cNvSpPr>
          <p:nvPr/>
        </p:nvSpPr>
        <p:spPr bwMode="auto">
          <a:xfrm>
            <a:off x="3870325" y="1719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 altLang="el-GR" i="0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758825" y="2080009"/>
            <a:ext cx="7924800" cy="4089679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el-GR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ΠΡΟΓΡΑΜΜΑ ΕΚΠΑΙΔΕΥΣΗΣ</a:t>
            </a:r>
            <a:r>
              <a:rPr lang="en-US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 III</a:t>
            </a:r>
          </a:p>
          <a:p>
            <a:pPr algn="ctr">
              <a:defRPr/>
            </a:pPr>
            <a:r>
              <a:rPr lang="el-GR" sz="2400" b="1" i="0" cap="small" dirty="0" err="1" smtClean="0">
                <a:solidFill>
                  <a:schemeClr val="bg2">
                    <a:lumMod val="50000"/>
                  </a:schemeClr>
                </a:solidFill>
              </a:rPr>
              <a:t>Επιχειρηματικοτητα</a:t>
            </a:r>
            <a:r>
              <a:rPr lang="el-GR" sz="2400" b="1" i="0" cap="small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400" b="1" i="0" cap="small" dirty="0" smtClean="0">
                <a:solidFill>
                  <a:schemeClr val="bg2">
                    <a:lumMod val="50000"/>
                  </a:schemeClr>
                </a:solidFill>
              </a:rPr>
              <a:t>– </a:t>
            </a:r>
            <a:r>
              <a:rPr lang="el-GR" sz="2400" b="1" i="0" cap="small" dirty="0" err="1" smtClean="0">
                <a:solidFill>
                  <a:schemeClr val="bg2">
                    <a:lumMod val="50000"/>
                  </a:schemeClr>
                </a:solidFill>
              </a:rPr>
              <a:t>Εξυπνη</a:t>
            </a:r>
            <a:r>
              <a:rPr lang="el-GR" sz="2400" b="1" i="0" cap="small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l-GR" sz="2400" b="1" i="0" cap="small" dirty="0" err="1" smtClean="0">
                <a:solidFill>
                  <a:schemeClr val="bg2">
                    <a:lumMod val="50000"/>
                  </a:schemeClr>
                </a:solidFill>
              </a:rPr>
              <a:t>ενεργεια</a:t>
            </a:r>
            <a:endParaRPr lang="en-GB" sz="2400" b="1" i="0" cap="small" dirty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el-GR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ΕΝΟΤΗΤΑ</a:t>
            </a:r>
            <a:r>
              <a:rPr lang="en-GB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 1</a:t>
            </a:r>
          </a:p>
          <a:p>
            <a:pPr algn="ctr">
              <a:defRPr/>
            </a:pPr>
            <a:r>
              <a:rPr lang="el-GR" sz="2400" b="1" i="0" cap="small" dirty="0" err="1" smtClean="0">
                <a:solidFill>
                  <a:schemeClr val="bg2">
                    <a:lumMod val="50000"/>
                  </a:schemeClr>
                </a:solidFill>
              </a:rPr>
              <a:t>Εξυπνη</a:t>
            </a:r>
            <a:r>
              <a:rPr lang="el-GR" sz="2400" b="1" i="0" cap="small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l-GR" sz="2400" b="1" i="0" cap="small" dirty="0" err="1">
                <a:solidFill>
                  <a:schemeClr val="bg2">
                    <a:lumMod val="50000"/>
                  </a:schemeClr>
                </a:solidFill>
              </a:rPr>
              <a:t>ενεργεια</a:t>
            </a:r>
            <a:endParaRPr lang="en-GB" sz="2400" b="1" i="0" cap="small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38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ΣΤΟΧΟΙ ΕΞΥΠΝΟΥ ΠΛΕΓΜΑΤΟΣ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077684"/>
            <a:ext cx="8792308" cy="522263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l-GR" sz="2600" dirty="0" smtClean="0"/>
              <a:t>Να ξεπεράσει τα όρια στην ανάπτυξη κατανεμημένης παραγωγής και αποθήκευσης </a:t>
            </a:r>
          </a:p>
          <a:p>
            <a:r>
              <a:rPr lang="el-GR" sz="2600" dirty="0" smtClean="0"/>
              <a:t>Αύξηση αποδοτικότητας ηλεκτρικού δικτύου και μείωση των αποβλήτων του</a:t>
            </a:r>
            <a:endParaRPr lang="en-US" sz="2600" dirty="0" smtClean="0"/>
          </a:p>
          <a:p>
            <a:r>
              <a:rPr lang="el-GR" sz="2600" dirty="0" smtClean="0"/>
              <a:t>Διασφάλιση </a:t>
            </a:r>
            <a:r>
              <a:rPr lang="el-GR" sz="2600" dirty="0" err="1" smtClean="0"/>
              <a:t>διαλειτουργικότητας</a:t>
            </a:r>
            <a:r>
              <a:rPr lang="el-GR" sz="2600" dirty="0" smtClean="0"/>
              <a:t>, στιβαρότητας </a:t>
            </a:r>
            <a:r>
              <a:rPr lang="el-GR" sz="2600" dirty="0"/>
              <a:t>και </a:t>
            </a:r>
            <a:r>
              <a:rPr lang="el-GR" sz="2600" dirty="0" smtClean="0"/>
              <a:t>ασφάλειας προμήθειας ακόμα και σε περίπτωση επειγουσών καταστάσεων, συμπεριλαμβάνοντας ικανότητες αυτό-</a:t>
            </a:r>
            <a:r>
              <a:rPr lang="el-GR" sz="2600" dirty="0"/>
              <a:t>ί</a:t>
            </a:r>
            <a:r>
              <a:rPr lang="el-GR" sz="2600" dirty="0" smtClean="0"/>
              <a:t>ασης</a:t>
            </a:r>
            <a:endParaRPr lang="en-US" sz="2600" dirty="0" smtClean="0"/>
          </a:p>
          <a:p>
            <a:r>
              <a:rPr lang="el-GR" sz="2600" dirty="0" smtClean="0"/>
              <a:t>Παροχή προσβασιμότητας σε όλους τους χρήστες σε μία απελευθερωμένη αγορά</a:t>
            </a:r>
            <a:endParaRPr lang="en-US" sz="2600" dirty="0" smtClean="0"/>
          </a:p>
          <a:p>
            <a:r>
              <a:rPr lang="el-GR" sz="2600" dirty="0" smtClean="0"/>
              <a:t>Ελάττωση αντίκτυπου περιβαλλοντικών συνεπειών στην παραγωγή και παροχή ηλεκτρικής ενέργειας</a:t>
            </a:r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10788961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ΕΝΝΟΙΟΛΟΓΙΚΟ ΜΟΝΤΕΛΟ ΕΞΥΝΟΥ ΠΛΕΓΜΑΤΟΣ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7" name="Picture 3" descr="C:\Users\panagiotakopoulos\Desktop\SG conceptual mode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8538"/>
            <a:ext cx="9143999" cy="53520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8997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ΤΟΜΕΙΣ ΚΑΙ ΡΟΛΟΙ ΣΤΟ ΕΞΥΠΝΟ ΠΛΕΓΜΑ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4" name="3 - Πίνακας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2036352"/>
              </p:ext>
            </p:extLst>
          </p:nvPr>
        </p:nvGraphicFramePr>
        <p:xfrm>
          <a:off x="0" y="1235948"/>
          <a:ext cx="9144000" cy="5071954"/>
        </p:xfrm>
        <a:graphic>
          <a:graphicData uri="http://schemas.openxmlformats.org/drawingml/2006/table">
            <a:tbl>
              <a:tblPr/>
              <a:tblGrid>
                <a:gridCol w="1734579"/>
                <a:gridCol w="7409421"/>
              </a:tblGrid>
              <a:tr h="52671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l-GR" sz="2000" b="1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Τομέας</a:t>
                      </a:r>
                      <a:endParaRPr lang="el-GR" sz="2000" dirty="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l-GR" sz="2000" b="1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Ρόλος</a:t>
                      </a:r>
                      <a:endParaRPr lang="el-GR" sz="2000" dirty="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05342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l-GR" sz="200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Πελάτες</a:t>
                      </a:r>
                      <a:endParaRPr lang="el-GR" sz="2000" dirty="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l-GR" sz="200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Οι τελικοί</a:t>
                      </a:r>
                      <a:r>
                        <a:rPr lang="el-GR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χρήστες ηλεκτρισμού Μπορούν επίσης να αποθηκεύσουν και να διαχειριστούν τη χρήση της ενέργειας. Παραδοσιακά υπάρχουν τρεις τύποι πελατών: οικιακοί, εμπορικοί και βιομηχανικοί</a:t>
                      </a:r>
                      <a:endParaRPr lang="el-GR" sz="2000" dirty="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71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l-GR" sz="200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Αγορές</a:t>
                      </a:r>
                      <a:endParaRPr lang="el-GR" sz="2000" dirty="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l-GR" sz="200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Οι λειτουργοί και συμμετέχοντες</a:t>
                      </a:r>
                      <a:r>
                        <a:rPr lang="el-GR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στις αγορές ηλεκτρικής ενέργειας</a:t>
                      </a:r>
                      <a:endParaRPr lang="el-GR" sz="2000" dirty="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878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l-GR" sz="200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Πάροχοι</a:t>
                      </a:r>
                      <a:r>
                        <a:rPr lang="el-GR" sz="200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υπηρεσιών</a:t>
                      </a:r>
                      <a:endParaRPr lang="el-GR" sz="2000" dirty="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l-GR" sz="200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Οι οργανισμοί που παρέχουν υπηρεσίες σε πελάτες και δημόσιες</a:t>
                      </a:r>
                      <a:r>
                        <a:rPr lang="el-GR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υπηρεσίες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. </a:t>
                      </a:r>
                      <a:endParaRPr lang="el-GR" sz="2000" dirty="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71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l-GR" sz="200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Διαχειριστές</a:t>
                      </a:r>
                      <a:endParaRPr lang="el-GR" sz="2000" dirty="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l-GR" sz="200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Οι διαχειριστές διακίνησης του ηλεκτρισμού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. </a:t>
                      </a:r>
                      <a:endParaRPr lang="el-GR" sz="2000" dirty="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878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l-GR" sz="200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Μαζική παραγωγή</a:t>
                      </a:r>
                      <a:endParaRPr lang="el-GR" sz="2000" dirty="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l-GR" sz="200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Οι παραγωγοί ηλεκτρισμού σε μεγάλες ποσότητες. Μπορούν</a:t>
                      </a:r>
                      <a:r>
                        <a:rPr lang="el-GR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επίσης να αποθηκεύσουν ενέργεια για μεταγενέστερη διανομή. </a:t>
                      </a:r>
                      <a:endParaRPr lang="el-GR" sz="2000" dirty="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878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l-GR" sz="200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Μετάδοση</a:t>
                      </a:r>
                      <a:endParaRPr lang="el-GR" sz="2000" dirty="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l-GR" sz="200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Οι φορείς μαζικής μεταφοράς ηλεκτρισμού σε μεγάλες αποστάσεις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. </a:t>
                      </a:r>
                      <a:r>
                        <a:rPr lang="el-GR" sz="200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Μπορούν</a:t>
                      </a:r>
                      <a:r>
                        <a:rPr lang="el-GR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επίσης να παράγουν και να αποθηκεύσουν ενέργεια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. </a:t>
                      </a:r>
                      <a:endParaRPr lang="el-GR" sz="2000" dirty="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878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l-GR" sz="200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Διανομή</a:t>
                      </a:r>
                      <a:endParaRPr lang="el-GR" sz="2000" dirty="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l-GR" sz="200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Οι διανομείς</a:t>
                      </a:r>
                      <a:r>
                        <a:rPr lang="el-GR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ηλεκτρισμού από και προς τους πελάτες. </a:t>
                      </a:r>
                      <a:r>
                        <a:rPr lang="el-GR" sz="200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Μπορούν</a:t>
                      </a:r>
                      <a:r>
                        <a:rPr lang="el-GR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 επίσης να παράγουν και να αποθηκεύσουν ενέργεια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. </a:t>
                      </a:r>
                      <a:endParaRPr lang="el-GR" sz="2000" dirty="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12607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71516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ΒΑΣΙΚΟΙ ΠΑΡΑΓΟΝΤΕΣ ΕΠΙΤΥΧΙΑΣ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087621"/>
            <a:ext cx="8792308" cy="522263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588" indent="-1588">
              <a:spcBef>
                <a:spcPts val="0"/>
              </a:spcBef>
              <a:spcAft>
                <a:spcPts val="1200"/>
              </a:spcAft>
              <a:buNone/>
            </a:pPr>
            <a:r>
              <a:rPr lang="el-GR" sz="2600" u="sng" dirty="0" err="1" smtClean="0"/>
              <a:t>Άξιόπιστο</a:t>
            </a:r>
            <a:r>
              <a:rPr lang="el-GR" sz="2600" dirty="0" smtClean="0"/>
              <a:t> </a:t>
            </a:r>
            <a:r>
              <a:rPr lang="en-US" sz="2600" dirty="0" smtClean="0"/>
              <a:t>– </a:t>
            </a:r>
            <a:r>
              <a:rPr lang="el-GR" sz="2600" dirty="0"/>
              <a:t>παρέχει ηλεκτρισμό με αξιοπιστία, προειδοποιεί </a:t>
            </a:r>
            <a:r>
              <a:rPr lang="el-GR" sz="2600" dirty="0" smtClean="0"/>
              <a:t>για και </a:t>
            </a:r>
            <a:r>
              <a:rPr lang="el-GR" sz="2600" dirty="0"/>
              <a:t>αντέχει </a:t>
            </a:r>
            <a:r>
              <a:rPr lang="el-GR" sz="2600" dirty="0" smtClean="0"/>
              <a:t>σε αποτυχίες</a:t>
            </a:r>
            <a:r>
              <a:rPr lang="el-GR" sz="2600" dirty="0"/>
              <a:t>, </a:t>
            </a:r>
            <a:r>
              <a:rPr lang="el-GR" sz="2600" dirty="0" smtClean="0"/>
              <a:t>κάνει </a:t>
            </a:r>
            <a:r>
              <a:rPr lang="el-GR" sz="2600" dirty="0"/>
              <a:t>έγκαιρες διορθωτικές ενέργειες</a:t>
            </a:r>
            <a:endParaRPr lang="en-US" sz="2600" dirty="0"/>
          </a:p>
          <a:p>
            <a:pPr marL="1588" indent="-1588">
              <a:spcBef>
                <a:spcPts val="0"/>
              </a:spcBef>
              <a:spcAft>
                <a:spcPts val="1200"/>
              </a:spcAft>
              <a:buNone/>
            </a:pPr>
            <a:r>
              <a:rPr lang="el-GR" sz="2600" u="sng" dirty="0" smtClean="0"/>
              <a:t>Ανθεκτικό</a:t>
            </a:r>
            <a:r>
              <a:rPr lang="en-GB" sz="2600" dirty="0" smtClean="0"/>
              <a:t> – </a:t>
            </a:r>
            <a:r>
              <a:rPr lang="el-GR" sz="2600" dirty="0" smtClean="0"/>
              <a:t>αντέχει σε φυσικές και ηλεκτρονικές επιθέσεις και </a:t>
            </a:r>
            <a:r>
              <a:rPr lang="el-GR" sz="2600" dirty="0"/>
              <a:t>είναι λιγότερο </a:t>
            </a:r>
            <a:r>
              <a:rPr lang="el-GR" sz="2600" dirty="0" smtClean="0"/>
              <a:t>ευάλωτο </a:t>
            </a:r>
            <a:r>
              <a:rPr lang="el-GR" sz="2600" dirty="0"/>
              <a:t>σε φυσικές </a:t>
            </a:r>
            <a:r>
              <a:rPr lang="el-GR" sz="2600" dirty="0" smtClean="0"/>
              <a:t>καταστροφές</a:t>
            </a:r>
            <a:endParaRPr lang="en-US" sz="2600" dirty="0" smtClean="0"/>
          </a:p>
          <a:p>
            <a:pPr marL="1588" indent="-1588">
              <a:spcBef>
                <a:spcPts val="0"/>
              </a:spcBef>
              <a:spcAft>
                <a:spcPts val="1200"/>
              </a:spcAft>
              <a:buNone/>
            </a:pPr>
            <a:r>
              <a:rPr lang="el-GR" sz="2600" u="sng" dirty="0" smtClean="0"/>
              <a:t>Οικονομικό</a:t>
            </a:r>
            <a:r>
              <a:rPr lang="en-US" sz="2600" dirty="0" smtClean="0"/>
              <a:t> – </a:t>
            </a:r>
            <a:r>
              <a:rPr lang="el-GR" sz="2600" dirty="0"/>
              <a:t>δίκαιες τιμές και </a:t>
            </a:r>
            <a:r>
              <a:rPr lang="el-GR" sz="2600" dirty="0" smtClean="0"/>
              <a:t>επαρκής εφοδιασμός</a:t>
            </a:r>
            <a:endParaRPr lang="en-US" sz="2600" dirty="0" smtClean="0"/>
          </a:p>
          <a:p>
            <a:pPr marL="1588" indent="-1588">
              <a:spcBef>
                <a:spcPts val="0"/>
              </a:spcBef>
              <a:spcAft>
                <a:spcPts val="1200"/>
              </a:spcAft>
              <a:buNone/>
            </a:pPr>
            <a:r>
              <a:rPr lang="el-GR" sz="2600" u="sng" dirty="0" smtClean="0"/>
              <a:t>Αποδοτικό</a:t>
            </a:r>
            <a:r>
              <a:rPr lang="en-US" sz="2600" dirty="0" smtClean="0"/>
              <a:t> –</a:t>
            </a:r>
            <a:r>
              <a:rPr lang="el-GR" sz="2600" dirty="0" smtClean="0"/>
              <a:t> έλεγχος </a:t>
            </a:r>
            <a:r>
              <a:rPr lang="el-GR" sz="2600" dirty="0"/>
              <a:t>κόστους, μείωση </a:t>
            </a:r>
            <a:r>
              <a:rPr lang="el-GR" sz="2600" dirty="0" smtClean="0"/>
              <a:t>απωλειών </a:t>
            </a:r>
            <a:r>
              <a:rPr lang="el-GR" sz="2600" dirty="0"/>
              <a:t>μεταφοράς και διανομής, </a:t>
            </a:r>
            <a:r>
              <a:rPr lang="el-GR" sz="2600" dirty="0" smtClean="0"/>
              <a:t>πιο αποτελεσματική παραγωγή</a:t>
            </a:r>
            <a:endParaRPr lang="en-US" sz="2600" dirty="0" smtClean="0"/>
          </a:p>
          <a:p>
            <a:pPr marL="1588" indent="-1588">
              <a:spcBef>
                <a:spcPts val="0"/>
              </a:spcBef>
              <a:spcAft>
                <a:spcPts val="1200"/>
              </a:spcAft>
              <a:buNone/>
            </a:pPr>
            <a:r>
              <a:rPr lang="el-GR" sz="2600" u="sng" dirty="0" smtClean="0"/>
              <a:t>Φιλικό προς το περιβάλλον</a:t>
            </a:r>
            <a:r>
              <a:rPr lang="en-US" sz="2600" dirty="0" smtClean="0"/>
              <a:t> – </a:t>
            </a:r>
            <a:r>
              <a:rPr lang="el-GR" sz="2600" dirty="0"/>
              <a:t>μειωμένες περιβαλλοντικές επιπτώσεις σε κάθε </a:t>
            </a:r>
            <a:r>
              <a:rPr lang="el-GR" sz="2600" dirty="0" smtClean="0"/>
              <a:t>τμήμα του πλέγματος</a:t>
            </a:r>
            <a:endParaRPr lang="en-US" sz="2600" dirty="0" smtClean="0"/>
          </a:p>
          <a:p>
            <a:pPr marL="1588" indent="-1588">
              <a:buNone/>
            </a:pPr>
            <a:r>
              <a:rPr lang="el-GR" sz="2600" u="sng" dirty="0" smtClean="0"/>
              <a:t>Ασφαλές</a:t>
            </a:r>
            <a:r>
              <a:rPr lang="el-GR" sz="2600" dirty="0" smtClean="0"/>
              <a:t> </a:t>
            </a:r>
            <a:r>
              <a:rPr lang="en-US" sz="2600" dirty="0" smtClean="0"/>
              <a:t>– </a:t>
            </a:r>
            <a:r>
              <a:rPr lang="el-GR" sz="2600" dirty="0" smtClean="0"/>
              <a:t>δε βλάπτει το κοινό και τους εργάτες δικτύου</a:t>
            </a:r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16613895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ΑΛΥΣΙΔΑ ΑΞΙΩΝ ΕΞΥΠΝΗΣ ΕΝΕΡΓΕΙΑΣ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panagiotakopoulos\Desktop\pictures\S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04834"/>
            <a:ext cx="9144000" cy="52854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234183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ΒΑΣΙΚΑ ΧΑΡΑΚΤΗΡΙΣΤΙΚΑ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077683"/>
            <a:ext cx="8792308" cy="513427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lvl="0" indent="-514350">
              <a:spcBef>
                <a:spcPts val="0"/>
              </a:spcBef>
              <a:spcAft>
                <a:spcPts val="2000"/>
              </a:spcAft>
              <a:buFont typeface="+mj-lt"/>
              <a:buAutoNum type="arabicPeriod"/>
            </a:pPr>
            <a:r>
              <a:rPr lang="el-GR" sz="2600" dirty="0"/>
              <a:t>Λειτουργεί ελαστικά σε </a:t>
            </a:r>
            <a:r>
              <a:rPr lang="el-GR" sz="2600" dirty="0" smtClean="0"/>
              <a:t>διαταραχές</a:t>
            </a:r>
            <a:r>
              <a:rPr lang="el-GR" sz="2600" dirty="0"/>
              <a:t>, </a:t>
            </a:r>
            <a:r>
              <a:rPr lang="el-GR" sz="2600" dirty="0" smtClean="0"/>
              <a:t>φυσικές επιθέσεις </a:t>
            </a:r>
            <a:r>
              <a:rPr lang="el-GR" sz="2600" dirty="0"/>
              <a:t>και φυσικές καταστροφές</a:t>
            </a:r>
            <a:endParaRPr lang="en-US" sz="2600" dirty="0" smtClean="0"/>
          </a:p>
          <a:p>
            <a:pPr marL="514350" lvl="0" indent="-514350">
              <a:spcBef>
                <a:spcPts val="0"/>
              </a:spcBef>
              <a:spcAft>
                <a:spcPts val="2000"/>
              </a:spcAft>
              <a:buFont typeface="+mj-lt"/>
              <a:buAutoNum type="arabicPeriod"/>
            </a:pPr>
            <a:r>
              <a:rPr lang="el-GR" sz="2600" dirty="0" smtClean="0"/>
              <a:t>Επιτρέπει την ενεργό συμμετοχή </a:t>
            </a:r>
            <a:r>
              <a:rPr lang="el-GR" sz="2600" dirty="0"/>
              <a:t>των καταναλωτών στην ανταπόκριση στη </a:t>
            </a:r>
            <a:r>
              <a:rPr lang="el-GR" sz="2600" dirty="0" smtClean="0"/>
              <a:t>ζήτηση</a:t>
            </a:r>
          </a:p>
          <a:p>
            <a:pPr marL="514350" lvl="0" indent="-514350">
              <a:spcBef>
                <a:spcPts val="0"/>
              </a:spcBef>
              <a:spcAft>
                <a:spcPts val="2000"/>
              </a:spcAft>
              <a:buFont typeface="+mj-lt"/>
              <a:buAutoNum type="arabicPeriod"/>
            </a:pPr>
            <a:r>
              <a:rPr lang="el-GR" sz="2600" dirty="0" smtClean="0"/>
              <a:t>Παρέχει ποιότητα ηλεκτρισμού για τις ανάγκες του 21</a:t>
            </a:r>
            <a:r>
              <a:rPr lang="el-GR" sz="2600" baseline="30000" dirty="0" smtClean="0"/>
              <a:t>ου</a:t>
            </a:r>
            <a:r>
              <a:rPr lang="el-GR" sz="2600" dirty="0" smtClean="0"/>
              <a:t> αιώνα</a:t>
            </a:r>
          </a:p>
          <a:p>
            <a:pPr marL="514350" lvl="0" indent="-514350">
              <a:spcBef>
                <a:spcPts val="0"/>
              </a:spcBef>
              <a:spcAft>
                <a:spcPts val="2000"/>
              </a:spcAft>
              <a:buFont typeface="+mj-lt"/>
              <a:buAutoNum type="arabicPeriod"/>
            </a:pPr>
            <a:r>
              <a:rPr lang="el-GR" sz="2600" dirty="0" smtClean="0"/>
              <a:t>Φιλοξενεί όλες τις επιλογές αποθήκευσης και παραγωγής</a:t>
            </a:r>
          </a:p>
          <a:p>
            <a:pPr marL="514350" lvl="0" indent="-514350">
              <a:spcBef>
                <a:spcPts val="0"/>
              </a:spcBef>
              <a:spcAft>
                <a:spcPts val="2000"/>
              </a:spcAft>
              <a:buFont typeface="+mj-lt"/>
              <a:buAutoNum type="arabicPeriod"/>
            </a:pPr>
            <a:r>
              <a:rPr lang="el-GR" sz="2600" dirty="0" smtClean="0"/>
              <a:t>Διευκολύνει νέα προϊόντα, υπηρεσίες και αγορές</a:t>
            </a:r>
          </a:p>
          <a:p>
            <a:pPr marL="514350" lvl="0" indent="-514350">
              <a:spcBef>
                <a:spcPts val="0"/>
              </a:spcBef>
              <a:spcAft>
                <a:spcPts val="2000"/>
              </a:spcAft>
              <a:buFont typeface="+mj-lt"/>
              <a:buAutoNum type="arabicPeriod"/>
            </a:pPr>
            <a:r>
              <a:rPr lang="el-GR" sz="2600" dirty="0" smtClean="0"/>
              <a:t>Βελτιστοποιεί τη διαχείριση πόρων και εξασφαλίζει την αποδοτική λειτουργία του δικτύου</a:t>
            </a:r>
            <a:endParaRPr lang="en-US" sz="26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320430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ΑΥΤΟ-ΙΑΤΟ ΠΛΕΓΜΑ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0" y="1007347"/>
            <a:ext cx="9144000" cy="543364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588" indent="-1588">
              <a:spcBef>
                <a:spcPts val="0"/>
              </a:spcBef>
              <a:spcAft>
                <a:spcPts val="1200"/>
              </a:spcAft>
              <a:buNone/>
            </a:pPr>
            <a:r>
              <a:rPr lang="el-GR" sz="2400" dirty="0" smtClean="0"/>
              <a:t>Ένα αυτό-ιατό πλέγμα αναμένεται να ανταποκρίνεται σε απειλές, αστοχίες υλικών και άλλες επιρροές αποσταθεροποίησης, εμποδίζοντας ή περιορίζοντας την εξάπλωση των διαταραχών μέσω:</a:t>
            </a:r>
            <a:endParaRPr lang="en-US" sz="2400" dirty="0" smtClean="0"/>
          </a:p>
          <a:p>
            <a:pPr marL="893763" lvl="1" indent="-531813">
              <a:spcBef>
                <a:spcPts val="0"/>
              </a:spcBef>
              <a:spcAft>
                <a:spcPts val="1200"/>
              </a:spcAft>
            </a:pPr>
            <a:r>
              <a:rPr lang="el-GR" sz="2400" dirty="0" smtClean="0"/>
              <a:t>Συνεχούς παρακολούθησης των συστατικών του και ρύθμισης για λειτουργία στη βέλτιστη κατάσταση </a:t>
            </a:r>
          </a:p>
          <a:p>
            <a:pPr marL="893763" lvl="1" indent="-531813">
              <a:spcBef>
                <a:spcPts val="0"/>
              </a:spcBef>
              <a:spcAft>
                <a:spcPts val="1200"/>
              </a:spcAft>
            </a:pPr>
            <a:r>
              <a:rPr lang="el-GR" sz="2400" dirty="0" smtClean="0"/>
              <a:t>Πιθανολογικής εκτίμησης </a:t>
            </a:r>
            <a:r>
              <a:rPr lang="el-GR" sz="2400" dirty="0"/>
              <a:t>κινδύνων </a:t>
            </a:r>
            <a:r>
              <a:rPr lang="el-GR" sz="2400" dirty="0" smtClean="0"/>
              <a:t>βάσει μετρήσεων σε </a:t>
            </a:r>
            <a:r>
              <a:rPr lang="el-GR" sz="2400" dirty="0"/>
              <a:t>πραγματικό χρόνο για τον εντοπισμό δυνητικών </a:t>
            </a:r>
            <a:r>
              <a:rPr lang="el-GR" sz="2400" dirty="0" smtClean="0"/>
              <a:t>αποτυχιών στα συστατικά του</a:t>
            </a:r>
          </a:p>
          <a:p>
            <a:pPr marL="893763" lvl="1" indent="-531813">
              <a:spcBef>
                <a:spcPts val="0"/>
              </a:spcBef>
              <a:spcAft>
                <a:spcPts val="1200"/>
              </a:spcAft>
            </a:pPr>
            <a:r>
              <a:rPr lang="el-GR" sz="2400" dirty="0" smtClean="0"/>
              <a:t>Ανάλυσης </a:t>
            </a:r>
            <a:r>
              <a:rPr lang="el-GR" sz="2400" dirty="0"/>
              <a:t>έκτακτης ανάγκης σε πραγματικό χρόνο για να </a:t>
            </a:r>
            <a:r>
              <a:rPr lang="el-GR" sz="2400" dirty="0" smtClean="0"/>
              <a:t>καθοριστεί η </a:t>
            </a:r>
            <a:r>
              <a:rPr lang="el-GR" sz="2400" dirty="0"/>
              <a:t>γενική υγεία </a:t>
            </a:r>
            <a:r>
              <a:rPr lang="el-GR" sz="2400" dirty="0" smtClean="0"/>
              <a:t>του πλέγματος</a:t>
            </a:r>
          </a:p>
          <a:p>
            <a:pPr marL="893763" lvl="1" indent="-531813">
              <a:spcBef>
                <a:spcPts val="0"/>
              </a:spcBef>
              <a:spcAft>
                <a:spcPts val="1200"/>
              </a:spcAft>
            </a:pPr>
            <a:r>
              <a:rPr lang="el-GR" sz="2400" dirty="0" smtClean="0"/>
              <a:t>Επικοινωνίας με τοπικές </a:t>
            </a:r>
            <a:r>
              <a:rPr lang="el-GR" sz="2400" dirty="0"/>
              <a:t>και απομακρυσμένες συσκευές για τον </a:t>
            </a:r>
            <a:r>
              <a:rPr lang="el-GR" sz="2400" dirty="0" smtClean="0"/>
              <a:t>καθορισμό των συνθηκών λειτουργίας και τη λήψη μέτρων ελέγχου</a:t>
            </a:r>
            <a:endParaRPr lang="en-US" sz="2400" dirty="0" smtClean="0"/>
          </a:p>
          <a:p>
            <a:pPr lvl="1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24475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ΑΠΟΜΩΝΟΝΟΝΤΑΣ ΤΑ ΠΡΟΒΛΗΜΑΤΑ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7" name="Picture 3" descr="C:\Users\panagiotakopoulos\Desktop\SmartGr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34497"/>
            <a:ext cx="9144000" cy="54663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400740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ΕΛΑΣΤΙΚΟΤΗΤΑ ΠΛΕΓΜΑΤΟΣ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077685"/>
            <a:ext cx="8792308" cy="505181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600" dirty="0" smtClean="0"/>
              <a:t>Μειωμένη ευπάθεια σε φυσικές, ή ηλεκτρονικές επιθέσεις</a:t>
            </a:r>
            <a:endParaRPr lang="en-US" sz="26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600" dirty="0" smtClean="0"/>
              <a:t>Αναγνώριση απειλών και τρωτών σημείων – Ενισχυμένη πληροφόρηση κρίσιμης απειλής με στενότερους δεσμούς μεταξύ διαχειριστών συστήματος και κυβέρνησης</a:t>
            </a:r>
            <a:endParaRPr lang="en-US" sz="26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600" dirty="0" smtClean="0"/>
              <a:t>Προστασία δικτύου – εφαρμογή τεχνικών ασφάλειας, όπως εξουσιοδότηση, ταυτοποίηση,  κρυπτογράφηση και ανίχνευση εισβολής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600" dirty="0"/>
              <a:t>Ένταξη των κινδύνων για την ασφάλεια </a:t>
            </a:r>
            <a:r>
              <a:rPr lang="el-GR" sz="2600" dirty="0" smtClean="0"/>
              <a:t>στο σχεδιασμό </a:t>
            </a:r>
            <a:r>
              <a:rPr lang="el-GR" sz="2600" dirty="0"/>
              <a:t>του συστήματος </a:t>
            </a:r>
            <a:r>
              <a:rPr lang="el-GR" sz="2600" dirty="0" smtClean="0"/>
              <a:t>– Πρόβλεψη </a:t>
            </a:r>
            <a:r>
              <a:rPr lang="el-GR" sz="2600" dirty="0"/>
              <a:t>των επιπτώσεων μιας συντονισμένης τρομοκρατικής επίθεσης </a:t>
            </a:r>
            <a:r>
              <a:rPr lang="el-GR" sz="2600" dirty="0" smtClean="0"/>
              <a:t>στο σχεδιασμό του συστήματος</a:t>
            </a:r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386444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ΕΝΕΡΓΗ ΣΥΜΜΕΤΟΧΗ ΚΑΤΑΝΑΛΩΤΩΝ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077685"/>
            <a:ext cx="8792308" cy="505181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600" dirty="0" smtClean="0"/>
              <a:t>Οι καταναλωτές επιλέγουν πότε, που και πόσο ηλεκτρισμό καταναλώνουν, παράγουν και αποθηκεύουν</a:t>
            </a:r>
            <a:endParaRPr lang="en-US" sz="26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600" dirty="0" smtClean="0"/>
              <a:t>Ο νέος όρος </a:t>
            </a:r>
            <a:r>
              <a:rPr lang="en-US" sz="2600" dirty="0" smtClean="0"/>
              <a:t>“energy prosumer”</a:t>
            </a:r>
            <a:r>
              <a:rPr lang="el-GR" sz="2600" dirty="0" smtClean="0"/>
              <a:t> δηλώνει ένα συμμετέχοντα στην ενεργειακή αγορά που παράγει και καταναλώνει ενέργεια ταυτόχρονα. 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600" dirty="0" smtClean="0"/>
              <a:t>Τα συστατικά του συστήματος ενημερώνουν τον πελάτη για το κόστος της κατανάλωσης σε πραγματικό χρόνο</a:t>
            </a:r>
            <a:endParaRPr lang="en-US" sz="26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600" dirty="0" smtClean="0"/>
              <a:t>Αυξημένος έλεγχος σε οικιακούς λογαριασμούς ενέργειας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600" dirty="0" smtClean="0"/>
              <a:t>Ενσωμάτωση των υβριδικών ηλεκτρικών οχημάτων που μπορούν να συνδεθούν σε πρίζα στο σπίτι, το γραφείο, κλπ. </a:t>
            </a:r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48950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60774" y="1590172"/>
            <a:ext cx="8812404" cy="358474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r>
              <a:rPr lang="el-GR" sz="3600" b="1" u="sng" dirty="0" smtClean="0">
                <a:solidFill>
                  <a:schemeClr val="bg2">
                    <a:lumMod val="50000"/>
                  </a:schemeClr>
                </a:solidFill>
              </a:rPr>
              <a:t>ΘΕΜΑ </a:t>
            </a:r>
            <a:r>
              <a:rPr lang="el-GR" sz="3600" b="1" u="sng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endParaRPr lang="en-US" sz="3600" b="1" u="sng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spcBef>
                <a:spcPts val="0"/>
              </a:spcBef>
              <a:spcAft>
                <a:spcPts val="4800"/>
              </a:spcAft>
              <a:buNone/>
            </a:pPr>
            <a:r>
              <a:rPr lang="el-GR" sz="3600" b="1" dirty="0" smtClean="0">
                <a:solidFill>
                  <a:schemeClr val="bg2">
                    <a:lumMod val="50000"/>
                  </a:schemeClr>
                </a:solidFill>
              </a:rPr>
              <a:t>Η έννοια του έξυπνου πλέγματος</a:t>
            </a: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ΗΛΕΚΤΡΙΣΜΟΣ ΥΨΗΛΗΣ ΠΟΙΟΤΗΤΑΣ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947061"/>
            <a:ext cx="8792308" cy="5272869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400" dirty="0" smtClean="0"/>
              <a:t>Το δίκτυο διανομής εντάσσει τεχνολογίες και συσκευές για τη διαχείριση της προσφερόμενης τάσης και ισχύος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400" dirty="0" smtClean="0"/>
              <a:t>Εξατομικευμένη βελτιστοποίηση τάσης για κάθε καταναλωτή – η προσφορά βασίζεται σε πραγματικές ανάγκες των καταναλωτών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400" dirty="0" smtClean="0"/>
              <a:t>Περιορισμός/ρύθμιση πτώσεων τάσης και υπερτάσεων στο πλέγμα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400" dirty="0"/>
              <a:t>Σύγχρονη </a:t>
            </a:r>
            <a:r>
              <a:rPr lang="el-GR" sz="2400" dirty="0" smtClean="0"/>
              <a:t>μεταγωγή </a:t>
            </a:r>
            <a:r>
              <a:rPr lang="el-GR" sz="2400" dirty="0"/>
              <a:t>και </a:t>
            </a:r>
            <a:r>
              <a:rPr lang="el-GR" sz="2400" dirty="0" smtClean="0"/>
              <a:t>προηγμένη συντήρηση </a:t>
            </a:r>
            <a:r>
              <a:rPr lang="el-GR" sz="2400" dirty="0"/>
              <a:t>που βοηθούν τους </a:t>
            </a:r>
            <a:r>
              <a:rPr lang="el-GR" sz="2400" dirty="0" err="1"/>
              <a:t>παρόχους</a:t>
            </a:r>
            <a:r>
              <a:rPr lang="el-GR" sz="2400" dirty="0"/>
              <a:t> υπηρεσιών </a:t>
            </a:r>
            <a:r>
              <a:rPr lang="el-GR" sz="2400" dirty="0" smtClean="0"/>
              <a:t>να αποτρέψουν τις στιγμιαίες </a:t>
            </a:r>
            <a:r>
              <a:rPr lang="el-GR" sz="2400" dirty="0"/>
              <a:t>διακυμάνσεις της ισχύος </a:t>
            </a:r>
            <a:r>
              <a:rPr lang="el-GR" sz="2400" dirty="0" smtClean="0"/>
              <a:t>να γίνουν αντιληπτές στους </a:t>
            </a:r>
            <a:r>
              <a:rPr lang="el-GR" sz="2400" dirty="0"/>
              <a:t>χρήστες των ψηφιακών </a:t>
            </a:r>
            <a:r>
              <a:rPr lang="el-GR" sz="2400" dirty="0" smtClean="0"/>
              <a:t>συσκευών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l-GR" sz="2400" dirty="0" smtClean="0"/>
              <a:t>Οι ανισορροπίες τάσης αναφέρονται από μετρητές του δικτύου στους </a:t>
            </a:r>
            <a:r>
              <a:rPr lang="el-GR" sz="2400" dirty="0" err="1"/>
              <a:t>παρόχους</a:t>
            </a:r>
            <a:r>
              <a:rPr lang="el-GR" sz="2400" dirty="0"/>
              <a:t> υπηρεσιών για την άμεση </a:t>
            </a:r>
            <a:r>
              <a:rPr lang="el-GR" sz="2400" dirty="0" smtClean="0"/>
              <a:t>διόρθωσή τους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63623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ΙΣΧΥΣ ΥΨΗΛΗΣ ΠΟΙΟΤΗΤΑΣ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3250" name="Picture 2" descr="C:\Users\panagiotakopoulos\Desktop\Power_Quality_Graph4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04835"/>
            <a:ext cx="9144000" cy="52150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1063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-16717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ΠΟΛΛΑΠΛΕΣ ΕΠΙΛΟΓΕΣ ΠΑΡΑΓΩΓΗΣ &amp; ΑΠΟΘΗΚΕΥΣΗΣ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007348"/>
            <a:ext cx="8792308" cy="532312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400" dirty="0" smtClean="0"/>
              <a:t>Ενεργοποιεί τη διασύνδεση </a:t>
            </a:r>
            <a:r>
              <a:rPr lang="en-US" sz="2400" dirty="0" smtClean="0"/>
              <a:t>"plug-and-play" </a:t>
            </a:r>
            <a:r>
              <a:rPr lang="el-GR" sz="2400" dirty="0" smtClean="0"/>
              <a:t>σε πολλαπλές και Κατανεμημένες Πηγές Ενέργειας (ΚΠΕ</a:t>
            </a:r>
            <a:r>
              <a:rPr lang="en-US" sz="2400" dirty="0" smtClean="0"/>
              <a:t>)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400" dirty="0" smtClean="0"/>
              <a:t>Αυξημένα πρότυπα διασύνδεσης για γίνει δυνατή μία ευρεία ποικιλία επιλογών παραγωγής και αποθήκευσης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400" dirty="0" smtClean="0"/>
              <a:t>Ευκολότερο και πιο επικερδές για τους εμπορικούς χρήστες να εγκαταστήσουν τις δικές τους </a:t>
            </a:r>
            <a:r>
              <a:rPr lang="el-GR" sz="2400" dirty="0"/>
              <a:t>υποδομές παραγωγής και </a:t>
            </a:r>
            <a:r>
              <a:rPr lang="el-GR" sz="2400" dirty="0" smtClean="0"/>
              <a:t>αποθήκευσης</a:t>
            </a:r>
            <a:r>
              <a:rPr lang="en-US" sz="2400" dirty="0" smtClean="0"/>
              <a:t> 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400" dirty="0" smtClean="0"/>
              <a:t>Μεγάλοι και φιλικοί προς το περιβάλλον κεντρικοί σταθμοί παραγωγής θα είναι άμεσα </a:t>
            </a:r>
            <a:r>
              <a:rPr lang="el-GR" sz="2400" dirty="0" err="1" smtClean="0"/>
              <a:t>ενσωματώσιμοι</a:t>
            </a:r>
            <a:r>
              <a:rPr lang="el-GR" sz="2400" dirty="0" smtClean="0"/>
              <a:t> στο σύστημα μεταφοράς και η χρήση των ορυκτών καυσίμων θα ελαττωθεί. 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400" dirty="0" smtClean="0"/>
              <a:t>Αποκεντρωμένο μοντέλο που περιλαμβάνει μεγάλες </a:t>
            </a:r>
            <a:r>
              <a:rPr lang="el-GR" sz="2400" dirty="0" err="1" smtClean="0"/>
              <a:t>κεντρικοποιημένες</a:t>
            </a:r>
            <a:r>
              <a:rPr lang="el-GR" sz="2400" dirty="0" smtClean="0"/>
              <a:t> μονάδες παραγωγής και ΚΠΕ σε ισορροπία. 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91262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ΑΠΟΚΕΝΤΡΩΜΕΝΟ ΗΛΕΚΤΡΙΚΟ ΠΛΕΓΜΑ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panagiotakopoulos\Desktop\centralized v decentralized power grid_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9144000" cy="51949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2702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ΕΝΕΡΓΟΠΟΙΗΣΗ ΑΓΟΡΩΝ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0" y="977205"/>
            <a:ext cx="9003323" cy="545374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588" indent="-1588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l-GR" sz="2400" dirty="0" smtClean="0"/>
              <a:t>Το σύγχρονο πλέγμα επιτρέπει μεγαλύτερη συμμετοχή στην αγορά μέσω:</a:t>
            </a:r>
            <a:endParaRPr lang="en-US" sz="2400" dirty="0" smtClean="0"/>
          </a:p>
          <a:p>
            <a:pPr marL="712788" lvl="1" indent="-350838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l-GR" sz="2400" dirty="0" smtClean="0"/>
              <a:t>Αυξημένων τρόπων παραγωγής</a:t>
            </a:r>
            <a:endParaRPr lang="en-US" sz="2400" dirty="0" smtClean="0"/>
          </a:p>
          <a:p>
            <a:pPr marL="712788" lvl="1" indent="-350838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l-GR" sz="2400" dirty="0" smtClean="0"/>
              <a:t>Πιο αποδοτικών πρωτοβουλιών ανταπόκρισης στη ζήτηση</a:t>
            </a:r>
            <a:endParaRPr lang="en-US" sz="2400" dirty="0" smtClean="0"/>
          </a:p>
          <a:p>
            <a:pPr marL="712788" lvl="1" indent="-350838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l-GR" sz="2400" dirty="0" smtClean="0"/>
              <a:t>Τοποθέτηση πόρων αποθήκευσης ενέργειας μέσα σε ένα πιο αξιόπιστο σύστημα διανομής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400" dirty="0" smtClean="0"/>
              <a:t>Οι μεσίτες</a:t>
            </a:r>
            <a:r>
              <a:rPr lang="en-US" sz="2400" dirty="0" smtClean="0"/>
              <a:t>, </a:t>
            </a:r>
            <a:r>
              <a:rPr lang="el-GR" sz="2400" dirty="0" smtClean="0"/>
              <a:t>οι </a:t>
            </a:r>
            <a:r>
              <a:rPr lang="el-GR" sz="2400" dirty="0" err="1" smtClean="0"/>
              <a:t>πάροχοι</a:t>
            </a:r>
            <a:r>
              <a:rPr lang="el-GR" sz="2400" dirty="0" smtClean="0"/>
              <a:t> και οι ενεργοποιημένοι καταναλωτές θα αλληλεπιδρούν σε πραγματικό χρόνο μη την αγορά ηλεκτρισμού 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400" dirty="0" smtClean="0"/>
              <a:t>Ελαττώνοντας τη συμφόρηση, το σύγχρονο πλέγμα επεκτείνει τις αγορές; Ενώνει περισσότερους αγοραστές και πωλητές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400" dirty="0" smtClean="0"/>
              <a:t>Οι νέες αγορές ηλεκτρικής ενέργειας θα αναδυθούν μέσω της εισαγωγής νέων εμπορικών αγαθών και υπηρεσιών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83394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ΕΠΙΣΚΟΠΗΣΗ ΤΟΥ ΧΩΡΟΥ ΤΩΝ ΑΓΟΡΩΝ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098" name="Picture 2" descr="C:\Users\panagiotakopoulos\Desktop\marke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399"/>
            <a:ext cx="9144000" cy="5446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1772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000" b="1" dirty="0" smtClean="0">
                <a:solidFill>
                  <a:schemeClr val="bg2">
                    <a:lumMod val="50000"/>
                  </a:schemeClr>
                </a:solidFill>
              </a:rPr>
              <a:t>ΒΕΛΤΙΣΤΟΠΟΙΗΣΗ ΠΟΡΩΝ ΚΑΙ ΑΠΟΔΟΤΙΚΗ ΛΕΙΤΟΥΡΓΙΑ</a:t>
            </a:r>
            <a:endParaRPr lang="en-US" sz="30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0" y="977205"/>
            <a:ext cx="9003323" cy="535325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l-GR" sz="2400" dirty="0" smtClean="0"/>
              <a:t>Οι πόροι θα παρέχουν μόνο αυτό που χρειάζεται </a:t>
            </a:r>
            <a:r>
              <a:rPr lang="el-GR" sz="2400" dirty="0"/>
              <a:t>όταν χρειάζεται 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l-GR" sz="2400" dirty="0" smtClean="0"/>
              <a:t>Ενσωμάτωση </a:t>
            </a:r>
            <a:r>
              <a:rPr lang="el-GR" sz="2400" dirty="0"/>
              <a:t>δεδομένων σχεδόν </a:t>
            </a:r>
            <a:r>
              <a:rPr lang="el-GR" sz="2400" dirty="0" smtClean="0"/>
              <a:t>πραγματικού χρόνου μέσω εξελιγμένων αλγορίθμων για βελτίωση της λήψης αποφάσεων και βελτιστοποίηση της δυναμικής και της ποιότητας των υπηρεσιών ηλεκτρισμού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l-GR" sz="2400" dirty="0" smtClean="0"/>
              <a:t>Με τα σχεδόν πραγματικού </a:t>
            </a:r>
            <a:r>
              <a:rPr lang="el-GR" sz="2400" dirty="0"/>
              <a:t>χρόνου δεδομένα </a:t>
            </a:r>
            <a:r>
              <a:rPr lang="el-GR" sz="2400" dirty="0" smtClean="0"/>
              <a:t>η βασισμένη σε συνθήκες συντήρηση θα βελτιώσει </a:t>
            </a:r>
            <a:r>
              <a:rPr lang="el-GR" sz="2400" dirty="0"/>
              <a:t>δραστικά τα ποσοστά αποτυχίας </a:t>
            </a:r>
            <a:r>
              <a:rPr lang="el-GR" sz="2400" dirty="0" smtClean="0"/>
              <a:t>του εξοπλισμού και θα μειώσει το κόστος της συντήρησής του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400" dirty="0" smtClean="0"/>
              <a:t>Τα εξελιγμένα συστήματα διαχείρισης διακοπών θα ελαττώσουν σημαντικά το χρόνο εντοπισμού και διάγνωσης των διακοπών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4594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9261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ΠΛΕΟΝΕΚΤΗΜΑΤΑ ΕΞΥΠΝΟΥ ΠΛΕΓΜΑΤΟΣ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5" name="4 - Πίνακας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1383720"/>
              </p:ext>
            </p:extLst>
          </p:nvPr>
        </p:nvGraphicFramePr>
        <p:xfrm>
          <a:off x="130628" y="715340"/>
          <a:ext cx="8892792" cy="57495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267"/>
                <a:gridCol w="6551525"/>
              </a:tblGrid>
              <a:tr h="452177">
                <a:tc>
                  <a:txBody>
                    <a:bodyPr/>
                    <a:lstStyle/>
                    <a:p>
                      <a:pPr algn="l"/>
                      <a:r>
                        <a:rPr lang="el-GR" sz="1800" dirty="0" smtClean="0"/>
                        <a:t>Χαρακτηριστικό</a:t>
                      </a:r>
                      <a:endParaRPr lang="el-G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800" dirty="0" smtClean="0"/>
                        <a:t>Πλεονέκτημα</a:t>
                      </a:r>
                      <a:endParaRPr lang="el-GR" sz="1800" dirty="0"/>
                    </a:p>
                  </a:txBody>
                  <a:tcPr/>
                </a:tc>
              </a:tr>
              <a:tr h="671222"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Αυτό-ιατό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Ενισχύει</a:t>
                      </a:r>
                      <a:r>
                        <a:rPr lang="el-GR" sz="1600" baseline="0" dirty="0" smtClean="0"/>
                        <a:t> την</a:t>
                      </a:r>
                      <a:r>
                        <a:rPr lang="el-GR" sz="1600" dirty="0" smtClean="0"/>
                        <a:t> εξοικονόμηση κόστους, την αξιοπιστία και την κερδοφόρα εμπορία πλεονάζουσας ηλεκτρικής ενέργειας</a:t>
                      </a:r>
                    </a:p>
                  </a:txBody>
                  <a:tcPr anchor="ctr"/>
                </a:tc>
              </a:tr>
              <a:tr h="765313"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Ενεργή συμμετοχή καταναλωτών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Οι καταναλωτές κάνουν πιο συνετή χρήση, βοηθώντας τις δημόσιες επιχειρήσεις να παράγουν πιο αποτελεσματικά οδηγώντας σε ένα ευρύ φάσμα περιβαλλοντικών οφελών</a:t>
                      </a:r>
                    </a:p>
                  </a:txBody>
                  <a:tcPr anchor="ctr"/>
                </a:tc>
              </a:tr>
              <a:tr h="432020"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Αντίσταση σε επιθέσεις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Το πλέγμα αποτρέπει ή αντέχει σε φυσική ή ηλεκτρονική</a:t>
                      </a:r>
                      <a:r>
                        <a:rPr lang="el-GR" sz="1600" baseline="0" dirty="0" smtClean="0"/>
                        <a:t> </a:t>
                      </a:r>
                      <a:r>
                        <a:rPr lang="el-GR" sz="1600" dirty="0" smtClean="0"/>
                        <a:t>επίθεση</a:t>
                      </a:r>
                      <a:endParaRPr lang="el-GR" sz="1600" dirty="0"/>
                    </a:p>
                  </a:txBody>
                  <a:tcPr anchor="ctr"/>
                </a:tc>
              </a:tr>
              <a:tr h="501594"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Ισχύς υψηλής ποιότητας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Αποφεύγει τις απώλειες παραγωγικότητας λόγω διακοπών λειτουργίας, ειδικά σε περιβάλλοντα ψηφιακών συσκευών</a:t>
                      </a:r>
                    </a:p>
                  </a:txBody>
                  <a:tcPr anchor="ctr"/>
                </a:tc>
              </a:tr>
              <a:tr h="905639"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Πολλαπλές επιλογές παραγωγής &amp; αποθήκευσης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Ποικίλες πηγές με «</a:t>
                      </a:r>
                      <a:r>
                        <a:rPr lang="el-GR" sz="1600" dirty="0" err="1" smtClean="0"/>
                        <a:t>plug</a:t>
                      </a:r>
                      <a:r>
                        <a:rPr lang="el-GR" sz="1600" dirty="0" smtClean="0"/>
                        <a:t>-</a:t>
                      </a:r>
                      <a:r>
                        <a:rPr lang="el-GR" sz="1600" dirty="0" err="1" smtClean="0"/>
                        <a:t>and</a:t>
                      </a:r>
                      <a:r>
                        <a:rPr lang="el-GR" sz="1600" dirty="0" smtClean="0"/>
                        <a:t>-</a:t>
                      </a:r>
                      <a:r>
                        <a:rPr lang="el-GR" sz="1600" dirty="0" err="1" smtClean="0"/>
                        <a:t>play</a:t>
                      </a:r>
                      <a:r>
                        <a:rPr lang="el-GR" sz="1600" dirty="0" smtClean="0"/>
                        <a:t>» συνδέσεις που πολλαπλασιάζουν τις επιλογές παραγωγής και αποθήκευσης ηλεκτρικής ενέργειας, συμπεριλαμβάνοντας νέες ευκαιρίες για πιο αποδοτική και πιο καθαρή παραγωγή ηλεκτρικής ενέργειας</a:t>
                      </a:r>
                      <a:endParaRPr lang="el-GR" sz="1600" dirty="0"/>
                    </a:p>
                  </a:txBody>
                  <a:tcPr anchor="ctr"/>
                </a:tc>
              </a:tr>
              <a:tr h="902326"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Ενεργοποίηση</a:t>
                      </a:r>
                      <a:r>
                        <a:rPr lang="el-GR" sz="1600" baseline="0" dirty="0" smtClean="0"/>
                        <a:t> αγορών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rtl="0"/>
                      <a:r>
                        <a:rPr lang="el-G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Η αγορά ανοικτής πρόσβασης του πλέγματος βοηθά να αποκλειστούν τα απόβλητα και η αναποτελεσματικότητα από το σύστημα, ενώ προσφέρει νέες επιλογές καταναλωτών, όπως τα πράσινα προϊόντα.</a:t>
                      </a:r>
                    </a:p>
                  </a:txBody>
                  <a:tcPr anchor="ctr"/>
                </a:tc>
              </a:tr>
              <a:tr h="674355"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Βελτιστοποίηση πόρων και αποδοτική λειτουργία</a:t>
                      </a:r>
                      <a:endParaRPr lang="el-G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Η επιθυμητή</a:t>
                      </a:r>
                      <a:r>
                        <a:rPr lang="el-GR" sz="1600" baseline="0" dirty="0" smtClean="0"/>
                        <a:t> λειτουργικότητα στο μικρότερο κόστος οδηγεί τις διαδικασίες και τη χρήση των πόρων</a:t>
                      </a:r>
                      <a:endParaRPr lang="el-GR" sz="16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023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120576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ΒΙΒΛΙΟΓΡΑΦΙΑ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665708"/>
            <a:ext cx="8792308" cy="601142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 smtClean="0"/>
              <a:t>European </a:t>
            </a:r>
            <a:r>
              <a:rPr lang="en-US" sz="1600" dirty="0" err="1" smtClean="0"/>
              <a:t>SmartGrids</a:t>
            </a:r>
            <a:r>
              <a:rPr lang="en-US" sz="1600" dirty="0" smtClean="0"/>
              <a:t> Technology Platform (2006). Vision and Strategy for Europe’s Electricity Networks of the Future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 err="1" smtClean="0"/>
              <a:t>Faranghi</a:t>
            </a:r>
            <a:r>
              <a:rPr lang="en-US" sz="1600" dirty="0" smtClean="0"/>
              <a:t>, H. (2010). The Path of the Smart Grid, IEEE power and energy magazine,  8(1), 18-28</a:t>
            </a:r>
            <a:endParaRPr lang="el-GR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 smtClean="0"/>
              <a:t>National Institute of Standards and Technology.  NIST Framework and Roadmap for Smart Grid Interoperability Standards Release 1.0 (Draft), 2009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 smtClean="0"/>
              <a:t>National Energy Technology Laboratory (2010), Understanding the Benefits of Smart Grids, Pittsburgh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 smtClean="0"/>
              <a:t>U.S. Department of Energy (2010). The Smart Grid: An Introduction, Washington, DC.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41160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ΠΗΓΕΣ ΕΙΚΟΝΩΝ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0" y="1467059"/>
            <a:ext cx="9144000" cy="489354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 smtClean="0"/>
              <a:t>http://www.nature.com/news/2008/080730/images/454570a-6.jpg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 smtClean="0"/>
              <a:t>http://www.whatissmartgrid.org/smart-grid-101/fact-sheets/smart-grid-and-power-quality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 smtClean="0"/>
              <a:t>http://indiasmartgrid.org/en/technology/Pages/Distributed-Generation.aspx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8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8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8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8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8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ΤΟ ΥΠΑΡΧΟΝ ΗΛΕΚΤΡΙΚΟ ΔΙΚΤΥΟ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-79513" y="948273"/>
            <a:ext cx="9293087" cy="251054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l-GR" dirty="0" smtClean="0"/>
              <a:t>Είναι ένα δίκτυο που παρέχει ηλεκτρισμό από του προμηθευτές στους καταναλωτές και περιλαμβάνει:</a:t>
            </a:r>
            <a:endParaRPr lang="en-US" dirty="0" smtClean="0"/>
          </a:p>
          <a:p>
            <a:pPr marL="622300" lvl="1" indent="-26035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l-GR" sz="2000" dirty="0" err="1" smtClean="0"/>
              <a:t>Παρόχους</a:t>
            </a:r>
            <a:r>
              <a:rPr lang="el-GR" sz="2000" dirty="0" smtClean="0"/>
              <a:t> ηλεκτρισμού που λειτουργούν </a:t>
            </a:r>
            <a:r>
              <a:rPr lang="el-GR" sz="2000" b="1" dirty="0" smtClean="0"/>
              <a:t>σταθμούς παραγωγής ηλεκτρισμού </a:t>
            </a:r>
            <a:r>
              <a:rPr lang="en-US" sz="2000" b="1" dirty="0" smtClean="0">
                <a:solidFill>
                  <a:srgbClr val="0070C0"/>
                </a:solidFill>
              </a:rPr>
              <a:t>(1)</a:t>
            </a:r>
          </a:p>
          <a:p>
            <a:pPr marL="622300" lvl="1" indent="-26035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l-GR" sz="2000" b="1" dirty="0" smtClean="0"/>
              <a:t>Υποσταθμούς </a:t>
            </a:r>
            <a:r>
              <a:rPr lang="el-GR" sz="2000" dirty="0" smtClean="0"/>
              <a:t>που μετασχηματίζουν την τάση</a:t>
            </a:r>
            <a:r>
              <a:rPr lang="en-US" sz="2000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</a:rPr>
              <a:t>(2, 4) </a:t>
            </a:r>
          </a:p>
          <a:p>
            <a:pPr marL="622300" lvl="1" indent="-26035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l-GR" sz="2000" b="1" dirty="0" smtClean="0"/>
              <a:t>Γραμμές μεταφοράς </a:t>
            </a:r>
            <a:r>
              <a:rPr lang="el-GR" sz="2000" dirty="0" smtClean="0"/>
              <a:t>ηλεκτρισμού υψηλής τάσης</a:t>
            </a: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</a:rPr>
              <a:t>(3)</a:t>
            </a:r>
          </a:p>
          <a:p>
            <a:pPr marL="622300" lvl="1" indent="-26035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l-GR" sz="2000" b="1" dirty="0" smtClean="0"/>
              <a:t>Γραμμές διανομής </a:t>
            </a:r>
            <a:r>
              <a:rPr lang="el-GR" sz="2000" dirty="0" smtClean="0"/>
              <a:t>για τη σύνδεση των </a:t>
            </a:r>
            <a:r>
              <a:rPr lang="el-GR" sz="2000" b="1" dirty="0" smtClean="0"/>
              <a:t>καταναλωτών</a:t>
            </a:r>
            <a:r>
              <a:rPr lang="el-GR" sz="2000" dirty="0" smtClean="0"/>
              <a:t> στο ηλεκτρικό δίκτυο</a:t>
            </a: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</a:rPr>
              <a:t>(5)</a:t>
            </a:r>
          </a:p>
        </p:txBody>
      </p:sp>
      <p:pic>
        <p:nvPicPr>
          <p:cNvPr id="4100" name="Picture 4" descr="C:\Users\panagiotakopoulos\Desktop\pictures\gr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12773"/>
            <a:ext cx="9144000" cy="29978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99534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ΠΕΡΙΟΡΙΣΜΟΙ ΥΠΑΡΧΟΝΤΟΣ ΔΙΚΤΥΟΥ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168116"/>
            <a:ext cx="8792308" cy="5262829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l-GR" sz="2600" dirty="0" smtClean="0"/>
              <a:t>Γερασμένη υποδομή χωρίς πρόσφατες βελτιώσεις </a:t>
            </a:r>
            <a:r>
              <a:rPr lang="en-US" sz="2600" dirty="0" smtClean="0"/>
              <a:t>– </a:t>
            </a:r>
            <a:r>
              <a:rPr lang="el-GR" sz="2600" dirty="0" smtClean="0"/>
              <a:t>αργοί χρόνοι απόκρισης λόγω μηχανικών τμημάτων 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l-GR" sz="2600" dirty="0" smtClean="0"/>
              <a:t>Ο σχεδιασμός του δεν έγινε με βασικού άξονες την αποδοτικότητα ενέργειας, τα περιβαλλοντικά θέματα και τις ανάγκες καταναλωτών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l-GR" sz="2600" dirty="0" smtClean="0"/>
              <a:t>Πολύ περιορισμένη «ορατότητα» και «ελαστικότητα»</a:t>
            </a:r>
            <a:endParaRPr lang="en-US" sz="2600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l-GR" sz="2600" dirty="0" smtClean="0"/>
              <a:t>Έλλειψη επίγνωσης κατάστασης και αυτοματοποιημένης ανάλυσης λειτουργικών συνθηκών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l-GR" sz="2600" dirty="0" err="1" smtClean="0"/>
              <a:t>Μονόδρομη</a:t>
            </a:r>
            <a:r>
              <a:rPr lang="el-GR" sz="2600" dirty="0" smtClean="0"/>
              <a:t> επικοινωνία μεταξύ ζήτησης και παροχής</a:t>
            </a:r>
            <a:endParaRPr lang="en-US" sz="2600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l-GR" sz="2600" dirty="0" smtClean="0"/>
              <a:t>Μη αποδοτική ασφάλεια παροχής ηλεκτρισμού 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l-GR" sz="2600" dirty="0" smtClean="0"/>
              <a:t>Ανικανότητα αποθήκευσης παραχθείσας ενέργειας</a:t>
            </a:r>
            <a:endParaRPr lang="en-US" sz="2600" dirty="0" smtClean="0"/>
          </a:p>
          <a:p>
            <a:pPr>
              <a:spcBef>
                <a:spcPts val="0"/>
              </a:spcBef>
              <a:spcAft>
                <a:spcPts val="1200"/>
              </a:spcAft>
              <a:buNone/>
            </a:pPr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27753207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ΟΔΗΓΟΙ ΜΙΑΣ «ΕΞΥΠΝΗΣ»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ΠΡΟΣΕΓΓΙΣΗΣ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938538"/>
            <a:ext cx="8792308" cy="501161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800" dirty="0" smtClean="0"/>
              <a:t>Οι απαιτήσεις για ηλεκτρισμό θα αυξηθούν δραστικά </a:t>
            </a:r>
            <a:r>
              <a:rPr lang="en-US" sz="2800" dirty="0" smtClean="0"/>
              <a:t>(</a:t>
            </a:r>
            <a:r>
              <a:rPr lang="el-GR" sz="2800" dirty="0" smtClean="0"/>
              <a:t>αντλίες θερμότητας</a:t>
            </a:r>
            <a:r>
              <a:rPr lang="en-US" sz="2800" dirty="0" smtClean="0"/>
              <a:t>, </a:t>
            </a:r>
            <a:r>
              <a:rPr lang="el-GR" sz="2800" dirty="0" smtClean="0"/>
              <a:t>ηλεκτρικά οχήματα</a:t>
            </a:r>
            <a:r>
              <a:rPr lang="en-US" sz="2800" dirty="0" smtClean="0"/>
              <a:t>) </a:t>
            </a:r>
            <a:r>
              <a:rPr lang="el-GR" sz="2800" dirty="0" smtClean="0"/>
              <a:t>και το υπάρχον δίκτυο έχει ήδη φτάσει στα όριά του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800" dirty="0" smtClean="0"/>
              <a:t>Ευέλικτες αρχιτεκτονικές για την ενσωμάτωση νέων πηγών ενέργειας και τεχνολογιών για αποθήκευση ενέργειας και εξισορρόπησης προσφοράς και ζήτησης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800" dirty="0" smtClean="0"/>
              <a:t>Ανανεώσιμες πηγές ενέργειας </a:t>
            </a:r>
            <a:r>
              <a:rPr lang="en-US" sz="2800" dirty="0" smtClean="0"/>
              <a:t>(</a:t>
            </a:r>
            <a:r>
              <a:rPr lang="el-GR" sz="2800" dirty="0" smtClean="0"/>
              <a:t>ειδικά η αιολική</a:t>
            </a:r>
            <a:r>
              <a:rPr lang="en-US" sz="2800" dirty="0" smtClean="0"/>
              <a:t>) </a:t>
            </a:r>
            <a:r>
              <a:rPr lang="el-GR" sz="2800" dirty="0" smtClean="0"/>
              <a:t>έχουν διακυμάνσεις και απαιτούν ενισχυμένες ικανότητες διαχείρισης και ελέγχου του ενεργειακού συστήματος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800" dirty="0" smtClean="0"/>
              <a:t>Ανάγκη παροχής δυνατότητας αποθήκευσης ενέργειας, βελτίωσης της ασφάλειας της προμήθειας και μείωσης εκπομπής άνθρακα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306348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ΕΞΥΠΝΟ ΠΛΕΓΜΑ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70822" y="1067637"/>
            <a:ext cx="8792308" cy="217798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l-GR" sz="2400" i="1" dirty="0" smtClean="0"/>
              <a:t>«Ένα έξυπνο πλέγμα είναι ένα ηλεκτρικό δίκτυο που μπορεί να ενσωματώνει «έξυπνα» τις </a:t>
            </a:r>
            <a:r>
              <a:rPr lang="el-GR" sz="2400" i="1" dirty="0" err="1" smtClean="0"/>
              <a:t>ενέργεις</a:t>
            </a:r>
            <a:r>
              <a:rPr lang="el-GR" sz="2400" i="1" dirty="0" smtClean="0"/>
              <a:t> όλων των συνδεδεμένων χρηστών σε αυτό </a:t>
            </a:r>
            <a:r>
              <a:rPr lang="en-US" sz="2400" i="1" dirty="0" smtClean="0"/>
              <a:t>– </a:t>
            </a:r>
            <a:r>
              <a:rPr lang="el-GR" sz="2400" i="1" dirty="0" smtClean="0"/>
              <a:t>παραγωγούς, καταναλωτές και αυτούς που ανήκουν και στις δύο κατηγορίες </a:t>
            </a:r>
            <a:r>
              <a:rPr lang="en-US" sz="2400" i="1" dirty="0" smtClean="0"/>
              <a:t>– </a:t>
            </a:r>
            <a:r>
              <a:rPr lang="el-GR" sz="2400" i="1" dirty="0" smtClean="0"/>
              <a:t>ώστε να παρέχει αποδοτικά βιώσιμο, οικονομικό και ασφαλή ηλεκτρισμό»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endParaRPr lang="en-US" sz="2400" dirty="0" smtClean="0"/>
          </a:p>
        </p:txBody>
      </p:sp>
      <p:pic>
        <p:nvPicPr>
          <p:cNvPr id="3074" name="Picture 2" descr="C:\Users\panagiotakopoulos\Desktop\S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150708"/>
            <a:ext cx="8706678" cy="31208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14869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ΟΡΙΖΟΝΤΑΣ ΤΟ ΕΞΥΠΝΟ ΠΛΕΓΜΑ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218356"/>
            <a:ext cx="8792308" cy="483074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spcBef>
                <a:spcPts val="0"/>
              </a:spcBef>
              <a:spcAft>
                <a:spcPts val="3000"/>
              </a:spcAft>
              <a:buNone/>
            </a:pPr>
            <a:r>
              <a:rPr lang="el-GR" sz="2400" dirty="0" smtClean="0"/>
              <a:t>Ένα έξυπνο πλέγμα είναι ένα </a:t>
            </a:r>
            <a:r>
              <a:rPr lang="el-GR" sz="2400" u="sng" dirty="0" smtClean="0"/>
              <a:t>ηλεκτρικό δίκτυο</a:t>
            </a:r>
            <a:r>
              <a:rPr lang="el-GR" sz="2400" dirty="0" smtClean="0"/>
              <a:t> που χρησιμοποιεί </a:t>
            </a:r>
            <a:r>
              <a:rPr lang="el-GR" sz="2400" u="sng" dirty="0" smtClean="0"/>
              <a:t>ψηφιακές</a:t>
            </a:r>
            <a:r>
              <a:rPr lang="el-GR" sz="2400" dirty="0" smtClean="0"/>
              <a:t> και άλλες εξελιγμένες </a:t>
            </a:r>
            <a:r>
              <a:rPr lang="el-GR" sz="2400" u="sng" dirty="0" smtClean="0"/>
              <a:t>τεχνολογίες</a:t>
            </a:r>
            <a:r>
              <a:rPr lang="el-GR" sz="2400" dirty="0" smtClean="0"/>
              <a:t> για την παρακολούθηση και τη διαχείριση της μεταφοράς της ενέργειας από όλες τις πηγές παραγωγής, σύμφωνα με τις ποικίλες απαιτήσεις για ηλεκτρισμό από τους χρήστες. </a:t>
            </a:r>
            <a:endParaRPr lang="en-US" sz="2400" dirty="0" smtClean="0"/>
          </a:p>
          <a:p>
            <a:pPr mar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l-GR" sz="2400" dirty="0" smtClean="0"/>
              <a:t>Τα έξυπνα πλέγματα συντονίζουν τις ανάγκες και ικανότητες όλων των παραγωγών, διαχειριστών του πλέγματος, χρηστών και ενδιαφερομένων στην αγορά ηλεκτρικής ενέργειας για την όσο το δυνατόν αποδοτικότερη λειτουργία του συστήματος</a:t>
            </a:r>
            <a:r>
              <a:rPr lang="en-US" sz="2400" dirty="0" smtClean="0"/>
              <a:t>, </a:t>
            </a:r>
            <a:r>
              <a:rPr lang="el-GR" sz="2400" dirty="0" smtClean="0"/>
              <a:t>ελαχιστοποιώντας το κόστος και τον περιβαλλοντικό αντίκτυπο και μεγιστοποιώντας την αξιοπιστία, την ελαστικότητα και τη σταθερότητα του συστήματος. 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66291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ΑΡΧΙΤΕΚΤΟΝΙΚΗ ΕΞΥΠΝΟΥ ΠΛΕΓΜΑΤΟΣ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074" name="Picture 2" descr="C:\Users\panagiotakopoulos\Desktop\SmartGri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4351"/>
            <a:ext cx="9144000" cy="53457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706529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ΕΞΥΠΝΟ ΕΝΑΝΤΙ ΠΑΡΑΔΟΣΙΑΚΟΥ ΔΙΚΤΥΟΥ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5" name="4 - Πίνακας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1486869"/>
              </p:ext>
            </p:extLst>
          </p:nvPr>
        </p:nvGraphicFramePr>
        <p:xfrm>
          <a:off x="472270" y="1115372"/>
          <a:ext cx="8360230" cy="52079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0115"/>
                <a:gridCol w="4180115"/>
              </a:tblGrid>
              <a:tr h="494430">
                <a:tc>
                  <a:txBody>
                    <a:bodyPr/>
                    <a:lstStyle/>
                    <a:p>
                      <a:r>
                        <a:rPr lang="el-GR" sz="2400" dirty="0" smtClean="0">
                          <a:latin typeface="Calibri" pitchFamily="34" charset="0"/>
                        </a:rPr>
                        <a:t>Υπάρχον δίκτυο</a:t>
                      </a:r>
                      <a:r>
                        <a:rPr lang="en-US" sz="2400" dirty="0" smtClean="0">
                          <a:latin typeface="Calibri" pitchFamily="34" charset="0"/>
                        </a:rPr>
                        <a:t> </a:t>
                      </a:r>
                      <a:endParaRPr lang="el-GR" sz="24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2400" dirty="0" smtClean="0">
                          <a:latin typeface="Calibri" pitchFamily="34" charset="0"/>
                        </a:rPr>
                        <a:t>Έξυπνο πλέγμα</a:t>
                      </a:r>
                      <a:endParaRPr lang="el-GR" sz="24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8506">
                <a:tc>
                  <a:txBody>
                    <a:bodyPr/>
                    <a:lstStyle/>
                    <a:p>
                      <a:r>
                        <a:rPr lang="el-GR" sz="2000" dirty="0" smtClean="0">
                          <a:latin typeface="Calibri" pitchFamily="34" charset="0"/>
                        </a:rPr>
                        <a:t>Ηλεκτρομηχανικό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2000" dirty="0" smtClean="0">
                          <a:latin typeface="Calibri" pitchFamily="34" charset="0"/>
                        </a:rPr>
                        <a:t>Ψηφιακό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8506">
                <a:tc>
                  <a:txBody>
                    <a:bodyPr/>
                    <a:lstStyle/>
                    <a:p>
                      <a:r>
                        <a:rPr lang="el-GR" sz="2000" dirty="0" err="1" smtClean="0">
                          <a:latin typeface="Calibri" pitchFamily="34" charset="0"/>
                        </a:rPr>
                        <a:t>Μονόδρομη</a:t>
                      </a:r>
                      <a:r>
                        <a:rPr lang="el-GR" sz="2000" dirty="0" smtClean="0">
                          <a:latin typeface="Calibri" pitchFamily="34" charset="0"/>
                        </a:rPr>
                        <a:t> επικοινωνία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2000" dirty="0" smtClean="0">
                          <a:latin typeface="Calibri" pitchFamily="34" charset="0"/>
                        </a:rPr>
                        <a:t>Αμφίδρομη</a:t>
                      </a:r>
                      <a:r>
                        <a:rPr lang="el-GR" sz="2000" baseline="0" dirty="0" smtClean="0">
                          <a:latin typeface="Calibri" pitchFamily="34" charset="0"/>
                        </a:rPr>
                        <a:t> επικοινωνία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8506">
                <a:tc>
                  <a:txBody>
                    <a:bodyPr/>
                    <a:lstStyle/>
                    <a:p>
                      <a:r>
                        <a:rPr lang="el-GR" sz="2000" dirty="0" err="1" smtClean="0">
                          <a:latin typeface="Calibri" pitchFamily="34" charset="0"/>
                        </a:rPr>
                        <a:t>Κεντρικοποιημένη</a:t>
                      </a:r>
                      <a:r>
                        <a:rPr lang="el-GR" sz="2000" dirty="0" smtClean="0">
                          <a:latin typeface="Calibri" pitchFamily="34" charset="0"/>
                        </a:rPr>
                        <a:t> παραγωγή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2000" dirty="0" smtClean="0">
                          <a:latin typeface="Calibri" pitchFamily="34" charset="0"/>
                        </a:rPr>
                        <a:t>Κατανεμημένη παραγωγή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8506">
                <a:tc>
                  <a:txBody>
                    <a:bodyPr/>
                    <a:lstStyle/>
                    <a:p>
                      <a:r>
                        <a:rPr lang="el-GR" sz="2000" dirty="0" smtClean="0">
                          <a:latin typeface="Calibri" pitchFamily="34" charset="0"/>
                        </a:rPr>
                        <a:t>Ιεραρχικό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2000" dirty="0" smtClean="0">
                          <a:latin typeface="Calibri" pitchFamily="34" charset="0"/>
                        </a:rPr>
                        <a:t>Δίκτυο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8506">
                <a:tc>
                  <a:txBody>
                    <a:bodyPr/>
                    <a:lstStyle/>
                    <a:p>
                      <a:r>
                        <a:rPr lang="el-GR" sz="2000" dirty="0" smtClean="0">
                          <a:latin typeface="Calibri" pitchFamily="34" charset="0"/>
                        </a:rPr>
                        <a:t>Λίγοι αισθητήρες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2000" dirty="0" smtClean="0">
                          <a:latin typeface="Calibri" pitchFamily="34" charset="0"/>
                        </a:rPr>
                        <a:t>Παντού αισθητήρες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8506">
                <a:tc>
                  <a:txBody>
                    <a:bodyPr/>
                    <a:lstStyle/>
                    <a:p>
                      <a:r>
                        <a:rPr lang="el-GR" sz="2000" dirty="0" smtClean="0">
                          <a:latin typeface="Calibri" pitchFamily="34" charset="0"/>
                        </a:rPr>
                        <a:t>Τυφλό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2000" dirty="0" smtClean="0">
                          <a:latin typeface="Calibri" pitchFamily="34" charset="0"/>
                        </a:rPr>
                        <a:t>Αυτό-παρακολουθούμενο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8506">
                <a:tc>
                  <a:txBody>
                    <a:bodyPr/>
                    <a:lstStyle/>
                    <a:p>
                      <a:r>
                        <a:rPr lang="el-GR" sz="2000" dirty="0" smtClean="0">
                          <a:latin typeface="Calibri" pitchFamily="34" charset="0"/>
                        </a:rPr>
                        <a:t>Χειροκίνητη αποκατάσταση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2000" dirty="0" smtClean="0">
                          <a:latin typeface="Calibri" pitchFamily="34" charset="0"/>
                        </a:rPr>
                        <a:t>Αυτό-ιατό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8506">
                <a:tc>
                  <a:txBody>
                    <a:bodyPr/>
                    <a:lstStyle/>
                    <a:p>
                      <a:r>
                        <a:rPr lang="el-GR" sz="2000" dirty="0" smtClean="0">
                          <a:latin typeface="Calibri" pitchFamily="34" charset="0"/>
                        </a:rPr>
                        <a:t>Αποτυχίες και διακοπές ρεύματος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2000" dirty="0" smtClean="0">
                          <a:latin typeface="Calibri" pitchFamily="34" charset="0"/>
                        </a:rPr>
                        <a:t>Προσαρμοστικό και </a:t>
                      </a:r>
                      <a:r>
                        <a:rPr lang="el-GR" sz="2000" dirty="0" err="1" smtClean="0">
                          <a:latin typeface="Calibri" pitchFamily="34" charset="0"/>
                        </a:rPr>
                        <a:t>απομωνοτικό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8506">
                <a:tc>
                  <a:txBody>
                    <a:bodyPr/>
                    <a:lstStyle/>
                    <a:p>
                      <a:r>
                        <a:rPr lang="el-GR" sz="2000" dirty="0" smtClean="0">
                          <a:latin typeface="Calibri" pitchFamily="34" charset="0"/>
                        </a:rPr>
                        <a:t>Χειροκίνητη</a:t>
                      </a:r>
                      <a:r>
                        <a:rPr lang="el-GR" sz="2000" baseline="0" dirty="0" smtClean="0">
                          <a:latin typeface="Calibri" pitchFamily="34" charset="0"/>
                        </a:rPr>
                        <a:t> παρακολούθηση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2000" dirty="0" smtClean="0">
                          <a:latin typeface="Calibri" pitchFamily="34" charset="0"/>
                        </a:rPr>
                        <a:t>Απομακρυσμένη παρακολούθηση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8506">
                <a:tc>
                  <a:txBody>
                    <a:bodyPr/>
                    <a:lstStyle/>
                    <a:p>
                      <a:r>
                        <a:rPr lang="el-GR" sz="2000" dirty="0" smtClean="0">
                          <a:latin typeface="Calibri" pitchFamily="34" charset="0"/>
                        </a:rPr>
                        <a:t>Περιορισμένος</a:t>
                      </a:r>
                      <a:r>
                        <a:rPr lang="el-GR" sz="2000" baseline="0" dirty="0" smtClean="0">
                          <a:latin typeface="Calibri" pitchFamily="34" charset="0"/>
                        </a:rPr>
                        <a:t> έλεγχος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dirty="0" smtClean="0">
                          <a:latin typeface="Calibri" pitchFamily="34" charset="0"/>
                        </a:rPr>
                        <a:t>Διάχυτος</a:t>
                      </a:r>
                      <a:r>
                        <a:rPr lang="el-GR" sz="2000" baseline="0" dirty="0" smtClean="0">
                          <a:latin typeface="Calibri" pitchFamily="34" charset="0"/>
                        </a:rPr>
                        <a:t> έλεγχος</a:t>
                      </a:r>
                      <a:endParaRPr lang="el-GR" sz="2000" dirty="0" smtClean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8506">
                <a:tc>
                  <a:txBody>
                    <a:bodyPr/>
                    <a:lstStyle/>
                    <a:p>
                      <a:r>
                        <a:rPr lang="el-GR" sz="2000" dirty="0" smtClean="0">
                          <a:latin typeface="Calibri" pitchFamily="34" charset="0"/>
                        </a:rPr>
                        <a:t>Λίγες επιλογές για τους πελάτες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2000" dirty="0" smtClean="0">
                          <a:latin typeface="Calibri" pitchFamily="34" charset="0"/>
                        </a:rPr>
                        <a:t>Πολλές επιλογές για τους </a:t>
                      </a:r>
                      <a:r>
                        <a:rPr lang="el-GR" sz="2000" baseline="0" dirty="0" smtClean="0">
                          <a:latin typeface="Calibri" pitchFamily="34" charset="0"/>
                        </a:rPr>
                        <a:t>πελάτες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51387"/>
      </p:ext>
    </p:extLst>
  </p:cSld>
  <p:clrMapOvr>
    <a:masterClrMapping/>
  </p:clrMapOvr>
</p:sld>
</file>

<file path=ppt/theme/theme1.xml><?xml version="1.0" encoding="utf-8"?>
<a:theme xmlns:a="http://schemas.openxmlformats.org/drawingml/2006/main" name="61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99"/>
      </a:accent1>
      <a:accent2>
        <a:srgbClr val="45ACDF"/>
      </a:accent2>
      <a:accent3>
        <a:srgbClr val="FFFFFF"/>
      </a:accent3>
      <a:accent4>
        <a:srgbClr val="000000"/>
      </a:accent4>
      <a:accent5>
        <a:srgbClr val="ADB8CA"/>
      </a:accent5>
      <a:accent6>
        <a:srgbClr val="3E9BCA"/>
      </a:accent6>
      <a:hlink>
        <a:srgbClr val="0099CC"/>
      </a:hlink>
      <a:folHlink>
        <a:srgbClr val="66CCFF"/>
      </a:folHlink>
    </a:clrScheme>
    <a:fontScheme name="NordriDesign_免费商务模板系列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NordriDesign_免费商务模板系列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66C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D96FF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DC9FF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5093D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B3C8EB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61</Template>
  <TotalTime>47</TotalTime>
  <Words>1586</Words>
  <Application>Microsoft Office PowerPoint</Application>
  <PresentationFormat>Προβολή στην οθόνη (4:3)</PresentationFormat>
  <Paragraphs>176</Paragraphs>
  <Slides>29</Slides>
  <Notes>1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29</vt:i4>
      </vt:variant>
    </vt:vector>
  </HeadingPairs>
  <TitlesOfParts>
    <vt:vector size="30" baseType="lpstr">
      <vt:lpstr>61</vt:lpstr>
      <vt:lpstr>Παρουσίαση του PowerPoint</vt:lpstr>
      <vt:lpstr>Παρουσίαση του PowerPoint</vt:lpstr>
      <vt:lpstr>ΤΟ ΥΠΑΡΧΟΝ ΗΛΕΚΤΡΙΚΟ ΔΙΚΤΥΟ</vt:lpstr>
      <vt:lpstr>ΠΕΡΙΟΡΙΣΜΟΙ ΥΠΑΡΧΟΝΤΟΣ ΔΙΚΤΥΟΥ</vt:lpstr>
      <vt:lpstr>ΟΔΗΓΟΙ ΜΙΑΣ «ΕΞΥΠΝΗΣ» ΠΡΟΣΕΓΓΙΣΗΣ</vt:lpstr>
      <vt:lpstr>ΕΞΥΠΝΟ ΠΛΕΓΜΑ</vt:lpstr>
      <vt:lpstr>ΟΡΙΖΟΝΤΑΣ ΤΟ ΕΞΥΠΝΟ ΠΛΕΓΜΑ</vt:lpstr>
      <vt:lpstr>ΑΡΧΙΤΕΚΤΟΝΙΚΗ ΕΞΥΠΝΟΥ ΠΛΕΓΜΑΤΟΣ</vt:lpstr>
      <vt:lpstr>ΕΞΥΠΝΟ ΕΝΑΝΤΙ ΠΑΡΑΔΟΣΙΑΚΟΥ ΔΙΚΤΥΟΥ</vt:lpstr>
      <vt:lpstr>ΣΤΟΧΟΙ ΕΞΥΠΝΟΥ ΠΛΕΓΜΑΤΟΣ</vt:lpstr>
      <vt:lpstr>ΕΝΝΟΙΟΛΟΓΙΚΟ ΜΟΝΤΕΛΟ ΕΞΥΝΟΥ ΠΛΕΓΜΑΤΟΣ</vt:lpstr>
      <vt:lpstr>ΤΟΜΕΙΣ ΚΑΙ ΡΟΛΟΙ ΣΤΟ ΕΞΥΠΝΟ ΠΛΕΓΜΑ</vt:lpstr>
      <vt:lpstr>ΒΑΣΙΚΟΙ ΠΑΡΑΓΟΝΤΕΣ ΕΠΙΤΥΧΙΑΣ</vt:lpstr>
      <vt:lpstr>ΑΛΥΣΙΔΑ ΑΞΙΩΝ ΕΞΥΠΝΗΣ ΕΝΕΡΓΕΙΑΣ</vt:lpstr>
      <vt:lpstr>ΒΑΣΙΚΑ ΧΑΡΑΚΤΗΡΙΣΤΙΚΑ</vt:lpstr>
      <vt:lpstr>ΑΥΤΟ-ΙΑΤΟ ΠΛΕΓΜΑ</vt:lpstr>
      <vt:lpstr>ΑΠΟΜΩΝΟΝΟΝΤΑΣ ΤΑ ΠΡΟΒΛΗΜΑΤΑ</vt:lpstr>
      <vt:lpstr>ΕΛΑΣΤΙΚΟΤΗΤΑ ΠΛΕΓΜΑΤΟΣ</vt:lpstr>
      <vt:lpstr>ΕΝΕΡΓΗ ΣΥΜΜΕΤΟΧΗ ΚΑΤΑΝΑΛΩΤΩΝ</vt:lpstr>
      <vt:lpstr>ΗΛΕΚΤΡΙΣΜΟΣ ΥΨΗΛΗΣ ΠΟΙΟΤΗΤΑΣ</vt:lpstr>
      <vt:lpstr>ΙΣΧΥΣ ΥΨΗΛΗΣ ΠΟΙΟΤΗΤΑΣ</vt:lpstr>
      <vt:lpstr>ΠΟΛΛΑΠΛΕΣ ΕΠΙΛΟΓΕΣ ΠΑΡΑΓΩΓΗΣ &amp; ΑΠΟΘΗΚΕΥΣΗΣ</vt:lpstr>
      <vt:lpstr>ΑΠΟΚΕΝΤΡΩΜΕΝΟ ΗΛΕΚΤΡΙΚΟ ΠΛΕΓΜΑ</vt:lpstr>
      <vt:lpstr>ΕΝΕΡΓΟΠΟΙΗΣΗ ΑΓΟΡΩΝ</vt:lpstr>
      <vt:lpstr>ΕΠΙΣΚΟΠΗΣΗ ΤΟΥ ΧΩΡΟΥ ΤΩΝ ΑΓΟΡΩΝ</vt:lpstr>
      <vt:lpstr>ΒΕΛΤΙΣΤΟΠΟΙΗΣΗ ΠΟΡΩΝ ΚΑΙ ΑΠΟΔΟΤΙΚΗ ΛΕΙΤΟΥΡΓΙΑ</vt:lpstr>
      <vt:lpstr>ΠΛΕΟΝΕΚΤΗΜΑΤΑ ΕΞΥΠΝΟΥ ΠΛΕΓΜΑΤΟΣ</vt:lpstr>
      <vt:lpstr>ΒΙΒΛΙΟΓΡΑΦΙΑ</vt:lpstr>
      <vt:lpstr>ΠΗΓΕΣ ΕΙΚΟΝΩΝ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symeon</dc:creator>
  <cp:keywords>ppt幻灯设计/ppt模板设计</cp:keywords>
  <dc:description>nordridesign.com</dc:description>
  <cp:lastModifiedBy>panagiotakopoulos</cp:lastModifiedBy>
  <cp:revision>1621</cp:revision>
  <dcterms:created xsi:type="dcterms:W3CDTF">2013-05-11T20:59:03Z</dcterms:created>
  <dcterms:modified xsi:type="dcterms:W3CDTF">2016-08-03T07:47:20Z</dcterms:modified>
</cp:coreProperties>
</file>