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706" r:id="rId2"/>
  </p:sldMasterIdLst>
  <p:notesMasterIdLst>
    <p:notesMasterId r:id="rId50"/>
  </p:notesMasterIdLst>
  <p:sldIdLst>
    <p:sldId id="256" r:id="rId3"/>
    <p:sldId id="302" r:id="rId4"/>
    <p:sldId id="303"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5" r:id="rId43"/>
    <p:sldId id="294" r:id="rId44"/>
    <p:sldId id="296" r:id="rId45"/>
    <p:sldId id="297" r:id="rId46"/>
    <p:sldId id="298" r:id="rId47"/>
    <p:sldId id="300" r:id="rId48"/>
    <p:sldId id="299" r:id="rId49"/>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Χωρίς στυλ, πλέγμα πίνακα">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99" autoAdjust="0"/>
    <p:restoredTop sz="94660"/>
  </p:normalViewPr>
  <p:slideViewPr>
    <p:cSldViewPr>
      <p:cViewPr varScale="1">
        <p:scale>
          <a:sx n="72" d="100"/>
          <a:sy n="72" d="100"/>
        </p:scale>
        <p:origin x="-110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22FF0B-371A-4ADB-BD15-29438C2DBA37}" type="doc">
      <dgm:prSet loTypeId="urn:microsoft.com/office/officeart/2005/8/layout/cycle1" loCatId="cycle" qsTypeId="urn:microsoft.com/office/officeart/2005/8/quickstyle/simple5" qsCatId="simple" csTypeId="urn:microsoft.com/office/officeart/2005/8/colors/colorful2" csCatId="colorful" phldr="1"/>
      <dgm:spPr/>
      <dgm:t>
        <a:bodyPr/>
        <a:lstStyle/>
        <a:p>
          <a:endParaRPr lang="el-GR"/>
        </a:p>
      </dgm:t>
    </dgm:pt>
    <dgm:pt modelId="{8446B7C1-5CC4-4CCE-AE4C-7918F626A00E}">
      <dgm:prSet phldrT="[Κείμενο]" custT="1"/>
      <dgm:spPr/>
      <dgm:t>
        <a:bodyPr/>
        <a:lstStyle/>
        <a:p>
          <a:r>
            <a:rPr lang="en-US" sz="1400" b="1" dirty="0" smtClean="0">
              <a:latin typeface="Calibri" pitchFamily="34" charset="0"/>
            </a:rPr>
            <a:t>Participation in Planning</a:t>
          </a:r>
          <a:endParaRPr lang="el-GR" sz="1400" b="1" dirty="0">
            <a:latin typeface="Calibri" pitchFamily="34" charset="0"/>
          </a:endParaRPr>
        </a:p>
      </dgm:t>
    </dgm:pt>
    <dgm:pt modelId="{A4967689-108A-4F06-A79E-F18D642CB85C}" type="parTrans" cxnId="{CDF6D394-E793-44B8-B709-7AC78E0910F4}">
      <dgm:prSet/>
      <dgm:spPr/>
      <dgm:t>
        <a:bodyPr/>
        <a:lstStyle/>
        <a:p>
          <a:endParaRPr lang="el-GR"/>
        </a:p>
      </dgm:t>
    </dgm:pt>
    <dgm:pt modelId="{383DE34C-102C-4834-9B78-9B3CAAB61DDE}" type="sibTrans" cxnId="{CDF6D394-E793-44B8-B709-7AC78E0910F4}">
      <dgm:prSet/>
      <dgm:spPr/>
      <dgm:t>
        <a:bodyPr/>
        <a:lstStyle/>
        <a:p>
          <a:endParaRPr lang="el-GR"/>
        </a:p>
      </dgm:t>
    </dgm:pt>
    <dgm:pt modelId="{7E3B3448-58BD-4FE8-8465-3A0FDF9E5477}">
      <dgm:prSet phldrT="[Κείμενο]" custT="1"/>
      <dgm:spPr/>
      <dgm:t>
        <a:bodyPr/>
        <a:lstStyle/>
        <a:p>
          <a:r>
            <a:rPr lang="en-US" sz="1400" b="1" dirty="0" smtClean="0">
              <a:latin typeface="Calibri" pitchFamily="34" charset="0"/>
            </a:rPr>
            <a:t>Participation in Implementation</a:t>
          </a:r>
          <a:endParaRPr lang="el-GR" sz="1400" b="1" dirty="0">
            <a:latin typeface="Calibri" pitchFamily="34" charset="0"/>
          </a:endParaRPr>
        </a:p>
      </dgm:t>
    </dgm:pt>
    <dgm:pt modelId="{5F49C214-1E64-4962-BB19-F65FAC40D4C9}" type="parTrans" cxnId="{3BE95195-D085-4E20-BA69-EACD8803DA26}">
      <dgm:prSet/>
      <dgm:spPr/>
      <dgm:t>
        <a:bodyPr/>
        <a:lstStyle/>
        <a:p>
          <a:endParaRPr lang="el-GR"/>
        </a:p>
      </dgm:t>
    </dgm:pt>
    <dgm:pt modelId="{F9F4D792-C085-4CF9-95BF-DF068294A79A}" type="sibTrans" cxnId="{3BE95195-D085-4E20-BA69-EACD8803DA26}">
      <dgm:prSet/>
      <dgm:spPr/>
      <dgm:t>
        <a:bodyPr/>
        <a:lstStyle/>
        <a:p>
          <a:endParaRPr lang="el-GR"/>
        </a:p>
      </dgm:t>
    </dgm:pt>
    <dgm:pt modelId="{136C7660-502E-4001-9FEA-038ABC0609BF}">
      <dgm:prSet phldrT="[Κείμενο]" custT="1"/>
      <dgm:spPr/>
      <dgm:t>
        <a:bodyPr/>
        <a:lstStyle/>
        <a:p>
          <a:r>
            <a:rPr lang="en-US" sz="1400" b="1" dirty="0" smtClean="0">
              <a:latin typeface="Calibri" pitchFamily="34" charset="0"/>
              <a:cs typeface="Browallia New" pitchFamily="34" charset="-34"/>
            </a:rPr>
            <a:t>Participation in Evaluation</a:t>
          </a:r>
          <a:endParaRPr lang="el-GR" sz="1400" b="1" dirty="0">
            <a:latin typeface="Calibri" pitchFamily="34" charset="0"/>
            <a:cs typeface="Browallia New" pitchFamily="34" charset="-34"/>
          </a:endParaRPr>
        </a:p>
      </dgm:t>
    </dgm:pt>
    <dgm:pt modelId="{3B48E9AB-0F31-4E4D-A652-23C47F3DD844}" type="parTrans" cxnId="{E5EC77F1-45AD-47D6-8F29-59BAB09F1606}">
      <dgm:prSet/>
      <dgm:spPr/>
      <dgm:t>
        <a:bodyPr/>
        <a:lstStyle/>
        <a:p>
          <a:endParaRPr lang="el-GR"/>
        </a:p>
      </dgm:t>
    </dgm:pt>
    <dgm:pt modelId="{CE67C76A-9468-4E96-9AB5-B3D1004EB5CD}" type="sibTrans" cxnId="{E5EC77F1-45AD-47D6-8F29-59BAB09F1606}">
      <dgm:prSet/>
      <dgm:spPr/>
      <dgm:t>
        <a:bodyPr/>
        <a:lstStyle/>
        <a:p>
          <a:endParaRPr lang="el-GR"/>
        </a:p>
      </dgm:t>
    </dgm:pt>
    <dgm:pt modelId="{2331E18D-7F2E-4751-957E-D34EB2BE04F5}" type="pres">
      <dgm:prSet presAssocID="{BF22FF0B-371A-4ADB-BD15-29438C2DBA37}" presName="cycle" presStyleCnt="0">
        <dgm:presLayoutVars>
          <dgm:dir/>
          <dgm:resizeHandles val="exact"/>
        </dgm:presLayoutVars>
      </dgm:prSet>
      <dgm:spPr/>
      <dgm:t>
        <a:bodyPr/>
        <a:lstStyle/>
        <a:p>
          <a:endParaRPr lang="el-GR"/>
        </a:p>
      </dgm:t>
    </dgm:pt>
    <dgm:pt modelId="{8E35CB75-F4A8-4B57-B5DC-F6B1E40FC8A4}" type="pres">
      <dgm:prSet presAssocID="{8446B7C1-5CC4-4CCE-AE4C-7918F626A00E}" presName="dummy" presStyleCnt="0"/>
      <dgm:spPr/>
    </dgm:pt>
    <dgm:pt modelId="{7439C873-FBB5-48F6-A370-75FB12D7D18F}" type="pres">
      <dgm:prSet presAssocID="{8446B7C1-5CC4-4CCE-AE4C-7918F626A00E}" presName="node" presStyleLbl="revTx" presStyleIdx="0" presStyleCnt="3" custScaleX="118692" custScaleY="56413">
        <dgm:presLayoutVars>
          <dgm:bulletEnabled val="1"/>
        </dgm:presLayoutVars>
      </dgm:prSet>
      <dgm:spPr/>
      <dgm:t>
        <a:bodyPr/>
        <a:lstStyle/>
        <a:p>
          <a:endParaRPr lang="el-GR"/>
        </a:p>
      </dgm:t>
    </dgm:pt>
    <dgm:pt modelId="{59716611-C969-4FD2-9842-B36643F4D382}" type="pres">
      <dgm:prSet presAssocID="{383DE34C-102C-4834-9B78-9B3CAAB61DDE}" presName="sibTrans" presStyleLbl="node1" presStyleIdx="0" presStyleCnt="3"/>
      <dgm:spPr/>
      <dgm:t>
        <a:bodyPr/>
        <a:lstStyle/>
        <a:p>
          <a:endParaRPr lang="el-GR"/>
        </a:p>
      </dgm:t>
    </dgm:pt>
    <dgm:pt modelId="{2F230ABA-F028-4906-B72D-E4726E780649}" type="pres">
      <dgm:prSet presAssocID="{7E3B3448-58BD-4FE8-8465-3A0FDF9E5477}" presName="dummy" presStyleCnt="0"/>
      <dgm:spPr/>
    </dgm:pt>
    <dgm:pt modelId="{5BF8E860-014A-48F8-AE13-1C26FCD3320D}" type="pres">
      <dgm:prSet presAssocID="{7E3B3448-58BD-4FE8-8465-3A0FDF9E5477}" presName="node" presStyleLbl="revTx" presStyleIdx="1" presStyleCnt="3" custScaleX="128092" custScaleY="51519">
        <dgm:presLayoutVars>
          <dgm:bulletEnabled val="1"/>
        </dgm:presLayoutVars>
      </dgm:prSet>
      <dgm:spPr/>
      <dgm:t>
        <a:bodyPr/>
        <a:lstStyle/>
        <a:p>
          <a:endParaRPr lang="el-GR"/>
        </a:p>
      </dgm:t>
    </dgm:pt>
    <dgm:pt modelId="{E27F2735-CE57-41C1-8695-0B54F7FAE715}" type="pres">
      <dgm:prSet presAssocID="{F9F4D792-C085-4CF9-95BF-DF068294A79A}" presName="sibTrans" presStyleLbl="node1" presStyleIdx="1" presStyleCnt="3"/>
      <dgm:spPr/>
      <dgm:t>
        <a:bodyPr/>
        <a:lstStyle/>
        <a:p>
          <a:endParaRPr lang="el-GR"/>
        </a:p>
      </dgm:t>
    </dgm:pt>
    <dgm:pt modelId="{D661FDAC-0842-4107-BC2F-69B1ED01BC31}" type="pres">
      <dgm:prSet presAssocID="{136C7660-502E-4001-9FEA-038ABC0609BF}" presName="dummy" presStyleCnt="0"/>
      <dgm:spPr/>
    </dgm:pt>
    <dgm:pt modelId="{5FD92ACF-2990-4FDF-955B-330F5D7E294F}" type="pres">
      <dgm:prSet presAssocID="{136C7660-502E-4001-9FEA-038ABC0609BF}" presName="node" presStyleLbl="revTx" presStyleIdx="2" presStyleCnt="3" custScaleX="139912" custScaleY="51230" custRadScaleRad="108567" custRadScaleInc="-13192">
        <dgm:presLayoutVars>
          <dgm:bulletEnabled val="1"/>
        </dgm:presLayoutVars>
      </dgm:prSet>
      <dgm:spPr/>
      <dgm:t>
        <a:bodyPr/>
        <a:lstStyle/>
        <a:p>
          <a:endParaRPr lang="el-GR"/>
        </a:p>
      </dgm:t>
    </dgm:pt>
    <dgm:pt modelId="{487E8702-6B92-437A-8942-1ABAF10C63D1}" type="pres">
      <dgm:prSet presAssocID="{CE67C76A-9468-4E96-9AB5-B3D1004EB5CD}" presName="sibTrans" presStyleLbl="node1" presStyleIdx="2" presStyleCnt="3"/>
      <dgm:spPr/>
      <dgm:t>
        <a:bodyPr/>
        <a:lstStyle/>
        <a:p>
          <a:endParaRPr lang="el-GR"/>
        </a:p>
      </dgm:t>
    </dgm:pt>
  </dgm:ptLst>
  <dgm:cxnLst>
    <dgm:cxn modelId="{4D29DD88-DC3A-4573-BEE5-67F1BB257070}" type="presOf" srcId="{136C7660-502E-4001-9FEA-038ABC0609BF}" destId="{5FD92ACF-2990-4FDF-955B-330F5D7E294F}" srcOrd="0" destOrd="0" presId="urn:microsoft.com/office/officeart/2005/8/layout/cycle1"/>
    <dgm:cxn modelId="{E5EC77F1-45AD-47D6-8F29-59BAB09F1606}" srcId="{BF22FF0B-371A-4ADB-BD15-29438C2DBA37}" destId="{136C7660-502E-4001-9FEA-038ABC0609BF}" srcOrd="2" destOrd="0" parTransId="{3B48E9AB-0F31-4E4D-A652-23C47F3DD844}" sibTransId="{CE67C76A-9468-4E96-9AB5-B3D1004EB5CD}"/>
    <dgm:cxn modelId="{1F22A6E4-B6DA-4E08-8C66-E043BD76C20C}" type="presOf" srcId="{8446B7C1-5CC4-4CCE-AE4C-7918F626A00E}" destId="{7439C873-FBB5-48F6-A370-75FB12D7D18F}" srcOrd="0" destOrd="0" presId="urn:microsoft.com/office/officeart/2005/8/layout/cycle1"/>
    <dgm:cxn modelId="{98BD8620-CDC9-44F8-AB3A-85FAC7A7AECE}" type="presOf" srcId="{BF22FF0B-371A-4ADB-BD15-29438C2DBA37}" destId="{2331E18D-7F2E-4751-957E-D34EB2BE04F5}" srcOrd="0" destOrd="0" presId="urn:microsoft.com/office/officeart/2005/8/layout/cycle1"/>
    <dgm:cxn modelId="{E1EE50F3-8927-4ABF-A9C8-79061F625E46}" type="presOf" srcId="{7E3B3448-58BD-4FE8-8465-3A0FDF9E5477}" destId="{5BF8E860-014A-48F8-AE13-1C26FCD3320D}" srcOrd="0" destOrd="0" presId="urn:microsoft.com/office/officeart/2005/8/layout/cycle1"/>
    <dgm:cxn modelId="{D44E4266-0BFD-45FC-93FB-805FCDAEB1F2}" type="presOf" srcId="{CE67C76A-9468-4E96-9AB5-B3D1004EB5CD}" destId="{487E8702-6B92-437A-8942-1ABAF10C63D1}" srcOrd="0" destOrd="0" presId="urn:microsoft.com/office/officeart/2005/8/layout/cycle1"/>
    <dgm:cxn modelId="{3BE95195-D085-4E20-BA69-EACD8803DA26}" srcId="{BF22FF0B-371A-4ADB-BD15-29438C2DBA37}" destId="{7E3B3448-58BD-4FE8-8465-3A0FDF9E5477}" srcOrd="1" destOrd="0" parTransId="{5F49C214-1E64-4962-BB19-F65FAC40D4C9}" sibTransId="{F9F4D792-C085-4CF9-95BF-DF068294A79A}"/>
    <dgm:cxn modelId="{32FAC691-339A-45F6-9784-948EC1CEAED9}" type="presOf" srcId="{F9F4D792-C085-4CF9-95BF-DF068294A79A}" destId="{E27F2735-CE57-41C1-8695-0B54F7FAE715}" srcOrd="0" destOrd="0" presId="urn:microsoft.com/office/officeart/2005/8/layout/cycle1"/>
    <dgm:cxn modelId="{87E12B0D-CA97-4604-9BAA-BE6D74614648}" type="presOf" srcId="{383DE34C-102C-4834-9B78-9B3CAAB61DDE}" destId="{59716611-C969-4FD2-9842-B36643F4D382}" srcOrd="0" destOrd="0" presId="urn:microsoft.com/office/officeart/2005/8/layout/cycle1"/>
    <dgm:cxn modelId="{CDF6D394-E793-44B8-B709-7AC78E0910F4}" srcId="{BF22FF0B-371A-4ADB-BD15-29438C2DBA37}" destId="{8446B7C1-5CC4-4CCE-AE4C-7918F626A00E}" srcOrd="0" destOrd="0" parTransId="{A4967689-108A-4F06-A79E-F18D642CB85C}" sibTransId="{383DE34C-102C-4834-9B78-9B3CAAB61DDE}"/>
    <dgm:cxn modelId="{14D28EED-0DDF-4853-8D4E-88FC5DE9D515}" type="presParOf" srcId="{2331E18D-7F2E-4751-957E-D34EB2BE04F5}" destId="{8E35CB75-F4A8-4B57-B5DC-F6B1E40FC8A4}" srcOrd="0" destOrd="0" presId="urn:microsoft.com/office/officeart/2005/8/layout/cycle1"/>
    <dgm:cxn modelId="{133D8401-4A19-44BD-A94C-EB2C6355A6E8}" type="presParOf" srcId="{2331E18D-7F2E-4751-957E-D34EB2BE04F5}" destId="{7439C873-FBB5-48F6-A370-75FB12D7D18F}" srcOrd="1" destOrd="0" presId="urn:microsoft.com/office/officeart/2005/8/layout/cycle1"/>
    <dgm:cxn modelId="{A0DA1FB7-E393-4C05-A958-9FE141644C72}" type="presParOf" srcId="{2331E18D-7F2E-4751-957E-D34EB2BE04F5}" destId="{59716611-C969-4FD2-9842-B36643F4D382}" srcOrd="2" destOrd="0" presId="urn:microsoft.com/office/officeart/2005/8/layout/cycle1"/>
    <dgm:cxn modelId="{7611C727-0636-4C5A-AE6D-D92718DE857C}" type="presParOf" srcId="{2331E18D-7F2E-4751-957E-D34EB2BE04F5}" destId="{2F230ABA-F028-4906-B72D-E4726E780649}" srcOrd="3" destOrd="0" presId="urn:microsoft.com/office/officeart/2005/8/layout/cycle1"/>
    <dgm:cxn modelId="{18FBCE08-EC80-4F77-8E05-00DBD6E1016F}" type="presParOf" srcId="{2331E18D-7F2E-4751-957E-D34EB2BE04F5}" destId="{5BF8E860-014A-48F8-AE13-1C26FCD3320D}" srcOrd="4" destOrd="0" presId="urn:microsoft.com/office/officeart/2005/8/layout/cycle1"/>
    <dgm:cxn modelId="{6D95B826-0211-4395-A64F-4EA0406111A2}" type="presParOf" srcId="{2331E18D-7F2E-4751-957E-D34EB2BE04F5}" destId="{E27F2735-CE57-41C1-8695-0B54F7FAE715}" srcOrd="5" destOrd="0" presId="urn:microsoft.com/office/officeart/2005/8/layout/cycle1"/>
    <dgm:cxn modelId="{7971CEEC-6FF0-41C3-A1BC-A1BAD0277899}" type="presParOf" srcId="{2331E18D-7F2E-4751-957E-D34EB2BE04F5}" destId="{D661FDAC-0842-4107-BC2F-69B1ED01BC31}" srcOrd="6" destOrd="0" presId="urn:microsoft.com/office/officeart/2005/8/layout/cycle1"/>
    <dgm:cxn modelId="{B1002D33-49E3-43AC-8F6D-5F02A8FB5E74}" type="presParOf" srcId="{2331E18D-7F2E-4751-957E-D34EB2BE04F5}" destId="{5FD92ACF-2990-4FDF-955B-330F5D7E294F}" srcOrd="7" destOrd="0" presId="urn:microsoft.com/office/officeart/2005/8/layout/cycle1"/>
    <dgm:cxn modelId="{E0E16C99-38A7-49AE-B535-8E14641959BA}" type="presParOf" srcId="{2331E18D-7F2E-4751-957E-D34EB2BE04F5}" destId="{487E8702-6B92-437A-8942-1ABAF10C63D1}" srcOrd="8" destOrd="0" presId="urn:microsoft.com/office/officeart/2005/8/layout/cycle1"/>
  </dgm:cxnLst>
  <dgm:bg>
    <a:solidFill>
      <a:schemeClr val="accent3">
        <a:lumMod val="20000"/>
        <a:lumOff val="80000"/>
      </a:schemeClr>
    </a:solidFill>
  </dgm:bg>
  <dgm:whole/>
  <dgm:extLst>
    <a:ext uri="http://schemas.microsoft.com/office/drawing/2008/diagram">
      <dsp:dataModelExt xmlns=""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39C873-FBB5-48F6-A370-75FB12D7D18F}">
      <dsp:nvSpPr>
        <dsp:cNvPr id="0" name=""/>
        <dsp:cNvSpPr/>
      </dsp:nvSpPr>
      <dsp:spPr>
        <a:xfrm>
          <a:off x="2287399" y="546235"/>
          <a:ext cx="1211905" cy="5760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latin typeface="Calibri" pitchFamily="34" charset="0"/>
            </a:rPr>
            <a:t>Participation in Planning</a:t>
          </a:r>
          <a:endParaRPr lang="el-GR" sz="1400" b="1" kern="1200" dirty="0">
            <a:latin typeface="Calibri" pitchFamily="34" charset="0"/>
          </a:endParaRPr>
        </a:p>
      </dsp:txBody>
      <dsp:txXfrm>
        <a:off x="2287399" y="546235"/>
        <a:ext cx="1211905" cy="576005"/>
      </dsp:txXfrm>
    </dsp:sp>
    <dsp:sp modelId="{59716611-C969-4FD2-9842-B36643F4D382}">
      <dsp:nvSpPr>
        <dsp:cNvPr id="0" name=""/>
        <dsp:cNvSpPr/>
      </dsp:nvSpPr>
      <dsp:spPr>
        <a:xfrm>
          <a:off x="826842" y="122616"/>
          <a:ext cx="2415089" cy="2415089"/>
        </a:xfrm>
        <a:prstGeom prst="circularArrow">
          <a:avLst>
            <a:gd name="adj1" fmla="val 8244"/>
            <a:gd name="adj2" fmla="val 575755"/>
            <a:gd name="adj3" fmla="val 2349376"/>
            <a:gd name="adj4" fmla="val 20873960"/>
            <a:gd name="adj5" fmla="val 9618"/>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2">
              <a:hueOff val="0"/>
              <a:satOff val="0"/>
              <a:lumOff val="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sp>
    <dsp:sp modelId="{5BF8E860-014A-48F8-AE13-1C26FCD3320D}">
      <dsp:nvSpPr>
        <dsp:cNvPr id="0" name=""/>
        <dsp:cNvSpPr/>
      </dsp:nvSpPr>
      <dsp:spPr>
        <a:xfrm>
          <a:off x="1380444" y="2058991"/>
          <a:ext cx="1307884" cy="526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latin typeface="Calibri" pitchFamily="34" charset="0"/>
            </a:rPr>
            <a:t>Participation in Implementation</a:t>
          </a:r>
          <a:endParaRPr lang="el-GR" sz="1400" b="1" kern="1200" dirty="0">
            <a:latin typeface="Calibri" pitchFamily="34" charset="0"/>
          </a:endParaRPr>
        </a:p>
      </dsp:txBody>
      <dsp:txXfrm>
        <a:off x="1380444" y="2058991"/>
        <a:ext cx="1307884" cy="526035"/>
      </dsp:txXfrm>
    </dsp:sp>
    <dsp:sp modelId="{E27F2735-CE57-41C1-8695-0B54F7FAE715}">
      <dsp:nvSpPr>
        <dsp:cNvPr id="0" name=""/>
        <dsp:cNvSpPr/>
      </dsp:nvSpPr>
      <dsp:spPr>
        <a:xfrm>
          <a:off x="750252" y="61862"/>
          <a:ext cx="2415089" cy="2415089"/>
        </a:xfrm>
        <a:prstGeom prst="circularArrow">
          <a:avLst>
            <a:gd name="adj1" fmla="val 8244"/>
            <a:gd name="adj2" fmla="val 575755"/>
            <a:gd name="adj3" fmla="val 10669367"/>
            <a:gd name="adj4" fmla="val 7535894"/>
            <a:gd name="adj5" fmla="val 9618"/>
          </a:avLst>
        </a:prstGeom>
        <a:gradFill rotWithShape="0">
          <a:gsLst>
            <a:gs pos="0">
              <a:schemeClr val="accent2">
                <a:hueOff val="5241764"/>
                <a:satOff val="-994"/>
                <a:lumOff val="-5000"/>
                <a:alphaOff val="0"/>
                <a:shade val="51000"/>
                <a:satMod val="130000"/>
              </a:schemeClr>
            </a:gs>
            <a:gs pos="80000">
              <a:schemeClr val="accent2">
                <a:hueOff val="5241764"/>
                <a:satOff val="-994"/>
                <a:lumOff val="-5000"/>
                <a:alphaOff val="0"/>
                <a:shade val="93000"/>
                <a:satMod val="130000"/>
              </a:schemeClr>
            </a:gs>
            <a:gs pos="100000">
              <a:schemeClr val="accent2">
                <a:hueOff val="5241764"/>
                <a:satOff val="-994"/>
                <a:lumOff val="-5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2">
              <a:hueOff val="5241764"/>
              <a:satOff val="-994"/>
              <a:lumOff val="-5000"/>
              <a:alphaOff val="0"/>
              <a:shade val="25000"/>
              <a:satMod val="150000"/>
            </a:schemeClr>
          </a:contourClr>
        </a:sp3d>
      </dsp:spPr>
      <dsp:style>
        <a:lnRef idx="0">
          <a:scrgbClr r="0" g="0" b="0"/>
        </a:lnRef>
        <a:fillRef idx="3">
          <a:scrgbClr r="0" g="0" b="0"/>
        </a:fillRef>
        <a:effectRef idx="3">
          <a:scrgbClr r="0" g="0" b="0"/>
        </a:effectRef>
        <a:fontRef idx="minor">
          <a:schemeClr val="lt1"/>
        </a:fontRef>
      </dsp:style>
    </dsp:sp>
    <dsp:sp modelId="{5FD92ACF-2990-4FDF-955B-330F5D7E294F}">
      <dsp:nvSpPr>
        <dsp:cNvPr id="0" name=""/>
        <dsp:cNvSpPr/>
      </dsp:nvSpPr>
      <dsp:spPr>
        <a:xfrm>
          <a:off x="341983" y="618255"/>
          <a:ext cx="1428572" cy="5230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latin typeface="Calibri" pitchFamily="34" charset="0"/>
              <a:cs typeface="Browallia New" pitchFamily="34" charset="-34"/>
            </a:rPr>
            <a:t>Participation in Evaluation</a:t>
          </a:r>
          <a:endParaRPr lang="el-GR" sz="1400" b="1" kern="1200" dirty="0">
            <a:latin typeface="Calibri" pitchFamily="34" charset="0"/>
            <a:cs typeface="Browallia New" pitchFamily="34" charset="-34"/>
          </a:endParaRPr>
        </a:p>
      </dsp:txBody>
      <dsp:txXfrm>
        <a:off x="341983" y="618255"/>
        <a:ext cx="1428572" cy="523084"/>
      </dsp:txXfrm>
    </dsp:sp>
    <dsp:sp modelId="{487E8702-6B92-437A-8942-1ABAF10C63D1}">
      <dsp:nvSpPr>
        <dsp:cNvPr id="0" name=""/>
        <dsp:cNvSpPr/>
      </dsp:nvSpPr>
      <dsp:spPr>
        <a:xfrm>
          <a:off x="761961" y="67719"/>
          <a:ext cx="2415089" cy="2415089"/>
        </a:xfrm>
        <a:prstGeom prst="circularArrow">
          <a:avLst>
            <a:gd name="adj1" fmla="val 8244"/>
            <a:gd name="adj2" fmla="val 575755"/>
            <a:gd name="adj3" fmla="val 18185706"/>
            <a:gd name="adj4" fmla="val 13289027"/>
            <a:gd name="adj5" fmla="val 9618"/>
          </a:avLst>
        </a:prstGeom>
        <a:gradFill rotWithShape="0">
          <a:gsLst>
            <a:gs pos="0">
              <a:schemeClr val="accent2">
                <a:hueOff val="10483529"/>
                <a:satOff val="-1988"/>
                <a:lumOff val="-9999"/>
                <a:alphaOff val="0"/>
                <a:shade val="51000"/>
                <a:satMod val="130000"/>
              </a:schemeClr>
            </a:gs>
            <a:gs pos="80000">
              <a:schemeClr val="accent2">
                <a:hueOff val="10483529"/>
                <a:satOff val="-1988"/>
                <a:lumOff val="-9999"/>
                <a:alphaOff val="0"/>
                <a:shade val="93000"/>
                <a:satMod val="130000"/>
              </a:schemeClr>
            </a:gs>
            <a:gs pos="100000">
              <a:schemeClr val="accent2">
                <a:hueOff val="10483529"/>
                <a:satOff val="-1988"/>
                <a:lumOff val="-999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accent2">
              <a:hueOff val="10483529"/>
              <a:satOff val="-1988"/>
              <a:lumOff val="-9999"/>
              <a:alphaOff val="0"/>
              <a:shade val="25000"/>
              <a:satMod val="15000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E0A1A4-93F2-400D-9940-50459AC383E2}" type="datetimeFigureOut">
              <a:rPr lang="el-GR" smtClean="0"/>
              <a:pPr/>
              <a:t>15/5/2016</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9D4A2C-7103-4162-8C1C-6FF86CA58947}" type="slidenum">
              <a:rPr lang="el-GR" smtClean="0"/>
              <a:pPr/>
              <a:t>‹#›</a:t>
            </a:fld>
            <a:endParaRPr lang="el-GR"/>
          </a:p>
        </p:txBody>
      </p:sp>
    </p:spTree>
    <p:extLst>
      <p:ext uri="{BB962C8B-B14F-4D97-AF65-F5344CB8AC3E}">
        <p14:creationId xmlns="" xmlns:p14="http://schemas.microsoft.com/office/powerpoint/2010/main" val="168973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Action Research: Principles and Practice </a:t>
            </a:r>
            <a:r>
              <a:rPr lang="en-US" sz="1200" b="0" i="0" u="none" strike="noStrike" kern="1200" baseline="0" dirty="0" smtClean="0">
                <a:solidFill>
                  <a:schemeClr val="tx1"/>
                </a:solidFill>
                <a:latin typeface="+mn-lt"/>
                <a:ea typeface="+mn-ea"/>
                <a:cs typeface="+mn-cs"/>
              </a:rPr>
              <a:t>Jean </a:t>
            </a:r>
            <a:r>
              <a:rPr lang="en-US" sz="1200" b="0" i="0" u="none" strike="noStrike" kern="1200" baseline="0" dirty="0" err="1" smtClean="0">
                <a:solidFill>
                  <a:schemeClr val="tx1"/>
                </a:solidFill>
                <a:latin typeface="+mn-lt"/>
                <a:ea typeface="+mn-ea"/>
                <a:cs typeface="+mn-cs"/>
              </a:rPr>
              <a:t>McNiff</a:t>
            </a:r>
            <a:r>
              <a:rPr lang="en-US" sz="1200" b="0" i="0" u="none" strike="noStrike" kern="1200" baseline="0" dirty="0" smtClean="0">
                <a:solidFill>
                  <a:schemeClr val="tx1"/>
                </a:solidFill>
                <a:latin typeface="+mn-lt"/>
                <a:ea typeface="+mn-ea"/>
                <a:cs typeface="+mn-cs"/>
              </a:rPr>
              <a:t>, Jack Whitehead 2002</a:t>
            </a:r>
            <a:endParaRPr lang="el-GR" dirty="0"/>
          </a:p>
        </p:txBody>
      </p:sp>
      <p:sp>
        <p:nvSpPr>
          <p:cNvPr id="4" name="Θέση αριθμού διαφάνειας 3"/>
          <p:cNvSpPr>
            <a:spLocks noGrp="1"/>
          </p:cNvSpPr>
          <p:nvPr>
            <p:ph type="sldNum" sz="quarter" idx="10"/>
          </p:nvPr>
        </p:nvSpPr>
        <p:spPr/>
        <p:txBody>
          <a:bodyPr/>
          <a:lstStyle/>
          <a:p>
            <a:fld id="{EA9D4A2C-7103-4162-8C1C-6FF86CA58947}" type="slidenum">
              <a:rPr lang="el-GR" smtClean="0"/>
              <a:pPr/>
              <a:t>5</a:t>
            </a:fld>
            <a:endParaRPr lang="el-GR"/>
          </a:p>
        </p:txBody>
      </p:sp>
    </p:spTree>
    <p:extLst>
      <p:ext uri="{BB962C8B-B14F-4D97-AF65-F5344CB8AC3E}">
        <p14:creationId xmlns="" xmlns:p14="http://schemas.microsoft.com/office/powerpoint/2010/main" val="366197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PARTICIPATORY METHODS TOOLKIT A practitioner’s manual Dr. Nikki Slocum 2003</a:t>
            </a:r>
            <a:endParaRPr lang="el-GR" dirty="0"/>
          </a:p>
        </p:txBody>
      </p:sp>
      <p:sp>
        <p:nvSpPr>
          <p:cNvPr id="4" name="Θέση αριθμού διαφάνειας 3"/>
          <p:cNvSpPr>
            <a:spLocks noGrp="1"/>
          </p:cNvSpPr>
          <p:nvPr>
            <p:ph type="sldNum" sz="quarter" idx="10"/>
          </p:nvPr>
        </p:nvSpPr>
        <p:spPr/>
        <p:txBody>
          <a:bodyPr/>
          <a:lstStyle/>
          <a:p>
            <a:fld id="{EA9D4A2C-7103-4162-8C1C-6FF86CA58947}" type="slidenum">
              <a:rPr lang="el-GR" smtClean="0"/>
              <a:pPr/>
              <a:t>33</a:t>
            </a:fld>
            <a:endParaRPr lang="el-GR"/>
          </a:p>
        </p:txBody>
      </p:sp>
    </p:spTree>
    <p:extLst>
      <p:ext uri="{BB962C8B-B14F-4D97-AF65-F5344CB8AC3E}">
        <p14:creationId xmlns="" xmlns:p14="http://schemas.microsoft.com/office/powerpoint/2010/main" val="2357357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Case Study Methodology Rolf Johansson </a:t>
            </a:r>
            <a:r>
              <a:rPr lang="el-GR" dirty="0" smtClean="0"/>
              <a:t>2003</a:t>
            </a:r>
            <a:r>
              <a:rPr lang="en-US" dirty="0" smtClean="0"/>
              <a:t> </a:t>
            </a:r>
            <a:endParaRPr lang="el-GR" dirty="0"/>
          </a:p>
        </p:txBody>
      </p:sp>
      <p:sp>
        <p:nvSpPr>
          <p:cNvPr id="4" name="Θέση αριθμού διαφάνειας 3"/>
          <p:cNvSpPr>
            <a:spLocks noGrp="1"/>
          </p:cNvSpPr>
          <p:nvPr>
            <p:ph type="sldNum" sz="quarter" idx="10"/>
          </p:nvPr>
        </p:nvSpPr>
        <p:spPr/>
        <p:txBody>
          <a:bodyPr/>
          <a:lstStyle/>
          <a:p>
            <a:fld id="{EA9D4A2C-7103-4162-8C1C-6FF86CA58947}" type="slidenum">
              <a:rPr lang="el-GR" smtClean="0"/>
              <a:pPr/>
              <a:t>34</a:t>
            </a:fld>
            <a:endParaRPr lang="el-GR"/>
          </a:p>
        </p:txBody>
      </p:sp>
    </p:spTree>
    <p:extLst>
      <p:ext uri="{BB962C8B-B14F-4D97-AF65-F5344CB8AC3E}">
        <p14:creationId xmlns="" xmlns:p14="http://schemas.microsoft.com/office/powerpoint/2010/main" val="4274141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smtClean="0"/>
              <a:t>A (VERY) BRIEF REFRESHER ON THE CASE STUDY METHOD  &amp; Qualitative Case Study Methodology: Study Design and Implementation for Novice Researchers  Pamela Baxter and Susan Jack  2008</a:t>
            </a:r>
            <a:endParaRPr lang="el-GR" dirty="0"/>
          </a:p>
        </p:txBody>
      </p:sp>
      <p:sp>
        <p:nvSpPr>
          <p:cNvPr id="4" name="Θέση αριθμού διαφάνειας 3"/>
          <p:cNvSpPr>
            <a:spLocks noGrp="1"/>
          </p:cNvSpPr>
          <p:nvPr>
            <p:ph type="sldNum" sz="quarter" idx="10"/>
          </p:nvPr>
        </p:nvSpPr>
        <p:spPr/>
        <p:txBody>
          <a:bodyPr/>
          <a:lstStyle/>
          <a:p>
            <a:fld id="{EA9D4A2C-7103-4162-8C1C-6FF86CA58947}" type="slidenum">
              <a:rPr lang="el-GR" smtClean="0"/>
              <a:pPr/>
              <a:t>36</a:t>
            </a:fld>
            <a:endParaRPr lang="el-GR"/>
          </a:p>
        </p:txBody>
      </p:sp>
    </p:spTree>
    <p:extLst>
      <p:ext uri="{BB962C8B-B14F-4D97-AF65-F5344CB8AC3E}">
        <p14:creationId xmlns="" xmlns:p14="http://schemas.microsoft.com/office/powerpoint/2010/main" val="2412129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 </a:t>
            </a:r>
            <a:r>
              <a:rPr lang="en-US" sz="1200" b="1" i="0" u="none" strike="noStrike" kern="1200" baseline="0" dirty="0" smtClean="0">
                <a:solidFill>
                  <a:schemeClr val="tx1"/>
                </a:solidFill>
                <a:latin typeface="+mn-lt"/>
                <a:ea typeface="+mn-ea"/>
                <a:cs typeface="+mn-cs"/>
              </a:rPr>
              <a:t>Overview of Case Study Models and Methodology  </a:t>
            </a:r>
            <a:r>
              <a:rPr lang="en-US" dirty="0" smtClean="0"/>
              <a:t>Commonwealth Association for Public Administration and Management</a:t>
            </a:r>
          </a:p>
          <a:p>
            <a:r>
              <a:rPr lang="en-US" dirty="0" smtClean="0"/>
              <a:t>April 2010</a:t>
            </a:r>
            <a:endParaRPr lang="el-GR" dirty="0"/>
          </a:p>
        </p:txBody>
      </p:sp>
      <p:sp>
        <p:nvSpPr>
          <p:cNvPr id="4" name="Θέση αριθμού διαφάνειας 3"/>
          <p:cNvSpPr>
            <a:spLocks noGrp="1"/>
          </p:cNvSpPr>
          <p:nvPr>
            <p:ph type="sldNum" sz="quarter" idx="10"/>
          </p:nvPr>
        </p:nvSpPr>
        <p:spPr/>
        <p:txBody>
          <a:bodyPr/>
          <a:lstStyle/>
          <a:p>
            <a:fld id="{EA9D4A2C-7103-4162-8C1C-6FF86CA58947}" type="slidenum">
              <a:rPr lang="el-GR" smtClean="0"/>
              <a:pPr/>
              <a:t>44</a:t>
            </a:fld>
            <a:endParaRPr lang="el-GR"/>
          </a:p>
        </p:txBody>
      </p:sp>
    </p:spTree>
    <p:extLst>
      <p:ext uri="{BB962C8B-B14F-4D97-AF65-F5344CB8AC3E}">
        <p14:creationId xmlns="" xmlns:p14="http://schemas.microsoft.com/office/powerpoint/2010/main" val="2653339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DAAFE423-516B-4D6D-AB22-2127264978C4}" type="datetime1">
              <a:rPr lang="el-GR" smtClean="0"/>
              <a:pPr/>
              <a:t>15/5/2016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1976291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C5BE4A7A-6DCE-4CB8-96E2-9373E7F50307}" type="datetime1">
              <a:rPr lang="el-GR" smtClean="0"/>
              <a:pPr/>
              <a:t>15/5/2016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3414888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86215704-F325-494C-B92D-55625D6EAEAF}" type="datetime1">
              <a:rPr lang="el-GR" smtClean="0"/>
              <a:pPr/>
              <a:t>15/5/2016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390739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l-GR" smtClean="0"/>
              <a:t>Στυλ κύριου τίτλου</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0A9145AA-A09E-42B1-A510-C3B833ACEFC0}"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9FB6BA53-B352-424C-9303-4E531A0B7B22}"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l-GR" smtClean="0"/>
              <a:t>Στυλ κύριου τίτλου</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l-GR" smtClean="0"/>
              <a:t>Στυλ υποδείγματος κειμένου</a:t>
            </a:r>
          </a:p>
        </p:txBody>
      </p:sp>
      <p:sp>
        <p:nvSpPr>
          <p:cNvPr id="4" name="Date Placeholder 3"/>
          <p:cNvSpPr>
            <a:spLocks noGrp="1"/>
          </p:cNvSpPr>
          <p:nvPr>
            <p:ph type="dt" sz="half" idx="10"/>
          </p:nvPr>
        </p:nvSpPr>
        <p:spPr/>
        <p:txBody>
          <a:bodyPr/>
          <a:lstStyle/>
          <a:p>
            <a:fld id="{85990866-D2BA-4256-B542-84DDBF03C14B}"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83862712-3AEB-454B-9785-58B3787515AD}" type="datetime1">
              <a:rPr lang="el-GR" smtClean="0"/>
              <a:pPr/>
              <a:t>15/5/2016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FB8EB073-3D2F-4477-9B74-F66C6716BD97}" type="slidenum">
              <a:rPr lang="el-GR" smtClean="0"/>
              <a:pPr/>
              <a:t>‹#›</a:t>
            </a:fld>
            <a:endParaRPr lang="el-GR"/>
          </a:p>
        </p:txBody>
      </p:sp>
      <p:sp>
        <p:nvSpPr>
          <p:cNvPr id="8" name="Title 7"/>
          <p:cNvSpPr>
            <a:spLocks noGrp="1"/>
          </p:cNvSpPr>
          <p:nvPr>
            <p:ph type="title"/>
          </p:nvPr>
        </p:nvSpPr>
        <p:spPr/>
        <p:txBody>
          <a:bodyPr/>
          <a:lstStyle/>
          <a:p>
            <a:r>
              <a:rPr lang="el-GR" smtClean="0"/>
              <a:t>Στυλ κύριου τίτλου</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l-GR" smtClean="0"/>
              <a:t>Στυλ υποδείγματος κειμένου</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l-GR" smtClean="0"/>
              <a:t>Στυλ υποδείγματος κειμένου</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B23B0093-3876-4631-9C44-AD17154BE0A5}" type="datetime1">
              <a:rPr lang="el-GR" smtClean="0"/>
              <a:pPr/>
              <a:t>15/5/2016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FB8EB073-3D2F-4477-9B74-F66C6716BD97}" type="slidenum">
              <a:rPr lang="el-GR" smtClean="0"/>
              <a:pPr/>
              <a:t>‹#›</a:t>
            </a:fld>
            <a:endParaRPr lang="el-G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Date Placeholder 2"/>
          <p:cNvSpPr>
            <a:spLocks noGrp="1"/>
          </p:cNvSpPr>
          <p:nvPr>
            <p:ph type="dt" sz="half" idx="10"/>
          </p:nvPr>
        </p:nvSpPr>
        <p:spPr/>
        <p:txBody>
          <a:bodyPr/>
          <a:lstStyle/>
          <a:p>
            <a:fld id="{0EC4F4FB-8740-471F-AFD9-C85E1B2811C1}" type="datetime1">
              <a:rPr lang="el-GR" smtClean="0"/>
              <a:pPr/>
              <a:t>15/5/2016</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FB8EB073-3D2F-4477-9B74-F66C6716BD97}" type="slidenum">
              <a:rPr lang="el-GR" smtClean="0"/>
              <a:pPr/>
              <a:t>‹#›</a:t>
            </a:fld>
            <a:endParaRPr lang="el-G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60ADA6-35EB-43EE-97DC-8665D76C4D4A}" type="datetime1">
              <a:rPr lang="el-GR" smtClean="0"/>
              <a:pPr/>
              <a:t>15/5/2016</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FB8EB073-3D2F-4477-9B74-F66C6716BD97}" type="slidenum">
              <a:rPr lang="el-GR" smtClean="0"/>
              <a:pPr/>
              <a:t>‹#›</a:t>
            </a:fld>
            <a:endParaRPr lang="el-G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l-GR" smtClean="0"/>
              <a:t>Στυλ κύριου τίτλου</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l-GR" smtClean="0"/>
              <a:t>Στυλ υποδείγματος κειμένου</a:t>
            </a:r>
          </a:p>
        </p:txBody>
      </p:sp>
      <p:sp>
        <p:nvSpPr>
          <p:cNvPr id="5" name="Date Placeholder 4"/>
          <p:cNvSpPr>
            <a:spLocks noGrp="1"/>
          </p:cNvSpPr>
          <p:nvPr>
            <p:ph type="dt" sz="half" idx="10"/>
          </p:nvPr>
        </p:nvSpPr>
        <p:spPr/>
        <p:txBody>
          <a:bodyPr/>
          <a:lstStyle/>
          <a:p>
            <a:fld id="{ADB9A0D8-6F1B-4926-B68E-FFDBC9600571}" type="datetime1">
              <a:rPr lang="el-GR" smtClean="0"/>
              <a:pPr/>
              <a:t>15/5/2016</a:t>
            </a:fld>
            <a:endParaRPr lang="el-GR"/>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l-G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FB8EB073-3D2F-4477-9B74-F66C6716BD97}"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608AA18B-5CBD-4F99-ACCA-9E4BC44A7873}" type="datetime1">
              <a:rPr lang="el-GR" smtClean="0"/>
              <a:pPr/>
              <a:t>15/5/2016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35690057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l-GR" smtClean="0"/>
              <a:t>Κάντε κλικ στο εικονίδιο για να προσθέσετε μια εικόνα</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l-GR" smtClean="0"/>
              <a:t>Στυλ κύριου τίτλου</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65A72E2D-507F-4BAC-9945-55312108000C}" type="datetime1">
              <a:rPr lang="el-GR" smtClean="0"/>
              <a:pPr/>
              <a:t>15/5/2016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FB8EB073-3D2F-4477-9B74-F66C6716BD97}" type="slidenum">
              <a:rPr lang="el-GR" smtClean="0"/>
              <a:pPr/>
              <a:t>‹#›</a:t>
            </a:fld>
            <a:endParaRPr lang="el-G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B795CB39-FE97-44FE-B578-F4B2055F1F2F}"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C4FA9075-737F-43F8-9860-A657B1334438}"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520940" cy="548640"/>
          </a:xfrm>
        </p:spPr>
        <p:txBody>
          <a:bodyPr/>
          <a:lstStyle/>
          <a:p>
            <a:r>
              <a:rPr lang="el-GR" smtClean="0"/>
              <a:t>Στυλ κύριου τίτλου</a:t>
            </a:r>
            <a:endParaRPr lang="en-US"/>
          </a:p>
        </p:txBody>
      </p:sp>
      <p:sp>
        <p:nvSpPr>
          <p:cNvPr id="3" name="Content Placeholder 2"/>
          <p:cNvSpPr>
            <a:spLocks noGrp="1"/>
          </p:cNvSpPr>
          <p:nvPr>
            <p:ph idx="1"/>
          </p:nvPr>
        </p:nvSpPr>
        <p:spPr>
          <a:xfrm>
            <a:off x="755576" y="1844824"/>
            <a:ext cx="7520940" cy="3579849"/>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3ACFAA7D-A47C-4403-985E-EAD31FDA9678}"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
        <p:nvSpPr>
          <p:cNvPr id="8" name="Θέση εικόνας 7"/>
          <p:cNvSpPr>
            <a:spLocks noGrp="1"/>
          </p:cNvSpPr>
          <p:nvPr>
            <p:ph type="pic" sz="quarter" idx="13"/>
          </p:nvPr>
        </p:nvSpPr>
        <p:spPr>
          <a:xfrm>
            <a:off x="6156176" y="116632"/>
            <a:ext cx="2159000" cy="792162"/>
          </a:xfrm>
        </p:spPr>
        <p:txBody>
          <a:bodyPr/>
          <a:lstStyle/>
          <a:p>
            <a:endParaRPr lang="el-GR" dirty="0"/>
          </a:p>
        </p:txBody>
      </p:sp>
      <p:sp>
        <p:nvSpPr>
          <p:cNvPr id="10" name="Θέση εικόνας 9"/>
          <p:cNvSpPr>
            <a:spLocks noGrp="1"/>
          </p:cNvSpPr>
          <p:nvPr>
            <p:ph type="pic" sz="quarter" idx="14"/>
          </p:nvPr>
        </p:nvSpPr>
        <p:spPr>
          <a:xfrm>
            <a:off x="755576" y="188640"/>
            <a:ext cx="2303463" cy="720725"/>
          </a:xfrm>
        </p:spPr>
        <p:txBody>
          <a:bodyPr/>
          <a:lstStyle/>
          <a:p>
            <a:endParaRPr lang="el-G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520940" cy="548640"/>
          </a:xfrm>
        </p:spPr>
        <p:txBody>
          <a:bodyPr/>
          <a:lstStyle/>
          <a:p>
            <a:r>
              <a:rPr lang="el-GR" smtClean="0"/>
              <a:t>Στυλ κύριου τίτλου</a:t>
            </a:r>
            <a:endParaRPr lang="en-US"/>
          </a:p>
        </p:txBody>
      </p:sp>
      <p:sp>
        <p:nvSpPr>
          <p:cNvPr id="3" name="Content Placeholder 2"/>
          <p:cNvSpPr>
            <a:spLocks noGrp="1"/>
          </p:cNvSpPr>
          <p:nvPr>
            <p:ph idx="1"/>
          </p:nvPr>
        </p:nvSpPr>
        <p:spPr>
          <a:xfrm>
            <a:off x="755576" y="1844824"/>
            <a:ext cx="7520940" cy="3579849"/>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70BCBCF1-40F9-4694-8094-1FDA4F34C360}"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
        <p:nvSpPr>
          <p:cNvPr id="8" name="Θέση εικόνας 7"/>
          <p:cNvSpPr>
            <a:spLocks noGrp="1"/>
          </p:cNvSpPr>
          <p:nvPr>
            <p:ph type="pic" sz="quarter" idx="13"/>
          </p:nvPr>
        </p:nvSpPr>
        <p:spPr>
          <a:xfrm>
            <a:off x="6156176" y="116632"/>
            <a:ext cx="2159000" cy="792162"/>
          </a:xfrm>
        </p:spPr>
        <p:txBody>
          <a:bodyPr/>
          <a:lstStyle/>
          <a:p>
            <a:endParaRPr lang="el-GR" dirty="0"/>
          </a:p>
        </p:txBody>
      </p:sp>
      <p:sp>
        <p:nvSpPr>
          <p:cNvPr id="10" name="Θέση εικόνας 9"/>
          <p:cNvSpPr>
            <a:spLocks noGrp="1"/>
          </p:cNvSpPr>
          <p:nvPr>
            <p:ph type="pic" sz="quarter" idx="14"/>
          </p:nvPr>
        </p:nvSpPr>
        <p:spPr>
          <a:xfrm>
            <a:off x="755576" y="188640"/>
            <a:ext cx="2303463" cy="720725"/>
          </a:xfrm>
        </p:spPr>
        <p:txBody>
          <a:bodyPr/>
          <a:lstStyle/>
          <a:p>
            <a:endParaRPr lang="el-G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520940" cy="548640"/>
          </a:xfrm>
        </p:spPr>
        <p:txBody>
          <a:bodyPr/>
          <a:lstStyle/>
          <a:p>
            <a:r>
              <a:rPr lang="el-GR" smtClean="0"/>
              <a:t>Στυλ κύριου τίτλου</a:t>
            </a:r>
            <a:endParaRPr lang="en-US"/>
          </a:p>
        </p:txBody>
      </p:sp>
      <p:sp>
        <p:nvSpPr>
          <p:cNvPr id="3" name="Content Placeholder 2"/>
          <p:cNvSpPr>
            <a:spLocks noGrp="1"/>
          </p:cNvSpPr>
          <p:nvPr>
            <p:ph idx="1"/>
          </p:nvPr>
        </p:nvSpPr>
        <p:spPr>
          <a:xfrm>
            <a:off x="755576" y="1844824"/>
            <a:ext cx="7520940" cy="3579849"/>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9D470908-33E6-4F05-977E-5FE2875D8B49}"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
        <p:nvSpPr>
          <p:cNvPr id="8" name="Θέση εικόνας 7"/>
          <p:cNvSpPr>
            <a:spLocks noGrp="1"/>
          </p:cNvSpPr>
          <p:nvPr>
            <p:ph type="pic" sz="quarter" idx="13"/>
          </p:nvPr>
        </p:nvSpPr>
        <p:spPr>
          <a:xfrm>
            <a:off x="6156176" y="116632"/>
            <a:ext cx="2159000" cy="792162"/>
          </a:xfrm>
        </p:spPr>
        <p:txBody>
          <a:bodyPr/>
          <a:lstStyle/>
          <a:p>
            <a:endParaRPr lang="el-GR" dirty="0"/>
          </a:p>
        </p:txBody>
      </p:sp>
      <p:sp>
        <p:nvSpPr>
          <p:cNvPr id="10" name="Θέση εικόνας 9"/>
          <p:cNvSpPr>
            <a:spLocks noGrp="1"/>
          </p:cNvSpPr>
          <p:nvPr>
            <p:ph type="pic" sz="quarter" idx="14"/>
          </p:nvPr>
        </p:nvSpPr>
        <p:spPr>
          <a:xfrm>
            <a:off x="755576" y="188640"/>
            <a:ext cx="2303463" cy="720725"/>
          </a:xfrm>
        </p:spPr>
        <p:txBody>
          <a:bodyPr/>
          <a:lstStyle/>
          <a:p>
            <a:endParaRPr lang="el-G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520940" cy="548640"/>
          </a:xfrm>
        </p:spPr>
        <p:txBody>
          <a:bodyPr/>
          <a:lstStyle/>
          <a:p>
            <a:r>
              <a:rPr lang="el-GR" smtClean="0"/>
              <a:t>Στυλ κύριου τίτλου</a:t>
            </a:r>
            <a:endParaRPr lang="en-US"/>
          </a:p>
        </p:txBody>
      </p:sp>
      <p:sp>
        <p:nvSpPr>
          <p:cNvPr id="3" name="Content Placeholder 2"/>
          <p:cNvSpPr>
            <a:spLocks noGrp="1"/>
          </p:cNvSpPr>
          <p:nvPr>
            <p:ph idx="1"/>
          </p:nvPr>
        </p:nvSpPr>
        <p:spPr>
          <a:xfrm>
            <a:off x="755576" y="1844824"/>
            <a:ext cx="7520940" cy="3579849"/>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80080A01-30D0-4478-8A96-68E924C6040D}"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
        <p:nvSpPr>
          <p:cNvPr id="8" name="Θέση εικόνας 7"/>
          <p:cNvSpPr>
            <a:spLocks noGrp="1"/>
          </p:cNvSpPr>
          <p:nvPr>
            <p:ph type="pic" sz="quarter" idx="13"/>
          </p:nvPr>
        </p:nvSpPr>
        <p:spPr>
          <a:xfrm>
            <a:off x="6156176" y="116632"/>
            <a:ext cx="2159000" cy="792162"/>
          </a:xfrm>
        </p:spPr>
        <p:txBody>
          <a:bodyPr/>
          <a:lstStyle/>
          <a:p>
            <a:endParaRPr lang="el-GR" dirty="0"/>
          </a:p>
        </p:txBody>
      </p:sp>
      <p:sp>
        <p:nvSpPr>
          <p:cNvPr id="10" name="Θέση εικόνας 9"/>
          <p:cNvSpPr>
            <a:spLocks noGrp="1"/>
          </p:cNvSpPr>
          <p:nvPr>
            <p:ph type="pic" sz="quarter" idx="14"/>
          </p:nvPr>
        </p:nvSpPr>
        <p:spPr>
          <a:xfrm>
            <a:off x="755576" y="188640"/>
            <a:ext cx="2303463" cy="720725"/>
          </a:xfrm>
        </p:spPr>
        <p:txBody>
          <a:bodyPr/>
          <a:lstStyle/>
          <a:p>
            <a:endParaRPr lang="el-G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520940" cy="548640"/>
          </a:xfrm>
        </p:spPr>
        <p:txBody>
          <a:bodyPr/>
          <a:lstStyle/>
          <a:p>
            <a:r>
              <a:rPr lang="el-GR" smtClean="0"/>
              <a:t>Στυλ κύριου τίτλου</a:t>
            </a:r>
            <a:endParaRPr lang="en-US"/>
          </a:p>
        </p:txBody>
      </p:sp>
      <p:sp>
        <p:nvSpPr>
          <p:cNvPr id="3" name="Content Placeholder 2"/>
          <p:cNvSpPr>
            <a:spLocks noGrp="1"/>
          </p:cNvSpPr>
          <p:nvPr>
            <p:ph idx="1"/>
          </p:nvPr>
        </p:nvSpPr>
        <p:spPr>
          <a:xfrm>
            <a:off x="755576" y="1844824"/>
            <a:ext cx="7520940" cy="3579849"/>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1A6FB442-603E-4BAE-AC00-F1AA6C093285}"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
        <p:nvSpPr>
          <p:cNvPr id="8" name="Θέση εικόνας 7"/>
          <p:cNvSpPr>
            <a:spLocks noGrp="1"/>
          </p:cNvSpPr>
          <p:nvPr>
            <p:ph type="pic" sz="quarter" idx="13"/>
          </p:nvPr>
        </p:nvSpPr>
        <p:spPr>
          <a:xfrm>
            <a:off x="6156176" y="116632"/>
            <a:ext cx="2159000" cy="792162"/>
          </a:xfrm>
        </p:spPr>
        <p:txBody>
          <a:bodyPr/>
          <a:lstStyle/>
          <a:p>
            <a:endParaRPr lang="el-GR" dirty="0"/>
          </a:p>
        </p:txBody>
      </p:sp>
      <p:sp>
        <p:nvSpPr>
          <p:cNvPr id="10" name="Θέση εικόνας 9"/>
          <p:cNvSpPr>
            <a:spLocks noGrp="1"/>
          </p:cNvSpPr>
          <p:nvPr>
            <p:ph type="pic" sz="quarter" idx="14"/>
          </p:nvPr>
        </p:nvSpPr>
        <p:spPr>
          <a:xfrm>
            <a:off x="755576" y="188640"/>
            <a:ext cx="2303463" cy="720725"/>
          </a:xfrm>
        </p:spPr>
        <p:txBody>
          <a:bodyPr/>
          <a:lstStyle/>
          <a:p>
            <a:endParaRPr lang="el-G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6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520940" cy="548640"/>
          </a:xfrm>
        </p:spPr>
        <p:txBody>
          <a:bodyPr/>
          <a:lstStyle/>
          <a:p>
            <a:r>
              <a:rPr lang="el-GR" smtClean="0"/>
              <a:t>Στυλ κύριου τίτλου</a:t>
            </a:r>
            <a:endParaRPr lang="en-US"/>
          </a:p>
        </p:txBody>
      </p:sp>
      <p:sp>
        <p:nvSpPr>
          <p:cNvPr id="3" name="Content Placeholder 2"/>
          <p:cNvSpPr>
            <a:spLocks noGrp="1"/>
          </p:cNvSpPr>
          <p:nvPr>
            <p:ph idx="1"/>
          </p:nvPr>
        </p:nvSpPr>
        <p:spPr>
          <a:xfrm>
            <a:off x="755576" y="1844824"/>
            <a:ext cx="7520940" cy="3579849"/>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593EC6AF-2A1A-41D8-8A3F-4E52556B2744}"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
        <p:nvSpPr>
          <p:cNvPr id="8" name="Θέση εικόνας 7"/>
          <p:cNvSpPr>
            <a:spLocks noGrp="1"/>
          </p:cNvSpPr>
          <p:nvPr>
            <p:ph type="pic" sz="quarter" idx="13"/>
          </p:nvPr>
        </p:nvSpPr>
        <p:spPr>
          <a:xfrm>
            <a:off x="6156176" y="116632"/>
            <a:ext cx="2159000" cy="792162"/>
          </a:xfrm>
        </p:spPr>
        <p:txBody>
          <a:bodyPr/>
          <a:lstStyle/>
          <a:p>
            <a:endParaRPr lang="el-GR" dirty="0"/>
          </a:p>
        </p:txBody>
      </p:sp>
      <p:sp>
        <p:nvSpPr>
          <p:cNvPr id="10" name="Θέση εικόνας 9"/>
          <p:cNvSpPr>
            <a:spLocks noGrp="1"/>
          </p:cNvSpPr>
          <p:nvPr>
            <p:ph type="pic" sz="quarter" idx="14"/>
          </p:nvPr>
        </p:nvSpPr>
        <p:spPr>
          <a:xfrm>
            <a:off x="755576" y="188640"/>
            <a:ext cx="2303463" cy="720725"/>
          </a:xfrm>
        </p:spPr>
        <p:txBody>
          <a:bodyPr/>
          <a:lstStyle/>
          <a:p>
            <a:endParaRPr lang="el-G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7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520940" cy="548640"/>
          </a:xfrm>
        </p:spPr>
        <p:txBody>
          <a:bodyPr/>
          <a:lstStyle/>
          <a:p>
            <a:r>
              <a:rPr lang="el-GR" smtClean="0"/>
              <a:t>Στυλ κύριου τίτλου</a:t>
            </a:r>
            <a:endParaRPr lang="en-US"/>
          </a:p>
        </p:txBody>
      </p:sp>
      <p:sp>
        <p:nvSpPr>
          <p:cNvPr id="3" name="Content Placeholder 2"/>
          <p:cNvSpPr>
            <a:spLocks noGrp="1"/>
          </p:cNvSpPr>
          <p:nvPr>
            <p:ph idx="1"/>
          </p:nvPr>
        </p:nvSpPr>
        <p:spPr>
          <a:xfrm>
            <a:off x="755576" y="1844824"/>
            <a:ext cx="7520940" cy="3579849"/>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3D19673A-FDD4-487C-A3E2-2CB865880B7E}"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
        <p:nvSpPr>
          <p:cNvPr id="8" name="Θέση εικόνας 7"/>
          <p:cNvSpPr>
            <a:spLocks noGrp="1"/>
          </p:cNvSpPr>
          <p:nvPr>
            <p:ph type="pic" sz="quarter" idx="13"/>
          </p:nvPr>
        </p:nvSpPr>
        <p:spPr>
          <a:xfrm>
            <a:off x="6156176" y="116632"/>
            <a:ext cx="2159000" cy="792162"/>
          </a:xfrm>
        </p:spPr>
        <p:txBody>
          <a:bodyPr/>
          <a:lstStyle/>
          <a:p>
            <a:endParaRPr lang="el-GR" dirty="0"/>
          </a:p>
        </p:txBody>
      </p:sp>
      <p:sp>
        <p:nvSpPr>
          <p:cNvPr id="10" name="Θέση εικόνας 9"/>
          <p:cNvSpPr>
            <a:spLocks noGrp="1"/>
          </p:cNvSpPr>
          <p:nvPr>
            <p:ph type="pic" sz="quarter" idx="14"/>
          </p:nvPr>
        </p:nvSpPr>
        <p:spPr>
          <a:xfrm>
            <a:off x="755576" y="188640"/>
            <a:ext cx="2303463" cy="720725"/>
          </a:xfrm>
        </p:spPr>
        <p:txBody>
          <a:bodyPr/>
          <a:lstStyle/>
          <a:p>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AEC01E5A-C34B-469F-AEE9-4973A6C9B4CB}" type="datetime1">
              <a:rPr lang="el-GR" smtClean="0"/>
              <a:pPr/>
              <a:t>15/5/2016</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11410779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8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520940" cy="548640"/>
          </a:xfrm>
        </p:spPr>
        <p:txBody>
          <a:bodyPr/>
          <a:lstStyle/>
          <a:p>
            <a:r>
              <a:rPr lang="el-GR" smtClean="0"/>
              <a:t>Στυλ κύριου τίτλου</a:t>
            </a:r>
            <a:endParaRPr lang="en-US"/>
          </a:p>
        </p:txBody>
      </p:sp>
      <p:sp>
        <p:nvSpPr>
          <p:cNvPr id="3" name="Content Placeholder 2"/>
          <p:cNvSpPr>
            <a:spLocks noGrp="1"/>
          </p:cNvSpPr>
          <p:nvPr>
            <p:ph idx="1"/>
          </p:nvPr>
        </p:nvSpPr>
        <p:spPr>
          <a:xfrm>
            <a:off x="755576" y="1844824"/>
            <a:ext cx="7520940" cy="3579849"/>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F2EFD9A-B226-4529-88DB-5733261D78E4}"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
        <p:nvSpPr>
          <p:cNvPr id="8" name="Θέση εικόνας 7"/>
          <p:cNvSpPr>
            <a:spLocks noGrp="1"/>
          </p:cNvSpPr>
          <p:nvPr>
            <p:ph type="pic" sz="quarter" idx="13"/>
          </p:nvPr>
        </p:nvSpPr>
        <p:spPr>
          <a:xfrm>
            <a:off x="6156176" y="116632"/>
            <a:ext cx="2159000" cy="792162"/>
          </a:xfrm>
        </p:spPr>
        <p:txBody>
          <a:bodyPr/>
          <a:lstStyle/>
          <a:p>
            <a:endParaRPr lang="el-GR" dirty="0"/>
          </a:p>
        </p:txBody>
      </p:sp>
      <p:sp>
        <p:nvSpPr>
          <p:cNvPr id="10" name="Θέση εικόνας 9"/>
          <p:cNvSpPr>
            <a:spLocks noGrp="1"/>
          </p:cNvSpPr>
          <p:nvPr>
            <p:ph type="pic" sz="quarter" idx="14"/>
          </p:nvPr>
        </p:nvSpPr>
        <p:spPr>
          <a:xfrm>
            <a:off x="755576" y="188640"/>
            <a:ext cx="2303463" cy="720725"/>
          </a:xfrm>
        </p:spPr>
        <p:txBody>
          <a:bodyPr/>
          <a:lstStyle/>
          <a:p>
            <a:endParaRPr lang="el-G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9_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755576" y="1124744"/>
            <a:ext cx="7520940" cy="548640"/>
          </a:xfrm>
        </p:spPr>
        <p:txBody>
          <a:bodyPr/>
          <a:lstStyle/>
          <a:p>
            <a:r>
              <a:rPr lang="el-GR" smtClean="0"/>
              <a:t>Στυλ κύριου τίτλου</a:t>
            </a:r>
            <a:endParaRPr lang="en-US"/>
          </a:p>
        </p:txBody>
      </p:sp>
      <p:sp>
        <p:nvSpPr>
          <p:cNvPr id="3" name="Content Placeholder 2"/>
          <p:cNvSpPr>
            <a:spLocks noGrp="1"/>
          </p:cNvSpPr>
          <p:nvPr>
            <p:ph idx="1"/>
          </p:nvPr>
        </p:nvSpPr>
        <p:spPr>
          <a:xfrm>
            <a:off x="755576" y="1844824"/>
            <a:ext cx="7520940" cy="3579849"/>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F07F021C-5BAA-44A4-A3F8-3094833BD09B}" type="datetime1">
              <a:rPr lang="el-GR" smtClean="0"/>
              <a:pPr/>
              <a:t>15/5/2016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B8EB073-3D2F-4477-9B74-F66C6716BD97}" type="slidenum">
              <a:rPr lang="el-GR" smtClean="0"/>
              <a:pPr/>
              <a:t>‹#›</a:t>
            </a:fld>
            <a:endParaRPr lang="el-GR"/>
          </a:p>
        </p:txBody>
      </p:sp>
      <p:sp>
        <p:nvSpPr>
          <p:cNvPr id="8" name="Θέση εικόνας 7"/>
          <p:cNvSpPr>
            <a:spLocks noGrp="1"/>
          </p:cNvSpPr>
          <p:nvPr>
            <p:ph type="pic" sz="quarter" idx="13"/>
          </p:nvPr>
        </p:nvSpPr>
        <p:spPr>
          <a:xfrm>
            <a:off x="6156176" y="116632"/>
            <a:ext cx="2159000" cy="792162"/>
          </a:xfrm>
        </p:spPr>
        <p:txBody>
          <a:bodyPr/>
          <a:lstStyle/>
          <a:p>
            <a:endParaRPr lang="el-GR" dirty="0"/>
          </a:p>
        </p:txBody>
      </p:sp>
      <p:sp>
        <p:nvSpPr>
          <p:cNvPr id="10" name="Θέση εικόνας 9"/>
          <p:cNvSpPr>
            <a:spLocks noGrp="1"/>
          </p:cNvSpPr>
          <p:nvPr>
            <p:ph type="pic" sz="quarter" idx="14"/>
          </p:nvPr>
        </p:nvSpPr>
        <p:spPr>
          <a:xfrm>
            <a:off x="755576" y="188640"/>
            <a:ext cx="2303463" cy="720725"/>
          </a:xfrm>
        </p:spPr>
        <p:txBody>
          <a:bodyPr/>
          <a:lstStyle/>
          <a:p>
            <a:endParaRPr lang="el-G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07BB59E9-749C-4901-95A6-3CFF067D666A}" type="datetime1">
              <a:rPr lang="el-GR" smtClean="0"/>
              <a:pPr/>
              <a:t>15/5/2016</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a:t>
            </a:fld>
            <a:endParaRPr lang="el-GR"/>
          </a:p>
        </p:txBody>
      </p:sp>
    </p:spTree>
    <p:extLst>
      <p:ext uri="{BB962C8B-B14F-4D97-AF65-F5344CB8AC3E}">
        <p14:creationId xmlns="" xmlns:p14="http://schemas.microsoft.com/office/powerpoint/2010/main" val="3680849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C9C2F9B1-BA42-48BE-8A12-E2C28C3259CF}" type="datetime1">
              <a:rPr lang="el-GR" smtClean="0"/>
              <a:pPr/>
              <a:t>15/5/2016</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538637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3DAF7718-7FEA-4AEC-BC2E-BBC19DEFA23E}" type="datetime1">
              <a:rPr lang="el-GR" smtClean="0"/>
              <a:pPr/>
              <a:t>15/5/2016</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141814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C9A42900-971F-437D-B997-8B457B8BF1CC}" type="datetime1">
              <a:rPr lang="el-GR" smtClean="0"/>
              <a:pPr/>
              <a:t>15/5/2016</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2162243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5A3ACBB5-C004-4222-B26E-C579001505AA}" type="datetime1">
              <a:rPr lang="el-GR" smtClean="0"/>
              <a:pPr/>
              <a:t>15/5/2016</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1992421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9E71D83-7A24-4BB1-A68F-3A9DD9503282}" type="datetime1">
              <a:rPr lang="el-GR" smtClean="0"/>
              <a:pPr/>
              <a:t>15/5/2016</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753866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ADDF54F7-A454-4FB0-BD69-37D84368EAD7}" type="datetime1">
              <a:rPr lang="el-GR" smtClean="0"/>
              <a:pPr/>
              <a:t>15/5/2016</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2224275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4403C-3299-4962-A415-B4B594328F0F}" type="datetime1">
              <a:rPr lang="el-GR" smtClean="0"/>
              <a:pPr/>
              <a:t>15/5/2016</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7E2EC6-97DF-4A9F-BFD5-83DF9E4FACF8}" type="slidenum">
              <a:rPr lang="el-GR" smtClean="0"/>
              <a:pPr/>
              <a:t>‹#›</a:t>
            </a:fld>
            <a:endParaRPr lang="el-GR"/>
          </a:p>
        </p:txBody>
      </p:sp>
    </p:spTree>
    <p:extLst>
      <p:ext uri="{BB962C8B-B14F-4D97-AF65-F5344CB8AC3E}">
        <p14:creationId xmlns="" xmlns:p14="http://schemas.microsoft.com/office/powerpoint/2010/main" val="5799208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l-GR" smtClean="0"/>
              <a:t>Στυλ κύριου τίτλου</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8531A4D-04C5-45BE-BDC1-75567168D335}" type="datetime1">
              <a:rPr lang="el-GR" smtClean="0"/>
              <a:pPr/>
              <a:t>15/5/2016</a:t>
            </a:fld>
            <a:endParaRPr lang="el-GR"/>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l-GR"/>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547E2EC6-97DF-4A9F-BFD5-83DF9E4FACF8}"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684" r:id="rId21"/>
  </p:sldLayoutIdLst>
  <p:hf hdr="0" ftr="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hyperlink" Target="http://www.uoi.gr/en/" TargetMode="External"/><Relationship Id="rId2" Type="http://schemas.openxmlformats.org/officeDocument/2006/relationships/hyperlink" Target="http://www.unina.it/home" TargetMode="Externa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44.xml"/><Relationship Id="rId3" Type="http://schemas.openxmlformats.org/officeDocument/2006/relationships/slide" Target="slide5.xml"/><Relationship Id="rId7" Type="http://schemas.openxmlformats.org/officeDocument/2006/relationships/slide" Target="slide35.xml"/><Relationship Id="rId12" Type="http://schemas.openxmlformats.org/officeDocument/2006/relationships/slide" Target="slide43.xml"/><Relationship Id="rId2" Type="http://schemas.openxmlformats.org/officeDocument/2006/relationships/slide" Target="slide4.xml"/><Relationship Id="rId1" Type="http://schemas.openxmlformats.org/officeDocument/2006/relationships/slideLayout" Target="../slideLayouts/slideLayout15.xml"/><Relationship Id="rId6" Type="http://schemas.openxmlformats.org/officeDocument/2006/relationships/slide" Target="slide34.xml"/><Relationship Id="rId11" Type="http://schemas.openxmlformats.org/officeDocument/2006/relationships/slide" Target="slide42.xml"/><Relationship Id="rId5" Type="http://schemas.openxmlformats.org/officeDocument/2006/relationships/slide" Target="slide8.xml"/><Relationship Id="rId10" Type="http://schemas.openxmlformats.org/officeDocument/2006/relationships/slide" Target="slide41.xml"/><Relationship Id="rId4" Type="http://schemas.openxmlformats.org/officeDocument/2006/relationships/slide" Target="slide6.xml"/><Relationship Id="rId9" Type="http://schemas.openxmlformats.org/officeDocument/2006/relationships/slide" Target="slide40.xml"/><Relationship Id="rId14" Type="http://schemas.openxmlformats.org/officeDocument/2006/relationships/slide" Target="slide46.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3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3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 Id="rId4" Type="http://schemas.openxmlformats.org/officeDocument/2006/relationships/image" Target="../media/image8.png"/></Relationships>
</file>

<file path=ppt/slides/_rels/slide3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4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4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jpeg"/><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4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jpeg"/><Relationship Id="rId1" Type="http://schemas.openxmlformats.org/officeDocument/2006/relationships/slideLayout" Target="../slideLayouts/slideLayout23.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jpeg"/><Relationship Id="rId7" Type="http://schemas.openxmlformats.org/officeDocument/2006/relationships/diagramColors" Target="../diagrams/colors1.xml"/><Relationship Id="rId2" Type="http://schemas.openxmlformats.org/officeDocument/2006/relationships/image" Target="../media/image6.jpeg"/><Relationship Id="rId1" Type="http://schemas.openxmlformats.org/officeDocument/2006/relationships/slideLayout" Target="../slideLayouts/slideLayout2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6"/>
          <p:cNvPicPr>
            <a:picLocks noChangeAspect="1"/>
          </p:cNvPicPr>
          <p:nvPr/>
        </p:nvPicPr>
        <p:blipFill>
          <a:blip r:embed="rId2">
            <a:extLst>
              <a:ext uri="{BEBA8EAE-BF5A-486C-A8C5-ECC9F3942E4B}">
                <a14:imgProps xmlns="" xmlns:a14="http://schemas.microsoft.com/office/drawing/2010/main">
                  <a14:imgLayer r:embed="rId3">
                    <a14:imgEffect>
                      <a14:brightnessContrast bright="20000"/>
                    </a14:imgEffect>
                  </a14:imgLayer>
                </a14:imgProps>
              </a:ext>
              <a:ext uri="{28A0092B-C50C-407E-A947-70E740481C1C}">
                <a14:useLocalDpi xmlns="" xmlns:a14="http://schemas.microsoft.com/office/drawing/2010/main" val="0"/>
              </a:ext>
            </a:extLst>
          </a:blip>
          <a:stretch>
            <a:fillRect/>
          </a:stretch>
        </p:blipFill>
        <p:spPr>
          <a:xfrm>
            <a:off x="2721417" y="821975"/>
            <a:ext cx="5370781" cy="6008561"/>
          </a:xfrm>
          <a:prstGeom prst="rect">
            <a:avLst/>
          </a:prstGeom>
          <a:ln>
            <a:noFill/>
          </a:ln>
          <a:effectLst>
            <a:softEdge rad="112500"/>
          </a:effectLst>
        </p:spPr>
      </p:pic>
      <p:pic>
        <p:nvPicPr>
          <p:cNvPr id="4" name="5 - Εικόνα" descr="EU_flag-Erasmus_vect_POS.jpg"/>
          <p:cNvPicPr>
            <a:picLocks noChangeAspect="1"/>
          </p:cNvPicPr>
          <p:nvPr/>
        </p:nvPicPr>
        <p:blipFill>
          <a:blip r:embed="rId4">
            <a:extLst>
              <a:ext uri="{28A0092B-C50C-407E-A947-70E740481C1C}">
                <a14:useLocalDpi xmlns="" xmlns:a14="http://schemas.microsoft.com/office/drawing/2010/main" val="0"/>
              </a:ext>
            </a:extLst>
          </a:blip>
          <a:srcRect/>
          <a:stretch>
            <a:fillRect/>
          </a:stretch>
        </p:blipFill>
        <p:spPr bwMode="auto">
          <a:xfrm>
            <a:off x="827584" y="237572"/>
            <a:ext cx="2094895" cy="5991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Εικόνα 5"/>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075974" y="237572"/>
            <a:ext cx="1989456" cy="584403"/>
          </a:xfrm>
          <a:prstGeom prst="rect">
            <a:avLst/>
          </a:prstGeom>
        </p:spPr>
      </p:pic>
      <p:sp>
        <p:nvSpPr>
          <p:cNvPr id="2" name="Τίτλος 1"/>
          <p:cNvSpPr>
            <a:spLocks noGrp="1"/>
          </p:cNvSpPr>
          <p:nvPr>
            <p:ph type="ctrTitle"/>
          </p:nvPr>
        </p:nvSpPr>
        <p:spPr>
          <a:xfrm rot="19140000">
            <a:off x="668661" y="1512719"/>
            <a:ext cx="5648623" cy="1376298"/>
          </a:xfrm>
        </p:spPr>
        <p:txBody>
          <a:bodyPr/>
          <a:lstStyle/>
          <a:p>
            <a:r>
              <a:rPr lang="en-US" sz="2800" dirty="0" smtClean="0"/>
              <a:t>Participating methods in sustainable management of natural resources</a:t>
            </a:r>
            <a:endParaRPr lang="el-GR" sz="2800" dirty="0"/>
          </a:p>
        </p:txBody>
      </p:sp>
      <p:sp>
        <p:nvSpPr>
          <p:cNvPr id="3" name="Υπότιτλος 2"/>
          <p:cNvSpPr>
            <a:spLocks noGrp="1"/>
          </p:cNvSpPr>
          <p:nvPr>
            <p:ph type="subTitle" idx="1"/>
          </p:nvPr>
        </p:nvSpPr>
        <p:spPr>
          <a:xfrm rot="19140000">
            <a:off x="1288396" y="2459086"/>
            <a:ext cx="6511131" cy="663865"/>
          </a:xfrm>
        </p:spPr>
        <p:txBody>
          <a:bodyPr>
            <a:normAutofit/>
          </a:bodyPr>
          <a:lstStyle/>
          <a:p>
            <a:r>
              <a:rPr lang="en-US" sz="1800" b="1" dirty="0" smtClean="0"/>
              <a:t>Module 1 </a:t>
            </a:r>
            <a:endParaRPr lang="el-GR" sz="1800" b="1" dirty="0"/>
          </a:p>
        </p:txBody>
      </p:sp>
    </p:spTree>
    <p:extLst>
      <p:ext uri="{BB962C8B-B14F-4D97-AF65-F5344CB8AC3E}">
        <p14:creationId xmlns="" xmlns:p14="http://schemas.microsoft.com/office/powerpoint/2010/main" val="29393873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14348" y="642918"/>
            <a:ext cx="7520940" cy="548640"/>
          </a:xfrm>
        </p:spPr>
        <p:txBody>
          <a:bodyPr/>
          <a:lstStyle/>
          <a:p>
            <a:pPr algn="ctr"/>
            <a:r>
              <a:rPr lang="en-US" dirty="0" err="1"/>
              <a:t>Charrette</a:t>
            </a:r>
            <a:endParaRPr lang="el-GR" dirty="0"/>
          </a:p>
        </p:txBody>
      </p:sp>
      <p:sp>
        <p:nvSpPr>
          <p:cNvPr id="3" name="Θέση περιεχομένου 2"/>
          <p:cNvSpPr>
            <a:spLocks noGrp="1"/>
          </p:cNvSpPr>
          <p:nvPr>
            <p:ph idx="1"/>
          </p:nvPr>
        </p:nvSpPr>
        <p:spPr>
          <a:xfrm>
            <a:off x="285720" y="1285860"/>
            <a:ext cx="8715436" cy="5311492"/>
          </a:xfrm>
        </p:spPr>
        <p:txBody>
          <a:bodyPr>
            <a:normAutofit/>
          </a:bodyPr>
          <a:lstStyle/>
          <a:p>
            <a:r>
              <a:rPr lang="en-US" sz="2000" dirty="0">
                <a:latin typeface="+mj-lt"/>
              </a:rPr>
              <a:t>WHEN TO </a:t>
            </a:r>
            <a:r>
              <a:rPr lang="en-US" sz="2000" dirty="0" smtClean="0">
                <a:latin typeface="+mj-lt"/>
              </a:rPr>
              <a:t>USE:</a:t>
            </a:r>
          </a:p>
          <a:p>
            <a:r>
              <a:rPr lang="en-US" sz="2000" b="0" dirty="0"/>
              <a:t>In general, a </a:t>
            </a:r>
            <a:r>
              <a:rPr lang="en-US" sz="2000" b="0" dirty="0" err="1"/>
              <a:t>Charrette</a:t>
            </a:r>
            <a:r>
              <a:rPr lang="en-US" sz="2000" b="0" dirty="0"/>
              <a:t> will:</a:t>
            </a:r>
          </a:p>
          <a:p>
            <a:pPr lvl="1">
              <a:buClrTx/>
              <a:buFont typeface="Wingdings" pitchFamily="2" charset="2"/>
              <a:buChar char="ü"/>
            </a:pPr>
            <a:r>
              <a:rPr lang="en-US" sz="2000" dirty="0"/>
              <a:t>assemble practical ideas and viewpoints at the beginning of a planning process</a:t>
            </a:r>
          </a:p>
          <a:p>
            <a:pPr lvl="1">
              <a:buClrTx/>
              <a:buFont typeface="Wingdings" pitchFamily="2" charset="2"/>
              <a:buChar char="ü"/>
            </a:pPr>
            <a:r>
              <a:rPr lang="en-US" sz="2000" dirty="0"/>
              <a:t>encourage input and collaboration from a wide range of participants</a:t>
            </a:r>
          </a:p>
          <a:p>
            <a:pPr lvl="1">
              <a:buClrTx/>
              <a:buFont typeface="Wingdings" pitchFamily="2" charset="2"/>
              <a:buChar char="ü"/>
            </a:pPr>
            <a:r>
              <a:rPr lang="en-US" sz="2000" dirty="0"/>
              <a:t>facilitate decisions on difficult issues when a process is mature</a:t>
            </a:r>
          </a:p>
          <a:p>
            <a:pPr lvl="1">
              <a:buClrTx/>
              <a:buFont typeface="Wingdings" pitchFamily="2" charset="2"/>
              <a:buChar char="ü"/>
            </a:pPr>
            <a:r>
              <a:rPr lang="en-US" sz="2000" dirty="0"/>
              <a:t>resolve indecision or deadlocks between groups toward the end of a process</a:t>
            </a:r>
          </a:p>
          <a:p>
            <a:pPr lvl="1">
              <a:buClrTx/>
              <a:buFont typeface="Wingdings" pitchFamily="2" charset="2"/>
              <a:buChar char="ü"/>
            </a:pPr>
            <a:r>
              <a:rPr lang="en-US" sz="2000" dirty="0"/>
              <a:t>develop feasible projects and action plans with specific practical steps for the successful development</a:t>
            </a:r>
          </a:p>
          <a:p>
            <a:pPr lvl="1">
              <a:buClrTx/>
              <a:buFont typeface="Wingdings" pitchFamily="2" charset="2"/>
              <a:buChar char="ü"/>
            </a:pPr>
            <a:r>
              <a:rPr lang="en-US" sz="2000" dirty="0"/>
              <a:t>of projects based upon citizen input</a:t>
            </a:r>
          </a:p>
          <a:p>
            <a:pPr lvl="1">
              <a:buClrTx/>
              <a:buFont typeface="Wingdings" pitchFamily="2" charset="2"/>
              <a:buChar char="ü"/>
            </a:pPr>
            <a:r>
              <a:rPr lang="en-US" sz="2000" dirty="0"/>
              <a:t>identify potential funding sources for projects.</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13B4FE99-08CB-4869-BE8F-EB21D5A3D400}"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10</a:t>
            </a:fld>
            <a:endParaRPr lang="el-GR"/>
          </a:p>
        </p:txBody>
      </p:sp>
    </p:spTree>
    <p:extLst>
      <p:ext uri="{BB962C8B-B14F-4D97-AF65-F5344CB8AC3E}">
        <p14:creationId xmlns="" xmlns:p14="http://schemas.microsoft.com/office/powerpoint/2010/main" val="1299017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14348" y="642918"/>
            <a:ext cx="7520940" cy="548640"/>
          </a:xfrm>
        </p:spPr>
        <p:txBody>
          <a:bodyPr/>
          <a:lstStyle/>
          <a:p>
            <a:pPr algn="ctr"/>
            <a:r>
              <a:rPr lang="en-US" dirty="0"/>
              <a:t>Citizens Jury </a:t>
            </a:r>
            <a:endParaRPr lang="el-GR" dirty="0"/>
          </a:p>
        </p:txBody>
      </p:sp>
      <p:sp>
        <p:nvSpPr>
          <p:cNvPr id="3" name="Θέση περιεχομένου 2"/>
          <p:cNvSpPr>
            <a:spLocks noGrp="1"/>
          </p:cNvSpPr>
          <p:nvPr>
            <p:ph idx="1"/>
          </p:nvPr>
        </p:nvSpPr>
        <p:spPr>
          <a:xfrm>
            <a:off x="214282" y="1285860"/>
            <a:ext cx="8715436" cy="5239484"/>
          </a:xfrm>
        </p:spPr>
        <p:txBody>
          <a:bodyPr>
            <a:normAutofit/>
          </a:bodyPr>
          <a:lstStyle/>
          <a:p>
            <a:r>
              <a:rPr lang="en-US" sz="2000" dirty="0" smtClean="0">
                <a:latin typeface="+mj-lt"/>
              </a:rPr>
              <a:t>DEFINITION:</a:t>
            </a:r>
          </a:p>
          <a:p>
            <a:endParaRPr lang="en-US" sz="900" dirty="0"/>
          </a:p>
          <a:p>
            <a:pPr marL="0" lvl="1" indent="0"/>
            <a:r>
              <a:rPr lang="en-US" sz="2000" dirty="0" smtClean="0"/>
              <a:t> A </a:t>
            </a:r>
            <a:r>
              <a:rPr lang="en-US" sz="2000" dirty="0"/>
              <a:t>means for obtaining informed citizen input into policy decisions. </a:t>
            </a:r>
            <a:endParaRPr lang="en-US" sz="2000" dirty="0" smtClean="0"/>
          </a:p>
          <a:p>
            <a:pPr marL="0" lvl="1" indent="0"/>
            <a:r>
              <a:rPr lang="en-US" sz="2000" dirty="0" smtClean="0"/>
              <a:t> The </a:t>
            </a:r>
            <a:r>
              <a:rPr lang="en-US" sz="2000" dirty="0"/>
              <a:t>jury is </a:t>
            </a:r>
            <a:r>
              <a:rPr lang="en-US" sz="2000" dirty="0" smtClean="0"/>
              <a:t>composed of </a:t>
            </a:r>
            <a:r>
              <a:rPr lang="en-US" sz="2000" dirty="0"/>
              <a:t>12-24 randomly selected citizens, who are informed by several perspectives, often by experts referred to as ‘witnesses</a:t>
            </a:r>
            <a:r>
              <a:rPr lang="en-US" sz="2000" dirty="0" smtClean="0"/>
              <a:t>’. </a:t>
            </a:r>
          </a:p>
          <a:p>
            <a:pPr marL="0" lvl="1" indent="0"/>
            <a:r>
              <a:rPr lang="en-US" sz="2000" dirty="0" smtClean="0"/>
              <a:t> The </a:t>
            </a:r>
            <a:r>
              <a:rPr lang="en-US" sz="2000" dirty="0"/>
              <a:t>jurors then go through a process of deliberation and subgroups are often formed to focus on different aspects of </a:t>
            </a:r>
            <a:r>
              <a:rPr lang="en-US" sz="2000" dirty="0" smtClean="0"/>
              <a:t>the issue</a:t>
            </a:r>
            <a:r>
              <a:rPr lang="en-US" sz="2000" dirty="0"/>
              <a:t>. </a:t>
            </a:r>
            <a:endParaRPr lang="en-US" sz="2000" dirty="0" smtClean="0"/>
          </a:p>
          <a:p>
            <a:pPr marL="0" lvl="1" indent="0"/>
            <a:r>
              <a:rPr lang="en-US" sz="2000" dirty="0" smtClean="0"/>
              <a:t> Finally</a:t>
            </a:r>
            <a:r>
              <a:rPr lang="en-US" sz="2000" dirty="0"/>
              <a:t>, the jurors produce a decision or provide </a:t>
            </a:r>
            <a:r>
              <a:rPr lang="en-US" sz="2000" dirty="0" smtClean="0"/>
              <a:t>recommendations </a:t>
            </a:r>
            <a:r>
              <a:rPr lang="en-US" sz="2000" dirty="0"/>
              <a:t>in the form of a citizens’ report. The </a:t>
            </a:r>
            <a:r>
              <a:rPr lang="en-US" sz="2000" dirty="0" smtClean="0"/>
              <a:t>sponsoring body </a:t>
            </a:r>
            <a:r>
              <a:rPr lang="en-US" sz="2000" dirty="0"/>
              <a:t>(e.g. government department, local authority) is required to respond to the report either by acting on it or </a:t>
            </a:r>
            <a:r>
              <a:rPr lang="en-US" sz="2000" dirty="0" smtClean="0"/>
              <a:t>by explaining </a:t>
            </a:r>
            <a:r>
              <a:rPr lang="en-US" sz="2000" dirty="0"/>
              <a:t>why it disagrees with it. </a:t>
            </a:r>
            <a:endParaRPr lang="en-US" sz="2000" dirty="0" smtClean="0"/>
          </a:p>
          <a:p>
            <a:pPr marL="0" lvl="1" indent="0"/>
            <a:r>
              <a:rPr lang="en-US" sz="2000" dirty="0" smtClean="0"/>
              <a:t> Usually </a:t>
            </a:r>
            <a:r>
              <a:rPr lang="en-US" sz="2000" dirty="0"/>
              <a:t>a 4-5 day process, the Citizens Jury is intended to provide a means for </a:t>
            </a:r>
            <a:r>
              <a:rPr lang="en-US" sz="2000" dirty="0" smtClean="0"/>
              <a:t>more democratic </a:t>
            </a:r>
            <a:r>
              <a:rPr lang="en-US" sz="2000" dirty="0"/>
              <a:t>decision-making.</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E9949917-922C-438E-AAA3-C57D3946839A}"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11</a:t>
            </a:fld>
            <a:endParaRPr lang="el-GR"/>
          </a:p>
        </p:txBody>
      </p:sp>
    </p:spTree>
    <p:extLst>
      <p:ext uri="{BB962C8B-B14F-4D97-AF65-F5344CB8AC3E}">
        <p14:creationId xmlns="" xmlns:p14="http://schemas.microsoft.com/office/powerpoint/2010/main" val="207939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14348" y="785794"/>
            <a:ext cx="7520940" cy="548640"/>
          </a:xfrm>
        </p:spPr>
        <p:txBody>
          <a:bodyPr/>
          <a:lstStyle/>
          <a:p>
            <a:pPr algn="ctr"/>
            <a:r>
              <a:rPr lang="en-US" dirty="0"/>
              <a:t>Citizens Jury </a:t>
            </a:r>
            <a:endParaRPr lang="el-GR" dirty="0"/>
          </a:p>
        </p:txBody>
      </p:sp>
      <p:sp>
        <p:nvSpPr>
          <p:cNvPr id="3" name="Θέση περιεχομένου 2"/>
          <p:cNvSpPr>
            <a:spLocks noGrp="1"/>
          </p:cNvSpPr>
          <p:nvPr>
            <p:ph idx="1"/>
          </p:nvPr>
        </p:nvSpPr>
        <p:spPr>
          <a:xfrm>
            <a:off x="357158" y="1500174"/>
            <a:ext cx="8429684" cy="4233082"/>
          </a:xfrm>
        </p:spPr>
        <p:txBody>
          <a:bodyPr>
            <a:normAutofit/>
          </a:bodyPr>
          <a:lstStyle/>
          <a:p>
            <a:r>
              <a:rPr lang="en-US" sz="2000" dirty="0" smtClean="0">
                <a:latin typeface="+mj-lt"/>
              </a:rPr>
              <a:t>WHEN TO USE:</a:t>
            </a:r>
          </a:p>
          <a:p>
            <a:pPr marL="0" lvl="1" indent="0"/>
            <a:r>
              <a:rPr lang="en-US" sz="2000" dirty="0" smtClean="0"/>
              <a:t> A wide </a:t>
            </a:r>
            <a:r>
              <a:rPr lang="en-US" sz="2000" dirty="0"/>
              <a:t>range of topics, including economic, environmental, social </a:t>
            </a:r>
            <a:r>
              <a:rPr lang="en-US" sz="2000" dirty="0" smtClean="0"/>
              <a:t>and political </a:t>
            </a:r>
            <a:r>
              <a:rPr lang="en-US" sz="2000" dirty="0"/>
              <a:t>issues. </a:t>
            </a:r>
            <a:endParaRPr lang="en-US" sz="2000" dirty="0" smtClean="0"/>
          </a:p>
          <a:p>
            <a:pPr marL="0" lvl="1" indent="0"/>
            <a:r>
              <a:rPr lang="en-US" sz="2000" dirty="0" smtClean="0"/>
              <a:t> Most </a:t>
            </a:r>
            <a:r>
              <a:rPr lang="en-US" sz="2000" dirty="0"/>
              <a:t>applicable when one or more alternatives to a problem need to be selected and the </a:t>
            </a:r>
            <a:r>
              <a:rPr lang="en-US" sz="2000" dirty="0" smtClean="0"/>
              <a:t>various competing </a:t>
            </a:r>
            <a:r>
              <a:rPr lang="en-US" sz="2000" dirty="0"/>
              <a:t>interests arbitrated</a:t>
            </a:r>
            <a:r>
              <a:rPr lang="en-US" sz="2000" dirty="0" smtClean="0"/>
              <a:t>.</a:t>
            </a:r>
          </a:p>
          <a:p>
            <a:pPr marL="0" lvl="1" indent="0"/>
            <a:r>
              <a:rPr lang="en-US" sz="2000" dirty="0" smtClean="0"/>
              <a:t> Sponsors </a:t>
            </a:r>
            <a:r>
              <a:rPr lang="en-US" sz="2000" dirty="0"/>
              <a:t>are usually government agencies, but can also be NGOs or anyone interested in providing a context in which competing alternatives can be expressed and arbitrated. However, the sponsor(s) should be seen as unbiased toward a particular outcome. </a:t>
            </a:r>
            <a:endParaRPr lang="en-US" sz="2000" dirty="0" smtClean="0"/>
          </a:p>
          <a:p>
            <a:pPr marL="0" lvl="1" indent="0"/>
            <a:r>
              <a:rPr lang="en-US" sz="2000" dirty="0" smtClean="0"/>
              <a:t> The </a:t>
            </a:r>
            <a:r>
              <a:rPr lang="en-US" sz="2000" dirty="0"/>
              <a:t>method is most likely to lead to concrete action when it is directly linked to legislation or other decision-making process.</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38B5A4C7-6B1F-4002-8834-558B23A92347}"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12</a:t>
            </a:fld>
            <a:endParaRPr lang="el-GR"/>
          </a:p>
        </p:txBody>
      </p:sp>
    </p:spTree>
    <p:extLst>
      <p:ext uri="{BB962C8B-B14F-4D97-AF65-F5344CB8AC3E}">
        <p14:creationId xmlns="" xmlns:p14="http://schemas.microsoft.com/office/powerpoint/2010/main" val="27791442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14348" y="642918"/>
            <a:ext cx="7520940" cy="548640"/>
          </a:xfrm>
        </p:spPr>
        <p:txBody>
          <a:bodyPr/>
          <a:lstStyle/>
          <a:p>
            <a:pPr algn="ctr"/>
            <a:r>
              <a:rPr lang="en-US" dirty="0"/>
              <a:t>Consensus Conference </a:t>
            </a:r>
            <a:endParaRPr lang="el-GR" dirty="0"/>
          </a:p>
        </p:txBody>
      </p:sp>
      <p:sp>
        <p:nvSpPr>
          <p:cNvPr id="3" name="Θέση περιεχομένου 2"/>
          <p:cNvSpPr>
            <a:spLocks noGrp="1"/>
          </p:cNvSpPr>
          <p:nvPr>
            <p:ph idx="1"/>
          </p:nvPr>
        </p:nvSpPr>
        <p:spPr>
          <a:xfrm>
            <a:off x="142844" y="1285860"/>
            <a:ext cx="8858312" cy="5239484"/>
          </a:xfrm>
        </p:spPr>
        <p:txBody>
          <a:bodyPr>
            <a:normAutofit/>
          </a:bodyPr>
          <a:lstStyle/>
          <a:p>
            <a:r>
              <a:rPr lang="en-US" sz="2000" dirty="0" smtClean="0">
                <a:latin typeface="+mj-lt"/>
              </a:rPr>
              <a:t>DEFINITION:</a:t>
            </a:r>
          </a:p>
          <a:p>
            <a:endParaRPr lang="en-US" sz="2000" dirty="0"/>
          </a:p>
          <a:p>
            <a:pPr marL="0" lvl="1" indent="0"/>
            <a:r>
              <a:rPr lang="en-US" sz="2000" dirty="0" smtClean="0"/>
              <a:t> A </a:t>
            </a:r>
            <a:r>
              <a:rPr lang="en-US" sz="2000" dirty="0"/>
              <a:t>public enquiry </a:t>
            </a:r>
            <a:r>
              <a:rPr lang="en-US" sz="2000" dirty="0" smtClean="0"/>
              <a:t>centered </a:t>
            </a:r>
            <a:r>
              <a:rPr lang="en-US" sz="2000" dirty="0"/>
              <a:t>around a group of 10 to 30 citizens who are charged with </a:t>
            </a:r>
            <a:r>
              <a:rPr lang="en-US" sz="2000" dirty="0" smtClean="0"/>
              <a:t>the assessment </a:t>
            </a:r>
            <a:r>
              <a:rPr lang="en-US" sz="2000" dirty="0"/>
              <a:t>of a socially controversial topic. </a:t>
            </a:r>
            <a:endParaRPr lang="en-US" sz="2000" dirty="0" smtClean="0"/>
          </a:p>
          <a:p>
            <a:pPr marL="0" lvl="1" indent="0"/>
            <a:r>
              <a:rPr lang="en-US" sz="2000" dirty="0" smtClean="0"/>
              <a:t> These </a:t>
            </a:r>
            <a:r>
              <a:rPr lang="en-US" sz="2000" dirty="0"/>
              <a:t>laypeople put their questions and concerns to a panel of experts</a:t>
            </a:r>
            <a:r>
              <a:rPr lang="en-US" sz="2000" dirty="0" smtClean="0"/>
              <a:t>, assess </a:t>
            </a:r>
            <a:r>
              <a:rPr lang="en-US" sz="2000" dirty="0"/>
              <a:t>the experts’ answers and then negotiate among themselves. </a:t>
            </a:r>
            <a:endParaRPr lang="en-US" sz="2000" dirty="0" smtClean="0"/>
          </a:p>
          <a:p>
            <a:pPr marL="0" lvl="1" indent="0"/>
            <a:r>
              <a:rPr lang="en-US" sz="2000" dirty="0" smtClean="0"/>
              <a:t> The </a:t>
            </a:r>
            <a:r>
              <a:rPr lang="en-US" sz="2000" dirty="0"/>
              <a:t>result is a consensus statement that is </a:t>
            </a:r>
            <a:r>
              <a:rPr lang="en-US" sz="2000" dirty="0" smtClean="0"/>
              <a:t>made public </a:t>
            </a:r>
            <a:r>
              <a:rPr lang="en-US" sz="2000" dirty="0"/>
              <a:t>in the form of a written report directed at parliamentarians, policy makers and the general public that </a:t>
            </a:r>
            <a:r>
              <a:rPr lang="en-US" sz="2000" dirty="0" smtClean="0"/>
              <a:t>expresses their </a:t>
            </a:r>
            <a:r>
              <a:rPr lang="en-US" sz="2000" dirty="0"/>
              <a:t>expectations, concerns and recommendations at the end of the conference. </a:t>
            </a:r>
            <a:endParaRPr lang="en-US" sz="2000" dirty="0" smtClean="0"/>
          </a:p>
          <a:p>
            <a:pPr marL="0" lvl="1" indent="0"/>
            <a:r>
              <a:rPr lang="en-US" sz="2000" dirty="0" smtClean="0"/>
              <a:t>The </a:t>
            </a:r>
            <a:r>
              <a:rPr lang="en-US" sz="2000" dirty="0"/>
              <a:t>goal is to broaden the debate on </a:t>
            </a:r>
            <a:r>
              <a:rPr lang="en-US" sz="2000" dirty="0" smtClean="0"/>
              <a:t>a given </a:t>
            </a:r>
            <a:r>
              <a:rPr lang="en-US" sz="2000" dirty="0"/>
              <a:t>issue and include the viewpoints of non-experts in order to inform policy-making. </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708B6902-B50C-41C8-ABFA-47F2C2432440}"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13</a:t>
            </a:fld>
            <a:endParaRPr lang="el-GR"/>
          </a:p>
        </p:txBody>
      </p:sp>
    </p:spTree>
    <p:extLst>
      <p:ext uri="{BB962C8B-B14F-4D97-AF65-F5344CB8AC3E}">
        <p14:creationId xmlns="" xmlns:p14="http://schemas.microsoft.com/office/powerpoint/2010/main" val="1048267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571480"/>
            <a:ext cx="7520940" cy="548640"/>
          </a:xfrm>
        </p:spPr>
        <p:txBody>
          <a:bodyPr/>
          <a:lstStyle/>
          <a:p>
            <a:pPr algn="ctr"/>
            <a:r>
              <a:rPr lang="en-US" dirty="0"/>
              <a:t>Consensus Conference </a:t>
            </a:r>
            <a:endParaRPr lang="el-GR" dirty="0"/>
          </a:p>
        </p:txBody>
      </p:sp>
      <p:sp>
        <p:nvSpPr>
          <p:cNvPr id="3" name="Θέση περιεχομένου 2"/>
          <p:cNvSpPr>
            <a:spLocks noGrp="1"/>
          </p:cNvSpPr>
          <p:nvPr>
            <p:ph idx="1"/>
          </p:nvPr>
        </p:nvSpPr>
        <p:spPr>
          <a:xfrm>
            <a:off x="142844" y="1357298"/>
            <a:ext cx="8858312" cy="5096038"/>
          </a:xfrm>
        </p:spPr>
        <p:txBody>
          <a:bodyPr>
            <a:noAutofit/>
          </a:bodyPr>
          <a:lstStyle/>
          <a:p>
            <a:pPr marL="0" lvl="1" indent="0"/>
            <a:r>
              <a:rPr lang="en-US" sz="2000" dirty="0" smtClean="0"/>
              <a:t> This </a:t>
            </a:r>
            <a:r>
              <a:rPr lang="en-US" sz="2000" dirty="0"/>
              <a:t>method is most useful for combining many forms of knowledge (e.g. local, traditional, technical). </a:t>
            </a:r>
            <a:endParaRPr lang="en-US" sz="2000" dirty="0" smtClean="0"/>
          </a:p>
          <a:p>
            <a:pPr marL="0" lvl="1" indent="0"/>
            <a:r>
              <a:rPr lang="en-US" sz="2000" dirty="0" smtClean="0"/>
              <a:t> It </a:t>
            </a:r>
            <a:r>
              <a:rPr lang="en-US" sz="2000" dirty="0"/>
              <a:t>is a </a:t>
            </a:r>
            <a:r>
              <a:rPr lang="en-US" sz="2000" dirty="0" smtClean="0"/>
              <a:t>useful method </a:t>
            </a:r>
            <a:r>
              <a:rPr lang="en-US" sz="2000" dirty="0"/>
              <a:t>for obtaining informed opinions from laypersons. </a:t>
            </a:r>
            <a:endParaRPr lang="en-US" sz="2000" dirty="0" smtClean="0"/>
          </a:p>
          <a:p>
            <a:pPr marL="0" lvl="1" indent="0"/>
            <a:r>
              <a:rPr lang="en-US" sz="2000" dirty="0" smtClean="0"/>
              <a:t> It </a:t>
            </a:r>
            <a:r>
              <a:rPr lang="en-US" sz="2000" dirty="0"/>
              <a:t>can also allow for the inclusion of subjective knowledge </a:t>
            </a:r>
            <a:r>
              <a:rPr lang="en-US" sz="2000" dirty="0" smtClean="0"/>
              <a:t>in  scientific, technological and other technical developments. </a:t>
            </a:r>
          </a:p>
          <a:p>
            <a:pPr marL="0" lvl="1" indent="0"/>
            <a:r>
              <a:rPr lang="en-US" sz="2000" dirty="0" smtClean="0"/>
              <a:t> More generally, it is a viable alternative to use when all or most of the following criteria are present:</a:t>
            </a:r>
          </a:p>
          <a:p>
            <a:pPr>
              <a:buFont typeface="Wingdings" pitchFamily="2" charset="2"/>
              <a:buChar char="Ø"/>
            </a:pPr>
            <a:r>
              <a:rPr lang="en-US" sz="2000" b="0" dirty="0" smtClean="0"/>
              <a:t>Citizen </a:t>
            </a:r>
            <a:r>
              <a:rPr lang="en-US" sz="2000" b="0" dirty="0"/>
              <a:t>input is required for policies under review or development.</a:t>
            </a:r>
          </a:p>
          <a:p>
            <a:pPr>
              <a:buFont typeface="Wingdings" pitchFamily="2" charset="2"/>
              <a:buChar char="Ø"/>
            </a:pPr>
            <a:r>
              <a:rPr lang="en-US" sz="2000" b="0" dirty="0"/>
              <a:t>Issues are controversial, complex and/or technical.</a:t>
            </a:r>
          </a:p>
          <a:p>
            <a:pPr>
              <a:buFont typeface="Wingdings" pitchFamily="2" charset="2"/>
              <a:buChar char="Ø"/>
            </a:pPr>
            <a:r>
              <a:rPr lang="en-US" sz="2000" b="0" dirty="0"/>
              <a:t>Many diverse groups and individuals have concerns.</a:t>
            </a:r>
          </a:p>
          <a:p>
            <a:pPr>
              <a:buFont typeface="Wingdings" pitchFamily="2" charset="2"/>
              <a:buChar char="Ø"/>
            </a:pPr>
            <a:r>
              <a:rPr lang="en-US" sz="2000" b="0" dirty="0"/>
              <a:t>Ensuing decisions significantly and directly affect select groups or individuals.</a:t>
            </a:r>
          </a:p>
          <a:p>
            <a:pPr>
              <a:buFont typeface="Wingdings" pitchFamily="2" charset="2"/>
              <a:buChar char="Ø"/>
            </a:pPr>
            <a:r>
              <a:rPr lang="en-US" sz="2000" b="0" dirty="0"/>
              <a:t>There is a need for increased public awareness and debate.</a:t>
            </a:r>
          </a:p>
          <a:p>
            <a:pPr>
              <a:buFont typeface="Wingdings" pitchFamily="2" charset="2"/>
              <a:buChar char="Ø"/>
            </a:pPr>
            <a:r>
              <a:rPr lang="en-US" sz="2000" b="0" dirty="0"/>
              <a:t>There is citizen desire for a more formal involvement.</a:t>
            </a:r>
            <a:endParaRPr lang="el-GR" sz="2000" b="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BCB78256-C3F6-47F1-BA89-704756A76D08}"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14</a:t>
            </a:fld>
            <a:endParaRPr lang="el-GR"/>
          </a:p>
        </p:txBody>
      </p:sp>
    </p:spTree>
    <p:extLst>
      <p:ext uri="{BB962C8B-B14F-4D97-AF65-F5344CB8AC3E}">
        <p14:creationId xmlns="" xmlns:p14="http://schemas.microsoft.com/office/powerpoint/2010/main" val="17768071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642918"/>
            <a:ext cx="7520940" cy="548640"/>
          </a:xfrm>
        </p:spPr>
        <p:txBody>
          <a:bodyPr/>
          <a:lstStyle/>
          <a:p>
            <a:pPr algn="ctr"/>
            <a:r>
              <a:rPr lang="en-US" dirty="0" smtClean="0"/>
              <a:t>Delphi </a:t>
            </a:r>
            <a:endParaRPr lang="el-GR" dirty="0"/>
          </a:p>
        </p:txBody>
      </p:sp>
      <p:sp>
        <p:nvSpPr>
          <p:cNvPr id="3" name="Θέση περιεχομένου 2"/>
          <p:cNvSpPr>
            <a:spLocks noGrp="1"/>
          </p:cNvSpPr>
          <p:nvPr>
            <p:ph idx="1"/>
          </p:nvPr>
        </p:nvSpPr>
        <p:spPr>
          <a:xfrm>
            <a:off x="395536" y="1214422"/>
            <a:ext cx="8352928" cy="5382930"/>
          </a:xfrm>
        </p:spPr>
        <p:txBody>
          <a:bodyPr>
            <a:noAutofit/>
          </a:bodyPr>
          <a:lstStyle/>
          <a:p>
            <a:r>
              <a:rPr lang="en-US" sz="2000" dirty="0" smtClean="0">
                <a:latin typeface="+mj-lt"/>
              </a:rPr>
              <a:t>DEFINITION:</a:t>
            </a:r>
          </a:p>
          <a:p>
            <a:pPr marL="0" lvl="1" indent="0">
              <a:spcBef>
                <a:spcPts val="0"/>
              </a:spcBef>
              <a:buNone/>
            </a:pPr>
            <a:endParaRPr lang="en-US" sz="900" dirty="0"/>
          </a:p>
          <a:p>
            <a:pPr marL="0" lvl="1" indent="0">
              <a:spcBef>
                <a:spcPts val="0"/>
              </a:spcBef>
            </a:pPr>
            <a:r>
              <a:rPr lang="en-US" sz="2000" dirty="0" smtClean="0"/>
              <a:t> Involves </a:t>
            </a:r>
            <a:r>
              <a:rPr lang="en-US" sz="2000" dirty="0"/>
              <a:t>an iterative survey of experts. </a:t>
            </a:r>
            <a:endParaRPr lang="en-US" sz="2000" dirty="0" smtClean="0"/>
          </a:p>
          <a:p>
            <a:pPr marL="0" lvl="1" indent="0">
              <a:spcBef>
                <a:spcPts val="0"/>
              </a:spcBef>
            </a:pPr>
            <a:r>
              <a:rPr lang="en-US" sz="2000" dirty="0" smtClean="0"/>
              <a:t> Each </a:t>
            </a:r>
            <a:r>
              <a:rPr lang="en-US" sz="2000" dirty="0"/>
              <a:t>participant completes a questionnaire and is then given feedback </a:t>
            </a:r>
            <a:r>
              <a:rPr lang="en-US" sz="2000" dirty="0" smtClean="0"/>
              <a:t>on the </a:t>
            </a:r>
            <a:r>
              <a:rPr lang="en-US" sz="2000" dirty="0"/>
              <a:t>whole set of responses. </a:t>
            </a:r>
            <a:endParaRPr lang="en-US" sz="2000" dirty="0" smtClean="0"/>
          </a:p>
          <a:p>
            <a:pPr marL="0" lvl="1" indent="0">
              <a:spcBef>
                <a:spcPts val="0"/>
              </a:spcBef>
            </a:pPr>
            <a:r>
              <a:rPr lang="en-US" sz="2000" dirty="0" smtClean="0"/>
              <a:t> (S)He </a:t>
            </a:r>
            <a:r>
              <a:rPr lang="en-US" sz="2000" dirty="0"/>
              <a:t>then fills in the questionnaire again, this time </a:t>
            </a:r>
            <a:r>
              <a:rPr lang="en-US" sz="2000" dirty="0" smtClean="0"/>
              <a:t>providing explanations </a:t>
            </a:r>
            <a:r>
              <a:rPr lang="en-US" sz="2000" dirty="0"/>
              <a:t>for any views they hold that were significantly divergent from the viewpoints of the others participants</a:t>
            </a:r>
            <a:r>
              <a:rPr lang="en-US" sz="2000" dirty="0" smtClean="0"/>
              <a:t>. </a:t>
            </a:r>
          </a:p>
          <a:p>
            <a:pPr marL="0" lvl="1" indent="0">
              <a:spcBef>
                <a:spcPts val="0"/>
              </a:spcBef>
            </a:pPr>
            <a:r>
              <a:rPr lang="en-US" sz="2000" dirty="0" smtClean="0"/>
              <a:t> The </a:t>
            </a:r>
            <a:r>
              <a:rPr lang="en-US" sz="2000" dirty="0"/>
              <a:t>explanations serve as useful intelligence for others. In addition, (s)he may change his/her opinion, based </a:t>
            </a:r>
            <a:r>
              <a:rPr lang="en-US" sz="2000" dirty="0" smtClean="0"/>
              <a:t>upon his/her </a:t>
            </a:r>
            <a:r>
              <a:rPr lang="en-US" sz="2000" dirty="0"/>
              <a:t>evaluation of new information provided by other participants. </a:t>
            </a:r>
            <a:endParaRPr lang="en-US" sz="2000" dirty="0" smtClean="0"/>
          </a:p>
          <a:p>
            <a:pPr marL="0" lvl="1" indent="0">
              <a:spcBef>
                <a:spcPts val="0"/>
              </a:spcBef>
            </a:pPr>
            <a:r>
              <a:rPr lang="en-US" sz="2000" dirty="0" smtClean="0"/>
              <a:t> This </a:t>
            </a:r>
            <a:r>
              <a:rPr lang="en-US" sz="2000" dirty="0"/>
              <a:t>process is repeated as many times as </a:t>
            </a:r>
            <a:r>
              <a:rPr lang="en-US" sz="2000" dirty="0" smtClean="0"/>
              <a:t>is useful</a:t>
            </a:r>
            <a:r>
              <a:rPr lang="en-US" sz="2000" dirty="0"/>
              <a:t>. </a:t>
            </a:r>
            <a:endParaRPr lang="en-US" sz="2000" dirty="0" smtClean="0"/>
          </a:p>
          <a:p>
            <a:pPr marL="0" lvl="1" indent="0">
              <a:spcBef>
                <a:spcPts val="0"/>
              </a:spcBef>
            </a:pPr>
            <a:r>
              <a:rPr lang="en-US" sz="2000" dirty="0" smtClean="0"/>
              <a:t> In </a:t>
            </a:r>
            <a:r>
              <a:rPr lang="en-US" sz="2000" dirty="0"/>
              <a:t>most Delphi processes the mount of consensus increases from round to round</a:t>
            </a:r>
            <a:r>
              <a:rPr lang="en-US" sz="2000" dirty="0" smtClean="0"/>
              <a:t>.  </a:t>
            </a:r>
          </a:p>
          <a:p>
            <a:pPr marL="0" lvl="1" indent="0">
              <a:spcBef>
                <a:spcPts val="0"/>
              </a:spcBef>
              <a:buNone/>
            </a:pPr>
            <a:endParaRPr lang="en-US" sz="18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96B7F808-2C90-47A4-B041-2BB3100CB105}"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15</a:t>
            </a:fld>
            <a:endParaRPr lang="el-GR"/>
          </a:p>
        </p:txBody>
      </p:sp>
    </p:spTree>
    <p:extLst>
      <p:ext uri="{BB962C8B-B14F-4D97-AF65-F5344CB8AC3E}">
        <p14:creationId xmlns="" xmlns:p14="http://schemas.microsoft.com/office/powerpoint/2010/main" val="3056406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928670"/>
            <a:ext cx="7520940" cy="548640"/>
          </a:xfrm>
        </p:spPr>
        <p:txBody>
          <a:bodyPr/>
          <a:lstStyle/>
          <a:p>
            <a:pPr algn="ctr"/>
            <a:r>
              <a:rPr lang="en-US" dirty="0"/>
              <a:t>Delphi </a:t>
            </a:r>
            <a:endParaRPr lang="el-GR" dirty="0"/>
          </a:p>
        </p:txBody>
      </p:sp>
      <p:sp>
        <p:nvSpPr>
          <p:cNvPr id="3" name="Θέση περιεχομένου 2"/>
          <p:cNvSpPr>
            <a:spLocks noGrp="1"/>
          </p:cNvSpPr>
          <p:nvPr>
            <p:ph idx="1"/>
          </p:nvPr>
        </p:nvSpPr>
        <p:spPr>
          <a:xfrm>
            <a:off x="500034" y="1988840"/>
            <a:ext cx="8072494" cy="3435833"/>
          </a:xfrm>
        </p:spPr>
        <p:txBody>
          <a:bodyPr>
            <a:normAutofit/>
          </a:bodyPr>
          <a:lstStyle/>
          <a:p>
            <a:pPr marL="0" lvl="1" indent="0"/>
            <a:r>
              <a:rPr lang="en-US" sz="2000" b="0" dirty="0" smtClean="0"/>
              <a:t> Traditionally </a:t>
            </a:r>
            <a:r>
              <a:rPr lang="en-US" sz="2000" b="0" dirty="0"/>
              <a:t>conducted via mail, </a:t>
            </a:r>
            <a:endParaRPr lang="en-US" sz="2000" b="0" dirty="0" smtClean="0"/>
          </a:p>
          <a:p>
            <a:pPr marL="0" lvl="1" indent="0"/>
            <a:r>
              <a:rPr lang="en-US" sz="2000" dirty="0" smtClean="0"/>
              <a:t> O</a:t>
            </a:r>
            <a:r>
              <a:rPr lang="en-US" sz="2000" b="0" dirty="0" smtClean="0"/>
              <a:t>ther </a:t>
            </a:r>
            <a:r>
              <a:rPr lang="en-US" sz="2000" b="0" dirty="0"/>
              <a:t>variations of Delphi can be conducted online or face-to-face. </a:t>
            </a:r>
            <a:endParaRPr lang="en-US" sz="2000" b="0" dirty="0" smtClean="0"/>
          </a:p>
          <a:p>
            <a:pPr marL="0" lvl="1" indent="0"/>
            <a:r>
              <a:rPr lang="en-US" sz="2000" dirty="0" smtClean="0"/>
              <a:t> O</a:t>
            </a:r>
            <a:r>
              <a:rPr lang="en-US" sz="2000" b="0" dirty="0" smtClean="0"/>
              <a:t>riginal Delphi </a:t>
            </a:r>
            <a:r>
              <a:rPr lang="en-US" sz="2000" b="0" dirty="0"/>
              <a:t>process, the key characteristics of this method were (1) structuring of information flow, (2) feedback to </a:t>
            </a:r>
            <a:r>
              <a:rPr lang="en-US" sz="2000" b="0" dirty="0" smtClean="0"/>
              <a:t>the participants </a:t>
            </a:r>
            <a:r>
              <a:rPr lang="en-US" sz="2000" b="0" dirty="0"/>
              <a:t>and (3) anonymity for the participants. </a:t>
            </a:r>
            <a:endParaRPr lang="en-US" sz="2000" b="0" dirty="0" smtClean="0"/>
          </a:p>
          <a:p>
            <a:pPr marL="0" lvl="1" indent="0"/>
            <a:r>
              <a:rPr lang="en-US" sz="2000" dirty="0" smtClean="0"/>
              <a:t> </a:t>
            </a:r>
            <a:r>
              <a:rPr lang="en-US" sz="2000" b="0" dirty="0" smtClean="0"/>
              <a:t>In </a:t>
            </a:r>
            <a:r>
              <a:rPr lang="en-US" sz="2000" b="0" dirty="0"/>
              <a:t>a face-to-face Delphi, the anonymity is eliminated. </a:t>
            </a:r>
            <a:endParaRPr lang="en-US" sz="2000" b="0" dirty="0" smtClean="0"/>
          </a:p>
          <a:p>
            <a:pPr marL="0" lvl="1" indent="0"/>
            <a:r>
              <a:rPr lang="en-US" sz="2000" dirty="0" smtClean="0"/>
              <a:t> </a:t>
            </a:r>
            <a:r>
              <a:rPr lang="en-US" sz="2000" b="0" dirty="0" smtClean="0"/>
              <a:t>Another variation </a:t>
            </a:r>
            <a:r>
              <a:rPr lang="en-US" sz="2000" b="0" dirty="0"/>
              <a:t>of the Delphi is the ‘Policy Delphi’, the main goal of which is to expose all the different options and </a:t>
            </a:r>
            <a:r>
              <a:rPr lang="en-US" sz="2000" b="0" dirty="0" smtClean="0"/>
              <a:t>opinions regarding </a:t>
            </a:r>
            <a:r>
              <a:rPr lang="en-US" sz="2000" b="0" dirty="0"/>
              <a:t>an issue and the principal pro and con arguments for these positions.</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3CB5F881-2918-47D1-86B9-97C235A37F86}"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16</a:t>
            </a:fld>
            <a:endParaRPr lang="el-GR"/>
          </a:p>
        </p:txBody>
      </p:sp>
    </p:spTree>
    <p:extLst>
      <p:ext uri="{BB962C8B-B14F-4D97-AF65-F5344CB8AC3E}">
        <p14:creationId xmlns="" xmlns:p14="http://schemas.microsoft.com/office/powerpoint/2010/main" val="32796764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14348" y="785794"/>
            <a:ext cx="7520940" cy="548640"/>
          </a:xfrm>
        </p:spPr>
        <p:txBody>
          <a:bodyPr/>
          <a:lstStyle/>
          <a:p>
            <a:pPr algn="ctr"/>
            <a:r>
              <a:rPr lang="en-US" dirty="0"/>
              <a:t>Delphi</a:t>
            </a:r>
            <a:endParaRPr lang="el-GR" dirty="0"/>
          </a:p>
        </p:txBody>
      </p:sp>
      <p:sp>
        <p:nvSpPr>
          <p:cNvPr id="3" name="Θέση περιεχομένου 2"/>
          <p:cNvSpPr>
            <a:spLocks noGrp="1"/>
          </p:cNvSpPr>
          <p:nvPr>
            <p:ph idx="1"/>
          </p:nvPr>
        </p:nvSpPr>
        <p:spPr>
          <a:xfrm>
            <a:off x="357158" y="1500174"/>
            <a:ext cx="8572560" cy="5097178"/>
          </a:xfrm>
        </p:spPr>
        <p:txBody>
          <a:bodyPr>
            <a:noAutofit/>
          </a:bodyPr>
          <a:lstStyle/>
          <a:p>
            <a:pPr marL="0" lvl="1" indent="0">
              <a:buNone/>
            </a:pPr>
            <a:r>
              <a:rPr lang="en-US" sz="2000" b="1" dirty="0" smtClean="0">
                <a:latin typeface="+mj-lt"/>
              </a:rPr>
              <a:t>WHEN TO USE:</a:t>
            </a:r>
          </a:p>
          <a:p>
            <a:pPr marL="0" lvl="1" indent="0">
              <a:buNone/>
            </a:pPr>
            <a:r>
              <a:rPr lang="en-US" sz="2000" dirty="0" smtClean="0"/>
              <a:t>Usually </a:t>
            </a:r>
            <a:r>
              <a:rPr lang="en-US" sz="2000" dirty="0"/>
              <a:t>one or more of the following properties of the application leads to the need or usefulness of employing Delphi</a:t>
            </a:r>
            <a:r>
              <a:rPr lang="en-US" sz="2000" dirty="0" smtClean="0"/>
              <a:t>:</a:t>
            </a:r>
          </a:p>
          <a:p>
            <a:pPr marL="0" lvl="1" indent="0">
              <a:buNone/>
            </a:pPr>
            <a:endParaRPr lang="en-US" sz="2000" dirty="0"/>
          </a:p>
          <a:p>
            <a:pPr lvl="1">
              <a:buClrTx/>
              <a:buFont typeface="Arial" pitchFamily="34" charset="0"/>
              <a:buChar char="•"/>
            </a:pPr>
            <a:r>
              <a:rPr lang="en-US" sz="2000" dirty="0"/>
              <a:t>The problem does not lend itself to precise analytical techniques but can benefit from subjective judgments </a:t>
            </a:r>
            <a:r>
              <a:rPr lang="en-US" sz="2000" dirty="0" smtClean="0"/>
              <a:t>on a </a:t>
            </a:r>
            <a:r>
              <a:rPr lang="en-US" sz="2000" dirty="0"/>
              <a:t>collective basis</a:t>
            </a:r>
            <a:r>
              <a:rPr lang="en-US" sz="2000" dirty="0" smtClean="0"/>
              <a:t>. </a:t>
            </a:r>
          </a:p>
          <a:p>
            <a:pPr lvl="1">
              <a:buClrTx/>
              <a:buFont typeface="Arial" pitchFamily="34" charset="0"/>
              <a:buChar char="•"/>
            </a:pPr>
            <a:r>
              <a:rPr lang="en-US" sz="2000" dirty="0" smtClean="0"/>
              <a:t>The </a:t>
            </a:r>
            <a:r>
              <a:rPr lang="en-US" sz="2000" dirty="0"/>
              <a:t>individuals needed to contribute to the examination of a broad or complex problem have no history </a:t>
            </a:r>
            <a:r>
              <a:rPr lang="en-US" sz="2000" dirty="0" smtClean="0"/>
              <a:t>of adequate </a:t>
            </a:r>
            <a:r>
              <a:rPr lang="en-US" sz="2000" dirty="0"/>
              <a:t>communication and may represent diverse backgrounds with respect to experience or expertise</a:t>
            </a:r>
            <a:r>
              <a:rPr lang="en-US" sz="2000" dirty="0" smtClean="0"/>
              <a:t>. </a:t>
            </a:r>
          </a:p>
          <a:p>
            <a:pPr lvl="1">
              <a:buClrTx/>
              <a:buFont typeface="Arial" pitchFamily="34" charset="0"/>
              <a:buChar char="•"/>
            </a:pPr>
            <a:r>
              <a:rPr lang="en-US" sz="2000" dirty="0" smtClean="0"/>
              <a:t>More </a:t>
            </a:r>
            <a:r>
              <a:rPr lang="en-US" sz="2000" dirty="0"/>
              <a:t>individuals are needed than can effectively interact in a face-to-face exchange (except through </a:t>
            </a:r>
            <a:r>
              <a:rPr lang="en-US" sz="2000" dirty="0" smtClean="0"/>
              <a:t>the face-to-face </a:t>
            </a:r>
            <a:r>
              <a:rPr lang="en-US" sz="2000" dirty="0"/>
              <a:t>Delphi’s shuttle process between plenary and sub-groups</a:t>
            </a:r>
            <a:r>
              <a:rPr lang="en-US" sz="2000" dirty="0" smtClean="0"/>
              <a:t>). </a:t>
            </a:r>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845FBD65-3A1B-4CD9-8F70-2E2589BFDC44}"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17</a:t>
            </a:fld>
            <a:endParaRPr lang="el-GR"/>
          </a:p>
        </p:txBody>
      </p:sp>
    </p:spTree>
    <p:extLst>
      <p:ext uri="{BB962C8B-B14F-4D97-AF65-F5344CB8AC3E}">
        <p14:creationId xmlns="" xmlns:p14="http://schemas.microsoft.com/office/powerpoint/2010/main" val="13861327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14348" y="1000108"/>
            <a:ext cx="7520940" cy="548640"/>
          </a:xfrm>
        </p:spPr>
        <p:txBody>
          <a:bodyPr/>
          <a:lstStyle/>
          <a:p>
            <a:pPr algn="ctr"/>
            <a:r>
              <a:rPr lang="en-US" dirty="0"/>
              <a:t>Delphi</a:t>
            </a:r>
            <a:endParaRPr lang="el-GR" dirty="0"/>
          </a:p>
        </p:txBody>
      </p:sp>
      <p:sp>
        <p:nvSpPr>
          <p:cNvPr id="3" name="Θέση περιεχομένου 2"/>
          <p:cNvSpPr>
            <a:spLocks noGrp="1"/>
          </p:cNvSpPr>
          <p:nvPr>
            <p:ph idx="1"/>
          </p:nvPr>
        </p:nvSpPr>
        <p:spPr>
          <a:xfrm>
            <a:off x="428596" y="1785926"/>
            <a:ext cx="8215370" cy="3803314"/>
          </a:xfrm>
        </p:spPr>
        <p:txBody>
          <a:bodyPr/>
          <a:lstStyle/>
          <a:p>
            <a:pPr lvl="1">
              <a:buClrTx/>
              <a:buFont typeface="Arial" pitchFamily="34" charset="0"/>
              <a:buChar char="•"/>
            </a:pPr>
            <a:r>
              <a:rPr lang="en-US" sz="2000" dirty="0"/>
              <a:t>Time and cost make frequent group meetings infeasible. </a:t>
            </a:r>
          </a:p>
          <a:p>
            <a:pPr lvl="1">
              <a:buClrTx/>
              <a:buFont typeface="Arial" pitchFamily="34" charset="0"/>
              <a:buChar char="•"/>
            </a:pPr>
            <a:r>
              <a:rPr lang="en-US" sz="2000" dirty="0"/>
              <a:t>The efficiency of face-to-face meetings can be increased by a supplemental group communication process. </a:t>
            </a:r>
          </a:p>
          <a:p>
            <a:pPr lvl="1">
              <a:buClrTx/>
              <a:buFont typeface="Arial" pitchFamily="34" charset="0"/>
              <a:buChar char="•"/>
            </a:pPr>
            <a:r>
              <a:rPr lang="en-US" sz="2000" dirty="0"/>
              <a:t>Disagreements among individuals are so severe or politically unpalatable that the communication process must be refereed and/or anonymity assured. </a:t>
            </a:r>
          </a:p>
          <a:p>
            <a:pPr lvl="1">
              <a:buClrTx/>
              <a:buFont typeface="Arial" pitchFamily="34" charset="0"/>
              <a:buChar char="•"/>
            </a:pPr>
            <a:r>
              <a:rPr lang="en-US" sz="2000" dirty="0"/>
              <a:t>Heterogeneity of the participants must be preserved to assure validity of the results, i.e. avoidance of domination by quantity or by strength of personality.</a:t>
            </a:r>
            <a:endParaRPr lang="el-GR" sz="2000" dirty="0"/>
          </a:p>
          <a:p>
            <a:endParaRPr lang="el-GR"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3A5B4CBB-4FE7-4954-9F1E-1F875AB70B9D}"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18</a:t>
            </a:fld>
            <a:endParaRPr lang="el-GR"/>
          </a:p>
        </p:txBody>
      </p:sp>
    </p:spTree>
    <p:extLst>
      <p:ext uri="{BB962C8B-B14F-4D97-AF65-F5344CB8AC3E}">
        <p14:creationId xmlns="" xmlns:p14="http://schemas.microsoft.com/office/powerpoint/2010/main" val="22273197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857232"/>
            <a:ext cx="7520940" cy="548640"/>
          </a:xfrm>
        </p:spPr>
        <p:txBody>
          <a:bodyPr/>
          <a:lstStyle/>
          <a:p>
            <a:pPr algn="ctr"/>
            <a:r>
              <a:rPr lang="en-US" dirty="0"/>
              <a:t>Expert Panel </a:t>
            </a:r>
            <a:endParaRPr lang="el-GR" dirty="0"/>
          </a:p>
        </p:txBody>
      </p:sp>
      <p:sp>
        <p:nvSpPr>
          <p:cNvPr id="3" name="Θέση περιεχομένου 2"/>
          <p:cNvSpPr>
            <a:spLocks noGrp="1"/>
          </p:cNvSpPr>
          <p:nvPr>
            <p:ph idx="1"/>
          </p:nvPr>
        </p:nvSpPr>
        <p:spPr>
          <a:xfrm>
            <a:off x="500034" y="1571612"/>
            <a:ext cx="8215370" cy="3853061"/>
          </a:xfrm>
        </p:spPr>
        <p:txBody>
          <a:bodyPr>
            <a:normAutofit/>
          </a:bodyPr>
          <a:lstStyle/>
          <a:p>
            <a:r>
              <a:rPr lang="en-US" sz="2000" dirty="0" smtClean="0">
                <a:latin typeface="+mj-lt"/>
              </a:rPr>
              <a:t>DEFINITION:</a:t>
            </a:r>
          </a:p>
          <a:p>
            <a:endParaRPr lang="en-US" sz="2000" dirty="0"/>
          </a:p>
          <a:p>
            <a:pPr marL="0" lvl="1" indent="0"/>
            <a:r>
              <a:rPr lang="en-US" sz="2000" b="0" dirty="0" smtClean="0"/>
              <a:t> The </a:t>
            </a:r>
            <a:r>
              <a:rPr lang="en-US" sz="2000" b="0" dirty="0"/>
              <a:t>main task </a:t>
            </a:r>
            <a:r>
              <a:rPr lang="en-US" sz="2000" b="0" dirty="0" smtClean="0"/>
              <a:t>is </a:t>
            </a:r>
            <a:r>
              <a:rPr lang="en-US" sz="2000" b="0" dirty="0"/>
              <a:t>usually </a:t>
            </a:r>
            <a:r>
              <a:rPr lang="en-US" sz="2000" b="0" dirty="0" err="1"/>
              <a:t>synthesising</a:t>
            </a:r>
            <a:r>
              <a:rPr lang="en-US" sz="2000" b="0" dirty="0"/>
              <a:t> a variety of inputs – testimony, research reports, outputs </a:t>
            </a:r>
            <a:r>
              <a:rPr lang="en-US" sz="2000" b="0" dirty="0" smtClean="0"/>
              <a:t>of forecasting </a:t>
            </a:r>
            <a:r>
              <a:rPr lang="en-US" sz="2000" b="0" dirty="0"/>
              <a:t>methods, etc. – and produce a report that provides a vision and/or recommendations for future </a:t>
            </a:r>
            <a:r>
              <a:rPr lang="en-US" sz="2000" b="0" dirty="0" smtClean="0"/>
              <a:t>possibilities and </a:t>
            </a:r>
            <a:r>
              <a:rPr lang="en-US" sz="2000" b="0" dirty="0"/>
              <a:t>needs for the topics under analysis. </a:t>
            </a:r>
            <a:endParaRPr lang="en-US" sz="2000" b="0" dirty="0" smtClean="0"/>
          </a:p>
          <a:p>
            <a:pPr marL="0" lvl="1" indent="0"/>
            <a:r>
              <a:rPr lang="en-US" sz="2000" b="0" dirty="0" smtClean="0"/>
              <a:t> Specific </a:t>
            </a:r>
            <a:r>
              <a:rPr lang="en-US" sz="2000" b="0" dirty="0"/>
              <a:t>tools may be employed to select and motivate the panel, assign </a:t>
            </a:r>
            <a:r>
              <a:rPr lang="en-US" sz="2000" b="0" dirty="0" smtClean="0"/>
              <a:t>tasks and </a:t>
            </a:r>
            <a:r>
              <a:rPr lang="en-US" sz="2000" b="0" dirty="0"/>
              <a:t>elicit sharing and further development of knowledge.</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3017C4EF-9466-46B7-A510-7FCE005246A5}"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19</a:t>
            </a:fld>
            <a:endParaRPr lang="el-GR"/>
          </a:p>
        </p:txBody>
      </p:sp>
    </p:spTree>
    <p:extLst>
      <p:ext uri="{BB962C8B-B14F-4D97-AF65-F5344CB8AC3E}">
        <p14:creationId xmlns="" xmlns:p14="http://schemas.microsoft.com/office/powerpoint/2010/main" val="41236035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22960" y="260648"/>
            <a:ext cx="7520940" cy="1152128"/>
          </a:xfrm>
        </p:spPr>
        <p:txBody>
          <a:bodyPr/>
          <a:lstStyle/>
          <a:p>
            <a:pPr algn="ctr"/>
            <a:r>
              <a:rPr lang="en-US" sz="2400" dirty="0">
                <a:solidFill>
                  <a:srgbClr val="000000"/>
                </a:solidFill>
              </a:rPr>
              <a:t>Participating methods in sustainable management of natural </a:t>
            </a:r>
            <a:r>
              <a:rPr lang="en-US" sz="2400" dirty="0" smtClean="0">
                <a:solidFill>
                  <a:srgbClr val="000000"/>
                </a:solidFill>
              </a:rPr>
              <a:t>resources</a:t>
            </a:r>
            <a:br>
              <a:rPr lang="en-US" sz="2400" dirty="0" smtClean="0">
                <a:solidFill>
                  <a:srgbClr val="000000"/>
                </a:solidFill>
              </a:rPr>
            </a:br>
            <a:r>
              <a:rPr lang="en-US" sz="2400" dirty="0" smtClean="0">
                <a:solidFill>
                  <a:srgbClr val="000000"/>
                </a:solidFill>
              </a:rPr>
              <a:t>Module 1</a:t>
            </a:r>
            <a:endParaRPr lang="el-GR" sz="2400" dirty="0">
              <a:latin typeface="Calibri" pitchFamily="34" charset="0"/>
            </a:endParaRPr>
          </a:p>
        </p:txBody>
      </p:sp>
      <p:sp>
        <p:nvSpPr>
          <p:cNvPr id="3" name="Θέση κειμένου 2"/>
          <p:cNvSpPr>
            <a:spLocks noGrp="1"/>
          </p:cNvSpPr>
          <p:nvPr>
            <p:ph type="body" idx="1"/>
          </p:nvPr>
        </p:nvSpPr>
        <p:spPr>
          <a:xfrm>
            <a:off x="827584" y="2132856"/>
            <a:ext cx="3601540" cy="936104"/>
          </a:xfrm>
          <a:ln>
            <a:solidFill>
              <a:schemeClr val="tx1"/>
            </a:solidFill>
          </a:ln>
        </p:spPr>
        <p:txBody>
          <a:bodyPr>
            <a:noAutofit/>
          </a:bodyPr>
          <a:lstStyle/>
          <a:p>
            <a:pPr algn="ctr"/>
            <a:r>
              <a:rPr lang="en-US" sz="1600" b="1" dirty="0">
                <a:latin typeface="Calibri" pitchFamily="34" charset="0"/>
              </a:rPr>
              <a:t>University of Naples (</a:t>
            </a:r>
            <a:r>
              <a:rPr lang="en-US" sz="1600" b="1" dirty="0" smtClean="0">
                <a:latin typeface="Calibri" pitchFamily="34" charset="0"/>
              </a:rPr>
              <a:t>UNINA)</a:t>
            </a:r>
            <a:r>
              <a:rPr lang="en-US" sz="1600" b="1" cap="none" dirty="0" smtClean="0">
                <a:latin typeface="Calibri" pitchFamily="34" charset="0"/>
                <a:hlinkClick r:id="rId2"/>
              </a:rPr>
              <a:t>http://www.unina.it/home</a:t>
            </a:r>
            <a:r>
              <a:rPr lang="en-US" sz="1600" b="1" cap="none" dirty="0" smtClean="0">
                <a:latin typeface="Calibri" pitchFamily="34" charset="0"/>
              </a:rPr>
              <a:t>  </a:t>
            </a:r>
            <a:endParaRPr lang="en-US" sz="1600" b="1" cap="none" dirty="0">
              <a:latin typeface="Calibri" pitchFamily="34" charset="0"/>
            </a:endParaRPr>
          </a:p>
        </p:txBody>
      </p:sp>
      <p:sp>
        <p:nvSpPr>
          <p:cNvPr id="4" name="Θέση περιεχομένου 3"/>
          <p:cNvSpPr>
            <a:spLocks noGrp="1"/>
          </p:cNvSpPr>
          <p:nvPr>
            <p:ph sz="half" idx="2"/>
          </p:nvPr>
        </p:nvSpPr>
        <p:spPr>
          <a:xfrm>
            <a:off x="827584" y="3212976"/>
            <a:ext cx="3601540" cy="1813856"/>
          </a:xfrm>
          <a:ln>
            <a:solidFill>
              <a:schemeClr val="tx1"/>
            </a:solidFill>
          </a:ln>
        </p:spPr>
        <p:txBody>
          <a:bodyPr>
            <a:normAutofit fontScale="92500" lnSpcReduction="20000"/>
          </a:bodyPr>
          <a:lstStyle/>
          <a:p>
            <a:pPr>
              <a:buFont typeface="Arial" pitchFamily="34" charset="0"/>
              <a:buChar char="•"/>
            </a:pPr>
            <a:r>
              <a:rPr lang="en-US" sz="2200" b="0" dirty="0">
                <a:latin typeface="Calibri" pitchFamily="34" charset="0"/>
              </a:rPr>
              <a:t>Emilio </a:t>
            </a:r>
            <a:r>
              <a:rPr lang="en-US" sz="2200" b="0" dirty="0" err="1">
                <a:latin typeface="Calibri" pitchFamily="34" charset="0"/>
              </a:rPr>
              <a:t>Balzano</a:t>
            </a:r>
            <a:r>
              <a:rPr lang="en-US" sz="2200" b="0" dirty="0">
                <a:latin typeface="Calibri" pitchFamily="34" charset="0"/>
              </a:rPr>
              <a:t>, Aggregate Professor</a:t>
            </a:r>
          </a:p>
          <a:p>
            <a:pPr>
              <a:buFont typeface="Arial" pitchFamily="34" charset="0"/>
              <a:buChar char="•"/>
            </a:pPr>
            <a:r>
              <a:rPr lang="en-US" sz="2200" b="0" dirty="0" err="1">
                <a:latin typeface="Calibri" pitchFamily="34" charset="0"/>
              </a:rPr>
              <a:t>Caterina</a:t>
            </a:r>
            <a:r>
              <a:rPr lang="en-US" sz="2200" b="0" dirty="0">
                <a:latin typeface="Calibri" pitchFamily="34" charset="0"/>
              </a:rPr>
              <a:t> </a:t>
            </a:r>
            <a:r>
              <a:rPr lang="en-US" sz="2200" b="0" dirty="0" err="1">
                <a:latin typeface="Calibri" pitchFamily="34" charset="0"/>
              </a:rPr>
              <a:t>Miele</a:t>
            </a:r>
            <a:r>
              <a:rPr lang="en-US" sz="2200" b="0" dirty="0">
                <a:latin typeface="Calibri" pitchFamily="34" charset="0"/>
              </a:rPr>
              <a:t> , </a:t>
            </a:r>
            <a:r>
              <a:rPr lang="en-US" sz="2200" b="0" dirty="0" smtClean="0">
                <a:latin typeface="Calibri" pitchFamily="34" charset="0"/>
              </a:rPr>
              <a:t>Post-Doctoral Fellow </a:t>
            </a:r>
            <a:endParaRPr lang="en-US" sz="2200" b="0" dirty="0">
              <a:latin typeface="Calibri" pitchFamily="34" charset="0"/>
            </a:endParaRPr>
          </a:p>
          <a:p>
            <a:pPr>
              <a:buFont typeface="Arial" pitchFamily="34" charset="0"/>
              <a:buChar char="•"/>
            </a:pPr>
            <a:r>
              <a:rPr lang="en-US" sz="2200" b="0" dirty="0">
                <a:latin typeface="Calibri" pitchFamily="34" charset="0"/>
              </a:rPr>
              <a:t>Marko </a:t>
            </a:r>
            <a:r>
              <a:rPr lang="en-US" sz="2200" b="0" dirty="0" err="1">
                <a:latin typeface="Calibri" pitchFamily="34" charset="0"/>
              </a:rPr>
              <a:t>Serpico</a:t>
            </a:r>
            <a:r>
              <a:rPr lang="en-US" sz="2200" b="0" dirty="0">
                <a:latin typeface="Calibri" pitchFamily="34" charset="0"/>
              </a:rPr>
              <a:t>, </a:t>
            </a:r>
            <a:r>
              <a:rPr lang="en-US" sz="2200" b="0" dirty="0" smtClean="0">
                <a:latin typeface="Calibri" pitchFamily="34" charset="0"/>
              </a:rPr>
              <a:t>Research Associate</a:t>
            </a:r>
            <a:endParaRPr lang="en-US" sz="2200" b="0" dirty="0">
              <a:latin typeface="Calibri" pitchFamily="34" charset="0"/>
            </a:endParaRPr>
          </a:p>
          <a:p>
            <a:endParaRPr lang="el-GR" dirty="0"/>
          </a:p>
        </p:txBody>
      </p:sp>
      <p:sp>
        <p:nvSpPr>
          <p:cNvPr id="5" name="Θέση κειμένου 4"/>
          <p:cNvSpPr>
            <a:spLocks noGrp="1"/>
          </p:cNvSpPr>
          <p:nvPr>
            <p:ph type="body" sz="quarter" idx="3"/>
          </p:nvPr>
        </p:nvSpPr>
        <p:spPr>
          <a:xfrm>
            <a:off x="4643438" y="2132856"/>
            <a:ext cx="3600970" cy="936104"/>
          </a:xfrm>
          <a:ln>
            <a:solidFill>
              <a:schemeClr val="tx1"/>
            </a:solidFill>
          </a:ln>
        </p:spPr>
        <p:txBody>
          <a:bodyPr>
            <a:normAutofit/>
          </a:bodyPr>
          <a:lstStyle/>
          <a:p>
            <a:pPr algn="ctr"/>
            <a:r>
              <a:rPr lang="en-US" sz="1600" b="1" dirty="0" smtClean="0">
                <a:latin typeface="Calibri" pitchFamily="34" charset="0"/>
              </a:rPr>
              <a:t>University of </a:t>
            </a:r>
            <a:r>
              <a:rPr lang="en-US" sz="1600" b="1" dirty="0" err="1" smtClean="0">
                <a:latin typeface="Calibri" pitchFamily="34" charset="0"/>
              </a:rPr>
              <a:t>ioannina</a:t>
            </a:r>
            <a:r>
              <a:rPr lang="en-US" sz="1600" b="1" dirty="0" smtClean="0">
                <a:latin typeface="Calibri" pitchFamily="34" charset="0"/>
              </a:rPr>
              <a:t> (</a:t>
            </a:r>
            <a:r>
              <a:rPr lang="en-US" sz="1600" b="1" dirty="0" err="1" smtClean="0">
                <a:latin typeface="Calibri" pitchFamily="34" charset="0"/>
              </a:rPr>
              <a:t>uoi</a:t>
            </a:r>
            <a:r>
              <a:rPr lang="en-US" sz="1600" b="1" dirty="0" smtClean="0">
                <a:latin typeface="Calibri" pitchFamily="34" charset="0"/>
              </a:rPr>
              <a:t>) </a:t>
            </a:r>
            <a:r>
              <a:rPr lang="en-US" sz="1600" b="1" cap="none" dirty="0" smtClean="0">
                <a:latin typeface="Calibri" pitchFamily="34" charset="0"/>
                <a:hlinkClick r:id="rId3"/>
              </a:rPr>
              <a:t>http://www.uoi.gr/en/</a:t>
            </a:r>
            <a:r>
              <a:rPr lang="en-US" sz="1600" b="1" cap="none" dirty="0" smtClean="0">
                <a:latin typeface="Calibri" pitchFamily="34" charset="0"/>
              </a:rPr>
              <a:t> </a:t>
            </a:r>
            <a:endParaRPr lang="el-GR" sz="1600" b="1" dirty="0">
              <a:latin typeface="Calibri" pitchFamily="34" charset="0"/>
            </a:endParaRPr>
          </a:p>
        </p:txBody>
      </p:sp>
      <p:sp>
        <p:nvSpPr>
          <p:cNvPr id="6" name="Θέση περιεχομένου 5"/>
          <p:cNvSpPr>
            <a:spLocks noGrp="1"/>
          </p:cNvSpPr>
          <p:nvPr>
            <p:ph sz="quarter" idx="4"/>
          </p:nvPr>
        </p:nvSpPr>
        <p:spPr>
          <a:xfrm>
            <a:off x="4643438" y="3212976"/>
            <a:ext cx="3545010" cy="1800200"/>
          </a:xfrm>
          <a:ln>
            <a:solidFill>
              <a:schemeClr val="tx1"/>
            </a:solidFill>
          </a:ln>
        </p:spPr>
        <p:txBody>
          <a:bodyPr>
            <a:normAutofit/>
          </a:bodyPr>
          <a:lstStyle/>
          <a:p>
            <a:pPr>
              <a:buFont typeface="Arial" pitchFamily="34" charset="0"/>
              <a:buChar char="•"/>
            </a:pPr>
            <a:r>
              <a:rPr lang="en-US" sz="2000" b="0" dirty="0" err="1" smtClean="0">
                <a:latin typeface="Calibri" pitchFamily="34" charset="0"/>
              </a:rPr>
              <a:t>Katerina</a:t>
            </a:r>
            <a:r>
              <a:rPr lang="en-US" sz="2000" b="0" dirty="0" smtClean="0">
                <a:latin typeface="Calibri" pitchFamily="34" charset="0"/>
              </a:rPr>
              <a:t> </a:t>
            </a:r>
            <a:r>
              <a:rPr lang="en-US" sz="2000" b="0" dirty="0" err="1" smtClean="0">
                <a:latin typeface="Calibri" pitchFamily="34" charset="0"/>
              </a:rPr>
              <a:t>Plakitsi</a:t>
            </a:r>
            <a:r>
              <a:rPr lang="en-US" sz="2000" b="0" dirty="0" smtClean="0">
                <a:latin typeface="Calibri" pitchFamily="34" charset="0"/>
              </a:rPr>
              <a:t>, </a:t>
            </a:r>
            <a:r>
              <a:rPr lang="en-US" sz="2000" b="0" dirty="0" err="1" smtClean="0">
                <a:latin typeface="Calibri" pitchFamily="34" charset="0"/>
              </a:rPr>
              <a:t>Assocciate</a:t>
            </a:r>
            <a:r>
              <a:rPr lang="en-US" sz="2000" b="0" dirty="0" smtClean="0">
                <a:latin typeface="Calibri" pitchFamily="34" charset="0"/>
              </a:rPr>
              <a:t> Professor </a:t>
            </a:r>
          </a:p>
          <a:p>
            <a:pPr>
              <a:buFont typeface="Arial" pitchFamily="34" charset="0"/>
              <a:buChar char="•"/>
            </a:pPr>
            <a:r>
              <a:rPr lang="en-US" sz="2000" b="0" dirty="0" err="1" smtClean="0">
                <a:latin typeface="Calibri" pitchFamily="34" charset="0"/>
              </a:rPr>
              <a:t>Athina</a:t>
            </a:r>
            <a:r>
              <a:rPr lang="en-US" sz="2000" b="0" dirty="0" smtClean="0">
                <a:latin typeface="Calibri" pitchFamily="34" charset="0"/>
              </a:rPr>
              <a:t> Christina </a:t>
            </a:r>
            <a:r>
              <a:rPr lang="en-US" sz="2000" b="0" dirty="0" err="1" smtClean="0">
                <a:latin typeface="Calibri" pitchFamily="34" charset="0"/>
              </a:rPr>
              <a:t>Kornelaki</a:t>
            </a:r>
            <a:r>
              <a:rPr lang="en-US" sz="2000" b="0" dirty="0" smtClean="0">
                <a:latin typeface="Calibri" pitchFamily="34" charset="0"/>
              </a:rPr>
              <a:t>, PhD student</a:t>
            </a:r>
          </a:p>
          <a:p>
            <a:pPr marL="0" indent="0"/>
            <a:endParaRPr lang="el-GR" sz="2000" dirty="0">
              <a:latin typeface="Calibri" pitchFamily="34" charset="0"/>
            </a:endParaRPr>
          </a:p>
        </p:txBody>
      </p:sp>
      <p:sp>
        <p:nvSpPr>
          <p:cNvPr id="7" name="Θέση ημερομηνίας 6"/>
          <p:cNvSpPr>
            <a:spLocks noGrp="1"/>
          </p:cNvSpPr>
          <p:nvPr>
            <p:ph type="dt" sz="half" idx="10"/>
          </p:nvPr>
        </p:nvSpPr>
        <p:spPr/>
        <p:txBody>
          <a:bodyPr/>
          <a:lstStyle/>
          <a:p>
            <a:fld id="{B23B0093-3876-4631-9C44-AD17154BE0A5}" type="datetime1">
              <a:rPr lang="el-GR" smtClean="0"/>
              <a:pPr/>
              <a:t>15/5/2016</a:t>
            </a:fld>
            <a:endParaRPr lang="el-GR"/>
          </a:p>
        </p:txBody>
      </p:sp>
      <p:sp>
        <p:nvSpPr>
          <p:cNvPr id="8" name="Θέση αριθμού διαφάνειας 7"/>
          <p:cNvSpPr>
            <a:spLocks noGrp="1"/>
          </p:cNvSpPr>
          <p:nvPr>
            <p:ph type="sldNum" sz="quarter" idx="12"/>
          </p:nvPr>
        </p:nvSpPr>
        <p:spPr/>
        <p:txBody>
          <a:bodyPr/>
          <a:lstStyle/>
          <a:p>
            <a:fld id="{FB8EB073-3D2F-4477-9B74-F66C6716BD97}" type="slidenum">
              <a:rPr lang="el-GR" smtClean="0"/>
              <a:pPr/>
              <a:t>2</a:t>
            </a:fld>
            <a:endParaRPr lang="el-GR"/>
          </a:p>
        </p:txBody>
      </p:sp>
      <p:sp>
        <p:nvSpPr>
          <p:cNvPr id="9" name="TextBox 8"/>
          <p:cNvSpPr txBox="1"/>
          <p:nvPr/>
        </p:nvSpPr>
        <p:spPr>
          <a:xfrm flipH="1">
            <a:off x="1403648" y="1580606"/>
            <a:ext cx="6295989" cy="400110"/>
          </a:xfrm>
          <a:prstGeom prst="rect">
            <a:avLst/>
          </a:prstGeom>
          <a:noFill/>
        </p:spPr>
        <p:txBody>
          <a:bodyPr wrap="square" rtlCol="0">
            <a:spAutoFit/>
          </a:bodyPr>
          <a:lstStyle/>
          <a:p>
            <a:pPr algn="ctr"/>
            <a:r>
              <a:rPr lang="en-US" sz="2000" b="1" dirty="0" smtClean="0">
                <a:latin typeface="Calibri" pitchFamily="34" charset="0"/>
              </a:rPr>
              <a:t>Participating Organizations:</a:t>
            </a:r>
            <a:endParaRPr lang="el-GR" sz="2000" b="1" dirty="0">
              <a:latin typeface="Calibri" pitchFamily="34" charset="0"/>
            </a:endParaRPr>
          </a:p>
        </p:txBody>
      </p:sp>
    </p:spTree>
    <p:extLst>
      <p:ext uri="{BB962C8B-B14F-4D97-AF65-F5344CB8AC3E}">
        <p14:creationId xmlns="" xmlns:p14="http://schemas.microsoft.com/office/powerpoint/2010/main" val="15626372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14348" y="857232"/>
            <a:ext cx="7520940" cy="548640"/>
          </a:xfrm>
        </p:spPr>
        <p:txBody>
          <a:bodyPr/>
          <a:lstStyle/>
          <a:p>
            <a:pPr algn="ctr"/>
            <a:r>
              <a:rPr lang="en-US" dirty="0"/>
              <a:t>Expert Panel </a:t>
            </a:r>
            <a:endParaRPr lang="el-GR" dirty="0"/>
          </a:p>
        </p:txBody>
      </p:sp>
      <p:sp>
        <p:nvSpPr>
          <p:cNvPr id="3" name="Θέση περιεχομένου 2"/>
          <p:cNvSpPr>
            <a:spLocks noGrp="1"/>
          </p:cNvSpPr>
          <p:nvPr>
            <p:ph idx="1"/>
          </p:nvPr>
        </p:nvSpPr>
        <p:spPr/>
        <p:txBody>
          <a:bodyPr>
            <a:normAutofit/>
          </a:bodyPr>
          <a:lstStyle/>
          <a:p>
            <a:r>
              <a:rPr lang="en-US" sz="2000" dirty="0">
                <a:latin typeface="+mj-lt"/>
              </a:rPr>
              <a:t>WHEN TO </a:t>
            </a:r>
            <a:r>
              <a:rPr lang="en-US" sz="2000" dirty="0" smtClean="0">
                <a:latin typeface="+mj-lt"/>
              </a:rPr>
              <a:t>USE:</a:t>
            </a:r>
          </a:p>
          <a:p>
            <a:endParaRPr lang="en-US" sz="2000" dirty="0"/>
          </a:p>
          <a:p>
            <a:pPr marL="0" lvl="1" indent="0"/>
            <a:r>
              <a:rPr lang="en-US" sz="2000" dirty="0" smtClean="0"/>
              <a:t> Expert </a:t>
            </a:r>
            <a:r>
              <a:rPr lang="en-US" sz="2000" dirty="0"/>
              <a:t>panels are particularly appropriate for issues that require highly technical knowledge and/or are highly </a:t>
            </a:r>
            <a:r>
              <a:rPr lang="en-US" sz="2000" dirty="0" smtClean="0"/>
              <a:t>complex and </a:t>
            </a:r>
            <a:r>
              <a:rPr lang="en-US" sz="2000" dirty="0"/>
              <a:t>require the synthesis of experts from many different disciplines. </a:t>
            </a:r>
            <a:endParaRPr lang="en-US" sz="2000" dirty="0" smtClean="0"/>
          </a:p>
          <a:p>
            <a:pPr marL="0" lvl="1" indent="0"/>
            <a:r>
              <a:rPr lang="en-US" sz="2000" dirty="0" smtClean="0"/>
              <a:t> This </a:t>
            </a:r>
            <a:r>
              <a:rPr lang="en-US" sz="2000" dirty="0"/>
              <a:t>method is not designed to actively involve </a:t>
            </a:r>
            <a:r>
              <a:rPr lang="en-US" sz="2000" dirty="0" smtClean="0"/>
              <a:t>the broad </a:t>
            </a:r>
            <a:r>
              <a:rPr lang="en-US" sz="2000" dirty="0"/>
              <a:t>public.</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EA87E5B1-08E7-4A00-86B9-AEC914C0F49D}"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20</a:t>
            </a:fld>
            <a:endParaRPr lang="el-GR"/>
          </a:p>
        </p:txBody>
      </p:sp>
    </p:spTree>
    <p:extLst>
      <p:ext uri="{BB962C8B-B14F-4D97-AF65-F5344CB8AC3E}">
        <p14:creationId xmlns="" xmlns:p14="http://schemas.microsoft.com/office/powerpoint/2010/main" val="2059136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785794"/>
            <a:ext cx="7520940" cy="548640"/>
          </a:xfrm>
        </p:spPr>
        <p:txBody>
          <a:bodyPr/>
          <a:lstStyle/>
          <a:p>
            <a:pPr algn="ctr"/>
            <a:r>
              <a:rPr lang="en-US" dirty="0"/>
              <a:t>Focus group </a:t>
            </a:r>
            <a:endParaRPr lang="el-GR" dirty="0"/>
          </a:p>
        </p:txBody>
      </p:sp>
      <p:sp>
        <p:nvSpPr>
          <p:cNvPr id="3" name="Θέση περιεχομένου 2"/>
          <p:cNvSpPr>
            <a:spLocks noGrp="1"/>
          </p:cNvSpPr>
          <p:nvPr>
            <p:ph idx="1"/>
          </p:nvPr>
        </p:nvSpPr>
        <p:spPr>
          <a:xfrm>
            <a:off x="428596" y="1500174"/>
            <a:ext cx="8215370" cy="3924499"/>
          </a:xfrm>
        </p:spPr>
        <p:txBody>
          <a:bodyPr>
            <a:normAutofit/>
          </a:bodyPr>
          <a:lstStyle/>
          <a:p>
            <a:r>
              <a:rPr lang="en-US" sz="2000" dirty="0" smtClean="0">
                <a:latin typeface="+mj-lt"/>
              </a:rPr>
              <a:t>DEFINITION:</a:t>
            </a:r>
          </a:p>
          <a:p>
            <a:endParaRPr lang="en-US" sz="900" dirty="0"/>
          </a:p>
          <a:p>
            <a:pPr marL="0" lvl="1" indent="0"/>
            <a:r>
              <a:rPr lang="en-US" sz="2000" b="0" dirty="0" smtClean="0"/>
              <a:t> A planned </a:t>
            </a:r>
            <a:r>
              <a:rPr lang="en-US" sz="2000" b="0" dirty="0"/>
              <a:t>discussion among a small group (4-12 persons) of stakeholders facilitated by a </a:t>
            </a:r>
            <a:r>
              <a:rPr lang="en-US" sz="2000" b="0" dirty="0" smtClean="0"/>
              <a:t>skilled moderator. </a:t>
            </a:r>
          </a:p>
          <a:p>
            <a:pPr marL="0" lvl="1" indent="0"/>
            <a:r>
              <a:rPr lang="en-US" sz="2000" dirty="0" smtClean="0"/>
              <a:t> </a:t>
            </a:r>
            <a:r>
              <a:rPr lang="en-US" sz="2000" b="0" dirty="0" smtClean="0"/>
              <a:t>It is designed to obtain information about (various) people’s preferences and values pertaining to a defined topic </a:t>
            </a:r>
            <a:r>
              <a:rPr lang="en-US" sz="2000" b="0" dirty="0"/>
              <a:t>and why these are held by observing the structured discussion of an interactive group in a permissive</a:t>
            </a:r>
            <a:r>
              <a:rPr lang="en-US" sz="2000" b="0" dirty="0" smtClean="0"/>
              <a:t>, non-threatening </a:t>
            </a:r>
            <a:r>
              <a:rPr lang="en-US" sz="2000" b="0" dirty="0"/>
              <a:t>environment. </a:t>
            </a:r>
            <a:endParaRPr lang="en-US" sz="2000" b="0" dirty="0" smtClean="0"/>
          </a:p>
          <a:p>
            <a:pPr marL="0" lvl="1" indent="0"/>
            <a:r>
              <a:rPr lang="en-US" sz="2000" dirty="0" smtClean="0"/>
              <a:t> A</a:t>
            </a:r>
            <a:r>
              <a:rPr lang="en-US" sz="2000" b="0" dirty="0" smtClean="0"/>
              <a:t> </a:t>
            </a:r>
            <a:r>
              <a:rPr lang="en-US" sz="2000" b="0" dirty="0"/>
              <a:t>focus group can be seen as a combination between a focused interview </a:t>
            </a:r>
            <a:r>
              <a:rPr lang="en-US" sz="2000" b="0" dirty="0" smtClean="0"/>
              <a:t>and a discussion </a:t>
            </a:r>
            <a:r>
              <a:rPr lang="en-US" sz="2000" b="0" dirty="0"/>
              <a:t>group. </a:t>
            </a:r>
            <a:endParaRPr lang="en-US" sz="2000" b="0" dirty="0" smtClean="0"/>
          </a:p>
          <a:p>
            <a:pPr marL="0" lvl="1" indent="0"/>
            <a:r>
              <a:rPr lang="en-US" sz="2000" dirty="0" smtClean="0"/>
              <a:t> </a:t>
            </a:r>
            <a:r>
              <a:rPr lang="en-US" sz="2000" b="0" dirty="0" smtClean="0"/>
              <a:t>Focus </a:t>
            </a:r>
            <a:r>
              <a:rPr lang="en-US" sz="2000" b="0" dirty="0"/>
              <a:t>groups can also be conducted online.</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F9001EDC-1EE9-484D-8936-218154A51EB8}"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21</a:t>
            </a:fld>
            <a:endParaRPr lang="el-GR"/>
          </a:p>
        </p:txBody>
      </p:sp>
    </p:spTree>
    <p:extLst>
      <p:ext uri="{BB962C8B-B14F-4D97-AF65-F5344CB8AC3E}">
        <p14:creationId xmlns="" xmlns:p14="http://schemas.microsoft.com/office/powerpoint/2010/main" val="42849645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714356"/>
            <a:ext cx="7520940" cy="548640"/>
          </a:xfrm>
        </p:spPr>
        <p:txBody>
          <a:bodyPr/>
          <a:lstStyle/>
          <a:p>
            <a:pPr algn="ctr"/>
            <a:r>
              <a:rPr lang="en-US" dirty="0"/>
              <a:t>Focus group</a:t>
            </a:r>
            <a:endParaRPr lang="el-GR" dirty="0"/>
          </a:p>
        </p:txBody>
      </p:sp>
      <p:sp>
        <p:nvSpPr>
          <p:cNvPr id="3" name="Θέση περιεχομένου 2"/>
          <p:cNvSpPr>
            <a:spLocks noGrp="1"/>
          </p:cNvSpPr>
          <p:nvPr>
            <p:ph idx="1"/>
          </p:nvPr>
        </p:nvSpPr>
        <p:spPr>
          <a:xfrm>
            <a:off x="428596" y="1357298"/>
            <a:ext cx="8215370" cy="5096038"/>
          </a:xfrm>
        </p:spPr>
        <p:txBody>
          <a:bodyPr>
            <a:normAutofit/>
          </a:bodyPr>
          <a:lstStyle/>
          <a:p>
            <a:r>
              <a:rPr lang="en-US" sz="2000" dirty="0" smtClean="0">
                <a:latin typeface="+mj-lt"/>
              </a:rPr>
              <a:t>WHEN TO USE:</a:t>
            </a:r>
          </a:p>
          <a:p>
            <a:r>
              <a:rPr lang="en-US" sz="2000" b="0" dirty="0" smtClean="0"/>
              <a:t>Focus </a:t>
            </a:r>
            <a:r>
              <a:rPr lang="en-US" sz="2000" b="0" dirty="0"/>
              <a:t>groups are useful to:</a:t>
            </a:r>
          </a:p>
          <a:p>
            <a:pPr lvl="1">
              <a:buClrTx/>
            </a:pPr>
            <a:r>
              <a:rPr lang="en-US" sz="2000" b="0" dirty="0"/>
              <a:t>gauge the nature and intensity of stakeholders’ concerns and values about the </a:t>
            </a:r>
            <a:r>
              <a:rPr lang="en-US" sz="2000" b="0" dirty="0" smtClean="0"/>
              <a:t>issues </a:t>
            </a:r>
          </a:p>
          <a:p>
            <a:pPr lvl="1">
              <a:buClrTx/>
            </a:pPr>
            <a:r>
              <a:rPr lang="en-US" sz="2000" b="0" dirty="0" smtClean="0"/>
              <a:t>obtain </a:t>
            </a:r>
            <a:r>
              <a:rPr lang="en-US" sz="2000" b="0" dirty="0"/>
              <a:t>a snapshot of public opinion when time constraints or finances do not a</a:t>
            </a:r>
            <a:r>
              <a:rPr lang="en-US" sz="2000" b="0" dirty="0" smtClean="0"/>
              <a:t>llow </a:t>
            </a:r>
            <a:r>
              <a:rPr lang="en-US" sz="2000" b="0" dirty="0"/>
              <a:t>a full review or </a:t>
            </a:r>
            <a:r>
              <a:rPr lang="en-US" sz="2000" b="0" dirty="0" smtClean="0"/>
              <a:t>survey </a:t>
            </a:r>
          </a:p>
          <a:p>
            <a:pPr lvl="1">
              <a:buClrTx/>
            </a:pPr>
            <a:r>
              <a:rPr lang="en-US" sz="2000" b="0" dirty="0" smtClean="0"/>
              <a:t>obtain </a:t>
            </a:r>
            <a:r>
              <a:rPr lang="en-US" sz="2000" b="0" dirty="0"/>
              <a:t>input from individuals as well as interest groups</a:t>
            </a:r>
          </a:p>
          <a:p>
            <a:pPr lvl="1">
              <a:buClrTx/>
            </a:pPr>
            <a:r>
              <a:rPr lang="en-US" sz="2000" b="0" dirty="0"/>
              <a:t>obtain detailed reaction and input from a stakeholder or client group to preliminary proposals or </a:t>
            </a:r>
            <a:r>
              <a:rPr lang="en-US" sz="2000" b="0" dirty="0" smtClean="0"/>
              <a:t>options </a:t>
            </a:r>
          </a:p>
          <a:p>
            <a:pPr lvl="1">
              <a:buClrTx/>
            </a:pPr>
            <a:r>
              <a:rPr lang="en-US" sz="2000" b="0" dirty="0" smtClean="0"/>
              <a:t>collect </a:t>
            </a:r>
            <a:r>
              <a:rPr lang="en-US" sz="2000" b="0" dirty="0"/>
              <a:t>information on the needs of stakeholders surrounding a particular issue or </a:t>
            </a:r>
            <a:r>
              <a:rPr lang="en-US" sz="2000" b="0" dirty="0" smtClean="0"/>
              <a:t>concept </a:t>
            </a:r>
          </a:p>
          <a:p>
            <a:pPr lvl="1">
              <a:buClrTx/>
            </a:pPr>
            <a:r>
              <a:rPr lang="en-US" sz="2000" b="0" dirty="0" smtClean="0"/>
              <a:t>determine </a:t>
            </a:r>
            <a:r>
              <a:rPr lang="en-US" sz="2000" b="0" dirty="0"/>
              <a:t>what additional information or modification may be needed to develop consultation issues </a:t>
            </a:r>
            <a:r>
              <a:rPr lang="en-US" sz="2000" b="0" dirty="0" smtClean="0"/>
              <a:t>or proposals </a:t>
            </a:r>
            <a:r>
              <a:rPr lang="en-US" sz="2000" b="0" dirty="0"/>
              <a:t>further.</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5B1377BB-2D71-4E78-967C-082982C4D363}"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22</a:t>
            </a:fld>
            <a:endParaRPr lang="el-GR"/>
          </a:p>
        </p:txBody>
      </p:sp>
    </p:spTree>
    <p:extLst>
      <p:ext uri="{BB962C8B-B14F-4D97-AF65-F5344CB8AC3E}">
        <p14:creationId xmlns="" xmlns:p14="http://schemas.microsoft.com/office/powerpoint/2010/main" val="13089365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08720"/>
            <a:ext cx="7560840" cy="792088"/>
          </a:xfrm>
        </p:spPr>
        <p:txBody>
          <a:bodyPr/>
          <a:lstStyle/>
          <a:p>
            <a:pPr algn="ctr"/>
            <a:r>
              <a:rPr lang="en-US" dirty="0"/>
              <a:t>Participatory Assessment, </a:t>
            </a:r>
            <a:r>
              <a:rPr lang="en-US" dirty="0" smtClean="0"/>
              <a:t/>
            </a:r>
            <a:br>
              <a:rPr lang="en-US" dirty="0" smtClean="0"/>
            </a:br>
            <a:r>
              <a:rPr lang="en-US" dirty="0" smtClean="0"/>
              <a:t>Monitoring and Evaluation</a:t>
            </a:r>
            <a:endParaRPr lang="el-GR" dirty="0"/>
          </a:p>
        </p:txBody>
      </p:sp>
      <p:sp>
        <p:nvSpPr>
          <p:cNvPr id="3" name="Θέση περιεχομένου 2"/>
          <p:cNvSpPr>
            <a:spLocks noGrp="1"/>
          </p:cNvSpPr>
          <p:nvPr>
            <p:ph idx="1"/>
          </p:nvPr>
        </p:nvSpPr>
        <p:spPr>
          <a:xfrm>
            <a:off x="428596" y="1916832"/>
            <a:ext cx="8215370" cy="4248472"/>
          </a:xfrm>
        </p:spPr>
        <p:txBody>
          <a:bodyPr>
            <a:normAutofit/>
          </a:bodyPr>
          <a:lstStyle/>
          <a:p>
            <a:r>
              <a:rPr lang="en-US" sz="2000" dirty="0" smtClean="0">
                <a:latin typeface="+mj-lt"/>
              </a:rPr>
              <a:t>DEFINITION:</a:t>
            </a:r>
          </a:p>
          <a:p>
            <a:endParaRPr lang="en-US" sz="900" dirty="0"/>
          </a:p>
          <a:p>
            <a:pPr marL="0" lvl="1" indent="0">
              <a:buNone/>
            </a:pPr>
            <a:r>
              <a:rPr lang="en-US" sz="2000" b="0" dirty="0"/>
              <a:t>A Participatory Evaluation is an opportunity for the stakeholders of a project to stop and reflect on the past in order </a:t>
            </a:r>
            <a:r>
              <a:rPr lang="en-US" sz="2000" b="0" dirty="0" smtClean="0"/>
              <a:t>to make </a:t>
            </a:r>
            <a:r>
              <a:rPr lang="en-US" sz="2000" b="0" dirty="0"/>
              <a:t>decisions about the future. Through the evaluation process participants share the control and responsibility for</a:t>
            </a:r>
            <a:r>
              <a:rPr lang="en-US" sz="2000" b="0" dirty="0" smtClean="0"/>
              <a:t>:</a:t>
            </a:r>
          </a:p>
          <a:p>
            <a:pPr marL="0" lvl="1" indent="0">
              <a:buNone/>
            </a:pPr>
            <a:endParaRPr lang="en-US" sz="900" b="0" dirty="0"/>
          </a:p>
          <a:p>
            <a:pPr lvl="1">
              <a:lnSpc>
                <a:spcPct val="150000"/>
              </a:lnSpc>
              <a:buClrTx/>
              <a:buFont typeface="Wingdings" pitchFamily="2" charset="2"/>
              <a:buChar char="v"/>
            </a:pPr>
            <a:r>
              <a:rPr lang="en-US" sz="2000" b="0" dirty="0"/>
              <a:t>deciding what is to be </a:t>
            </a:r>
            <a:r>
              <a:rPr lang="en-US" sz="2000" b="0" dirty="0" smtClean="0"/>
              <a:t>evaluated </a:t>
            </a:r>
          </a:p>
          <a:p>
            <a:pPr lvl="1">
              <a:lnSpc>
                <a:spcPct val="150000"/>
              </a:lnSpc>
              <a:buClrTx/>
              <a:buFont typeface="Wingdings" pitchFamily="2" charset="2"/>
              <a:buChar char="v"/>
            </a:pPr>
            <a:r>
              <a:rPr lang="en-US" sz="2000" b="0" dirty="0" smtClean="0"/>
              <a:t>selecting </a:t>
            </a:r>
            <a:r>
              <a:rPr lang="en-US" sz="2000" b="0" dirty="0"/>
              <a:t>the methods and data sources</a:t>
            </a:r>
          </a:p>
          <a:p>
            <a:pPr lvl="1">
              <a:lnSpc>
                <a:spcPct val="150000"/>
              </a:lnSpc>
              <a:buClrTx/>
              <a:buFont typeface="Wingdings" pitchFamily="2" charset="2"/>
              <a:buChar char="v"/>
            </a:pPr>
            <a:r>
              <a:rPr lang="en-US" sz="2000" b="0" dirty="0"/>
              <a:t>carrying out the evaluation and</a:t>
            </a:r>
          </a:p>
          <a:p>
            <a:pPr lvl="1">
              <a:lnSpc>
                <a:spcPct val="150000"/>
              </a:lnSpc>
              <a:buClrTx/>
              <a:buFont typeface="Wingdings" pitchFamily="2" charset="2"/>
              <a:buChar char="v"/>
            </a:pPr>
            <a:r>
              <a:rPr lang="en-US" sz="2000" b="0" dirty="0" err="1"/>
              <a:t>analysing</a:t>
            </a:r>
            <a:r>
              <a:rPr lang="en-US" sz="2000" b="0" dirty="0"/>
              <a:t> information and presenting evaluation results.</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EAD48257-B5D2-497B-B0C7-FC92C7CCFCCD}"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23</a:t>
            </a:fld>
            <a:endParaRPr lang="el-GR"/>
          </a:p>
        </p:txBody>
      </p:sp>
    </p:spTree>
    <p:extLst>
      <p:ext uri="{BB962C8B-B14F-4D97-AF65-F5344CB8AC3E}">
        <p14:creationId xmlns="" xmlns:p14="http://schemas.microsoft.com/office/powerpoint/2010/main" val="42194876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80728"/>
            <a:ext cx="7520940" cy="792088"/>
          </a:xfrm>
        </p:spPr>
        <p:txBody>
          <a:bodyPr/>
          <a:lstStyle/>
          <a:p>
            <a:pPr algn="ctr"/>
            <a:r>
              <a:rPr lang="en-US" dirty="0"/>
              <a:t>Participatory Assessment, </a:t>
            </a:r>
            <a:br>
              <a:rPr lang="en-US" dirty="0"/>
            </a:br>
            <a:r>
              <a:rPr lang="en-US" dirty="0"/>
              <a:t>Monitoring and Evaluation</a:t>
            </a:r>
            <a:endParaRPr lang="el-GR" dirty="0"/>
          </a:p>
        </p:txBody>
      </p:sp>
      <p:sp>
        <p:nvSpPr>
          <p:cNvPr id="3" name="Θέση περιεχομένου 2"/>
          <p:cNvSpPr>
            <a:spLocks noGrp="1"/>
          </p:cNvSpPr>
          <p:nvPr>
            <p:ph idx="1"/>
          </p:nvPr>
        </p:nvSpPr>
        <p:spPr>
          <a:xfrm>
            <a:off x="611560" y="2060848"/>
            <a:ext cx="7992888" cy="4248472"/>
          </a:xfrm>
        </p:spPr>
        <p:txBody>
          <a:bodyPr>
            <a:noAutofit/>
          </a:bodyPr>
          <a:lstStyle/>
          <a:p>
            <a:pPr marL="0" lvl="1" indent="0">
              <a:buNone/>
            </a:pPr>
            <a:r>
              <a:rPr lang="en-US" sz="2000" b="1" dirty="0">
                <a:latin typeface="+mj-lt"/>
              </a:rPr>
              <a:t>WHEN TO </a:t>
            </a:r>
            <a:r>
              <a:rPr lang="en-US" sz="2000" b="1" dirty="0" smtClean="0">
                <a:latin typeface="+mj-lt"/>
              </a:rPr>
              <a:t>USE:</a:t>
            </a:r>
          </a:p>
          <a:p>
            <a:pPr marL="0" lvl="1" indent="0">
              <a:buNone/>
            </a:pPr>
            <a:endParaRPr lang="en-US" sz="2000" b="1" dirty="0">
              <a:latin typeface="+mj-lt"/>
            </a:endParaRPr>
          </a:p>
          <a:p>
            <a:pPr marL="0" lvl="1" indent="0">
              <a:buNone/>
            </a:pPr>
            <a:r>
              <a:rPr lang="en-US" sz="2000" dirty="0"/>
              <a:t>Participatory Evaluation may be conducted for the following reasons</a:t>
            </a:r>
            <a:r>
              <a:rPr lang="en-US" sz="2000" dirty="0" smtClean="0"/>
              <a:t>:</a:t>
            </a:r>
            <a:endParaRPr lang="en-US" sz="2000" dirty="0"/>
          </a:p>
          <a:p>
            <a:pPr lvl="1">
              <a:buClrTx/>
              <a:buFont typeface="Wingdings" pitchFamily="2" charset="2"/>
              <a:buChar char="Ø"/>
            </a:pPr>
            <a:r>
              <a:rPr lang="en-US" sz="2000" dirty="0" smtClean="0"/>
              <a:t> </a:t>
            </a:r>
            <a:r>
              <a:rPr lang="en-US" sz="2000" b="1" dirty="0" smtClean="0"/>
              <a:t>Because </a:t>
            </a:r>
            <a:r>
              <a:rPr lang="en-US" sz="2000" b="1" dirty="0"/>
              <a:t>it has been planned</a:t>
            </a:r>
            <a:r>
              <a:rPr lang="en-US" sz="2000" b="1" dirty="0" smtClean="0"/>
              <a:t>(!) </a:t>
            </a:r>
          </a:p>
          <a:p>
            <a:pPr marL="0" lvl="1" indent="0">
              <a:buNone/>
            </a:pPr>
            <a:r>
              <a:rPr lang="en-US" sz="2000" dirty="0" smtClean="0"/>
              <a:t>Participatory </a:t>
            </a:r>
            <a:r>
              <a:rPr lang="en-US" sz="2000" dirty="0"/>
              <a:t>Evaluation can be planned at various points throughout a project. These can be mid-way </a:t>
            </a:r>
            <a:r>
              <a:rPr lang="en-US" sz="2000" dirty="0" smtClean="0"/>
              <a:t>through a </a:t>
            </a:r>
            <a:r>
              <a:rPr lang="en-US" sz="2000" dirty="0"/>
              <a:t>series of activities or after each activity, depending on when the community decides it needs to stop </a:t>
            </a:r>
            <a:r>
              <a:rPr lang="en-US" sz="2000" dirty="0" smtClean="0"/>
              <a:t>and examine </a:t>
            </a:r>
            <a:r>
              <a:rPr lang="en-US" sz="2000" dirty="0"/>
              <a:t>past performance</a:t>
            </a:r>
            <a:r>
              <a:rPr lang="en-US" sz="2000" dirty="0" smtClean="0"/>
              <a:t>.</a:t>
            </a:r>
          </a:p>
          <a:p>
            <a:pPr marL="0" lvl="1" indent="0">
              <a:buNone/>
            </a:pPr>
            <a:endParaRPr lang="en-US" sz="2000" dirty="0"/>
          </a:p>
          <a:p>
            <a:pPr lvl="1">
              <a:buClrTx/>
              <a:buFont typeface="Wingdings" pitchFamily="2" charset="2"/>
              <a:buChar char="Ø"/>
            </a:pPr>
            <a:r>
              <a:rPr lang="en-US" sz="2000" dirty="0" smtClean="0"/>
              <a:t> </a:t>
            </a:r>
            <a:r>
              <a:rPr lang="en-US" sz="2000" b="1" dirty="0" smtClean="0"/>
              <a:t>Because </a:t>
            </a:r>
            <a:r>
              <a:rPr lang="en-US" sz="2000" b="1" dirty="0"/>
              <a:t>a (potential) crisis is looming</a:t>
            </a:r>
          </a:p>
          <a:p>
            <a:pPr marL="0" lvl="1" indent="0">
              <a:buNone/>
            </a:pPr>
            <a:r>
              <a:rPr lang="en-US" sz="2000" dirty="0"/>
              <a:t>Participatory Evaluation can help to avoid a potential crisis by bringing people together to discuss and mediate </a:t>
            </a:r>
            <a:r>
              <a:rPr lang="en-US" sz="2000" dirty="0" smtClean="0"/>
              <a:t>a solution </a:t>
            </a:r>
            <a:r>
              <a:rPr lang="en-US" sz="2000" dirty="0"/>
              <a:t>to important issues</a:t>
            </a:r>
            <a:r>
              <a:rPr lang="en-US" sz="2000" dirty="0" smtClean="0"/>
              <a:t>.</a:t>
            </a:r>
            <a:endParaRPr lang="en-US"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47939DD6-A4D4-46BF-BAF4-B1CB96A7A88D}"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24</a:t>
            </a:fld>
            <a:endParaRPr lang="el-GR"/>
          </a:p>
        </p:txBody>
      </p:sp>
    </p:spTree>
    <p:extLst>
      <p:ext uri="{BB962C8B-B14F-4D97-AF65-F5344CB8AC3E}">
        <p14:creationId xmlns="" xmlns:p14="http://schemas.microsoft.com/office/powerpoint/2010/main" val="22188898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80728"/>
            <a:ext cx="7520940" cy="864096"/>
          </a:xfrm>
        </p:spPr>
        <p:txBody>
          <a:bodyPr/>
          <a:lstStyle/>
          <a:p>
            <a:pPr algn="ctr"/>
            <a:r>
              <a:rPr lang="en-US" dirty="0"/>
              <a:t>Participatory Assessment, </a:t>
            </a:r>
            <a:br>
              <a:rPr lang="en-US" dirty="0"/>
            </a:br>
            <a:r>
              <a:rPr lang="en-US" dirty="0"/>
              <a:t>Monitoring and Evaluation</a:t>
            </a:r>
            <a:endParaRPr lang="el-GR" dirty="0"/>
          </a:p>
        </p:txBody>
      </p:sp>
      <p:sp>
        <p:nvSpPr>
          <p:cNvPr id="3" name="Θέση περιεχομένου 2"/>
          <p:cNvSpPr>
            <a:spLocks noGrp="1"/>
          </p:cNvSpPr>
          <p:nvPr>
            <p:ph idx="1"/>
          </p:nvPr>
        </p:nvSpPr>
        <p:spPr>
          <a:xfrm>
            <a:off x="611560" y="2060848"/>
            <a:ext cx="7920880" cy="3816424"/>
          </a:xfrm>
        </p:spPr>
        <p:txBody>
          <a:bodyPr>
            <a:normAutofit/>
          </a:bodyPr>
          <a:lstStyle/>
          <a:p>
            <a:pPr marL="0" lvl="1" indent="0">
              <a:buClrTx/>
              <a:buNone/>
            </a:pPr>
            <a:endParaRPr lang="en-US" sz="2000" dirty="0" smtClean="0"/>
          </a:p>
          <a:p>
            <a:pPr lvl="1">
              <a:buClrTx/>
              <a:buFont typeface="Wingdings" pitchFamily="2" charset="2"/>
              <a:buChar char="Ø"/>
            </a:pPr>
            <a:r>
              <a:rPr lang="en-US" sz="2000" dirty="0" smtClean="0"/>
              <a:t> </a:t>
            </a:r>
            <a:r>
              <a:rPr lang="en-US" sz="2000" b="1" dirty="0" smtClean="0"/>
              <a:t>Because </a:t>
            </a:r>
            <a:r>
              <a:rPr lang="en-US" sz="2000" b="1" dirty="0"/>
              <a:t>a problem has become apparent </a:t>
            </a:r>
          </a:p>
          <a:p>
            <a:pPr marL="0" lvl="1" indent="0">
              <a:buNone/>
            </a:pPr>
            <a:r>
              <a:rPr lang="en-US" sz="2000" dirty="0"/>
              <a:t>Problems, such as a general lack of community interest in </a:t>
            </a:r>
            <a:r>
              <a:rPr lang="en-US" sz="2000" dirty="0" err="1"/>
              <a:t>activities,may</a:t>
            </a:r>
            <a:r>
              <a:rPr lang="en-US" sz="2000" dirty="0"/>
              <a:t> be apparent. Participatory Evaluation may provide more information that can help people determine why there is a problem and how to remedy it</a:t>
            </a:r>
            <a:r>
              <a:rPr lang="en-US" sz="2000" dirty="0" smtClean="0"/>
              <a:t>.</a:t>
            </a:r>
          </a:p>
          <a:p>
            <a:pPr marL="0" lvl="1" indent="0">
              <a:buNone/>
            </a:pPr>
            <a:endParaRPr lang="en-US" sz="2000" dirty="0"/>
          </a:p>
          <a:p>
            <a:pPr lvl="1">
              <a:buClrTx/>
              <a:buFont typeface="Wingdings" pitchFamily="2" charset="2"/>
              <a:buChar char="Ø"/>
            </a:pPr>
            <a:r>
              <a:rPr lang="en-US" sz="2000" dirty="0" smtClean="0"/>
              <a:t> </a:t>
            </a:r>
            <a:r>
              <a:rPr lang="en-US" sz="2000" b="1" dirty="0" smtClean="0"/>
              <a:t>To </a:t>
            </a:r>
            <a:r>
              <a:rPr lang="en-US" sz="2000" b="1" dirty="0"/>
              <a:t>introduce and establish a participatory approach</a:t>
            </a:r>
            <a:r>
              <a:rPr lang="en-US" sz="2000" dirty="0"/>
              <a:t>.</a:t>
            </a:r>
          </a:p>
          <a:p>
            <a:pPr marL="0" lvl="1" indent="0">
              <a:buNone/>
            </a:pPr>
            <a:r>
              <a:rPr lang="en-US" sz="2000" dirty="0"/>
              <a:t>A Participatory Evaluation may shed some understanding on why a project is not working very well. The results of a Participatory Evaluation may be the entry point for a more participatory approach to the project in general.</a:t>
            </a:r>
            <a:endParaRPr lang="el-GR" sz="2000" dirty="0"/>
          </a:p>
          <a:p>
            <a:endParaRPr lang="el-GR"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59EB5EE5-25A1-46CF-B160-8DEE5FCCA906}"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25</a:t>
            </a:fld>
            <a:endParaRPr lang="el-GR"/>
          </a:p>
        </p:txBody>
      </p:sp>
    </p:spTree>
    <p:extLst>
      <p:ext uri="{BB962C8B-B14F-4D97-AF65-F5344CB8AC3E}">
        <p14:creationId xmlns="" xmlns:p14="http://schemas.microsoft.com/office/powerpoint/2010/main" val="23970853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642918"/>
            <a:ext cx="7520940" cy="548640"/>
          </a:xfrm>
        </p:spPr>
        <p:txBody>
          <a:bodyPr/>
          <a:lstStyle/>
          <a:p>
            <a:pPr algn="ctr"/>
            <a:r>
              <a:rPr lang="en-US" dirty="0"/>
              <a:t>Planning cell </a:t>
            </a:r>
            <a:endParaRPr lang="el-GR" dirty="0"/>
          </a:p>
        </p:txBody>
      </p:sp>
      <p:sp>
        <p:nvSpPr>
          <p:cNvPr id="3" name="Θέση περιεχομένου 2"/>
          <p:cNvSpPr>
            <a:spLocks noGrp="1"/>
          </p:cNvSpPr>
          <p:nvPr>
            <p:ph idx="1"/>
          </p:nvPr>
        </p:nvSpPr>
        <p:spPr>
          <a:xfrm>
            <a:off x="285720" y="1214422"/>
            <a:ext cx="8643998" cy="5454938"/>
          </a:xfrm>
        </p:spPr>
        <p:txBody>
          <a:bodyPr>
            <a:normAutofit/>
          </a:bodyPr>
          <a:lstStyle/>
          <a:p>
            <a:pPr marL="0" lvl="1" indent="0">
              <a:buNone/>
            </a:pPr>
            <a:r>
              <a:rPr lang="en-US" sz="2000" b="1" dirty="0" smtClean="0">
                <a:latin typeface="+mj-lt"/>
              </a:rPr>
              <a:t>DEFINITION: </a:t>
            </a:r>
          </a:p>
          <a:p>
            <a:pPr marL="0" lvl="1" indent="0">
              <a:buNone/>
            </a:pPr>
            <a:endParaRPr lang="en-US" sz="800" dirty="0"/>
          </a:p>
          <a:p>
            <a:pPr marL="0" lvl="1" indent="0"/>
            <a:r>
              <a:rPr lang="en-US" sz="2000" dirty="0" smtClean="0"/>
              <a:t> Engages </a:t>
            </a:r>
            <a:r>
              <a:rPr lang="en-US" sz="2000" dirty="0"/>
              <a:t>approximately twenty-five randomly selected people, who work as public </a:t>
            </a:r>
            <a:r>
              <a:rPr lang="en-US" sz="2000" dirty="0" smtClean="0"/>
              <a:t>consultants for </a:t>
            </a:r>
            <a:r>
              <a:rPr lang="en-US" sz="2000" dirty="0"/>
              <a:t>a limited period of time (e.g. one week), in order to present solutions for a given planning or policy problem. </a:t>
            </a:r>
            <a:endParaRPr lang="en-US" sz="2000" dirty="0" smtClean="0"/>
          </a:p>
          <a:p>
            <a:pPr marL="0" lvl="1" indent="0"/>
            <a:r>
              <a:rPr lang="en-US" sz="2000" dirty="0" smtClean="0"/>
              <a:t> The cell is </a:t>
            </a:r>
            <a:r>
              <a:rPr lang="en-US" sz="2000" dirty="0"/>
              <a:t>accompanied by two process-escorts, who are responsible for the information schedule and the moderation of </a:t>
            </a:r>
            <a:r>
              <a:rPr lang="en-US" sz="2000" dirty="0" smtClean="0"/>
              <a:t>the plenary </a:t>
            </a:r>
            <a:r>
              <a:rPr lang="en-US" sz="2000" dirty="0"/>
              <a:t>sessions. </a:t>
            </a:r>
            <a:endParaRPr lang="en-US" sz="2000" dirty="0" smtClean="0"/>
          </a:p>
          <a:p>
            <a:pPr marL="0" lvl="1" indent="0"/>
            <a:r>
              <a:rPr lang="en-US" sz="2000" dirty="0" smtClean="0"/>
              <a:t> A </a:t>
            </a:r>
            <a:r>
              <a:rPr lang="en-US" sz="2000" dirty="0"/>
              <a:t>project may involve a larger or smaller number of planning cells. </a:t>
            </a:r>
            <a:endParaRPr lang="en-US" sz="2000" dirty="0" smtClean="0"/>
          </a:p>
          <a:p>
            <a:pPr marL="0" lvl="1" indent="0"/>
            <a:r>
              <a:rPr lang="en-US" sz="2000" dirty="0" smtClean="0"/>
              <a:t> In </a:t>
            </a:r>
            <a:r>
              <a:rPr lang="en-US" sz="2000" dirty="0"/>
              <a:t>each cell participants acquire </a:t>
            </a:r>
            <a:r>
              <a:rPr lang="en-US" sz="2000" dirty="0" smtClean="0"/>
              <a:t>and exchange </a:t>
            </a:r>
            <a:r>
              <a:rPr lang="en-US" sz="2000" dirty="0"/>
              <a:t>information about the problem, explore and discuss possible solutions and evaluate these in terms </a:t>
            </a:r>
            <a:r>
              <a:rPr lang="en-US" sz="2000" dirty="0" smtClean="0"/>
              <a:t>of desirable </a:t>
            </a:r>
            <a:r>
              <a:rPr lang="en-US" sz="2000" dirty="0"/>
              <a:t>and undesirable consequences. </a:t>
            </a:r>
            <a:endParaRPr lang="en-US" sz="2000" dirty="0" smtClean="0"/>
          </a:p>
          <a:p>
            <a:pPr marL="0" lvl="1" indent="0"/>
            <a:r>
              <a:rPr lang="en-US" sz="2000" dirty="0" smtClean="0"/>
              <a:t> Experts</a:t>
            </a:r>
            <a:r>
              <a:rPr lang="en-US" sz="2000" dirty="0"/>
              <a:t>, stakeholders and interest groups have the opportunity to present </a:t>
            </a:r>
            <a:r>
              <a:rPr lang="en-US" sz="2000" dirty="0" smtClean="0"/>
              <a:t>their positions </a:t>
            </a:r>
            <a:r>
              <a:rPr lang="en-US" sz="2000" dirty="0"/>
              <a:t>to the cell members. </a:t>
            </a:r>
            <a:endParaRPr lang="en-US" sz="2000" dirty="0" smtClean="0"/>
          </a:p>
          <a:p>
            <a:pPr marL="0" lvl="1" indent="0"/>
            <a:r>
              <a:rPr lang="en-US" sz="2000" dirty="0" smtClean="0"/>
              <a:t> The </a:t>
            </a:r>
            <a:r>
              <a:rPr lang="en-US" sz="2000" dirty="0"/>
              <a:t>final results of the cells’ work are </a:t>
            </a:r>
            <a:r>
              <a:rPr lang="en-US" sz="2000" dirty="0" err="1"/>
              <a:t>summarised</a:t>
            </a:r>
            <a:r>
              <a:rPr lang="en-US" sz="2000" dirty="0"/>
              <a:t> as a ‘citizen report’, which is </a:t>
            </a:r>
            <a:r>
              <a:rPr lang="en-US" sz="2000" dirty="0" smtClean="0"/>
              <a:t>delivered to </a:t>
            </a:r>
            <a:r>
              <a:rPr lang="en-US" sz="2000" dirty="0"/>
              <a:t>the authorities as well as to the participants themselves.</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9E5E0D10-921D-4770-8F69-BAC44D37F43B}"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26</a:t>
            </a:fld>
            <a:endParaRPr lang="el-GR"/>
          </a:p>
        </p:txBody>
      </p:sp>
    </p:spTree>
    <p:extLst>
      <p:ext uri="{BB962C8B-B14F-4D97-AF65-F5344CB8AC3E}">
        <p14:creationId xmlns="" xmlns:p14="http://schemas.microsoft.com/office/powerpoint/2010/main" val="13298820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714356"/>
            <a:ext cx="7520940" cy="548640"/>
          </a:xfrm>
        </p:spPr>
        <p:txBody>
          <a:bodyPr/>
          <a:lstStyle/>
          <a:p>
            <a:pPr algn="ctr"/>
            <a:r>
              <a:rPr lang="en-US" dirty="0"/>
              <a:t>Planning cell </a:t>
            </a:r>
            <a:endParaRPr lang="el-GR" dirty="0"/>
          </a:p>
        </p:txBody>
      </p:sp>
      <p:sp>
        <p:nvSpPr>
          <p:cNvPr id="3" name="Θέση περιεχομένου 2"/>
          <p:cNvSpPr>
            <a:spLocks noGrp="1"/>
          </p:cNvSpPr>
          <p:nvPr>
            <p:ph idx="1"/>
          </p:nvPr>
        </p:nvSpPr>
        <p:spPr>
          <a:xfrm>
            <a:off x="357158" y="1428736"/>
            <a:ext cx="8501122" cy="5096608"/>
          </a:xfrm>
        </p:spPr>
        <p:txBody>
          <a:bodyPr>
            <a:noAutofit/>
          </a:bodyPr>
          <a:lstStyle/>
          <a:p>
            <a:pPr marL="0" lvl="1" indent="0">
              <a:buNone/>
            </a:pPr>
            <a:r>
              <a:rPr lang="en-US" sz="2000" b="1" dirty="0" smtClean="0">
                <a:latin typeface="+mj-lt"/>
              </a:rPr>
              <a:t>WHEN TO USE</a:t>
            </a:r>
            <a:r>
              <a:rPr lang="en-US" sz="2000" b="0" dirty="0" smtClean="0"/>
              <a:t>:</a:t>
            </a:r>
          </a:p>
          <a:p>
            <a:pPr marL="0" lvl="1" indent="0">
              <a:buNone/>
            </a:pPr>
            <a:r>
              <a:rPr lang="en-US" sz="2000" b="0" dirty="0" smtClean="0"/>
              <a:t>The following </a:t>
            </a:r>
            <a:r>
              <a:rPr lang="en-US" sz="2000" b="0" dirty="0"/>
              <a:t>criteria should be used to evaluate the suitability of the Planning Cells procedure for a given application</a:t>
            </a:r>
            <a:r>
              <a:rPr lang="en-US" sz="2000" b="0" dirty="0" smtClean="0"/>
              <a:t>. When </a:t>
            </a:r>
            <a:r>
              <a:rPr lang="en-US" sz="2000" b="0" dirty="0"/>
              <a:t>all or most are answered positively, the Planning Cell method will be suitable</a:t>
            </a:r>
            <a:r>
              <a:rPr lang="en-US" sz="2000" b="0" dirty="0" smtClean="0"/>
              <a:t>.</a:t>
            </a:r>
          </a:p>
          <a:p>
            <a:pPr marL="0" lvl="1" indent="0">
              <a:buNone/>
            </a:pPr>
            <a:r>
              <a:rPr lang="en-US" sz="2000" b="0" dirty="0" smtClean="0"/>
              <a:t> </a:t>
            </a:r>
          </a:p>
          <a:p>
            <a:pPr lvl="1">
              <a:buClrTx/>
            </a:pPr>
            <a:r>
              <a:rPr lang="en-US" sz="2000" b="0" dirty="0" smtClean="0"/>
              <a:t>Variability </a:t>
            </a:r>
            <a:r>
              <a:rPr lang="en-US" sz="2000" b="0" dirty="0"/>
              <a:t>of options: Do the participants have the choice of selecting one option out of a variety of options </a:t>
            </a:r>
            <a:r>
              <a:rPr lang="en-US" sz="2000" b="0" dirty="0" smtClean="0"/>
              <a:t>that are </a:t>
            </a:r>
            <a:r>
              <a:rPr lang="en-US" sz="2000" b="0" dirty="0"/>
              <a:t>all feasible in the specific situation</a:t>
            </a:r>
            <a:r>
              <a:rPr lang="en-US" sz="2000" b="0" dirty="0" smtClean="0"/>
              <a:t>? </a:t>
            </a:r>
          </a:p>
          <a:p>
            <a:pPr lvl="1">
              <a:buClrTx/>
            </a:pPr>
            <a:r>
              <a:rPr lang="en-US" sz="2000" b="0" dirty="0" smtClean="0"/>
              <a:t>Equity </a:t>
            </a:r>
            <a:r>
              <a:rPr lang="en-US" sz="2000" b="0" dirty="0"/>
              <a:t>of exposure: Are all groups of the community or the respective constituency exposed in some way to </a:t>
            </a:r>
            <a:r>
              <a:rPr lang="en-US" sz="2000" b="0" dirty="0" smtClean="0"/>
              <a:t>the potential </a:t>
            </a:r>
            <a:r>
              <a:rPr lang="en-US" sz="2000" b="0" dirty="0"/>
              <a:t>disadvantages of the proposed options (to avoid a distinction between affected abutters </a:t>
            </a:r>
            <a:r>
              <a:rPr lang="en-US" sz="2000" b="0" dirty="0" smtClean="0"/>
              <a:t>and indifferent </a:t>
            </a:r>
            <a:r>
              <a:rPr lang="en-US" sz="2000" b="0" dirty="0"/>
              <a:t>other citizens</a:t>
            </a:r>
            <a:r>
              <a:rPr lang="en-US" sz="2000" b="0" dirty="0" smtClean="0"/>
              <a:t>)? </a:t>
            </a:r>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099DAB5B-F4B1-49AD-BDCD-6C8EB43131E1}"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27</a:t>
            </a:fld>
            <a:endParaRPr lang="el-GR"/>
          </a:p>
        </p:txBody>
      </p:sp>
    </p:spTree>
    <p:extLst>
      <p:ext uri="{BB962C8B-B14F-4D97-AF65-F5344CB8AC3E}">
        <p14:creationId xmlns="" xmlns:p14="http://schemas.microsoft.com/office/powerpoint/2010/main" val="12472759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14348" y="928670"/>
            <a:ext cx="7520940" cy="548640"/>
          </a:xfrm>
        </p:spPr>
        <p:txBody>
          <a:bodyPr/>
          <a:lstStyle/>
          <a:p>
            <a:pPr algn="ctr"/>
            <a:r>
              <a:rPr lang="en-US" dirty="0"/>
              <a:t>Planning cell </a:t>
            </a:r>
            <a:endParaRPr lang="el-GR" dirty="0"/>
          </a:p>
        </p:txBody>
      </p:sp>
      <p:sp>
        <p:nvSpPr>
          <p:cNvPr id="3" name="Θέση περιεχομένου 2"/>
          <p:cNvSpPr>
            <a:spLocks noGrp="1"/>
          </p:cNvSpPr>
          <p:nvPr>
            <p:ph idx="1"/>
          </p:nvPr>
        </p:nvSpPr>
        <p:spPr>
          <a:xfrm>
            <a:off x="428596" y="1714488"/>
            <a:ext cx="8286808" cy="4162784"/>
          </a:xfrm>
        </p:spPr>
        <p:txBody>
          <a:bodyPr/>
          <a:lstStyle/>
          <a:p>
            <a:pPr lvl="1">
              <a:buClrTx/>
            </a:pPr>
            <a:endParaRPr lang="en-US" sz="2000" dirty="0" smtClean="0"/>
          </a:p>
          <a:p>
            <a:pPr lvl="1">
              <a:buClrTx/>
            </a:pPr>
            <a:r>
              <a:rPr lang="en-US" sz="2000" dirty="0" smtClean="0"/>
              <a:t>Personal </a:t>
            </a:r>
            <a:r>
              <a:rPr lang="en-US" sz="2000" dirty="0"/>
              <a:t>experience: Do participants have some experiences with the problem and do they feel competent about giving recommendations after they are further educated about the problem and the remedial options? </a:t>
            </a:r>
          </a:p>
          <a:p>
            <a:pPr lvl="1">
              <a:buClrTx/>
            </a:pPr>
            <a:r>
              <a:rPr lang="en-US" sz="2000" dirty="0"/>
              <a:t>Personal relevance: Do participants judge the problem as serious enough to sacrifice several days of their time to work on solutions? </a:t>
            </a:r>
          </a:p>
          <a:p>
            <a:pPr lvl="1">
              <a:buClrTx/>
            </a:pPr>
            <a:r>
              <a:rPr lang="en-US" sz="2000" dirty="0"/>
              <a:t>Seriousness and openness of sponsor: Is the sponsor willing to accept, or at least carefully consider, the recommendations of the Planning Cell(s) or do they pursue hidden agendas?</a:t>
            </a:r>
            <a:endParaRPr lang="el-GR" sz="2000" dirty="0"/>
          </a:p>
          <a:p>
            <a:endParaRPr lang="el-GR"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A1A54208-FB9D-495B-B814-1824E2B23A19}"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28</a:t>
            </a:fld>
            <a:endParaRPr lang="el-GR"/>
          </a:p>
        </p:txBody>
      </p:sp>
    </p:spTree>
    <p:extLst>
      <p:ext uri="{BB962C8B-B14F-4D97-AF65-F5344CB8AC3E}">
        <p14:creationId xmlns="" xmlns:p14="http://schemas.microsoft.com/office/powerpoint/2010/main" val="22350013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1124744"/>
            <a:ext cx="7520940" cy="792088"/>
          </a:xfrm>
        </p:spPr>
        <p:txBody>
          <a:bodyPr/>
          <a:lstStyle/>
          <a:p>
            <a:pPr algn="ctr"/>
            <a:r>
              <a:rPr lang="en-US" dirty="0" smtClean="0"/>
              <a:t>Scenarios WORKSHOPS</a:t>
            </a:r>
            <a:endParaRPr lang="el-GR" dirty="0"/>
          </a:p>
        </p:txBody>
      </p:sp>
      <p:sp>
        <p:nvSpPr>
          <p:cNvPr id="3" name="Θέση περιεχομένου 2"/>
          <p:cNvSpPr>
            <a:spLocks noGrp="1"/>
          </p:cNvSpPr>
          <p:nvPr>
            <p:ph idx="1"/>
          </p:nvPr>
        </p:nvSpPr>
        <p:spPr>
          <a:xfrm>
            <a:off x="755576" y="2348880"/>
            <a:ext cx="7520940" cy="3075793"/>
          </a:xfrm>
        </p:spPr>
        <p:txBody>
          <a:bodyPr>
            <a:normAutofit/>
          </a:bodyPr>
          <a:lstStyle/>
          <a:p>
            <a:r>
              <a:rPr lang="en-US" sz="2000" dirty="0" smtClean="0">
                <a:latin typeface="+mj-lt"/>
              </a:rPr>
              <a:t>DEFINITION:</a:t>
            </a:r>
          </a:p>
          <a:p>
            <a:endParaRPr lang="en-US" sz="2000" dirty="0"/>
          </a:p>
          <a:p>
            <a:pPr marL="0" lvl="1" indent="0">
              <a:buNone/>
            </a:pPr>
            <a:r>
              <a:rPr lang="en-US" sz="2000" b="0" dirty="0"/>
              <a:t>Scenarios are narrative descriptions of potential futures that focus attention on relationships between events </a:t>
            </a:r>
            <a:r>
              <a:rPr lang="en-US" sz="2000" b="0" dirty="0" smtClean="0"/>
              <a:t>and decision </a:t>
            </a:r>
            <a:r>
              <a:rPr lang="en-US" sz="2000" b="0" dirty="0"/>
              <a:t>points.</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E794AE63-DC50-4CF4-AFF3-79777A4DC94F}"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29</a:t>
            </a:fld>
            <a:endParaRPr lang="el-GR"/>
          </a:p>
        </p:txBody>
      </p:sp>
    </p:spTree>
    <p:extLst>
      <p:ext uri="{BB962C8B-B14F-4D97-AF65-F5344CB8AC3E}">
        <p14:creationId xmlns="" xmlns:p14="http://schemas.microsoft.com/office/powerpoint/2010/main" val="2154523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περιεχομένου 1"/>
          <p:cNvSpPr>
            <a:spLocks noGrp="1"/>
          </p:cNvSpPr>
          <p:nvPr>
            <p:ph sz="half" idx="1"/>
          </p:nvPr>
        </p:nvSpPr>
        <p:spPr>
          <a:xfrm>
            <a:off x="611560" y="1268760"/>
            <a:ext cx="3600400" cy="3672408"/>
          </a:xfrm>
        </p:spPr>
        <p:txBody>
          <a:bodyPr>
            <a:noAutofit/>
          </a:bodyPr>
          <a:lstStyle/>
          <a:p>
            <a:pPr marL="457200" indent="-457200">
              <a:buFont typeface="Arial" pitchFamily="34" charset="0"/>
              <a:buChar char="•"/>
            </a:pPr>
            <a:r>
              <a:rPr lang="en-US" sz="2000" dirty="0">
                <a:hlinkClick r:id="rId2" action="ppaction://hlinksldjump"/>
              </a:rPr>
              <a:t>Action </a:t>
            </a:r>
            <a:r>
              <a:rPr lang="en-US" sz="2000" dirty="0" smtClean="0">
                <a:hlinkClick r:id="rId2" action="ppaction://hlinksldjump"/>
              </a:rPr>
              <a:t>research</a:t>
            </a:r>
            <a:endParaRPr lang="en-US" sz="2000" dirty="0" smtClean="0"/>
          </a:p>
          <a:p>
            <a:pPr marL="457200" indent="-457200">
              <a:buFont typeface="Arial" pitchFamily="34" charset="0"/>
              <a:buChar char="•"/>
            </a:pPr>
            <a:r>
              <a:rPr lang="en-US" sz="2000" dirty="0">
                <a:hlinkClick r:id="rId3" action="ppaction://hlinksldjump"/>
              </a:rPr>
              <a:t>Aspects of action </a:t>
            </a:r>
            <a:r>
              <a:rPr lang="en-US" sz="2000" dirty="0" smtClean="0">
                <a:hlinkClick r:id="rId3" action="ppaction://hlinksldjump"/>
              </a:rPr>
              <a:t>research</a:t>
            </a:r>
            <a:endParaRPr lang="en-US" sz="2000" dirty="0" smtClean="0"/>
          </a:p>
          <a:p>
            <a:pPr marL="457200" indent="-457200">
              <a:buFont typeface="Arial" pitchFamily="34" charset="0"/>
              <a:buChar char="•"/>
            </a:pPr>
            <a:r>
              <a:rPr lang="en-US" sz="2000" dirty="0">
                <a:hlinkClick r:id="rId4" action="ppaction://hlinksldjump"/>
              </a:rPr>
              <a:t>Participatory </a:t>
            </a:r>
            <a:r>
              <a:rPr lang="en-US" sz="2000" dirty="0" smtClean="0">
                <a:hlinkClick r:id="rId4" action="ppaction://hlinksldjump"/>
              </a:rPr>
              <a:t>Approach</a:t>
            </a:r>
            <a:endParaRPr lang="en-US" sz="2000" dirty="0" smtClean="0"/>
          </a:p>
          <a:p>
            <a:pPr marL="457200" indent="-457200">
              <a:buFont typeface="Arial" pitchFamily="34" charset="0"/>
              <a:buChar char="•"/>
            </a:pPr>
            <a:r>
              <a:rPr lang="en-US" sz="2000" dirty="0">
                <a:hlinkClick r:id="rId5" action="ppaction://hlinksldjump"/>
              </a:rPr>
              <a:t>Other Participatory methods and </a:t>
            </a:r>
            <a:r>
              <a:rPr lang="en-US" sz="2000" dirty="0" smtClean="0">
                <a:hlinkClick r:id="rId5" action="ppaction://hlinksldjump"/>
              </a:rPr>
              <a:t>techniques</a:t>
            </a:r>
            <a:endParaRPr lang="en-US" sz="2000" dirty="0" smtClean="0"/>
          </a:p>
          <a:p>
            <a:pPr marL="457200" indent="-457200">
              <a:buFont typeface="Arial" pitchFamily="34" charset="0"/>
              <a:buChar char="•"/>
            </a:pPr>
            <a:r>
              <a:rPr lang="en-US" sz="2000" dirty="0">
                <a:hlinkClick r:id="rId6" action="ppaction://hlinksldjump"/>
              </a:rPr>
              <a:t>Case study</a:t>
            </a:r>
            <a:endParaRPr lang="en-US" sz="2000" dirty="0"/>
          </a:p>
          <a:p>
            <a:pPr marL="457200" indent="-457200">
              <a:buFont typeface="Arial" pitchFamily="34" charset="0"/>
              <a:buChar char="•"/>
            </a:pPr>
            <a:r>
              <a:rPr lang="en-US" sz="2000" dirty="0">
                <a:hlinkClick r:id="rId7" action="ppaction://hlinksldjump"/>
              </a:rPr>
              <a:t>When to Use a Case Study Approach </a:t>
            </a:r>
            <a:r>
              <a:rPr lang="en-US" sz="2000" dirty="0" smtClean="0">
                <a:hlinkClick r:id="rId7" action="ppaction://hlinksldjump"/>
              </a:rPr>
              <a:t>?</a:t>
            </a:r>
            <a:endParaRPr lang="el-GR" sz="2000" dirty="0"/>
          </a:p>
        </p:txBody>
      </p:sp>
      <p:sp>
        <p:nvSpPr>
          <p:cNvPr id="3" name="Θέση περιεχομένου 2"/>
          <p:cNvSpPr>
            <a:spLocks noGrp="1"/>
          </p:cNvSpPr>
          <p:nvPr>
            <p:ph sz="half" idx="2"/>
          </p:nvPr>
        </p:nvSpPr>
        <p:spPr>
          <a:xfrm>
            <a:off x="4700016" y="1196752"/>
            <a:ext cx="3688408" cy="3744416"/>
          </a:xfrm>
        </p:spPr>
        <p:txBody>
          <a:bodyPr>
            <a:normAutofit/>
          </a:bodyPr>
          <a:lstStyle/>
          <a:p>
            <a:pPr marL="457200" indent="-457200">
              <a:buFont typeface="Arial" pitchFamily="34" charset="0"/>
              <a:buChar char="•"/>
            </a:pPr>
            <a:r>
              <a:rPr lang="en-US" sz="2000" dirty="0">
                <a:hlinkClick r:id="rId8" action="ppaction://hlinksldjump"/>
              </a:rPr>
              <a:t>Three Steps in Designing Case </a:t>
            </a:r>
            <a:r>
              <a:rPr lang="en-US" sz="2000" dirty="0" smtClean="0">
                <a:hlinkClick r:id="rId8" action="ppaction://hlinksldjump"/>
              </a:rPr>
              <a:t>Studies</a:t>
            </a:r>
            <a:endParaRPr lang="en-US" sz="2000" dirty="0" smtClean="0"/>
          </a:p>
          <a:p>
            <a:pPr marL="457200" indent="-457200">
              <a:buFont typeface="Arial" pitchFamily="34" charset="0"/>
              <a:buChar char="•"/>
            </a:pPr>
            <a:r>
              <a:rPr lang="en-US" sz="2000" dirty="0" smtClean="0">
                <a:hlinkClick r:id="rId9" action="ppaction://hlinksldjump"/>
              </a:rPr>
              <a:t>Data Sources</a:t>
            </a:r>
            <a:endParaRPr lang="en-US" sz="2000" dirty="0" smtClean="0"/>
          </a:p>
          <a:p>
            <a:pPr marL="457200" indent="-457200">
              <a:buFont typeface="Arial" pitchFamily="34" charset="0"/>
              <a:buChar char="•"/>
            </a:pPr>
            <a:r>
              <a:rPr lang="en-US" sz="2000" dirty="0" smtClean="0"/>
              <a:t> </a:t>
            </a:r>
            <a:r>
              <a:rPr lang="en-US" sz="2000" dirty="0">
                <a:hlinkClick r:id="rId10" action="ppaction://hlinksldjump"/>
              </a:rPr>
              <a:t>Presenting Case Study </a:t>
            </a:r>
            <a:r>
              <a:rPr lang="en-US" sz="2000" dirty="0" smtClean="0">
                <a:hlinkClick r:id="rId10" action="ppaction://hlinksldjump"/>
              </a:rPr>
              <a:t>Evidence</a:t>
            </a:r>
            <a:endParaRPr lang="en-US" sz="2000" dirty="0" smtClean="0"/>
          </a:p>
          <a:p>
            <a:pPr marL="457200" indent="-457200">
              <a:buFont typeface="Arial" pitchFamily="34" charset="0"/>
              <a:buChar char="•"/>
            </a:pPr>
            <a:r>
              <a:rPr lang="en-US" sz="2000" dirty="0">
                <a:hlinkClick r:id="rId11" action="ppaction://hlinksldjump"/>
              </a:rPr>
              <a:t>Case study </a:t>
            </a:r>
            <a:r>
              <a:rPr lang="en-US" sz="2000" dirty="0" smtClean="0">
                <a:hlinkClick r:id="rId11" action="ppaction://hlinksldjump"/>
              </a:rPr>
              <a:t>analysis</a:t>
            </a:r>
            <a:endParaRPr lang="en-US" sz="2000" dirty="0" smtClean="0"/>
          </a:p>
          <a:p>
            <a:pPr marL="457200" indent="-457200">
              <a:buFont typeface="Arial" pitchFamily="34" charset="0"/>
              <a:buChar char="•"/>
            </a:pPr>
            <a:r>
              <a:rPr lang="en-US" sz="2000" dirty="0">
                <a:hlinkClick r:id="rId12" action="ppaction://hlinksldjump"/>
              </a:rPr>
              <a:t>Case Study </a:t>
            </a:r>
            <a:r>
              <a:rPr lang="en-US" sz="2000" dirty="0" smtClean="0">
                <a:hlinkClick r:id="rId12" action="ppaction://hlinksldjump"/>
              </a:rPr>
              <a:t>Typologies</a:t>
            </a:r>
            <a:endParaRPr lang="en-US" sz="2000" dirty="0" smtClean="0"/>
          </a:p>
          <a:p>
            <a:pPr marL="457200" indent="-457200">
              <a:buFont typeface="Arial" pitchFamily="34" charset="0"/>
              <a:buChar char="•"/>
            </a:pPr>
            <a:r>
              <a:rPr lang="en-US" sz="2000" dirty="0" smtClean="0">
                <a:hlinkClick r:id="rId13" action="ppaction://hlinksldjump"/>
              </a:rPr>
              <a:t>Conclusion</a:t>
            </a:r>
            <a:endParaRPr lang="en-US" sz="2000" dirty="0" smtClean="0"/>
          </a:p>
          <a:p>
            <a:pPr marL="457200" indent="-457200">
              <a:buFont typeface="Arial" pitchFamily="34" charset="0"/>
              <a:buChar char="•"/>
            </a:pPr>
            <a:r>
              <a:rPr lang="en-US" sz="2000" dirty="0">
                <a:hlinkClick r:id="rId14" action="ppaction://hlinksldjump"/>
              </a:rPr>
              <a:t>References</a:t>
            </a:r>
            <a:endParaRPr lang="el-GR" sz="2000" dirty="0"/>
          </a:p>
        </p:txBody>
      </p:sp>
      <p:sp>
        <p:nvSpPr>
          <p:cNvPr id="4" name="Θέση ημερομηνίας 3"/>
          <p:cNvSpPr>
            <a:spLocks noGrp="1"/>
          </p:cNvSpPr>
          <p:nvPr>
            <p:ph type="dt" sz="half" idx="10"/>
          </p:nvPr>
        </p:nvSpPr>
        <p:spPr/>
        <p:txBody>
          <a:bodyPr/>
          <a:lstStyle/>
          <a:p>
            <a:fld id="{83862712-3AEB-454B-9785-58B3787515AD}"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a:t>
            </a:fld>
            <a:endParaRPr lang="el-GR"/>
          </a:p>
        </p:txBody>
      </p:sp>
      <p:sp>
        <p:nvSpPr>
          <p:cNvPr id="6" name="Τίτλος 5"/>
          <p:cNvSpPr>
            <a:spLocks noGrp="1"/>
          </p:cNvSpPr>
          <p:nvPr>
            <p:ph type="title"/>
          </p:nvPr>
        </p:nvSpPr>
        <p:spPr>
          <a:xfrm>
            <a:off x="827584" y="260648"/>
            <a:ext cx="7520940" cy="548640"/>
          </a:xfrm>
        </p:spPr>
        <p:txBody>
          <a:bodyPr/>
          <a:lstStyle/>
          <a:p>
            <a:pPr algn="ctr"/>
            <a:r>
              <a:rPr lang="en-US" dirty="0" smtClean="0"/>
              <a:t>Table of contents</a:t>
            </a:r>
            <a:endParaRPr lang="el-GR" dirty="0"/>
          </a:p>
        </p:txBody>
      </p:sp>
    </p:spTree>
    <p:extLst>
      <p:ext uri="{BB962C8B-B14F-4D97-AF65-F5344CB8AC3E}">
        <p14:creationId xmlns="" xmlns:p14="http://schemas.microsoft.com/office/powerpoint/2010/main" val="15969237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857232"/>
            <a:ext cx="7520940" cy="792088"/>
          </a:xfrm>
        </p:spPr>
        <p:txBody>
          <a:bodyPr/>
          <a:lstStyle/>
          <a:p>
            <a:pPr algn="ctr"/>
            <a:r>
              <a:rPr lang="en-US" dirty="0"/>
              <a:t>Scenarios WORKSHOPS</a:t>
            </a:r>
            <a:endParaRPr lang="el-GR" dirty="0"/>
          </a:p>
        </p:txBody>
      </p:sp>
      <p:sp>
        <p:nvSpPr>
          <p:cNvPr id="3" name="Θέση περιεχομένου 2"/>
          <p:cNvSpPr>
            <a:spLocks noGrp="1"/>
          </p:cNvSpPr>
          <p:nvPr>
            <p:ph idx="1"/>
          </p:nvPr>
        </p:nvSpPr>
        <p:spPr>
          <a:xfrm>
            <a:off x="500034" y="1857364"/>
            <a:ext cx="8143932" cy="4739988"/>
          </a:xfrm>
        </p:spPr>
        <p:txBody>
          <a:bodyPr>
            <a:normAutofit/>
          </a:bodyPr>
          <a:lstStyle/>
          <a:p>
            <a:r>
              <a:rPr lang="en-US" sz="2000" dirty="0">
                <a:latin typeface="+mj-lt"/>
              </a:rPr>
              <a:t>WHEN TO </a:t>
            </a:r>
            <a:r>
              <a:rPr lang="en-US" sz="2000" dirty="0" smtClean="0">
                <a:latin typeface="+mj-lt"/>
              </a:rPr>
              <a:t>USE:</a:t>
            </a:r>
            <a:endParaRPr lang="en-US" sz="2000" dirty="0">
              <a:latin typeface="+mj-lt"/>
            </a:endParaRPr>
          </a:p>
          <a:p>
            <a:pPr marL="0" lvl="1" indent="0">
              <a:buNone/>
            </a:pPr>
            <a:r>
              <a:rPr lang="en-US" sz="2000" b="0" dirty="0"/>
              <a:t>As a rule, scenario construction is particularly useful in situations where the past or present is unlikely to be a guide </a:t>
            </a:r>
            <a:r>
              <a:rPr lang="en-US" sz="2000" b="0" dirty="0" smtClean="0"/>
              <a:t>for the </a:t>
            </a:r>
            <a:r>
              <a:rPr lang="en-US" sz="2000" b="0" dirty="0"/>
              <a:t>future, in particular where:</a:t>
            </a:r>
          </a:p>
          <a:p>
            <a:pPr marL="285750" indent="-285750">
              <a:buFont typeface="Wingdings" pitchFamily="2" charset="2"/>
              <a:buChar char="q"/>
            </a:pPr>
            <a:r>
              <a:rPr lang="en-US" sz="2000" b="0" dirty="0"/>
              <a:t>the problem is complex</a:t>
            </a:r>
          </a:p>
          <a:p>
            <a:pPr marL="285750" indent="-285750">
              <a:buFont typeface="Wingdings" pitchFamily="2" charset="2"/>
              <a:buChar char="q"/>
            </a:pPr>
            <a:r>
              <a:rPr lang="en-US" sz="2000" b="0" dirty="0"/>
              <a:t>there is a high probability of significant change</a:t>
            </a:r>
          </a:p>
          <a:p>
            <a:pPr marL="285750" indent="-285750">
              <a:buFont typeface="Wingdings" pitchFamily="2" charset="2"/>
              <a:buChar char="q"/>
            </a:pPr>
            <a:r>
              <a:rPr lang="en-US" sz="2000" b="0" dirty="0"/>
              <a:t>the dominant trends may not be </a:t>
            </a:r>
            <a:r>
              <a:rPr lang="en-US" sz="2000" b="0" dirty="0" err="1" smtClean="0"/>
              <a:t>favourable</a:t>
            </a:r>
            <a:r>
              <a:rPr lang="en-US" sz="2000" b="0" dirty="0" smtClean="0"/>
              <a:t> </a:t>
            </a:r>
            <a:r>
              <a:rPr lang="en-US" sz="2000" b="0" dirty="0"/>
              <a:t>and thus must be </a:t>
            </a:r>
            <a:r>
              <a:rPr lang="en-US" sz="2000" b="0" dirty="0" smtClean="0"/>
              <a:t>analyzed</a:t>
            </a:r>
            <a:endParaRPr lang="en-US" sz="2000" b="0" dirty="0"/>
          </a:p>
          <a:p>
            <a:pPr marL="285750" indent="-285750">
              <a:buFont typeface="Wingdings" pitchFamily="2" charset="2"/>
              <a:buChar char="q"/>
            </a:pPr>
            <a:r>
              <a:rPr lang="en-US" sz="2000" b="0" dirty="0"/>
              <a:t>the time-horizon is relatively long.</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059F7254-3613-4963-BE73-9A9351D84689}"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30</a:t>
            </a:fld>
            <a:endParaRPr lang="el-GR"/>
          </a:p>
        </p:txBody>
      </p:sp>
    </p:spTree>
    <p:extLst>
      <p:ext uri="{BB962C8B-B14F-4D97-AF65-F5344CB8AC3E}">
        <p14:creationId xmlns="" xmlns:p14="http://schemas.microsoft.com/office/powerpoint/2010/main" val="8802099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857232"/>
            <a:ext cx="7520940" cy="548640"/>
          </a:xfrm>
        </p:spPr>
        <p:txBody>
          <a:bodyPr/>
          <a:lstStyle/>
          <a:p>
            <a:pPr algn="ctr"/>
            <a:r>
              <a:rPr lang="en-US" dirty="0"/>
              <a:t>SCENARIOS </a:t>
            </a:r>
            <a:r>
              <a:rPr lang="en-US" dirty="0" smtClean="0"/>
              <a:t>WORKSHOPS</a:t>
            </a:r>
            <a:endParaRPr lang="el-GR" dirty="0"/>
          </a:p>
        </p:txBody>
      </p:sp>
      <p:sp>
        <p:nvSpPr>
          <p:cNvPr id="3" name="Θέση περιεχομένου 2"/>
          <p:cNvSpPr>
            <a:spLocks noGrp="1"/>
          </p:cNvSpPr>
          <p:nvPr>
            <p:ph idx="1"/>
          </p:nvPr>
        </p:nvSpPr>
        <p:spPr>
          <a:xfrm>
            <a:off x="755576" y="1714488"/>
            <a:ext cx="7520940" cy="3946760"/>
          </a:xfrm>
        </p:spPr>
        <p:txBody>
          <a:bodyPr>
            <a:normAutofit/>
          </a:bodyPr>
          <a:lstStyle/>
          <a:p>
            <a:r>
              <a:rPr lang="en-US" sz="2000" b="0" dirty="0"/>
              <a:t>Thus the main applications of scenario workshops are to:</a:t>
            </a:r>
          </a:p>
          <a:p>
            <a:pPr>
              <a:buFont typeface="Wingdings" pitchFamily="2" charset="2"/>
              <a:buChar char="Ø"/>
            </a:pPr>
            <a:r>
              <a:rPr lang="en-US" sz="2000" b="0" dirty="0"/>
              <a:t>improve long-term decision-making</a:t>
            </a:r>
          </a:p>
          <a:p>
            <a:pPr>
              <a:buFont typeface="Wingdings" pitchFamily="2" charset="2"/>
              <a:buChar char="Ø"/>
            </a:pPr>
            <a:r>
              <a:rPr lang="en-US" sz="2000" b="0" dirty="0" smtClean="0"/>
              <a:t>motivate </a:t>
            </a:r>
            <a:r>
              <a:rPr lang="en-US" sz="2000" b="0" dirty="0"/>
              <a:t>change</a:t>
            </a:r>
          </a:p>
          <a:p>
            <a:pPr>
              <a:buFont typeface="Wingdings" pitchFamily="2" charset="2"/>
              <a:buChar char="Ø"/>
            </a:pPr>
            <a:r>
              <a:rPr lang="en-US" sz="2000" b="0" dirty="0"/>
              <a:t>generate alternative trajectories for future developments</a:t>
            </a:r>
          </a:p>
          <a:p>
            <a:pPr>
              <a:buFont typeface="Wingdings" pitchFamily="2" charset="2"/>
              <a:buChar char="Ø"/>
            </a:pPr>
            <a:r>
              <a:rPr lang="en-US" sz="2000" b="0" dirty="0"/>
              <a:t>improve preparedness for emergencies and contingencies</a:t>
            </a:r>
          </a:p>
          <a:p>
            <a:pPr>
              <a:buFont typeface="Wingdings" pitchFamily="2" charset="2"/>
              <a:buChar char="Ø"/>
            </a:pPr>
            <a:r>
              <a:rPr lang="en-US" sz="2000" b="0" dirty="0"/>
              <a:t>guide key choices</a:t>
            </a:r>
          </a:p>
          <a:p>
            <a:pPr>
              <a:buFont typeface="Wingdings" pitchFamily="2" charset="2"/>
              <a:buChar char="Ø"/>
            </a:pPr>
            <a:r>
              <a:rPr lang="en-US" sz="2000" b="0" dirty="0"/>
              <a:t>build future-oriented knowledge and action networks</a:t>
            </a:r>
          </a:p>
          <a:p>
            <a:pPr>
              <a:buFont typeface="Wingdings" pitchFamily="2" charset="2"/>
              <a:buChar char="Ø"/>
            </a:pPr>
            <a:r>
              <a:rPr lang="en-US" sz="2000" b="0" dirty="0"/>
              <a:t>generate a vision and action-plan for </a:t>
            </a:r>
            <a:r>
              <a:rPr lang="en-US" sz="2000" b="0" dirty="0" smtClean="0"/>
              <a:t>realization.</a:t>
            </a:r>
            <a:endParaRPr lang="el-GR" sz="2000" b="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C57443A2-FD28-45E8-960F-708F2E800413}"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31</a:t>
            </a:fld>
            <a:endParaRPr lang="el-GR"/>
          </a:p>
        </p:txBody>
      </p:sp>
    </p:spTree>
    <p:extLst>
      <p:ext uri="{BB962C8B-B14F-4D97-AF65-F5344CB8AC3E}">
        <p14:creationId xmlns="" xmlns:p14="http://schemas.microsoft.com/office/powerpoint/2010/main" val="16324257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642918"/>
            <a:ext cx="7520940" cy="548640"/>
          </a:xfrm>
        </p:spPr>
        <p:txBody>
          <a:bodyPr/>
          <a:lstStyle/>
          <a:p>
            <a:pPr algn="ctr"/>
            <a:r>
              <a:rPr lang="en-US" dirty="0"/>
              <a:t>The World </a:t>
            </a:r>
            <a:r>
              <a:rPr lang="en-US" dirty="0" smtClean="0"/>
              <a:t>Cafe</a:t>
            </a:r>
            <a:endParaRPr lang="el-GR" dirty="0"/>
          </a:p>
        </p:txBody>
      </p:sp>
      <p:sp>
        <p:nvSpPr>
          <p:cNvPr id="3" name="Θέση περιεχομένου 2"/>
          <p:cNvSpPr>
            <a:spLocks noGrp="1"/>
          </p:cNvSpPr>
          <p:nvPr>
            <p:ph idx="1"/>
          </p:nvPr>
        </p:nvSpPr>
        <p:spPr>
          <a:xfrm>
            <a:off x="285720" y="1285860"/>
            <a:ext cx="8501122" cy="5095468"/>
          </a:xfrm>
        </p:spPr>
        <p:txBody>
          <a:bodyPr>
            <a:noAutofit/>
          </a:bodyPr>
          <a:lstStyle/>
          <a:p>
            <a:pPr algn="just"/>
            <a:r>
              <a:rPr lang="en-US" sz="2000" dirty="0" smtClean="0">
                <a:latin typeface="+mj-lt"/>
              </a:rPr>
              <a:t>DEFINITION:</a:t>
            </a:r>
          </a:p>
          <a:p>
            <a:pPr algn="just"/>
            <a:endParaRPr lang="en-US" sz="800" dirty="0">
              <a:latin typeface="+mj-lt"/>
            </a:endParaRPr>
          </a:p>
          <a:p>
            <a:pPr marL="0" lvl="1" indent="0" algn="just"/>
            <a:r>
              <a:rPr lang="en-US" sz="2000" b="0" dirty="0" smtClean="0"/>
              <a:t> A </a:t>
            </a:r>
            <a:r>
              <a:rPr lang="en-US" sz="2000" b="0" dirty="0"/>
              <a:t>creative process for facilitating collaborative dialogue and the sharing of knowledge and ideas </a:t>
            </a:r>
            <a:r>
              <a:rPr lang="en-US" sz="2000" b="0" dirty="0" smtClean="0"/>
              <a:t>to create </a:t>
            </a:r>
            <a:r>
              <a:rPr lang="en-US" sz="2000" b="0" dirty="0"/>
              <a:t>a living network of conversation and action. </a:t>
            </a:r>
            <a:endParaRPr lang="en-US" sz="2000" b="0" dirty="0" smtClean="0"/>
          </a:p>
          <a:p>
            <a:pPr marL="0" lvl="1" indent="0" algn="just"/>
            <a:r>
              <a:rPr lang="en-US" sz="2000" dirty="0" smtClean="0"/>
              <a:t> </a:t>
            </a:r>
            <a:r>
              <a:rPr lang="en-US" sz="2000" b="0" dirty="0" smtClean="0"/>
              <a:t>In </a:t>
            </a:r>
            <a:r>
              <a:rPr lang="en-US" sz="2000" b="0" dirty="0"/>
              <a:t>this process a </a:t>
            </a:r>
            <a:r>
              <a:rPr lang="en-US" sz="2000" b="0" dirty="0" smtClean="0"/>
              <a:t>cafe </a:t>
            </a:r>
            <a:r>
              <a:rPr lang="en-US" sz="2000" b="0" dirty="0"/>
              <a:t>ambiance is created, in which </a:t>
            </a:r>
            <a:r>
              <a:rPr lang="en-US" sz="2000" b="0" dirty="0" smtClean="0"/>
              <a:t>participants discuss </a:t>
            </a:r>
            <a:r>
              <a:rPr lang="en-US" sz="2000" b="0" dirty="0"/>
              <a:t>a question or issue in small groups around the </a:t>
            </a:r>
            <a:r>
              <a:rPr lang="en-US" sz="2000" b="0" dirty="0" smtClean="0"/>
              <a:t>cafe </a:t>
            </a:r>
            <a:r>
              <a:rPr lang="en-US" sz="2000" b="0" dirty="0"/>
              <a:t>tables. </a:t>
            </a:r>
            <a:endParaRPr lang="en-US" sz="2000" b="0" dirty="0" smtClean="0"/>
          </a:p>
          <a:p>
            <a:pPr marL="0" lvl="1" indent="0" algn="just"/>
            <a:r>
              <a:rPr lang="en-US" sz="2000" dirty="0" smtClean="0"/>
              <a:t> </a:t>
            </a:r>
            <a:r>
              <a:rPr lang="en-US" sz="2000" b="0" dirty="0" smtClean="0"/>
              <a:t>At </a:t>
            </a:r>
            <a:r>
              <a:rPr lang="en-US" sz="2000" b="0" dirty="0"/>
              <a:t>regular intervals the participants move to a </a:t>
            </a:r>
            <a:r>
              <a:rPr lang="en-US" sz="2000" b="0" dirty="0" smtClean="0"/>
              <a:t>new table</a:t>
            </a:r>
            <a:r>
              <a:rPr lang="en-US" sz="2000" b="0" dirty="0"/>
              <a:t>. </a:t>
            </a:r>
            <a:endParaRPr lang="en-US" sz="2000" b="0" dirty="0" smtClean="0"/>
          </a:p>
          <a:p>
            <a:pPr marL="0" lvl="1" indent="0" algn="just"/>
            <a:r>
              <a:rPr lang="en-US" sz="2000" dirty="0" smtClean="0"/>
              <a:t> </a:t>
            </a:r>
            <a:r>
              <a:rPr lang="en-US" sz="2000" b="0" dirty="0" smtClean="0"/>
              <a:t>One </a:t>
            </a:r>
            <a:r>
              <a:rPr lang="en-US" sz="2000" b="0" dirty="0"/>
              <a:t>table host remains and </a:t>
            </a:r>
            <a:r>
              <a:rPr lang="en-US" sz="2000" b="0" dirty="0" smtClean="0"/>
              <a:t>summarizes </a:t>
            </a:r>
            <a:r>
              <a:rPr lang="en-US" sz="2000" b="0" dirty="0"/>
              <a:t>the previous conversation to the new table guests. </a:t>
            </a:r>
            <a:endParaRPr lang="en-US" sz="2000" b="0" dirty="0" smtClean="0"/>
          </a:p>
          <a:p>
            <a:pPr marL="0" lvl="1" indent="0" algn="just"/>
            <a:r>
              <a:rPr lang="en-US" sz="2000" dirty="0" smtClean="0"/>
              <a:t> </a:t>
            </a:r>
            <a:r>
              <a:rPr lang="en-US" sz="2000" b="0" dirty="0" smtClean="0"/>
              <a:t>The proceeding conversations </a:t>
            </a:r>
            <a:r>
              <a:rPr lang="en-US" sz="2000" b="0" dirty="0"/>
              <a:t>are cross-</a:t>
            </a:r>
            <a:r>
              <a:rPr lang="en-US" sz="2000" b="0" dirty="0" err="1"/>
              <a:t>fertilised</a:t>
            </a:r>
            <a:r>
              <a:rPr lang="en-US" sz="2000" b="0" dirty="0"/>
              <a:t> with the ideas generated in </a:t>
            </a:r>
            <a:r>
              <a:rPr lang="en-US" sz="2000" b="0" dirty="0" smtClean="0"/>
              <a:t>former  conversations </a:t>
            </a:r>
            <a:r>
              <a:rPr lang="en-US" sz="2000" b="0" dirty="0"/>
              <a:t>with other participants. </a:t>
            </a:r>
            <a:endParaRPr lang="en-US" sz="2000" b="0" dirty="0" smtClean="0"/>
          </a:p>
          <a:p>
            <a:pPr marL="0" lvl="1" indent="0" algn="just"/>
            <a:r>
              <a:rPr lang="en-US" sz="2000" dirty="0" smtClean="0"/>
              <a:t> </a:t>
            </a:r>
            <a:r>
              <a:rPr lang="en-US" sz="2000" b="0" dirty="0" smtClean="0"/>
              <a:t>At </a:t>
            </a:r>
            <a:r>
              <a:rPr lang="en-US" sz="2000" b="0" dirty="0"/>
              <a:t>the </a:t>
            </a:r>
            <a:r>
              <a:rPr lang="en-US" sz="2000" b="0" dirty="0" smtClean="0"/>
              <a:t>end of </a:t>
            </a:r>
            <a:r>
              <a:rPr lang="en-US" sz="2000" b="0" dirty="0"/>
              <a:t>the process the main ideas are </a:t>
            </a:r>
            <a:r>
              <a:rPr lang="en-US" sz="2000" b="0" dirty="0" smtClean="0"/>
              <a:t>summarized </a:t>
            </a:r>
            <a:r>
              <a:rPr lang="en-US" sz="2000" b="0" dirty="0"/>
              <a:t>in a plenary session and follow-up possibilities are discussed.</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FB033819-6AD7-446A-8CCD-F8B138D7CD54}"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32</a:t>
            </a:fld>
            <a:endParaRPr lang="el-GR"/>
          </a:p>
        </p:txBody>
      </p:sp>
    </p:spTree>
    <p:extLst>
      <p:ext uri="{BB962C8B-B14F-4D97-AF65-F5344CB8AC3E}">
        <p14:creationId xmlns="" xmlns:p14="http://schemas.microsoft.com/office/powerpoint/2010/main" val="33034881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42910" y="714356"/>
            <a:ext cx="7520940" cy="548640"/>
          </a:xfrm>
        </p:spPr>
        <p:txBody>
          <a:bodyPr/>
          <a:lstStyle/>
          <a:p>
            <a:pPr algn="ctr"/>
            <a:r>
              <a:rPr lang="en-US" dirty="0"/>
              <a:t>The World Cafe</a:t>
            </a:r>
            <a:endParaRPr lang="el-GR" dirty="0"/>
          </a:p>
        </p:txBody>
      </p:sp>
      <p:sp>
        <p:nvSpPr>
          <p:cNvPr id="3" name="Θέση περιεχομένου 2"/>
          <p:cNvSpPr>
            <a:spLocks noGrp="1"/>
          </p:cNvSpPr>
          <p:nvPr>
            <p:ph idx="1"/>
          </p:nvPr>
        </p:nvSpPr>
        <p:spPr>
          <a:xfrm>
            <a:off x="357158" y="1357298"/>
            <a:ext cx="8572560" cy="5096038"/>
          </a:xfrm>
        </p:spPr>
        <p:txBody>
          <a:bodyPr>
            <a:noAutofit/>
          </a:bodyPr>
          <a:lstStyle/>
          <a:p>
            <a:pPr algn="just"/>
            <a:r>
              <a:rPr lang="en-US" sz="2000" dirty="0">
                <a:latin typeface="+mj-lt"/>
              </a:rPr>
              <a:t>WHEN TO </a:t>
            </a:r>
            <a:r>
              <a:rPr lang="en-US" sz="2000" dirty="0" smtClean="0">
                <a:latin typeface="+mj-lt"/>
              </a:rPr>
              <a:t>USE:</a:t>
            </a:r>
            <a:endParaRPr lang="en-US" sz="2000" dirty="0">
              <a:latin typeface="+mj-lt"/>
            </a:endParaRPr>
          </a:p>
          <a:p>
            <a:pPr marL="0" lvl="1" indent="0" algn="just">
              <a:buNone/>
            </a:pPr>
            <a:r>
              <a:rPr lang="en-US" sz="2000" dirty="0"/>
              <a:t>The World Café process is particularly useful in the following situations:</a:t>
            </a:r>
          </a:p>
          <a:p>
            <a:pPr lvl="1" algn="just">
              <a:buClrTx/>
              <a:buFont typeface="Wingdings" pitchFamily="2" charset="2"/>
              <a:buChar char="Ø"/>
            </a:pPr>
            <a:r>
              <a:rPr lang="en-US" sz="2000" dirty="0"/>
              <a:t> T</a:t>
            </a:r>
            <a:r>
              <a:rPr lang="en-US" sz="2000" dirty="0" smtClean="0"/>
              <a:t>o </a:t>
            </a:r>
            <a:r>
              <a:rPr lang="en-US" sz="2000" dirty="0"/>
              <a:t>engage large groups (larger than 12 persons) in an authentic dialogue </a:t>
            </a:r>
            <a:r>
              <a:rPr lang="en-US" sz="2000" dirty="0" smtClean="0"/>
              <a:t>process (</a:t>
            </a:r>
            <a:r>
              <a:rPr lang="en-US" sz="2000" dirty="0"/>
              <a:t>Groups of 1200 have been conducted</a:t>
            </a:r>
            <a:r>
              <a:rPr lang="en-US" sz="2000" dirty="0" smtClean="0"/>
              <a:t>!).</a:t>
            </a:r>
            <a:endParaRPr lang="en-US" sz="2000" dirty="0"/>
          </a:p>
          <a:p>
            <a:pPr lvl="1" algn="just">
              <a:buClrTx/>
              <a:buFont typeface="Wingdings" pitchFamily="2" charset="2"/>
              <a:buChar char="Ø"/>
            </a:pPr>
            <a:r>
              <a:rPr lang="en-US" sz="2000" dirty="0" smtClean="0"/>
              <a:t> When </a:t>
            </a:r>
            <a:r>
              <a:rPr lang="en-US" sz="2000" dirty="0"/>
              <a:t>you want to generate input, share knowledge, stimulate innovative thinking and explore </a:t>
            </a:r>
            <a:r>
              <a:rPr lang="en-US" sz="2000" dirty="0" smtClean="0"/>
              <a:t>action possibilities </a:t>
            </a:r>
            <a:r>
              <a:rPr lang="en-US" sz="2000" dirty="0"/>
              <a:t>around real life issues and </a:t>
            </a:r>
            <a:r>
              <a:rPr lang="en-US" sz="2000" dirty="0" smtClean="0"/>
              <a:t>questions.</a:t>
            </a:r>
            <a:endParaRPr lang="en-US" sz="2000" dirty="0"/>
          </a:p>
          <a:p>
            <a:pPr lvl="1" algn="just">
              <a:buClrTx/>
              <a:buFont typeface="Wingdings" pitchFamily="2" charset="2"/>
              <a:buChar char="Ø"/>
            </a:pPr>
            <a:r>
              <a:rPr lang="en-US" sz="2000" dirty="0" smtClean="0"/>
              <a:t> To </a:t>
            </a:r>
            <a:r>
              <a:rPr lang="en-US" sz="2000" dirty="0"/>
              <a:t>engage people in authentic conversation – whether they are meeting for the first time or have </a:t>
            </a:r>
            <a:r>
              <a:rPr lang="en-US" sz="2000" dirty="0" smtClean="0"/>
              <a:t>established relationships </a:t>
            </a:r>
            <a:r>
              <a:rPr lang="en-US" sz="2000" dirty="0"/>
              <a:t>with each </a:t>
            </a:r>
            <a:r>
              <a:rPr lang="en-US" sz="2000" dirty="0" smtClean="0"/>
              <a:t>other.</a:t>
            </a:r>
            <a:endParaRPr lang="en-US" sz="2000" dirty="0"/>
          </a:p>
          <a:p>
            <a:pPr lvl="1" algn="just">
              <a:buClrTx/>
              <a:buFont typeface="Wingdings" pitchFamily="2" charset="2"/>
              <a:buChar char="Ø"/>
            </a:pPr>
            <a:r>
              <a:rPr lang="en-US" sz="2000" dirty="0" smtClean="0"/>
              <a:t> To </a:t>
            </a:r>
            <a:r>
              <a:rPr lang="en-US" sz="2000" dirty="0"/>
              <a:t>conduct in-depth exploration of key strategic challenges or </a:t>
            </a:r>
            <a:r>
              <a:rPr lang="en-US" sz="2000" dirty="0" smtClean="0"/>
              <a:t>opportunities.</a:t>
            </a:r>
            <a:endParaRPr lang="en-US" sz="2000" dirty="0"/>
          </a:p>
          <a:p>
            <a:pPr lvl="1" algn="just">
              <a:buClrTx/>
              <a:buFont typeface="Wingdings" pitchFamily="2" charset="2"/>
              <a:buChar char="Ø"/>
            </a:pPr>
            <a:r>
              <a:rPr lang="en-US" sz="2000" dirty="0" smtClean="0"/>
              <a:t> To </a:t>
            </a:r>
            <a:r>
              <a:rPr lang="en-US" sz="2000" dirty="0"/>
              <a:t>deepen relationships and mutual ownership of outcomes in an existing </a:t>
            </a:r>
            <a:r>
              <a:rPr lang="en-US" sz="2000" dirty="0" smtClean="0"/>
              <a:t>group.</a:t>
            </a:r>
            <a:endParaRPr lang="en-US" sz="2000" dirty="0"/>
          </a:p>
          <a:p>
            <a:pPr lvl="1" algn="just">
              <a:buClrTx/>
              <a:buFont typeface="Wingdings" pitchFamily="2" charset="2"/>
              <a:buChar char="Ø"/>
            </a:pPr>
            <a:r>
              <a:rPr lang="en-US" sz="2000" dirty="0" smtClean="0"/>
              <a:t> To </a:t>
            </a:r>
            <a:r>
              <a:rPr lang="en-US" sz="2000" dirty="0"/>
              <a:t>create meaningful interaction between a speaker and the audience.</a:t>
            </a:r>
            <a:endParaRPr lang="el-GR" sz="2000" dirty="0"/>
          </a:p>
        </p:txBody>
      </p:sp>
      <p:pic>
        <p:nvPicPr>
          <p:cNvPr id="6" name="Θέση εικόνας 5"/>
          <p:cNvPicPr>
            <a:picLocks noGrp="1" noChangeAspect="1"/>
          </p:cNvPicPr>
          <p:nvPr>
            <p:ph type="pic" sz="quarter" idx="13"/>
          </p:nvPr>
        </p:nvPicPr>
        <p:blipFill>
          <a:blip r:embed="rId3"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4"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0F4D915C-99A7-4F4C-9E88-C8ED7B7BFF74}"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33</a:t>
            </a:fld>
            <a:endParaRPr lang="el-GR"/>
          </a:p>
        </p:txBody>
      </p:sp>
    </p:spTree>
    <p:extLst>
      <p:ext uri="{BB962C8B-B14F-4D97-AF65-F5344CB8AC3E}">
        <p14:creationId xmlns="" xmlns:p14="http://schemas.microsoft.com/office/powerpoint/2010/main" val="13115466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642918"/>
            <a:ext cx="7520940" cy="720080"/>
          </a:xfrm>
        </p:spPr>
        <p:txBody>
          <a:bodyPr/>
          <a:lstStyle/>
          <a:p>
            <a:pPr algn="ctr"/>
            <a:r>
              <a:rPr lang="en-US" dirty="0" smtClean="0"/>
              <a:t>Case study</a:t>
            </a:r>
            <a:endParaRPr lang="el-GR" dirty="0"/>
          </a:p>
        </p:txBody>
      </p:sp>
      <p:sp>
        <p:nvSpPr>
          <p:cNvPr id="3" name="Θέση περιεχομένου 2"/>
          <p:cNvSpPr>
            <a:spLocks noGrp="1"/>
          </p:cNvSpPr>
          <p:nvPr>
            <p:ph idx="1"/>
          </p:nvPr>
        </p:nvSpPr>
        <p:spPr>
          <a:xfrm>
            <a:off x="428596" y="1500174"/>
            <a:ext cx="8286808" cy="4593122"/>
          </a:xfrm>
        </p:spPr>
        <p:txBody>
          <a:bodyPr>
            <a:normAutofit/>
          </a:bodyPr>
          <a:lstStyle/>
          <a:p>
            <a:pPr marL="0" lvl="1" indent="0" algn="just">
              <a:buNone/>
            </a:pPr>
            <a:r>
              <a:rPr lang="en-US" sz="2000" b="1" dirty="0" smtClean="0">
                <a:latin typeface="+mj-lt"/>
              </a:rPr>
              <a:t>WHAT IS IT?</a:t>
            </a:r>
          </a:p>
          <a:p>
            <a:pPr marL="0" lvl="1" indent="0" algn="just">
              <a:buNone/>
            </a:pPr>
            <a:r>
              <a:rPr lang="en-US" sz="2000" dirty="0" smtClean="0"/>
              <a:t>A </a:t>
            </a:r>
            <a:r>
              <a:rPr lang="en-US" sz="2000" dirty="0"/>
              <a:t>case study is expected to capture the complexity of a single case, and the methodology which enables this has developed within the social sciences. Such methodology is applied not only in the social sciences, such as psychology, sociology, anthropology, and economics, but also in practice-oriented fields such as environmental studies, social work, education, and business studies</a:t>
            </a:r>
            <a:r>
              <a:rPr lang="en-US" sz="2000" dirty="0" smtClean="0"/>
              <a:t>.</a:t>
            </a:r>
          </a:p>
          <a:p>
            <a:pPr marL="0" lvl="1" indent="0" algn="just">
              <a:buNone/>
            </a:pPr>
            <a:endParaRPr lang="en-US" sz="800" dirty="0" smtClean="0"/>
          </a:p>
          <a:p>
            <a:pPr marL="0" lvl="1" indent="0" algn="just">
              <a:buNone/>
            </a:pPr>
            <a:r>
              <a:rPr lang="en-US" sz="2000" dirty="0"/>
              <a:t>The case study should have a “case” which is the object of study. The “case” </a:t>
            </a:r>
            <a:r>
              <a:rPr lang="en-US" sz="2000" dirty="0" smtClean="0"/>
              <a:t>should: </a:t>
            </a:r>
          </a:p>
          <a:p>
            <a:pPr marL="0" lvl="1" indent="0" algn="just">
              <a:buNone/>
            </a:pPr>
            <a:r>
              <a:rPr lang="en-US" sz="2000" dirty="0" smtClean="0"/>
              <a:t>• </a:t>
            </a:r>
            <a:r>
              <a:rPr lang="en-US" sz="2000" dirty="0"/>
              <a:t>be a complex functioning unit, </a:t>
            </a:r>
            <a:endParaRPr lang="en-US" sz="2000" dirty="0" smtClean="0"/>
          </a:p>
          <a:p>
            <a:pPr marL="0" lvl="1" indent="0" algn="just">
              <a:buNone/>
            </a:pPr>
            <a:r>
              <a:rPr lang="en-US" sz="2000" dirty="0" smtClean="0"/>
              <a:t>• </a:t>
            </a:r>
            <a:r>
              <a:rPr lang="en-US" sz="2000" dirty="0"/>
              <a:t>be investigated in its natural context with a multitude of methods, and </a:t>
            </a:r>
            <a:endParaRPr lang="en-US" sz="2000" dirty="0" smtClean="0"/>
          </a:p>
          <a:p>
            <a:pPr marL="0" lvl="1" indent="0" algn="just">
              <a:buNone/>
            </a:pPr>
            <a:r>
              <a:rPr lang="en-US" sz="2000" dirty="0" smtClean="0"/>
              <a:t>• </a:t>
            </a:r>
            <a:r>
              <a:rPr lang="en-US" sz="2000" dirty="0"/>
              <a:t>be contemporary.</a:t>
            </a:r>
            <a:endParaRPr lang="el-GR" sz="2000" dirty="0"/>
          </a:p>
        </p:txBody>
      </p:sp>
      <p:pic>
        <p:nvPicPr>
          <p:cNvPr id="6" name="Θέση εικόνας 5"/>
          <p:cNvPicPr>
            <a:picLocks noGrp="1" noChangeAspect="1"/>
          </p:cNvPicPr>
          <p:nvPr>
            <p:ph type="pic" sz="quarter" idx="13"/>
          </p:nvPr>
        </p:nvPicPr>
        <p:blipFill>
          <a:blip r:embed="rId3"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4"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D0C29658-73BA-4A6B-851D-E007EB9E3551}"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34</a:t>
            </a:fld>
            <a:endParaRPr lang="el-GR"/>
          </a:p>
        </p:txBody>
      </p:sp>
    </p:spTree>
    <p:extLst>
      <p:ext uri="{BB962C8B-B14F-4D97-AF65-F5344CB8AC3E}">
        <p14:creationId xmlns="" xmlns:p14="http://schemas.microsoft.com/office/powerpoint/2010/main" val="20930739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08720"/>
            <a:ext cx="7520940" cy="764664"/>
          </a:xfrm>
        </p:spPr>
        <p:txBody>
          <a:bodyPr/>
          <a:lstStyle/>
          <a:p>
            <a:pPr algn="ctr"/>
            <a:r>
              <a:rPr lang="en-US" dirty="0"/>
              <a:t>When to Use a Case Study Approach </a:t>
            </a:r>
            <a:r>
              <a:rPr lang="en-US" dirty="0" smtClean="0"/>
              <a:t>?</a:t>
            </a:r>
            <a:endParaRPr lang="el-GR" dirty="0"/>
          </a:p>
        </p:txBody>
      </p:sp>
      <p:sp>
        <p:nvSpPr>
          <p:cNvPr id="3" name="Θέση περιεχομένου 2"/>
          <p:cNvSpPr>
            <a:spLocks noGrp="1"/>
          </p:cNvSpPr>
          <p:nvPr>
            <p:ph idx="1"/>
          </p:nvPr>
        </p:nvSpPr>
        <p:spPr>
          <a:xfrm>
            <a:off x="683568" y="1844824"/>
            <a:ext cx="7776864" cy="3579849"/>
          </a:xfrm>
        </p:spPr>
        <p:txBody>
          <a:bodyPr>
            <a:normAutofit/>
          </a:bodyPr>
          <a:lstStyle/>
          <a:p>
            <a:pPr marL="0" lvl="1" indent="0">
              <a:buNone/>
            </a:pPr>
            <a:r>
              <a:rPr lang="en-US" sz="2000" dirty="0"/>
              <a:t>According to Yin (2003) a case study design should be considered when: </a:t>
            </a:r>
            <a:endParaRPr lang="en-US" sz="2000" dirty="0" smtClean="0"/>
          </a:p>
          <a:p>
            <a:pPr marL="0" lvl="1" indent="0">
              <a:buNone/>
            </a:pPr>
            <a:endParaRPr lang="en-US" sz="2000" dirty="0" smtClean="0"/>
          </a:p>
          <a:p>
            <a:pPr marL="457200" lvl="1" indent="-457200">
              <a:buClrTx/>
              <a:buFont typeface="+mj-lt"/>
              <a:buAutoNum type="alphaLcParenR"/>
            </a:pPr>
            <a:r>
              <a:rPr lang="en-US" sz="2000" dirty="0" smtClean="0"/>
              <a:t>the </a:t>
            </a:r>
            <a:r>
              <a:rPr lang="en-US" sz="2000" dirty="0"/>
              <a:t>focus of the study is to answer “how” and “why” </a:t>
            </a:r>
            <a:r>
              <a:rPr lang="en-US" sz="2000" dirty="0" smtClean="0"/>
              <a:t>questions </a:t>
            </a:r>
          </a:p>
          <a:p>
            <a:pPr marL="457200" lvl="1" indent="-457200">
              <a:buClrTx/>
              <a:buFont typeface="+mj-lt"/>
              <a:buAutoNum type="alphaLcParenR"/>
            </a:pPr>
            <a:r>
              <a:rPr lang="en-US" sz="2000" dirty="0" smtClean="0"/>
              <a:t>you </a:t>
            </a:r>
            <a:r>
              <a:rPr lang="en-US" sz="2000" dirty="0"/>
              <a:t>cannot manipulate the </a:t>
            </a:r>
            <a:r>
              <a:rPr lang="en-US" sz="2000" dirty="0" smtClean="0"/>
              <a:t>behavior </a:t>
            </a:r>
            <a:r>
              <a:rPr lang="en-US" sz="2000" dirty="0"/>
              <a:t>of those involved in the </a:t>
            </a:r>
            <a:r>
              <a:rPr lang="en-US" sz="2000" dirty="0" smtClean="0"/>
              <a:t>study </a:t>
            </a:r>
          </a:p>
          <a:p>
            <a:pPr marL="457200" lvl="1" indent="-457200">
              <a:buClrTx/>
              <a:buFont typeface="+mj-lt"/>
              <a:buAutoNum type="alphaLcParenR"/>
            </a:pPr>
            <a:r>
              <a:rPr lang="en-US" sz="2000" dirty="0" smtClean="0"/>
              <a:t>you </a:t>
            </a:r>
            <a:r>
              <a:rPr lang="en-US" sz="2000" dirty="0"/>
              <a:t>want to cover contextual conditions because you believe they are relevant to the phenomenon under </a:t>
            </a:r>
            <a:r>
              <a:rPr lang="en-US" sz="2000" dirty="0" smtClean="0"/>
              <a:t>study </a:t>
            </a:r>
            <a:r>
              <a:rPr lang="en-US" sz="2000" dirty="0"/>
              <a:t>or </a:t>
            </a:r>
            <a:endParaRPr lang="en-US" sz="2000" dirty="0" smtClean="0"/>
          </a:p>
          <a:p>
            <a:pPr marL="457200" lvl="1" indent="-457200">
              <a:buClrTx/>
              <a:buFont typeface="+mj-lt"/>
              <a:buAutoNum type="alphaLcParenR"/>
            </a:pPr>
            <a:r>
              <a:rPr lang="en-US" sz="2000" dirty="0" smtClean="0"/>
              <a:t>the </a:t>
            </a:r>
            <a:r>
              <a:rPr lang="en-US" sz="2000" dirty="0"/>
              <a:t>boundaries are not clear between the phenomenon and context. </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452572DB-E042-4AF7-A9FE-BA20C347C35B}"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35</a:t>
            </a:fld>
            <a:endParaRPr lang="el-GR"/>
          </a:p>
        </p:txBody>
      </p:sp>
    </p:spTree>
    <p:extLst>
      <p:ext uri="{BB962C8B-B14F-4D97-AF65-F5344CB8AC3E}">
        <p14:creationId xmlns="" xmlns:p14="http://schemas.microsoft.com/office/powerpoint/2010/main" val="15197517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08720"/>
            <a:ext cx="7520940" cy="936104"/>
          </a:xfrm>
        </p:spPr>
        <p:txBody>
          <a:bodyPr/>
          <a:lstStyle/>
          <a:p>
            <a:pPr algn="ctr"/>
            <a:r>
              <a:rPr lang="en-US" dirty="0"/>
              <a:t>THREE STEPS IN DESIGNING CASE </a:t>
            </a:r>
            <a:r>
              <a:rPr lang="en-US" dirty="0" smtClean="0"/>
              <a:t>STUDIES:</a:t>
            </a:r>
            <a:endParaRPr lang="el-GR" dirty="0"/>
          </a:p>
        </p:txBody>
      </p:sp>
      <p:sp>
        <p:nvSpPr>
          <p:cNvPr id="3" name="Θέση περιεχομένου 2"/>
          <p:cNvSpPr>
            <a:spLocks noGrp="1"/>
          </p:cNvSpPr>
          <p:nvPr>
            <p:ph idx="1"/>
          </p:nvPr>
        </p:nvSpPr>
        <p:spPr>
          <a:xfrm>
            <a:off x="755576" y="1988840"/>
            <a:ext cx="7520940" cy="3435833"/>
          </a:xfrm>
        </p:spPr>
        <p:txBody>
          <a:bodyPr>
            <a:normAutofit/>
          </a:bodyPr>
          <a:lstStyle/>
          <a:p>
            <a:pPr>
              <a:buAutoNum type="arabicPeriod"/>
            </a:pPr>
            <a:endParaRPr lang="en-US" sz="2400" dirty="0" smtClean="0"/>
          </a:p>
          <a:p>
            <a:pPr>
              <a:buAutoNum type="arabicPeriod"/>
            </a:pPr>
            <a:r>
              <a:rPr lang="en-US" sz="2400" dirty="0" smtClean="0"/>
              <a:t>Defining </a:t>
            </a:r>
            <a:r>
              <a:rPr lang="en-US" sz="2400" dirty="0"/>
              <a:t>a “Case</a:t>
            </a:r>
            <a:r>
              <a:rPr lang="en-US" sz="2400" dirty="0" smtClean="0"/>
              <a:t>”</a:t>
            </a:r>
          </a:p>
          <a:p>
            <a:pPr>
              <a:buAutoNum type="arabicPeriod"/>
            </a:pPr>
            <a:r>
              <a:rPr lang="en-US" sz="2400" dirty="0"/>
              <a:t>Selecting One of Four Types of Case Study </a:t>
            </a:r>
            <a:r>
              <a:rPr lang="en-US" sz="2400" dirty="0" smtClean="0"/>
              <a:t>Designs</a:t>
            </a:r>
          </a:p>
          <a:p>
            <a:pPr>
              <a:buAutoNum type="arabicPeriod"/>
            </a:pPr>
            <a:r>
              <a:rPr lang="en-US" sz="2400" dirty="0"/>
              <a:t>Using Theory in Design Work</a:t>
            </a:r>
            <a:endParaRPr lang="el-GR" sz="2400" dirty="0"/>
          </a:p>
        </p:txBody>
      </p:sp>
      <p:pic>
        <p:nvPicPr>
          <p:cNvPr id="6" name="Θέση εικόνας 5"/>
          <p:cNvPicPr>
            <a:picLocks noGrp="1" noChangeAspect="1"/>
          </p:cNvPicPr>
          <p:nvPr>
            <p:ph type="pic" sz="quarter" idx="13"/>
          </p:nvPr>
        </p:nvPicPr>
        <p:blipFill>
          <a:blip r:embed="rId3"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4"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8B4E62BB-A105-4C0F-855E-E586FC2CD0A7}"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36</a:t>
            </a:fld>
            <a:endParaRPr lang="el-GR"/>
          </a:p>
        </p:txBody>
      </p:sp>
    </p:spTree>
    <p:extLst>
      <p:ext uri="{BB962C8B-B14F-4D97-AF65-F5344CB8AC3E}">
        <p14:creationId xmlns="" xmlns:p14="http://schemas.microsoft.com/office/powerpoint/2010/main" val="39838424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80728"/>
            <a:ext cx="7520940" cy="692656"/>
          </a:xfrm>
        </p:spPr>
        <p:txBody>
          <a:bodyPr/>
          <a:lstStyle/>
          <a:p>
            <a:pPr algn="ctr"/>
            <a:r>
              <a:rPr lang="en-US" dirty="0" smtClean="0"/>
              <a:t>1. DEFINING A CASE</a:t>
            </a:r>
            <a:endParaRPr lang="el-GR" dirty="0"/>
          </a:p>
        </p:txBody>
      </p:sp>
      <p:sp>
        <p:nvSpPr>
          <p:cNvPr id="3" name="Θέση περιεχομένου 2"/>
          <p:cNvSpPr>
            <a:spLocks noGrp="1"/>
          </p:cNvSpPr>
          <p:nvPr>
            <p:ph idx="1"/>
          </p:nvPr>
        </p:nvSpPr>
        <p:spPr>
          <a:xfrm>
            <a:off x="571472" y="2060848"/>
            <a:ext cx="8001056" cy="3363825"/>
          </a:xfrm>
        </p:spPr>
        <p:txBody>
          <a:bodyPr>
            <a:normAutofit/>
          </a:bodyPr>
          <a:lstStyle/>
          <a:p>
            <a:pPr marL="0" lvl="1" indent="0" algn="just"/>
            <a:r>
              <a:rPr lang="en-US" sz="2000" dirty="0" smtClean="0"/>
              <a:t> Arriving </a:t>
            </a:r>
            <a:r>
              <a:rPr lang="en-US" sz="2000" dirty="0"/>
              <a:t>at even a tentative definition helps enormously in organizing your case study. </a:t>
            </a:r>
            <a:endParaRPr lang="en-US" sz="2000" dirty="0" smtClean="0"/>
          </a:p>
          <a:p>
            <a:pPr marL="0" lvl="1" indent="0" algn="just"/>
            <a:r>
              <a:rPr lang="en-US" sz="2000" dirty="0" smtClean="0"/>
              <a:t> A </a:t>
            </a:r>
            <a:r>
              <a:rPr lang="en-US" sz="2000" dirty="0"/>
              <a:t>“case” is generally a bounded entity (a person, organization, behavioral condition, event, or other social phenomenon), but the boundary between the case and its contextual conditions—in both spatial and temporal dimensions—may be blurred </a:t>
            </a:r>
            <a:endParaRPr lang="en-US" sz="2000" dirty="0" smtClean="0"/>
          </a:p>
          <a:p>
            <a:pPr marL="0" lvl="1" indent="0" algn="just"/>
            <a:r>
              <a:rPr lang="en-US" sz="2000" dirty="0" smtClean="0"/>
              <a:t> The </a:t>
            </a:r>
            <a:r>
              <a:rPr lang="en-US" sz="2000" dirty="0"/>
              <a:t>case serves as the main unit of analysis in a case </a:t>
            </a:r>
            <a:r>
              <a:rPr lang="en-US" sz="2000" dirty="0" smtClean="0"/>
              <a:t>study</a:t>
            </a:r>
            <a:r>
              <a:rPr lang="en-US" sz="2000" dirty="0"/>
              <a:t>. At the same time, case studies also can have nested units within the main unit </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D49E6871-DA1A-409B-8CBD-B47A0CC30CBD}"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37</a:t>
            </a:fld>
            <a:endParaRPr lang="el-GR"/>
          </a:p>
        </p:txBody>
      </p:sp>
    </p:spTree>
    <p:extLst>
      <p:ext uri="{BB962C8B-B14F-4D97-AF65-F5344CB8AC3E}">
        <p14:creationId xmlns="" xmlns:p14="http://schemas.microsoft.com/office/powerpoint/2010/main" val="25080740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80728"/>
            <a:ext cx="7520940" cy="1152128"/>
          </a:xfrm>
        </p:spPr>
        <p:txBody>
          <a:bodyPr/>
          <a:lstStyle/>
          <a:p>
            <a:pPr algn="ctr"/>
            <a:r>
              <a:rPr lang="en-US" dirty="0" smtClean="0"/>
              <a:t>2.  Selecting </a:t>
            </a:r>
            <a:r>
              <a:rPr lang="en-US" dirty="0"/>
              <a:t>One of Four Types of Case Study Designs</a:t>
            </a:r>
            <a:br>
              <a:rPr lang="en-US" dirty="0"/>
            </a:br>
            <a:endParaRPr lang="el-GR" dirty="0"/>
          </a:p>
        </p:txBody>
      </p:sp>
      <p:sp>
        <p:nvSpPr>
          <p:cNvPr id="3" name="Θέση περιεχομένου 2"/>
          <p:cNvSpPr>
            <a:spLocks noGrp="1"/>
          </p:cNvSpPr>
          <p:nvPr>
            <p:ph idx="1"/>
          </p:nvPr>
        </p:nvSpPr>
        <p:spPr>
          <a:xfrm>
            <a:off x="755576" y="1988840"/>
            <a:ext cx="7520940" cy="4536504"/>
          </a:xfrm>
        </p:spPr>
        <p:txBody>
          <a:bodyPr>
            <a:normAutofit/>
          </a:bodyPr>
          <a:lstStyle/>
          <a:p>
            <a:pPr marL="0" lvl="1" indent="0" algn="just">
              <a:buNone/>
            </a:pPr>
            <a:r>
              <a:rPr lang="en-US" sz="2000" dirty="0" smtClean="0"/>
              <a:t>Decide </a:t>
            </a:r>
            <a:r>
              <a:rPr lang="en-US" sz="2000" dirty="0"/>
              <a:t>whether your case </a:t>
            </a:r>
            <a:r>
              <a:rPr lang="en-US" sz="2000" dirty="0" smtClean="0"/>
              <a:t>study </a:t>
            </a:r>
            <a:r>
              <a:rPr lang="en-US" sz="2000" dirty="0"/>
              <a:t>will consist of a single or </a:t>
            </a:r>
            <a:r>
              <a:rPr lang="en-US" sz="2000" dirty="0" smtClean="0"/>
              <a:t>multiple cases—what </a:t>
            </a:r>
            <a:r>
              <a:rPr lang="en-US" sz="2000" dirty="0"/>
              <a:t>then might be labeled as a </a:t>
            </a:r>
            <a:r>
              <a:rPr lang="en-US" sz="2000" dirty="0" smtClean="0"/>
              <a:t>single-  </a:t>
            </a:r>
            <a:r>
              <a:rPr lang="en-US" sz="2000" dirty="0"/>
              <a:t>or a </a:t>
            </a:r>
            <a:r>
              <a:rPr lang="en-US" sz="2000" dirty="0" smtClean="0"/>
              <a:t>multiple-case study. </a:t>
            </a:r>
          </a:p>
          <a:p>
            <a:pPr marL="0" lvl="1" indent="0" algn="just">
              <a:buNone/>
            </a:pPr>
            <a:r>
              <a:rPr lang="en-US" sz="2000" dirty="0" smtClean="0"/>
              <a:t>Whether single </a:t>
            </a:r>
            <a:r>
              <a:rPr lang="en-US" sz="2000" dirty="0"/>
              <a:t>or multiple, you </a:t>
            </a:r>
            <a:endParaRPr lang="en-US" sz="2000" dirty="0" smtClean="0"/>
          </a:p>
          <a:p>
            <a:pPr marL="0" lvl="1" indent="0" algn="just">
              <a:buNone/>
            </a:pPr>
            <a:r>
              <a:rPr lang="en-US" sz="2000" dirty="0" smtClean="0"/>
              <a:t>also can choose </a:t>
            </a:r>
            <a:r>
              <a:rPr lang="en-US" sz="2000" dirty="0"/>
              <a:t>to keep your </a:t>
            </a:r>
            <a:endParaRPr lang="en-US" sz="2000" dirty="0" smtClean="0"/>
          </a:p>
          <a:p>
            <a:pPr marL="0" lvl="1" indent="0" algn="just">
              <a:buNone/>
            </a:pPr>
            <a:r>
              <a:rPr lang="en-US" sz="2000" dirty="0" smtClean="0"/>
              <a:t>case holistic or </a:t>
            </a:r>
            <a:r>
              <a:rPr lang="en-US" sz="2000" dirty="0"/>
              <a:t>to have embedded </a:t>
            </a:r>
            <a:endParaRPr lang="en-US" sz="2000" dirty="0" smtClean="0"/>
          </a:p>
          <a:p>
            <a:pPr marL="0" lvl="1" indent="0" algn="just">
              <a:buNone/>
            </a:pPr>
            <a:r>
              <a:rPr lang="en-US" sz="2000" dirty="0" smtClean="0"/>
              <a:t>subcases </a:t>
            </a:r>
            <a:r>
              <a:rPr lang="en-US" sz="2000" dirty="0"/>
              <a:t>within an overall holistic </a:t>
            </a:r>
            <a:endParaRPr lang="en-US" sz="2000" dirty="0" smtClean="0"/>
          </a:p>
          <a:p>
            <a:pPr marL="0" lvl="1" indent="0" algn="just">
              <a:buNone/>
            </a:pPr>
            <a:r>
              <a:rPr lang="en-US" sz="2000" dirty="0" smtClean="0"/>
              <a:t>case</a:t>
            </a:r>
            <a:r>
              <a:rPr lang="en-US" sz="2000" dirty="0"/>
              <a:t>. </a:t>
            </a:r>
            <a:r>
              <a:rPr lang="en-US" sz="2000" dirty="0" smtClean="0"/>
              <a:t>The </a:t>
            </a:r>
            <a:r>
              <a:rPr lang="en-US" sz="2000" dirty="0"/>
              <a:t>resulting two-by-two </a:t>
            </a:r>
            <a:endParaRPr lang="en-US" sz="2000" dirty="0" smtClean="0"/>
          </a:p>
          <a:p>
            <a:pPr marL="0" lvl="1" indent="0" algn="just">
              <a:buNone/>
            </a:pPr>
            <a:r>
              <a:rPr lang="en-US" sz="2000" dirty="0" smtClean="0"/>
              <a:t>matrix </a:t>
            </a:r>
            <a:r>
              <a:rPr lang="en-US" sz="2000" dirty="0"/>
              <a:t>leads to four different case </a:t>
            </a:r>
            <a:endParaRPr lang="en-US" sz="2000" dirty="0" smtClean="0"/>
          </a:p>
          <a:p>
            <a:pPr marL="0" lvl="1" indent="0" algn="just">
              <a:buNone/>
            </a:pPr>
            <a:r>
              <a:rPr lang="en-US" sz="2000" dirty="0" smtClean="0"/>
              <a:t>study </a:t>
            </a:r>
            <a:r>
              <a:rPr lang="en-US" sz="2000" dirty="0"/>
              <a:t>designs.</a:t>
            </a:r>
            <a:endParaRPr lang="el-GR" sz="2000" dirty="0"/>
          </a:p>
        </p:txBody>
      </p:sp>
      <p:pic>
        <p:nvPicPr>
          <p:cNvPr id="7" name="Θέση εικόνας 6"/>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8" name="Θέση εικόνας 7"/>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pic>
        <p:nvPicPr>
          <p:cNvPr id="9" name="Εικόνα 8"/>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4572000" y="2845576"/>
            <a:ext cx="4404455" cy="3961796"/>
          </a:xfrm>
          <a:prstGeom prst="rect">
            <a:avLst/>
          </a:prstGeom>
          <a:ln>
            <a:solidFill>
              <a:schemeClr val="accent3">
                <a:lumMod val="50000"/>
              </a:schemeClr>
            </a:solidFill>
          </a:ln>
        </p:spPr>
      </p:pic>
      <p:sp>
        <p:nvSpPr>
          <p:cNvPr id="4" name="Θέση ημερομηνίας 3"/>
          <p:cNvSpPr>
            <a:spLocks noGrp="1"/>
          </p:cNvSpPr>
          <p:nvPr>
            <p:ph type="dt" sz="half" idx="10"/>
          </p:nvPr>
        </p:nvSpPr>
        <p:spPr/>
        <p:txBody>
          <a:bodyPr/>
          <a:lstStyle/>
          <a:p>
            <a:fld id="{BF9B57A0-3908-4E50-91AF-9C05F6965DDA}"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38</a:t>
            </a:fld>
            <a:endParaRPr lang="el-GR"/>
          </a:p>
        </p:txBody>
      </p:sp>
    </p:spTree>
    <p:extLst>
      <p:ext uri="{BB962C8B-B14F-4D97-AF65-F5344CB8AC3E}">
        <p14:creationId xmlns="" xmlns:p14="http://schemas.microsoft.com/office/powerpoint/2010/main" val="12223552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1124744"/>
            <a:ext cx="7520940" cy="720080"/>
          </a:xfrm>
        </p:spPr>
        <p:txBody>
          <a:bodyPr/>
          <a:lstStyle/>
          <a:p>
            <a:pPr algn="ctr"/>
            <a:r>
              <a:rPr lang="en-US" dirty="0" smtClean="0"/>
              <a:t>3. Using </a:t>
            </a:r>
            <a:r>
              <a:rPr lang="en-US" dirty="0"/>
              <a:t>Theory in Design </a:t>
            </a:r>
            <a:r>
              <a:rPr lang="en-US" dirty="0" smtClean="0"/>
              <a:t>Work</a:t>
            </a:r>
            <a:endParaRPr lang="el-GR" dirty="0"/>
          </a:p>
        </p:txBody>
      </p:sp>
      <p:sp>
        <p:nvSpPr>
          <p:cNvPr id="3" name="Θέση περιεχομένου 2"/>
          <p:cNvSpPr>
            <a:spLocks noGrp="1"/>
          </p:cNvSpPr>
          <p:nvPr>
            <p:ph idx="1"/>
          </p:nvPr>
        </p:nvSpPr>
        <p:spPr>
          <a:xfrm>
            <a:off x="755576" y="1988840"/>
            <a:ext cx="7520940" cy="3435833"/>
          </a:xfrm>
        </p:spPr>
        <p:txBody>
          <a:bodyPr>
            <a:normAutofit/>
          </a:bodyPr>
          <a:lstStyle/>
          <a:p>
            <a:pPr marL="0" lvl="1" indent="0">
              <a:buNone/>
            </a:pPr>
            <a:endParaRPr lang="en-US" sz="2000" b="0" dirty="0" smtClean="0"/>
          </a:p>
          <a:p>
            <a:pPr marL="0" lvl="1" indent="0"/>
            <a:r>
              <a:rPr lang="en-US" sz="2000" b="0" dirty="0" smtClean="0"/>
              <a:t> Decide </a:t>
            </a:r>
            <a:r>
              <a:rPr lang="en-US" sz="2000" b="0" dirty="0"/>
              <a:t>whether or not to use theory to help </a:t>
            </a:r>
            <a:r>
              <a:rPr lang="en-US" sz="2000" b="0" dirty="0" smtClean="0"/>
              <a:t>complete your </a:t>
            </a:r>
            <a:r>
              <a:rPr lang="en-US" sz="2000" b="0" dirty="0"/>
              <a:t>essential methodological steps, such as developing your research question(s</a:t>
            </a:r>
            <a:r>
              <a:rPr lang="en-US" sz="2000" b="0" dirty="0" smtClean="0"/>
              <a:t>), selecting </a:t>
            </a:r>
            <a:r>
              <a:rPr lang="en-US" sz="2000" b="0" dirty="0"/>
              <a:t>your case(s), refining your case study design, or defining the </a:t>
            </a:r>
            <a:r>
              <a:rPr lang="en-US" sz="2000" b="0" dirty="0" smtClean="0"/>
              <a:t>relevant data </a:t>
            </a:r>
            <a:r>
              <a:rPr lang="en-US" sz="2000" b="0" dirty="0"/>
              <a:t>to be collected. </a:t>
            </a:r>
            <a:endParaRPr lang="en-US" sz="2000" b="0" dirty="0" smtClean="0"/>
          </a:p>
          <a:p>
            <a:pPr marL="0" lvl="1" indent="0"/>
            <a:r>
              <a:rPr lang="en-US" sz="2000" b="0" dirty="0" smtClean="0"/>
              <a:t> The </a:t>
            </a:r>
            <a:r>
              <a:rPr lang="en-US" sz="2000" b="0" dirty="0"/>
              <a:t>use of theory also can help organize your initial </a:t>
            </a:r>
            <a:r>
              <a:rPr lang="en-US" sz="2000" b="0" dirty="0" smtClean="0"/>
              <a:t>data analysis </a:t>
            </a:r>
            <a:r>
              <a:rPr lang="en-US" sz="2000" b="0" dirty="0"/>
              <a:t>strategies and generalize the findings from your case </a:t>
            </a:r>
            <a:r>
              <a:rPr lang="en-US" sz="2000" b="0" dirty="0" smtClean="0"/>
              <a:t>study</a:t>
            </a:r>
            <a:r>
              <a:rPr lang="en-US" sz="2000" dirty="0" smtClean="0"/>
              <a:t>.</a:t>
            </a:r>
            <a:endParaRPr lang="el-GR" sz="2000" b="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6546D44D-F4A5-448C-8FEB-93022356AF62}"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39</a:t>
            </a:fld>
            <a:endParaRPr lang="el-GR"/>
          </a:p>
        </p:txBody>
      </p:sp>
    </p:spTree>
    <p:extLst>
      <p:ext uri="{BB962C8B-B14F-4D97-AF65-F5344CB8AC3E}">
        <p14:creationId xmlns="" xmlns:p14="http://schemas.microsoft.com/office/powerpoint/2010/main" val="2841241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80728"/>
            <a:ext cx="7520940" cy="548640"/>
          </a:xfrm>
        </p:spPr>
        <p:txBody>
          <a:bodyPr/>
          <a:lstStyle/>
          <a:p>
            <a:pPr algn="ctr"/>
            <a:r>
              <a:rPr lang="en-US" dirty="0" smtClean="0"/>
              <a:t>Action research</a:t>
            </a:r>
            <a:endParaRPr lang="el-GR" dirty="0"/>
          </a:p>
        </p:txBody>
      </p:sp>
      <p:sp>
        <p:nvSpPr>
          <p:cNvPr id="3" name="Θέση περιεχομένου 2"/>
          <p:cNvSpPr>
            <a:spLocks noGrp="1"/>
          </p:cNvSpPr>
          <p:nvPr>
            <p:ph idx="1"/>
          </p:nvPr>
        </p:nvSpPr>
        <p:spPr>
          <a:xfrm>
            <a:off x="755576" y="1916832"/>
            <a:ext cx="7520940" cy="3579849"/>
          </a:xfrm>
        </p:spPr>
        <p:txBody>
          <a:bodyPr>
            <a:normAutofit fontScale="92500" lnSpcReduction="10000"/>
          </a:bodyPr>
          <a:lstStyle/>
          <a:p>
            <a:r>
              <a:rPr lang="en-US" sz="2400" dirty="0" smtClean="0"/>
              <a:t>What is it?</a:t>
            </a:r>
          </a:p>
          <a:p>
            <a:pPr algn="just"/>
            <a:r>
              <a:rPr lang="en-US" sz="2400" b="0" dirty="0"/>
              <a:t>It is a form of research which can be undertaken by people in </a:t>
            </a:r>
            <a:r>
              <a:rPr lang="en-US" sz="2400" b="0" dirty="0" smtClean="0"/>
              <a:t>any context</a:t>
            </a:r>
            <a:r>
              <a:rPr lang="en-US" sz="2400" b="0" dirty="0"/>
              <a:t>, regardless of their status or position. It involves you thinking </a:t>
            </a:r>
            <a:r>
              <a:rPr lang="en-US" sz="2400" b="0" dirty="0" smtClean="0"/>
              <a:t>carefully about </a:t>
            </a:r>
            <a:r>
              <a:rPr lang="en-US" sz="2400" b="0" dirty="0"/>
              <a:t>what you are doing, so it can also be called a kind of self-reflective practice. In action research researchers do </a:t>
            </a:r>
            <a:r>
              <a:rPr lang="en-US" sz="2400" b="0" dirty="0" smtClean="0"/>
              <a:t>research on </a:t>
            </a:r>
            <a:r>
              <a:rPr lang="en-US" sz="2400" b="0" dirty="0"/>
              <a:t>themselves in company with other people, and those others are doing the same</a:t>
            </a:r>
            <a:r>
              <a:rPr lang="en-US" sz="2400" b="0" dirty="0" smtClean="0"/>
              <a:t>. No </a:t>
            </a:r>
            <a:r>
              <a:rPr lang="en-US" sz="2400" b="0" dirty="0"/>
              <a:t>distinction is made between who is a researcher and who is a </a:t>
            </a:r>
            <a:r>
              <a:rPr lang="en-US" sz="2400" b="0" dirty="0" smtClean="0"/>
              <a:t>practitioner. Practitioners </a:t>
            </a:r>
            <a:r>
              <a:rPr lang="en-US" sz="2400" b="0" dirty="0"/>
              <a:t>are potential researchers, and researchers are practitioners. </a:t>
            </a:r>
            <a:r>
              <a:rPr lang="en-US" sz="2400" b="0" dirty="0" smtClean="0"/>
              <a:t>(</a:t>
            </a:r>
            <a:r>
              <a:rPr lang="en-US" sz="2400" b="0" dirty="0" err="1" smtClean="0"/>
              <a:t>McNiff</a:t>
            </a:r>
            <a:r>
              <a:rPr lang="en-US" sz="2400" b="0" dirty="0" smtClean="0"/>
              <a:t> J., Whitehead J., 2002)</a:t>
            </a:r>
            <a:endParaRPr lang="el-GR" sz="2400" b="0" dirty="0"/>
          </a:p>
        </p:txBody>
      </p:sp>
      <p:pic>
        <p:nvPicPr>
          <p:cNvPr id="8" name="Θέση εικόνας 7"/>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9" y="188641"/>
            <a:ext cx="1150572" cy="360000"/>
          </a:xfrm>
        </p:spPr>
      </p:pic>
      <p:sp>
        <p:nvSpPr>
          <p:cNvPr id="4" name="Θέση ημερομηνίας 3"/>
          <p:cNvSpPr>
            <a:spLocks noGrp="1"/>
          </p:cNvSpPr>
          <p:nvPr>
            <p:ph type="dt" sz="half" idx="10"/>
          </p:nvPr>
        </p:nvSpPr>
        <p:spPr/>
        <p:txBody>
          <a:bodyPr/>
          <a:lstStyle/>
          <a:p>
            <a:fld id="{BC7BD380-69F7-4898-8E1D-7375FCB203D2}"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4</a:t>
            </a:fld>
            <a:endParaRPr lang="el-GR"/>
          </a:p>
        </p:txBody>
      </p:sp>
    </p:spTree>
    <p:extLst>
      <p:ext uri="{BB962C8B-B14F-4D97-AF65-F5344CB8AC3E}">
        <p14:creationId xmlns="" xmlns:p14="http://schemas.microsoft.com/office/powerpoint/2010/main" val="37284718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08720"/>
            <a:ext cx="7520940" cy="576064"/>
          </a:xfrm>
        </p:spPr>
        <p:txBody>
          <a:bodyPr/>
          <a:lstStyle/>
          <a:p>
            <a:pPr algn="ctr"/>
            <a:r>
              <a:rPr lang="en-US" dirty="0" smtClean="0"/>
              <a:t>DATA SOURCES </a:t>
            </a:r>
            <a:endParaRPr lang="el-GR" dirty="0"/>
          </a:p>
        </p:txBody>
      </p:sp>
      <p:sp>
        <p:nvSpPr>
          <p:cNvPr id="3" name="Θέση περιεχομένου 2"/>
          <p:cNvSpPr>
            <a:spLocks noGrp="1"/>
          </p:cNvSpPr>
          <p:nvPr>
            <p:ph idx="1"/>
          </p:nvPr>
        </p:nvSpPr>
        <p:spPr>
          <a:xfrm>
            <a:off x="611560" y="1628800"/>
            <a:ext cx="7920880" cy="5112568"/>
          </a:xfrm>
        </p:spPr>
        <p:txBody>
          <a:bodyPr>
            <a:normAutofit/>
          </a:bodyPr>
          <a:lstStyle/>
          <a:p>
            <a:pPr marL="0" lvl="1" indent="0">
              <a:buNone/>
            </a:pPr>
            <a:r>
              <a:rPr lang="en-US" sz="2000" dirty="0"/>
              <a:t>A hallmark of case study research is the use of multiple data sources, a strategy which also enhances data credibility (Patton, 1990; Yin, 2003). </a:t>
            </a:r>
            <a:endParaRPr lang="en-US" sz="2000" dirty="0" smtClean="0"/>
          </a:p>
          <a:p>
            <a:pPr marL="0" lvl="1" indent="0">
              <a:buNone/>
            </a:pPr>
            <a:endParaRPr lang="en-US" sz="2000" dirty="0" smtClean="0"/>
          </a:p>
          <a:p>
            <a:pPr marL="0" lvl="1" indent="0">
              <a:buNone/>
            </a:pPr>
            <a:r>
              <a:rPr lang="en-US" sz="2000" dirty="0"/>
              <a:t>You may use these six in any combination, as well as related sources such as focus groups (a variant of interviews), depending on what is available and relevant for studying your case(s</a:t>
            </a:r>
            <a:r>
              <a:rPr lang="en-US" sz="2000" dirty="0" smtClean="0"/>
              <a:t>).</a:t>
            </a:r>
          </a:p>
          <a:p>
            <a:pPr marL="0" lvl="1" indent="0">
              <a:buNone/>
            </a:pPr>
            <a:endParaRPr lang="en-US" sz="2000" dirty="0" smtClean="0"/>
          </a:p>
        </p:txBody>
      </p:sp>
      <p:pic>
        <p:nvPicPr>
          <p:cNvPr id="7" name="Θέση εικόνας 6"/>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8" name="Θέση εικόνας 7"/>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graphicFrame>
        <p:nvGraphicFramePr>
          <p:cNvPr id="9" name="Πίνακας 8"/>
          <p:cNvGraphicFramePr>
            <a:graphicFrameLocks noGrp="1"/>
          </p:cNvGraphicFramePr>
          <p:nvPr>
            <p:extLst>
              <p:ext uri="{D42A27DB-BD31-4B8C-83A1-F6EECF244321}">
                <p14:modId xmlns="" xmlns:p14="http://schemas.microsoft.com/office/powerpoint/2010/main" val="1869495229"/>
              </p:ext>
            </p:extLst>
          </p:nvPr>
        </p:nvGraphicFramePr>
        <p:xfrm>
          <a:off x="611560" y="3861048"/>
          <a:ext cx="7920880" cy="2520280"/>
        </p:xfrm>
        <a:graphic>
          <a:graphicData uri="http://schemas.openxmlformats.org/drawingml/2006/table">
            <a:tbl>
              <a:tblPr firstRow="1" bandRow="1">
                <a:effectLst>
                  <a:outerShdw blurRad="50800" dist="38100" dir="18900000" algn="bl" rotWithShape="0">
                    <a:prstClr val="black">
                      <a:alpha val="40000"/>
                    </a:prstClr>
                  </a:outerShdw>
                </a:effectLst>
                <a:tableStyleId>{5940675A-B579-460E-94D1-54222C63F5DA}</a:tableStyleId>
              </a:tblPr>
              <a:tblGrid>
                <a:gridCol w="7920880"/>
              </a:tblGrid>
              <a:tr h="2520280">
                <a:tc>
                  <a:txBody>
                    <a:bodyPr/>
                    <a:lstStyle/>
                    <a:p>
                      <a:pPr marL="0" lvl="1" indent="0">
                        <a:buNone/>
                      </a:pPr>
                      <a:r>
                        <a:rPr lang="en-US" sz="2000" dirty="0" smtClean="0"/>
                        <a:t>1. Direct observations (e.g., human actions or a physical environment).</a:t>
                      </a:r>
                    </a:p>
                    <a:p>
                      <a:pPr marL="0" lvl="1" indent="0">
                        <a:buNone/>
                      </a:pPr>
                      <a:r>
                        <a:rPr lang="en-US" sz="2000" dirty="0" smtClean="0"/>
                        <a:t>2. Interviews (e.g., open-ended conversations with key participants).</a:t>
                      </a:r>
                    </a:p>
                    <a:p>
                      <a:pPr marL="0" lvl="1" indent="0">
                        <a:buNone/>
                      </a:pPr>
                      <a:r>
                        <a:rPr lang="en-US" sz="2000" dirty="0" smtClean="0"/>
                        <a:t>3. Archival records (e.g., student records).</a:t>
                      </a:r>
                    </a:p>
                    <a:p>
                      <a:pPr marL="0" lvl="1" indent="0">
                        <a:buNone/>
                      </a:pPr>
                      <a:r>
                        <a:rPr lang="en-US" sz="2000" dirty="0" smtClean="0"/>
                        <a:t>4. Documents (e.g., newspaper articles, letters and e-mails, reports).</a:t>
                      </a:r>
                    </a:p>
                    <a:p>
                      <a:pPr marL="0" lvl="1" indent="0">
                        <a:buNone/>
                      </a:pPr>
                      <a:r>
                        <a:rPr lang="en-US" sz="2000" dirty="0" smtClean="0"/>
                        <a:t>5. Participant-observation (e.g., being identified as a researcher but also filling a real-life role in the scene being studied).</a:t>
                      </a:r>
                    </a:p>
                    <a:p>
                      <a:pPr marL="0" lvl="1" indent="0">
                        <a:buNone/>
                      </a:pPr>
                      <a:r>
                        <a:rPr lang="en-US" sz="2000" dirty="0" smtClean="0"/>
                        <a:t>6. Physical artifacts (e.g., computer downloads of employees’ work).</a:t>
                      </a:r>
                      <a:endParaRPr lang="el-GR" sz="2000" dirty="0" smtClean="0"/>
                    </a:p>
                  </a:txBody>
                  <a:tcPr>
                    <a:solidFill>
                      <a:schemeClr val="accent2">
                        <a:lumMod val="20000"/>
                        <a:lumOff val="80000"/>
                      </a:schemeClr>
                    </a:solidFill>
                  </a:tcPr>
                </a:tc>
              </a:tr>
            </a:tbl>
          </a:graphicData>
        </a:graphic>
      </p:graphicFrame>
      <p:sp>
        <p:nvSpPr>
          <p:cNvPr id="4" name="Θέση ημερομηνίας 3"/>
          <p:cNvSpPr>
            <a:spLocks noGrp="1"/>
          </p:cNvSpPr>
          <p:nvPr>
            <p:ph type="dt" sz="half" idx="10"/>
          </p:nvPr>
        </p:nvSpPr>
        <p:spPr/>
        <p:txBody>
          <a:bodyPr/>
          <a:lstStyle/>
          <a:p>
            <a:fld id="{CE9822C8-F605-4875-82C0-3FF5E7C42E83}"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40</a:t>
            </a:fld>
            <a:endParaRPr lang="el-GR"/>
          </a:p>
        </p:txBody>
      </p:sp>
    </p:spTree>
    <p:extLst>
      <p:ext uri="{BB962C8B-B14F-4D97-AF65-F5344CB8AC3E}">
        <p14:creationId xmlns="" xmlns:p14="http://schemas.microsoft.com/office/powerpoint/2010/main" val="28615151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1268760"/>
            <a:ext cx="7520940" cy="576064"/>
          </a:xfrm>
        </p:spPr>
        <p:txBody>
          <a:bodyPr/>
          <a:lstStyle/>
          <a:p>
            <a:pPr algn="ctr"/>
            <a:r>
              <a:rPr lang="en-US" dirty="0"/>
              <a:t>Presenting Case Study Evidence</a:t>
            </a:r>
            <a:endParaRPr lang="el-GR" dirty="0"/>
          </a:p>
        </p:txBody>
      </p:sp>
      <p:sp>
        <p:nvSpPr>
          <p:cNvPr id="3" name="Θέση περιεχομένου 2"/>
          <p:cNvSpPr>
            <a:spLocks noGrp="1"/>
          </p:cNvSpPr>
          <p:nvPr>
            <p:ph idx="1"/>
          </p:nvPr>
        </p:nvSpPr>
        <p:spPr>
          <a:xfrm>
            <a:off x="755576" y="2276872"/>
            <a:ext cx="7520940" cy="3147801"/>
          </a:xfrm>
        </p:spPr>
        <p:txBody>
          <a:bodyPr>
            <a:normAutofit/>
          </a:bodyPr>
          <a:lstStyle/>
          <a:p>
            <a:pPr marL="0" lvl="1" indent="0" algn="just"/>
            <a:r>
              <a:rPr lang="en-US" sz="2000" dirty="0" smtClean="0"/>
              <a:t> Present </a:t>
            </a:r>
            <a:r>
              <a:rPr lang="en-US" sz="2000" dirty="0"/>
              <a:t>the evidence in your case study with sufficient </a:t>
            </a:r>
            <a:r>
              <a:rPr lang="en-US" sz="2000" dirty="0" smtClean="0"/>
              <a:t>clarity (e.g</a:t>
            </a:r>
            <a:r>
              <a:rPr lang="en-US" sz="2000" dirty="0"/>
              <a:t>., in separate texts, tables, and exhibits) to allow readers to judge independently your later interpretation of the data. </a:t>
            </a:r>
            <a:endParaRPr lang="en-US" sz="2000" dirty="0" smtClean="0"/>
          </a:p>
          <a:p>
            <a:pPr marL="0" lvl="1" indent="0" algn="just"/>
            <a:r>
              <a:rPr lang="en-US" sz="2000" dirty="0" smtClean="0"/>
              <a:t> Ideally</a:t>
            </a:r>
            <a:r>
              <a:rPr lang="en-US" sz="2000" dirty="0"/>
              <a:t>, such evidence will come from a formal case study database that you compile for your files after completing your data collection.</a:t>
            </a:r>
            <a:endParaRPr lang="el-GR" sz="2000" dirty="0"/>
          </a:p>
        </p:txBody>
      </p:sp>
      <p:pic>
        <p:nvPicPr>
          <p:cNvPr id="9" name="Θέση εικόνας 8"/>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8" name="Θέση εικόνας 7"/>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6" name="Θέση ημερομηνίας 5"/>
          <p:cNvSpPr>
            <a:spLocks noGrp="1"/>
          </p:cNvSpPr>
          <p:nvPr>
            <p:ph type="dt" sz="half" idx="10"/>
          </p:nvPr>
        </p:nvSpPr>
        <p:spPr/>
        <p:txBody>
          <a:bodyPr/>
          <a:lstStyle/>
          <a:p>
            <a:fld id="{AE7557EF-5DA5-49C4-A111-A80238082D85}" type="datetime1">
              <a:rPr lang="el-GR" smtClean="0"/>
              <a:pPr/>
              <a:t>15/5/2016</a:t>
            </a:fld>
            <a:endParaRPr lang="el-GR"/>
          </a:p>
        </p:txBody>
      </p:sp>
      <p:sp>
        <p:nvSpPr>
          <p:cNvPr id="7" name="Θέση αριθμού διαφάνειας 6"/>
          <p:cNvSpPr>
            <a:spLocks noGrp="1"/>
          </p:cNvSpPr>
          <p:nvPr>
            <p:ph type="sldNum" sz="quarter" idx="12"/>
          </p:nvPr>
        </p:nvSpPr>
        <p:spPr/>
        <p:txBody>
          <a:bodyPr/>
          <a:lstStyle/>
          <a:p>
            <a:fld id="{FB8EB073-3D2F-4477-9B74-F66C6716BD97}" type="slidenum">
              <a:rPr lang="el-GR" smtClean="0"/>
              <a:pPr/>
              <a:t>41</a:t>
            </a:fld>
            <a:endParaRPr lang="el-GR"/>
          </a:p>
        </p:txBody>
      </p:sp>
    </p:spTree>
    <p:extLst>
      <p:ext uri="{BB962C8B-B14F-4D97-AF65-F5344CB8AC3E}">
        <p14:creationId xmlns="" xmlns:p14="http://schemas.microsoft.com/office/powerpoint/2010/main" val="10166600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836712"/>
            <a:ext cx="7520940" cy="836672"/>
          </a:xfrm>
        </p:spPr>
        <p:txBody>
          <a:bodyPr/>
          <a:lstStyle/>
          <a:p>
            <a:pPr algn="ctr"/>
            <a:r>
              <a:rPr lang="en-US" dirty="0" smtClean="0"/>
              <a:t>Case study analysis</a:t>
            </a:r>
            <a:endParaRPr lang="el-GR" dirty="0"/>
          </a:p>
        </p:txBody>
      </p:sp>
      <p:sp>
        <p:nvSpPr>
          <p:cNvPr id="3" name="Θέση περιεχομένου 2"/>
          <p:cNvSpPr>
            <a:spLocks noGrp="1"/>
          </p:cNvSpPr>
          <p:nvPr>
            <p:ph idx="1"/>
          </p:nvPr>
        </p:nvSpPr>
        <p:spPr>
          <a:xfrm>
            <a:off x="755576" y="1772816"/>
            <a:ext cx="7520940" cy="4032448"/>
          </a:xfrm>
        </p:spPr>
        <p:txBody>
          <a:bodyPr>
            <a:normAutofit/>
          </a:bodyPr>
          <a:lstStyle/>
          <a:p>
            <a:pPr marL="457200" indent="-457200">
              <a:buFont typeface="+mj-lt"/>
              <a:buAutoNum type="arabicParenR"/>
            </a:pPr>
            <a:r>
              <a:rPr lang="en-US" sz="2000" dirty="0" smtClean="0"/>
              <a:t>Pattern-matching</a:t>
            </a:r>
            <a:r>
              <a:rPr lang="en-US" sz="2000" b="0" dirty="0" smtClean="0"/>
              <a:t> logic would </a:t>
            </a:r>
            <a:r>
              <a:rPr lang="en-US" sz="2000" b="0" dirty="0"/>
              <a:t>later enable you to compare your empirically based pattern (based on the data you had collected) with the predicted one</a:t>
            </a:r>
            <a:r>
              <a:rPr lang="en-US" sz="2000" b="0" dirty="0" smtClean="0"/>
              <a:t>.</a:t>
            </a:r>
          </a:p>
          <a:p>
            <a:pPr marL="457200" indent="-457200">
              <a:buFont typeface="+mj-lt"/>
              <a:buAutoNum type="arabicParenR"/>
            </a:pPr>
            <a:r>
              <a:rPr lang="en-US" sz="2000" b="0" dirty="0" smtClean="0"/>
              <a:t>A </a:t>
            </a:r>
            <a:r>
              <a:rPr lang="en-US" sz="2000" b="0" dirty="0"/>
              <a:t>case study may not have started with any predicted patterns but in fact may have started with an open-ended research question that would lead to the use of an </a:t>
            </a:r>
            <a:r>
              <a:rPr lang="en-US" sz="2000" dirty="0"/>
              <a:t>explanation-building</a:t>
            </a:r>
            <a:r>
              <a:rPr lang="en-US" sz="2000" b="0" dirty="0"/>
              <a:t> </a:t>
            </a:r>
            <a:r>
              <a:rPr lang="en-US" sz="2000" b="0" dirty="0" smtClean="0"/>
              <a:t>technique.</a:t>
            </a:r>
          </a:p>
          <a:p>
            <a:pPr marL="457200" indent="-457200">
              <a:buFont typeface="+mj-lt"/>
              <a:buAutoNum type="arabicParenR"/>
            </a:pPr>
            <a:r>
              <a:rPr lang="en-US" sz="2000" b="0" dirty="0"/>
              <a:t>A third technique mimics the </a:t>
            </a:r>
            <a:r>
              <a:rPr lang="en-US" sz="2000" i="1" dirty="0"/>
              <a:t>time-series analyses </a:t>
            </a:r>
            <a:r>
              <a:rPr lang="en-US" sz="2000" b="0" dirty="0"/>
              <a:t>in quantitative research. In case study research, the simplest time series can consist of assembling key events into a </a:t>
            </a:r>
            <a:r>
              <a:rPr lang="en-US" sz="2000" b="0" i="1" dirty="0"/>
              <a:t>chronology. </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B23500B8-59CF-4104-9130-9842EE27FC58}"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42</a:t>
            </a:fld>
            <a:endParaRPr lang="el-GR"/>
          </a:p>
        </p:txBody>
      </p:sp>
    </p:spTree>
    <p:extLst>
      <p:ext uri="{BB962C8B-B14F-4D97-AF65-F5344CB8AC3E}">
        <p14:creationId xmlns="" xmlns:p14="http://schemas.microsoft.com/office/powerpoint/2010/main" val="22440241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08720"/>
            <a:ext cx="7520940" cy="548640"/>
          </a:xfrm>
        </p:spPr>
        <p:txBody>
          <a:bodyPr/>
          <a:lstStyle/>
          <a:p>
            <a:pPr algn="ctr"/>
            <a:r>
              <a:rPr lang="en-US" dirty="0"/>
              <a:t>Case Study Typologies</a:t>
            </a:r>
            <a:endParaRPr lang="el-GR" dirty="0"/>
          </a:p>
        </p:txBody>
      </p:sp>
      <p:pic>
        <p:nvPicPr>
          <p:cNvPr id="6" name="Θέση περιεχομένου 5"/>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07504" y="1844824"/>
            <a:ext cx="8956281" cy="4646015"/>
          </a:xfrm>
        </p:spPr>
      </p:pic>
      <p:pic>
        <p:nvPicPr>
          <p:cNvPr id="3" name="Θέση εικόνας 2"/>
          <p:cNvPicPr>
            <a:picLocks noGrp="1" noChangeAspect="1"/>
          </p:cNvPicPr>
          <p:nvPr>
            <p:ph type="pic" sz="quarter" idx="13"/>
          </p:nvPr>
        </p:nvPicPr>
        <p:blipFill>
          <a:blip r:embed="rId3"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4" cstate="print">
            <a:extLst>
              <a:ext uri="{28A0092B-C50C-407E-A947-70E740481C1C}">
                <a14:useLocalDpi xmlns="" xmlns:a14="http://schemas.microsoft.com/office/drawing/2010/main" val="0"/>
              </a:ext>
            </a:extLst>
          </a:blip>
          <a:srcRect l="4342" r="4342"/>
          <a:stretch>
            <a:fillRect/>
          </a:stretch>
        </p:blipFill>
        <p:spPr>
          <a:xfrm>
            <a:off x="755577" y="188640"/>
            <a:ext cx="1150573" cy="360000"/>
          </a:xfrm>
        </p:spPr>
      </p:pic>
      <p:sp>
        <p:nvSpPr>
          <p:cNvPr id="4" name="Θέση ημερομηνίας 3"/>
          <p:cNvSpPr>
            <a:spLocks noGrp="1"/>
          </p:cNvSpPr>
          <p:nvPr>
            <p:ph type="dt" sz="half" idx="10"/>
          </p:nvPr>
        </p:nvSpPr>
        <p:spPr/>
        <p:txBody>
          <a:bodyPr/>
          <a:lstStyle/>
          <a:p>
            <a:fld id="{D0C02969-2BD3-42AB-82F8-93C71A3E07C1}"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43</a:t>
            </a:fld>
            <a:endParaRPr lang="el-GR"/>
          </a:p>
        </p:txBody>
      </p:sp>
    </p:spTree>
    <p:extLst>
      <p:ext uri="{BB962C8B-B14F-4D97-AF65-F5344CB8AC3E}">
        <p14:creationId xmlns="" xmlns:p14="http://schemas.microsoft.com/office/powerpoint/2010/main" val="30609672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08720"/>
            <a:ext cx="7520940" cy="548640"/>
          </a:xfrm>
        </p:spPr>
        <p:txBody>
          <a:bodyPr/>
          <a:lstStyle/>
          <a:p>
            <a:pPr algn="ctr"/>
            <a:r>
              <a:rPr lang="en-US" dirty="0" smtClean="0"/>
              <a:t>CONCLUSION</a:t>
            </a:r>
            <a:endParaRPr lang="el-GR" dirty="0"/>
          </a:p>
        </p:txBody>
      </p:sp>
      <p:sp>
        <p:nvSpPr>
          <p:cNvPr id="3" name="Θέση περιεχομένου 2"/>
          <p:cNvSpPr>
            <a:spLocks noGrp="1"/>
          </p:cNvSpPr>
          <p:nvPr>
            <p:ph idx="1"/>
          </p:nvPr>
        </p:nvSpPr>
        <p:spPr>
          <a:xfrm>
            <a:off x="755576" y="1988840"/>
            <a:ext cx="7520940" cy="3816424"/>
          </a:xfrm>
        </p:spPr>
        <p:txBody>
          <a:bodyPr>
            <a:normAutofit lnSpcReduction="10000"/>
          </a:bodyPr>
          <a:lstStyle/>
          <a:p>
            <a:pPr marL="0" lvl="1" indent="0">
              <a:buNone/>
            </a:pPr>
            <a:r>
              <a:rPr lang="en-US" sz="2000" b="0" dirty="0"/>
              <a:t>Field Case, Implementation Case and Success Case methodologies seem most plausible for training purposes for the following reasons</a:t>
            </a:r>
            <a:r>
              <a:rPr lang="en-US" sz="2000" b="0" dirty="0" smtClean="0"/>
              <a:t>: </a:t>
            </a:r>
          </a:p>
          <a:p>
            <a:pPr marL="0" lvl="1" indent="0">
              <a:buNone/>
            </a:pPr>
            <a:r>
              <a:rPr lang="en-US" sz="2000" b="0" dirty="0" smtClean="0"/>
              <a:t> </a:t>
            </a:r>
            <a:endParaRPr lang="en-US" sz="2000" b="0" dirty="0"/>
          </a:p>
          <a:p>
            <a:pPr lvl="1">
              <a:buClrTx/>
              <a:buFont typeface="Arial" pitchFamily="34" charset="0"/>
              <a:buChar char="•"/>
            </a:pPr>
            <a:r>
              <a:rPr lang="en-US" sz="2000" b="1" dirty="0" smtClean="0"/>
              <a:t>Challenge</a:t>
            </a:r>
            <a:r>
              <a:rPr lang="en-US" sz="2000" b="0" dirty="0"/>
              <a:t>: these approaches generally tend to highlight why an </a:t>
            </a:r>
            <a:r>
              <a:rPr lang="en-US" sz="2000" dirty="0"/>
              <a:t>	</a:t>
            </a:r>
            <a:r>
              <a:rPr lang="en-US" sz="2000" b="0" dirty="0" smtClean="0"/>
              <a:t>event </a:t>
            </a:r>
            <a:r>
              <a:rPr lang="en-US" sz="2000" b="0" dirty="0"/>
              <a:t>is worth discussing </a:t>
            </a:r>
          </a:p>
          <a:p>
            <a:pPr lvl="1">
              <a:buClrTx/>
              <a:buFont typeface="Arial" pitchFamily="34" charset="0"/>
              <a:buChar char="•"/>
            </a:pPr>
            <a:r>
              <a:rPr lang="en-US" sz="2000" b="1" dirty="0" smtClean="0"/>
              <a:t>Context</a:t>
            </a:r>
            <a:r>
              <a:rPr lang="en-US" sz="2000" b="0" dirty="0"/>
              <a:t>: highlight salient points about the context and </a:t>
            </a:r>
            <a:r>
              <a:rPr lang="en-US" sz="2000" b="0" dirty="0" smtClean="0"/>
              <a:t>		 	circumstances </a:t>
            </a:r>
            <a:r>
              <a:rPr lang="en-US" sz="2000" b="0" dirty="0"/>
              <a:t>affecting an issue at hand. </a:t>
            </a:r>
          </a:p>
          <a:p>
            <a:pPr lvl="1">
              <a:buClrTx/>
              <a:buFont typeface="Arial" pitchFamily="34" charset="0"/>
              <a:buChar char="•"/>
            </a:pPr>
            <a:r>
              <a:rPr lang="en-US" sz="2000" b="1" dirty="0" smtClean="0"/>
              <a:t>Strategy</a:t>
            </a:r>
            <a:r>
              <a:rPr lang="en-US" sz="2000" b="0" dirty="0"/>
              <a:t>: highlight approaches adopted to address identified </a:t>
            </a:r>
            <a:r>
              <a:rPr lang="en-US" sz="2000" b="0" dirty="0" smtClean="0"/>
              <a:t>	challenges </a:t>
            </a:r>
            <a:endParaRPr lang="en-US" sz="2000" b="0" dirty="0"/>
          </a:p>
          <a:p>
            <a:pPr lvl="1">
              <a:buClrTx/>
              <a:buFont typeface="Arial" pitchFamily="34" charset="0"/>
              <a:buChar char="•"/>
            </a:pPr>
            <a:r>
              <a:rPr lang="en-US" sz="2000" b="1" dirty="0" smtClean="0"/>
              <a:t>Outcome</a:t>
            </a:r>
            <a:r>
              <a:rPr lang="en-US" sz="2000" b="0" dirty="0"/>
              <a:t>: show results achieved and lessons learnt and finally </a:t>
            </a:r>
          </a:p>
          <a:p>
            <a:pPr lvl="1">
              <a:buClrTx/>
              <a:buFont typeface="Arial" pitchFamily="34" charset="0"/>
              <a:buChar char="•"/>
            </a:pPr>
            <a:r>
              <a:rPr lang="en-US" sz="2000" b="1" dirty="0" smtClean="0"/>
              <a:t>Discussion </a:t>
            </a:r>
            <a:r>
              <a:rPr lang="en-US" sz="2000" b="1" dirty="0"/>
              <a:t>Points</a:t>
            </a:r>
            <a:r>
              <a:rPr lang="en-US" sz="2000" b="0" dirty="0"/>
              <a:t>: facilitate discussions through issues and </a:t>
            </a:r>
            <a:r>
              <a:rPr lang="en-US" sz="2000" b="0" dirty="0" smtClean="0"/>
              <a:t>	questions </a:t>
            </a:r>
            <a:r>
              <a:rPr lang="en-US" sz="2000" b="0" dirty="0"/>
              <a:t>readers may identify. </a:t>
            </a:r>
          </a:p>
          <a:p>
            <a:endParaRPr lang="el-GR" dirty="0"/>
          </a:p>
        </p:txBody>
      </p:sp>
      <p:pic>
        <p:nvPicPr>
          <p:cNvPr id="6" name="Θέση εικόνας 5"/>
          <p:cNvPicPr>
            <a:picLocks noGrp="1" noChangeAspect="1"/>
          </p:cNvPicPr>
          <p:nvPr>
            <p:ph type="pic" sz="quarter" idx="13"/>
          </p:nvPr>
        </p:nvPicPr>
        <p:blipFill>
          <a:blip r:embed="rId3"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4"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35FCA70A-8D79-4C9B-916C-E6B22EB51F6B}"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44</a:t>
            </a:fld>
            <a:endParaRPr lang="el-GR"/>
          </a:p>
        </p:txBody>
      </p:sp>
    </p:spTree>
    <p:extLst>
      <p:ext uri="{BB962C8B-B14F-4D97-AF65-F5344CB8AC3E}">
        <p14:creationId xmlns="" xmlns:p14="http://schemas.microsoft.com/office/powerpoint/2010/main" val="23404696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80728"/>
            <a:ext cx="7520940" cy="548640"/>
          </a:xfrm>
        </p:spPr>
        <p:txBody>
          <a:bodyPr/>
          <a:lstStyle/>
          <a:p>
            <a:pPr algn="ctr"/>
            <a:r>
              <a:rPr lang="en-US" dirty="0"/>
              <a:t>CONCLUSION</a:t>
            </a:r>
            <a:endParaRPr lang="el-GR" dirty="0"/>
          </a:p>
        </p:txBody>
      </p:sp>
      <p:pic>
        <p:nvPicPr>
          <p:cNvPr id="9" name="Θέση περιεχομένου 8"/>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755576" y="1844676"/>
            <a:ext cx="7704856" cy="4269737"/>
          </a:xfrm>
        </p:spPr>
      </p:pic>
      <p:pic>
        <p:nvPicPr>
          <p:cNvPr id="7" name="Θέση εικόνας 6"/>
          <p:cNvPicPr>
            <a:picLocks noGrp="1" noChangeAspect="1"/>
          </p:cNvPicPr>
          <p:nvPr>
            <p:ph type="pic" sz="quarter" idx="13"/>
          </p:nvPr>
        </p:nvPicPr>
        <p:blipFill>
          <a:blip r:embed="rId3"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8" name="Θέση εικόνας 7"/>
          <p:cNvPicPr>
            <a:picLocks noGrp="1" noChangeAspect="1"/>
          </p:cNvPicPr>
          <p:nvPr>
            <p:ph type="pic" sz="quarter" idx="14"/>
          </p:nvPr>
        </p:nvPicPr>
        <p:blipFill>
          <a:blip r:embed="rId4"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3" name="Θέση ημερομηνίας 2"/>
          <p:cNvSpPr>
            <a:spLocks noGrp="1"/>
          </p:cNvSpPr>
          <p:nvPr>
            <p:ph type="dt" sz="half" idx="10"/>
          </p:nvPr>
        </p:nvSpPr>
        <p:spPr/>
        <p:txBody>
          <a:bodyPr/>
          <a:lstStyle/>
          <a:p>
            <a:fld id="{0011BFC3-734B-4E11-A74C-E480DEEDF51D}" type="datetime1">
              <a:rPr lang="el-GR" smtClean="0"/>
              <a:pPr/>
              <a:t>15/5/2016</a:t>
            </a:fld>
            <a:endParaRPr lang="el-GR"/>
          </a:p>
        </p:txBody>
      </p:sp>
      <p:sp>
        <p:nvSpPr>
          <p:cNvPr id="4" name="Θέση αριθμού διαφάνειας 3"/>
          <p:cNvSpPr>
            <a:spLocks noGrp="1"/>
          </p:cNvSpPr>
          <p:nvPr>
            <p:ph type="sldNum" sz="quarter" idx="12"/>
          </p:nvPr>
        </p:nvSpPr>
        <p:spPr/>
        <p:txBody>
          <a:bodyPr/>
          <a:lstStyle/>
          <a:p>
            <a:fld id="{FB8EB073-3D2F-4477-9B74-F66C6716BD97}" type="slidenum">
              <a:rPr lang="el-GR" smtClean="0"/>
              <a:pPr/>
              <a:t>45</a:t>
            </a:fld>
            <a:endParaRPr lang="el-GR"/>
          </a:p>
        </p:txBody>
      </p:sp>
    </p:spTree>
    <p:extLst>
      <p:ext uri="{BB962C8B-B14F-4D97-AF65-F5344CB8AC3E}">
        <p14:creationId xmlns="" xmlns:p14="http://schemas.microsoft.com/office/powerpoint/2010/main" val="24482172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908720"/>
            <a:ext cx="7520940" cy="548640"/>
          </a:xfrm>
        </p:spPr>
        <p:txBody>
          <a:bodyPr/>
          <a:lstStyle/>
          <a:p>
            <a:pPr algn="ctr"/>
            <a:r>
              <a:rPr lang="en-US" dirty="0" smtClean="0"/>
              <a:t>References </a:t>
            </a:r>
            <a:endParaRPr lang="el-GR" dirty="0"/>
          </a:p>
        </p:txBody>
      </p:sp>
      <p:sp>
        <p:nvSpPr>
          <p:cNvPr id="3" name="Θέση περιεχομένου 2"/>
          <p:cNvSpPr>
            <a:spLocks noGrp="1"/>
          </p:cNvSpPr>
          <p:nvPr>
            <p:ph idx="1"/>
          </p:nvPr>
        </p:nvSpPr>
        <p:spPr/>
        <p:txBody>
          <a:bodyPr>
            <a:normAutofit/>
          </a:bodyPr>
          <a:lstStyle/>
          <a:p>
            <a:pPr>
              <a:buFont typeface="Wingdings" pitchFamily="2" charset="2"/>
              <a:buChar char="§"/>
            </a:pPr>
            <a:r>
              <a:rPr lang="en-US" sz="2000" b="0" dirty="0" smtClean="0"/>
              <a:t>Commonwealth </a:t>
            </a:r>
            <a:r>
              <a:rPr lang="en-US" sz="2000" b="0" dirty="0"/>
              <a:t>Association for Public Administration and </a:t>
            </a:r>
            <a:r>
              <a:rPr lang="en-US" sz="2000" b="0" dirty="0" smtClean="0"/>
              <a:t>Management, </a:t>
            </a:r>
            <a:r>
              <a:rPr lang="en-US" sz="2000" b="0" dirty="0"/>
              <a:t>(2010</a:t>
            </a:r>
            <a:r>
              <a:rPr lang="en-US" sz="2000" b="0" dirty="0" smtClean="0"/>
              <a:t>). </a:t>
            </a:r>
            <a:r>
              <a:rPr lang="en-US" sz="2000" b="0" dirty="0"/>
              <a:t>Overview of Case Study Models and </a:t>
            </a:r>
            <a:r>
              <a:rPr lang="en-US" sz="2000" b="0" dirty="0" smtClean="0"/>
              <a:t>Methodology.</a:t>
            </a:r>
            <a:r>
              <a:rPr lang="en-US" sz="2000" b="0" dirty="0"/>
              <a:t> </a:t>
            </a:r>
            <a:endParaRPr lang="en-US" sz="2000" b="0" dirty="0" smtClean="0"/>
          </a:p>
          <a:p>
            <a:pPr>
              <a:buFont typeface="Wingdings" pitchFamily="2" charset="2"/>
              <a:buChar char="§"/>
            </a:pPr>
            <a:r>
              <a:rPr lang="en-US" sz="2000" b="0" dirty="0" smtClean="0"/>
              <a:t>Johansson </a:t>
            </a:r>
            <a:r>
              <a:rPr lang="en-US" sz="2000" b="0" dirty="0"/>
              <a:t>R., (2003). Case Study Methodology.</a:t>
            </a:r>
          </a:p>
          <a:p>
            <a:pPr>
              <a:buFont typeface="Wingdings" pitchFamily="2" charset="2"/>
              <a:buChar char="§"/>
            </a:pPr>
            <a:r>
              <a:rPr lang="en-US" sz="2000" b="0" dirty="0" err="1"/>
              <a:t>McNiff</a:t>
            </a:r>
            <a:r>
              <a:rPr lang="en-US" sz="2000" b="0" dirty="0"/>
              <a:t> J., Whitehead J., (2002). Action Research: Principles and Practice</a:t>
            </a:r>
            <a:r>
              <a:rPr lang="en-US" sz="2000" b="0" dirty="0" smtClean="0"/>
              <a:t>.</a:t>
            </a:r>
          </a:p>
          <a:p>
            <a:pPr>
              <a:buFont typeface="Wingdings" pitchFamily="2" charset="2"/>
              <a:buChar char="§"/>
            </a:pPr>
            <a:r>
              <a:rPr lang="en-US" sz="2000" b="0" dirty="0" smtClean="0"/>
              <a:t>Slocum N., (2003). </a:t>
            </a:r>
            <a:r>
              <a:rPr lang="en-US" sz="2000" b="0" dirty="0"/>
              <a:t>Participatory Methods </a:t>
            </a:r>
            <a:r>
              <a:rPr lang="en-US" sz="2000" b="0" dirty="0" smtClean="0"/>
              <a:t>Toolkit A </a:t>
            </a:r>
            <a:r>
              <a:rPr lang="en-US" sz="2000" b="0" dirty="0"/>
              <a:t>practitioner’s </a:t>
            </a:r>
            <a:r>
              <a:rPr lang="en-US" sz="2000" b="0" dirty="0" smtClean="0"/>
              <a:t>manual.</a:t>
            </a:r>
          </a:p>
          <a:p>
            <a:pPr>
              <a:buFont typeface="Wingdings" pitchFamily="2" charset="2"/>
              <a:buChar char="§"/>
            </a:pPr>
            <a:r>
              <a:rPr lang="en-US" sz="2000" b="0" dirty="0" smtClean="0"/>
              <a:t>Yin </a:t>
            </a:r>
            <a:r>
              <a:rPr lang="en-US" sz="2000" b="0" dirty="0"/>
              <a:t>R. K</a:t>
            </a:r>
            <a:r>
              <a:rPr lang="en-US" sz="2000" b="0" dirty="0" smtClean="0"/>
              <a:t>., </a:t>
            </a:r>
            <a:r>
              <a:rPr lang="en-US" sz="2000" b="0" dirty="0"/>
              <a:t>(2012</a:t>
            </a:r>
            <a:r>
              <a:rPr lang="en-US" sz="2000" b="0" dirty="0" smtClean="0"/>
              <a:t>). </a:t>
            </a:r>
            <a:r>
              <a:rPr lang="en-US" sz="2000" b="0" dirty="0"/>
              <a:t>Applications of case study </a:t>
            </a:r>
            <a:r>
              <a:rPr lang="en-US" sz="2000" b="0" dirty="0" smtClean="0"/>
              <a:t>research.</a:t>
            </a:r>
          </a:p>
          <a:p>
            <a:pPr>
              <a:buFont typeface="Wingdings" pitchFamily="2" charset="2"/>
              <a:buChar char="§"/>
            </a:pPr>
            <a:endParaRPr lang="el-GR" sz="2000" b="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97325E71-1F84-47A2-8B76-77F6ADFC3640}"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46</a:t>
            </a:fld>
            <a:endParaRPr lang="el-GR"/>
          </a:p>
        </p:txBody>
      </p:sp>
    </p:spTree>
    <p:extLst>
      <p:ext uri="{BB962C8B-B14F-4D97-AF65-F5344CB8AC3E}">
        <p14:creationId xmlns="" xmlns:p14="http://schemas.microsoft.com/office/powerpoint/2010/main" val="32548927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n-US" dirty="0" smtClean="0"/>
              <a:t>Thanks for your attention!</a:t>
            </a:r>
            <a:endParaRPr lang="el-GR" dirty="0"/>
          </a:p>
        </p:txBody>
      </p:sp>
      <p:pic>
        <p:nvPicPr>
          <p:cNvPr id="6" name="Θέση περιεχομένου 5"/>
          <p:cNvPicPr>
            <a:picLocks noGrp="1" noChangeAspect="1"/>
          </p:cNvPicPr>
          <p:nvPr>
            <p:ph idx="1"/>
          </p:nvPr>
        </p:nvPicPr>
        <p:blipFill>
          <a:blip r:embed="rId2">
            <a:extLst>
              <a:ext uri="{BEBA8EAE-BF5A-486C-A8C5-ECC9F3942E4B}">
                <a14:imgProps xmlns="" xmlns:a14="http://schemas.microsoft.com/office/drawing/2010/main">
                  <a14:imgLayer r:embed="rId3">
                    <a14:imgEffect>
                      <a14:saturation sat="400000"/>
                    </a14:imgEffect>
                  </a14:imgLayer>
                </a14:imgProps>
              </a:ext>
              <a:ext uri="{28A0092B-C50C-407E-A947-70E740481C1C}">
                <a14:useLocalDpi xmlns="" xmlns:a14="http://schemas.microsoft.com/office/drawing/2010/main" val="0"/>
              </a:ext>
            </a:extLst>
          </a:blip>
          <a:stretch>
            <a:fillRect/>
          </a:stretch>
        </p:blipFill>
        <p:spPr>
          <a:xfrm>
            <a:off x="1043609" y="1844675"/>
            <a:ext cx="7142686" cy="4364975"/>
          </a:xfrm>
        </p:spPr>
      </p:pic>
      <p:pic>
        <p:nvPicPr>
          <p:cNvPr id="7" name="Θέση εικόνας 6"/>
          <p:cNvPicPr>
            <a:picLocks noGrp="1" noChangeAspect="1"/>
          </p:cNvPicPr>
          <p:nvPr>
            <p:ph type="pic" sz="quarter" idx="13"/>
          </p:nvPr>
        </p:nvPicPr>
        <p:blipFill>
          <a:blip r:embed="rId4"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8" name="Θέση εικόνας 7"/>
          <p:cNvPicPr>
            <a:picLocks noGrp="1" noChangeAspect="1"/>
          </p:cNvPicPr>
          <p:nvPr>
            <p:ph type="pic" sz="quarter" idx="14"/>
          </p:nvPr>
        </p:nvPicPr>
        <p:blipFill>
          <a:blip r:embed="rId5"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3" name="Θέση ημερομηνίας 2"/>
          <p:cNvSpPr>
            <a:spLocks noGrp="1"/>
          </p:cNvSpPr>
          <p:nvPr>
            <p:ph type="dt" sz="half" idx="10"/>
          </p:nvPr>
        </p:nvSpPr>
        <p:spPr/>
        <p:txBody>
          <a:bodyPr/>
          <a:lstStyle/>
          <a:p>
            <a:fld id="{78034293-0091-4F1C-81AE-8801C9F9C269}" type="datetime1">
              <a:rPr lang="el-GR" smtClean="0"/>
              <a:pPr/>
              <a:t>15/5/2016</a:t>
            </a:fld>
            <a:endParaRPr lang="el-GR"/>
          </a:p>
        </p:txBody>
      </p:sp>
      <p:sp>
        <p:nvSpPr>
          <p:cNvPr id="4" name="Θέση αριθμού διαφάνειας 3"/>
          <p:cNvSpPr>
            <a:spLocks noGrp="1"/>
          </p:cNvSpPr>
          <p:nvPr>
            <p:ph type="sldNum" sz="quarter" idx="12"/>
          </p:nvPr>
        </p:nvSpPr>
        <p:spPr/>
        <p:txBody>
          <a:bodyPr/>
          <a:lstStyle/>
          <a:p>
            <a:fld id="{FB8EB073-3D2F-4477-9B74-F66C6716BD97}" type="slidenum">
              <a:rPr lang="el-GR" smtClean="0"/>
              <a:pPr/>
              <a:t>47</a:t>
            </a:fld>
            <a:endParaRPr lang="el-GR"/>
          </a:p>
        </p:txBody>
      </p:sp>
    </p:spTree>
    <p:extLst>
      <p:ext uri="{BB962C8B-B14F-4D97-AF65-F5344CB8AC3E}">
        <p14:creationId xmlns="" xmlns:p14="http://schemas.microsoft.com/office/powerpoint/2010/main" val="24649341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1368192"/>
            <a:ext cx="7520940" cy="548640"/>
          </a:xfrm>
        </p:spPr>
        <p:txBody>
          <a:bodyPr/>
          <a:lstStyle/>
          <a:p>
            <a:pPr algn="ctr"/>
            <a:r>
              <a:rPr lang="en-US" dirty="0" smtClean="0"/>
              <a:t>Aspects of action research</a:t>
            </a:r>
            <a:endParaRPr lang="el-GR" dirty="0"/>
          </a:p>
        </p:txBody>
      </p:sp>
      <p:sp>
        <p:nvSpPr>
          <p:cNvPr id="3" name="Θέση περιεχομένου 2"/>
          <p:cNvSpPr>
            <a:spLocks noGrp="1"/>
          </p:cNvSpPr>
          <p:nvPr>
            <p:ph idx="1"/>
          </p:nvPr>
        </p:nvSpPr>
        <p:spPr>
          <a:xfrm>
            <a:off x="755576" y="2348880"/>
            <a:ext cx="7520940" cy="3168352"/>
          </a:xfrm>
        </p:spPr>
        <p:txBody>
          <a:bodyPr>
            <a:normAutofit/>
          </a:bodyPr>
          <a:lstStyle/>
          <a:p>
            <a:pPr>
              <a:lnSpc>
                <a:spcPct val="150000"/>
              </a:lnSpc>
              <a:buFont typeface="Wingdings" pitchFamily="2" charset="2"/>
              <a:buChar char="v"/>
            </a:pPr>
            <a:r>
              <a:rPr lang="en-US" sz="2400" dirty="0" smtClean="0"/>
              <a:t>Ontology </a:t>
            </a:r>
            <a:r>
              <a:rPr lang="en-US" sz="2400" dirty="0" smtClean="0">
                <a:sym typeface="Wingdings" pitchFamily="2" charset="2"/>
              </a:rPr>
              <a:t> </a:t>
            </a:r>
            <a:r>
              <a:rPr lang="en-US" sz="2400" b="0" dirty="0" smtClean="0">
                <a:sym typeface="Wingdings" pitchFamily="2" charset="2"/>
              </a:rPr>
              <a:t>How we view ourselves</a:t>
            </a:r>
          </a:p>
          <a:p>
            <a:pPr>
              <a:lnSpc>
                <a:spcPct val="150000"/>
              </a:lnSpc>
              <a:buFont typeface="Wingdings" pitchFamily="2" charset="2"/>
              <a:buChar char="v"/>
            </a:pPr>
            <a:r>
              <a:rPr lang="en-US" sz="2400" dirty="0" smtClean="0"/>
              <a:t>Epistemology </a:t>
            </a:r>
            <a:r>
              <a:rPr lang="en-US" sz="2400" dirty="0" smtClean="0">
                <a:sym typeface="Wingdings" pitchFamily="2" charset="2"/>
              </a:rPr>
              <a:t> </a:t>
            </a:r>
            <a:r>
              <a:rPr lang="en-US" sz="2400" b="0" dirty="0" smtClean="0">
                <a:sym typeface="Wingdings" pitchFamily="2" charset="2"/>
              </a:rPr>
              <a:t>How we come to know</a:t>
            </a:r>
          </a:p>
          <a:p>
            <a:pPr>
              <a:lnSpc>
                <a:spcPct val="150000"/>
              </a:lnSpc>
              <a:buFont typeface="Wingdings" pitchFamily="2" charset="2"/>
              <a:buChar char="v"/>
            </a:pPr>
            <a:r>
              <a:rPr lang="en-US" sz="2400" dirty="0" smtClean="0"/>
              <a:t>Methodology</a:t>
            </a:r>
            <a:r>
              <a:rPr lang="en-US" sz="2400" dirty="0" smtClean="0">
                <a:sym typeface="Wingdings" pitchFamily="2" charset="2"/>
              </a:rPr>
              <a:t> </a:t>
            </a:r>
            <a:r>
              <a:rPr lang="en-US" sz="2400" b="0" dirty="0" smtClean="0">
                <a:sym typeface="Wingdings" pitchFamily="2" charset="2"/>
              </a:rPr>
              <a:t>How we do things</a:t>
            </a:r>
          </a:p>
          <a:p>
            <a:pPr>
              <a:lnSpc>
                <a:spcPct val="150000"/>
              </a:lnSpc>
              <a:buFont typeface="Wingdings" pitchFamily="2" charset="2"/>
              <a:buChar char="v"/>
            </a:pPr>
            <a:r>
              <a:rPr lang="en-US" sz="2400" dirty="0" smtClean="0">
                <a:sym typeface="Wingdings" pitchFamily="2" charset="2"/>
              </a:rPr>
              <a:t>Socio-political intent </a:t>
            </a:r>
            <a:r>
              <a:rPr lang="en-US" sz="2400" b="0" dirty="0" smtClean="0">
                <a:sym typeface="Wingdings" pitchFamily="2" charset="2"/>
              </a:rPr>
              <a:t>W</a:t>
            </a:r>
            <a:r>
              <a:rPr lang="en-US" sz="2400" b="0" dirty="0" smtClean="0"/>
              <a:t>hat we hope to achieve</a:t>
            </a:r>
            <a:endParaRPr lang="en-US" sz="2400" dirty="0" smtClean="0">
              <a:sym typeface="Wingdings" pitchFamily="2" charset="2"/>
            </a:endParaRPr>
          </a:p>
        </p:txBody>
      </p:sp>
      <p:pic>
        <p:nvPicPr>
          <p:cNvPr id="6" name="Θέση εικόνας 5"/>
          <p:cNvPicPr>
            <a:picLocks noGrp="1" noChangeAspect="1"/>
          </p:cNvPicPr>
          <p:nvPr>
            <p:ph type="pic" sz="quarter" idx="13"/>
          </p:nvPr>
        </p:nvPicPr>
        <p:blipFill>
          <a:blip r:embed="rId3"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4"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23E578C0-DDFD-4A30-B576-D3B7235B49B2}"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5</a:t>
            </a:fld>
            <a:endParaRPr lang="el-GR"/>
          </a:p>
        </p:txBody>
      </p:sp>
    </p:spTree>
    <p:extLst>
      <p:ext uri="{BB962C8B-B14F-4D97-AF65-F5344CB8AC3E}">
        <p14:creationId xmlns="" xmlns:p14="http://schemas.microsoft.com/office/powerpoint/2010/main" val="3678002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642918"/>
            <a:ext cx="7520940" cy="548640"/>
          </a:xfrm>
        </p:spPr>
        <p:txBody>
          <a:bodyPr/>
          <a:lstStyle/>
          <a:p>
            <a:pPr algn="ctr"/>
            <a:r>
              <a:rPr lang="en-US" b="1" dirty="0"/>
              <a:t>Participatory </a:t>
            </a:r>
            <a:r>
              <a:rPr lang="en-US" b="1" dirty="0" smtClean="0"/>
              <a:t>APPROACH</a:t>
            </a:r>
            <a:endParaRPr lang="el-GR" dirty="0"/>
          </a:p>
        </p:txBody>
      </p:sp>
      <p:sp>
        <p:nvSpPr>
          <p:cNvPr id="3" name="Θέση περιεχομένου 2"/>
          <p:cNvSpPr>
            <a:spLocks noGrp="1"/>
          </p:cNvSpPr>
          <p:nvPr>
            <p:ph idx="1"/>
          </p:nvPr>
        </p:nvSpPr>
        <p:spPr>
          <a:xfrm>
            <a:off x="755576" y="1285860"/>
            <a:ext cx="7520940" cy="5383500"/>
          </a:xfrm>
        </p:spPr>
        <p:txBody>
          <a:bodyPr>
            <a:noAutofit/>
          </a:bodyPr>
          <a:lstStyle/>
          <a:p>
            <a:pPr marL="0" lvl="1" indent="0" algn="just">
              <a:buNone/>
            </a:pPr>
            <a:r>
              <a:rPr lang="en-US" sz="2000" b="1" dirty="0" smtClean="0">
                <a:latin typeface="+mj-lt"/>
              </a:rPr>
              <a:t>What is it?</a:t>
            </a:r>
          </a:p>
          <a:p>
            <a:pPr marL="0" lvl="1" indent="0" algn="just"/>
            <a:r>
              <a:rPr lang="en-US" sz="2000" b="0" dirty="0" smtClean="0"/>
              <a:t> Advocates </a:t>
            </a:r>
            <a:r>
              <a:rPr lang="en-US" sz="2000" b="0" dirty="0"/>
              <a:t>actively involving ‘the public’ in decision-making </a:t>
            </a:r>
            <a:r>
              <a:rPr lang="en-US" sz="2000" b="0" dirty="0" smtClean="0"/>
              <a:t>processes</a:t>
            </a:r>
          </a:p>
          <a:p>
            <a:pPr marL="0" lvl="1" indent="0" algn="just"/>
            <a:r>
              <a:rPr lang="en-US" sz="2000" b="0" dirty="0" smtClean="0"/>
              <a:t> The relevant ‘</a:t>
            </a:r>
            <a:r>
              <a:rPr lang="en-US" sz="2000" b="0" dirty="0"/>
              <a:t>public’ depends upon the topic being </a:t>
            </a:r>
            <a:r>
              <a:rPr lang="en-US" sz="2000" b="0" dirty="0" smtClean="0"/>
              <a:t> addressed</a:t>
            </a:r>
          </a:p>
          <a:p>
            <a:pPr marL="0" lvl="1" indent="0" algn="just"/>
            <a:r>
              <a:rPr lang="en-US" sz="2000" dirty="0" smtClean="0"/>
              <a:t> </a:t>
            </a:r>
            <a:r>
              <a:rPr lang="en-US" sz="2000" b="0" dirty="0" smtClean="0"/>
              <a:t>The </a:t>
            </a:r>
            <a:r>
              <a:rPr lang="en-US" sz="2000" b="0" dirty="0"/>
              <a:t>public can be average citizens, the stakeholders of a </a:t>
            </a:r>
            <a:r>
              <a:rPr lang="en-US" sz="2000" b="0" dirty="0" smtClean="0"/>
              <a:t>particular project </a:t>
            </a:r>
            <a:r>
              <a:rPr lang="en-US" sz="2000" b="0" dirty="0"/>
              <a:t>or policy, experts and even members of government and private industry. </a:t>
            </a:r>
            <a:endParaRPr lang="en-US" sz="2000" b="0" dirty="0" smtClean="0"/>
          </a:p>
          <a:p>
            <a:pPr marL="0" lvl="1" indent="0" algn="just"/>
            <a:r>
              <a:rPr lang="en-US" sz="2000" dirty="0" smtClean="0"/>
              <a:t> P</a:t>
            </a:r>
            <a:r>
              <a:rPr lang="en-US" sz="2000" b="0" dirty="0" smtClean="0"/>
              <a:t>olicy </a:t>
            </a:r>
            <a:r>
              <a:rPr lang="en-US" sz="2000" b="0" dirty="0"/>
              <a:t>processes can be </a:t>
            </a:r>
            <a:r>
              <a:rPr lang="en-US" sz="2000" b="0" dirty="0" smtClean="0"/>
              <a:t>seen as </a:t>
            </a:r>
            <a:r>
              <a:rPr lang="en-US" sz="2000" b="0" dirty="0"/>
              <a:t>a three-step cycle of </a:t>
            </a:r>
            <a:endParaRPr lang="en-US" sz="2000" b="0" dirty="0" smtClean="0"/>
          </a:p>
          <a:p>
            <a:pPr marL="228600" lvl="2" indent="0" algn="just"/>
            <a:r>
              <a:rPr lang="en-US" sz="2000" dirty="0" smtClean="0"/>
              <a:t> </a:t>
            </a:r>
            <a:r>
              <a:rPr lang="en-US" sz="2000" b="0" dirty="0" smtClean="0"/>
              <a:t>planning</a:t>
            </a:r>
            <a:r>
              <a:rPr lang="en-US" sz="2000" b="0" dirty="0"/>
              <a:t>, </a:t>
            </a:r>
            <a:endParaRPr lang="en-US" sz="2000" b="0" dirty="0" smtClean="0"/>
          </a:p>
          <a:p>
            <a:pPr marL="228600" lvl="2" indent="0" algn="just"/>
            <a:r>
              <a:rPr lang="en-US" sz="2000" b="0" dirty="0" smtClean="0"/>
              <a:t> implementation </a:t>
            </a:r>
            <a:r>
              <a:rPr lang="en-US" sz="2000" b="0" dirty="0"/>
              <a:t>and </a:t>
            </a:r>
            <a:endParaRPr lang="en-US" sz="2000" b="0" dirty="0" smtClean="0"/>
          </a:p>
          <a:p>
            <a:pPr marL="228600" lvl="2" indent="0" algn="just"/>
            <a:r>
              <a:rPr lang="en-US" sz="2000" b="0" dirty="0" smtClean="0"/>
              <a:t> evaluation</a:t>
            </a:r>
            <a:r>
              <a:rPr lang="en-US" sz="2000" b="0" dirty="0"/>
              <a:t>, </a:t>
            </a:r>
            <a:endParaRPr lang="en-US" sz="2000" b="0" dirty="0" smtClean="0"/>
          </a:p>
          <a:p>
            <a:pPr marL="0" lvl="1" indent="0" algn="just">
              <a:buNone/>
            </a:pPr>
            <a:r>
              <a:rPr lang="en-US" sz="2000" b="0" dirty="0" smtClean="0"/>
              <a:t>A </a:t>
            </a:r>
            <a:r>
              <a:rPr lang="en-US" sz="2000" b="0" dirty="0"/>
              <a:t>participatory </a:t>
            </a:r>
            <a:endParaRPr lang="en-US" sz="2000" b="0" dirty="0" smtClean="0"/>
          </a:p>
          <a:p>
            <a:pPr marL="0" lvl="1" indent="0" algn="just">
              <a:buNone/>
            </a:pPr>
            <a:r>
              <a:rPr lang="en-US" sz="2000" b="0" dirty="0" smtClean="0"/>
              <a:t>approach </a:t>
            </a:r>
            <a:r>
              <a:rPr lang="en-US" sz="2000" b="0" dirty="0"/>
              <a:t>may be used </a:t>
            </a:r>
            <a:r>
              <a:rPr lang="en-US" sz="2000" b="0" dirty="0" smtClean="0"/>
              <a:t>in </a:t>
            </a:r>
          </a:p>
          <a:p>
            <a:pPr marL="0" lvl="1" indent="0" algn="just">
              <a:buNone/>
            </a:pPr>
            <a:r>
              <a:rPr lang="en-US" sz="2000" b="0" dirty="0" smtClean="0"/>
              <a:t>some </a:t>
            </a:r>
            <a:r>
              <a:rPr lang="en-US" sz="2000" b="0" dirty="0"/>
              <a:t>or all of </a:t>
            </a:r>
            <a:r>
              <a:rPr lang="en-US" sz="2000" b="0" dirty="0" smtClean="0"/>
              <a:t>these </a:t>
            </a:r>
            <a:r>
              <a:rPr lang="en-US" sz="2000" b="0" dirty="0"/>
              <a:t>steps</a:t>
            </a:r>
            <a:r>
              <a:rPr lang="en-US" sz="2000" dirty="0"/>
              <a:t>. </a:t>
            </a:r>
            <a:endParaRPr lang="en-US" sz="2000" dirty="0" smtClean="0"/>
          </a:p>
          <a:p>
            <a:pPr marL="0" lvl="1" indent="0" algn="just">
              <a:buNone/>
            </a:pPr>
            <a:r>
              <a:rPr lang="en-US" sz="2000" dirty="0" smtClean="0"/>
              <a:t>(Slocum N., 2003)</a:t>
            </a:r>
          </a:p>
          <a:p>
            <a:pPr marL="0" lvl="1" indent="0" algn="just">
              <a:buNone/>
            </a:pPr>
            <a:endParaRPr lang="el-GR" sz="2000" b="0" dirty="0"/>
          </a:p>
        </p:txBody>
      </p:sp>
      <p:pic>
        <p:nvPicPr>
          <p:cNvPr id="7" name="Θέση εικόνας 6"/>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8" name="Θέση εικόνας 7"/>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graphicFrame>
        <p:nvGraphicFramePr>
          <p:cNvPr id="9" name="Διάγραμμα 8"/>
          <p:cNvGraphicFramePr/>
          <p:nvPr>
            <p:extLst>
              <p:ext uri="{D42A27DB-BD31-4B8C-83A1-F6EECF244321}">
                <p14:modId xmlns="" xmlns:p14="http://schemas.microsoft.com/office/powerpoint/2010/main" val="2659272432"/>
              </p:ext>
            </p:extLst>
          </p:nvPr>
        </p:nvGraphicFramePr>
        <p:xfrm>
          <a:off x="4214810" y="4000504"/>
          <a:ext cx="3960440" cy="27089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Θέση ημερομηνίας 3"/>
          <p:cNvSpPr>
            <a:spLocks noGrp="1"/>
          </p:cNvSpPr>
          <p:nvPr>
            <p:ph type="dt" sz="half" idx="10"/>
          </p:nvPr>
        </p:nvSpPr>
        <p:spPr/>
        <p:txBody>
          <a:bodyPr/>
          <a:lstStyle/>
          <a:p>
            <a:fld id="{A2715624-275E-49C6-8B88-50DA395CAE4E}"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6</a:t>
            </a:fld>
            <a:endParaRPr lang="el-GR"/>
          </a:p>
        </p:txBody>
      </p:sp>
    </p:spTree>
    <p:extLst>
      <p:ext uri="{BB962C8B-B14F-4D97-AF65-F5344CB8AC3E}">
        <p14:creationId xmlns="" xmlns:p14="http://schemas.microsoft.com/office/powerpoint/2010/main" val="1747998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n-US" dirty="0" smtClean="0"/>
              <a:t>participatory approach</a:t>
            </a:r>
            <a:endParaRPr lang="el-GR" dirty="0"/>
          </a:p>
        </p:txBody>
      </p:sp>
      <p:sp>
        <p:nvSpPr>
          <p:cNvPr id="3" name="Θέση περιεχομένου 2"/>
          <p:cNvSpPr>
            <a:spLocks noGrp="1"/>
          </p:cNvSpPr>
          <p:nvPr>
            <p:ph idx="1"/>
          </p:nvPr>
        </p:nvSpPr>
        <p:spPr>
          <a:xfrm>
            <a:off x="683568" y="1844824"/>
            <a:ext cx="7848872" cy="4824536"/>
          </a:xfrm>
        </p:spPr>
        <p:txBody>
          <a:bodyPr>
            <a:normAutofit fontScale="92500" lnSpcReduction="20000"/>
          </a:bodyPr>
          <a:lstStyle/>
          <a:p>
            <a:r>
              <a:rPr lang="en-US" sz="2400" dirty="0" smtClean="0">
                <a:latin typeface="+mj-lt"/>
              </a:rPr>
              <a:t>When </a:t>
            </a:r>
            <a:r>
              <a:rPr lang="en-US" sz="2400" dirty="0">
                <a:latin typeface="+mj-lt"/>
              </a:rPr>
              <a:t>is </a:t>
            </a:r>
            <a:r>
              <a:rPr lang="en-US" sz="2400" dirty="0" smtClean="0">
                <a:latin typeface="+mj-lt"/>
              </a:rPr>
              <a:t>it appropriate?</a:t>
            </a:r>
          </a:p>
          <a:p>
            <a:pPr marL="0" lvl="1" indent="0">
              <a:buNone/>
            </a:pPr>
            <a:r>
              <a:rPr lang="en-US" sz="2400" b="0" dirty="0"/>
              <a:t>A participatory approach is particularly appropriate for addressing:</a:t>
            </a:r>
          </a:p>
          <a:p>
            <a:pPr lvl="1">
              <a:buClrTx/>
            </a:pPr>
            <a:r>
              <a:rPr lang="en-US" sz="2400" b="0" dirty="0" smtClean="0"/>
              <a:t>Themes </a:t>
            </a:r>
            <a:r>
              <a:rPr lang="en-US" sz="2400" b="0" dirty="0"/>
              <a:t>that require ethical, social or cultural study and may call for a </a:t>
            </a:r>
            <a:r>
              <a:rPr lang="en-US" sz="2400" b="0" dirty="0" smtClean="0"/>
              <a:t>choice </a:t>
            </a:r>
            <a:r>
              <a:rPr lang="en-US" sz="2400" b="0" dirty="0"/>
              <a:t>between fundamental </a:t>
            </a:r>
            <a:r>
              <a:rPr lang="en-US" sz="2400" b="0" dirty="0" smtClean="0"/>
              <a:t>values and principles.</a:t>
            </a:r>
            <a:endParaRPr lang="en-US" sz="2400" b="0" dirty="0"/>
          </a:p>
          <a:p>
            <a:pPr lvl="1">
              <a:buClrTx/>
            </a:pPr>
            <a:r>
              <a:rPr lang="en-US" sz="2400" b="0" dirty="0" smtClean="0"/>
              <a:t>Policy </a:t>
            </a:r>
            <a:r>
              <a:rPr lang="en-US" sz="2400" b="0" dirty="0"/>
              <a:t>issues that call for a combination of public awareness, learning, a search for solutions and </a:t>
            </a:r>
            <a:r>
              <a:rPr lang="en-US" sz="2400" b="0" dirty="0" smtClean="0"/>
              <a:t>emotional or </a:t>
            </a:r>
            <a:r>
              <a:rPr lang="en-US" sz="2400" b="0" dirty="0"/>
              <a:t>moral acceptance of the eventual </a:t>
            </a:r>
            <a:r>
              <a:rPr lang="en-US" sz="2400" b="0" dirty="0" smtClean="0"/>
              <a:t>decision.</a:t>
            </a:r>
            <a:endParaRPr lang="en-US" sz="2400" b="0" dirty="0"/>
          </a:p>
          <a:p>
            <a:pPr lvl="1">
              <a:buClrTx/>
            </a:pPr>
            <a:r>
              <a:rPr lang="en-US" sz="2400" b="0" dirty="0" smtClean="0"/>
              <a:t>Public </a:t>
            </a:r>
            <a:r>
              <a:rPr lang="en-US" sz="2400" b="0" dirty="0"/>
              <a:t>policy choices that will rely on the precautionary principle or the weight of </a:t>
            </a:r>
            <a:r>
              <a:rPr lang="en-US" sz="2400" b="0" dirty="0" smtClean="0"/>
              <a:t>evidence.</a:t>
            </a:r>
            <a:endParaRPr lang="en-US" sz="2400" b="0" dirty="0"/>
          </a:p>
          <a:p>
            <a:pPr lvl="1">
              <a:buClrTx/>
            </a:pPr>
            <a:r>
              <a:rPr lang="en-US" sz="2400" dirty="0"/>
              <a:t>U</a:t>
            </a:r>
            <a:r>
              <a:rPr lang="en-US" sz="2400" b="0" dirty="0" smtClean="0"/>
              <a:t>nderlying </a:t>
            </a:r>
            <a:r>
              <a:rPr lang="en-US" sz="2400" b="0" dirty="0"/>
              <a:t>values and principles that must be clarified before detailed proposals or risk management </a:t>
            </a:r>
            <a:r>
              <a:rPr lang="en-US" sz="2400" b="0" dirty="0" smtClean="0"/>
              <a:t>options are </a:t>
            </a:r>
            <a:r>
              <a:rPr lang="en-US" sz="2400" b="0" dirty="0"/>
              <a:t>brought </a:t>
            </a:r>
            <a:r>
              <a:rPr lang="en-US" sz="2400" b="0" dirty="0" smtClean="0"/>
              <a:t>forward.</a:t>
            </a:r>
            <a:endParaRPr lang="en-US" sz="2400" b="0" dirty="0"/>
          </a:p>
          <a:p>
            <a:pPr lvl="1">
              <a:buClrTx/>
            </a:pPr>
            <a:r>
              <a:rPr lang="en-US" sz="2400" dirty="0"/>
              <a:t>A</a:t>
            </a:r>
            <a:r>
              <a:rPr lang="en-US" sz="2400" b="0" dirty="0" smtClean="0"/>
              <a:t> </a:t>
            </a:r>
            <a:r>
              <a:rPr lang="en-US" sz="2400" b="0" dirty="0"/>
              <a:t>clearly defined set of options or proposals that support the search for consensus or innovative solutions</a:t>
            </a:r>
            <a:endParaRPr lang="el-GR" sz="24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3EE86D63-B05C-4581-AD09-AA7697F02F88}"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7</a:t>
            </a:fld>
            <a:endParaRPr lang="el-GR"/>
          </a:p>
        </p:txBody>
      </p:sp>
    </p:spTree>
    <p:extLst>
      <p:ext uri="{BB962C8B-B14F-4D97-AF65-F5344CB8AC3E}">
        <p14:creationId xmlns="" xmlns:p14="http://schemas.microsoft.com/office/powerpoint/2010/main" val="6695600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55576" y="1268760"/>
            <a:ext cx="7520940" cy="548640"/>
          </a:xfrm>
        </p:spPr>
        <p:txBody>
          <a:bodyPr>
            <a:normAutofit fontScale="90000"/>
          </a:bodyPr>
          <a:lstStyle/>
          <a:p>
            <a:pPr algn="ctr"/>
            <a:r>
              <a:rPr lang="en-US" dirty="0" smtClean="0"/>
              <a:t>Other Participatory methods and techniques</a:t>
            </a:r>
            <a:endParaRPr lang="el-GR" dirty="0"/>
          </a:p>
        </p:txBody>
      </p:sp>
      <p:sp>
        <p:nvSpPr>
          <p:cNvPr id="3" name="Θέση περιεχομένου 2"/>
          <p:cNvSpPr>
            <a:spLocks noGrp="1"/>
          </p:cNvSpPr>
          <p:nvPr>
            <p:ph idx="1"/>
          </p:nvPr>
        </p:nvSpPr>
        <p:spPr>
          <a:xfrm>
            <a:off x="1187624" y="2132856"/>
            <a:ext cx="7088892" cy="4248472"/>
          </a:xfrm>
        </p:spPr>
        <p:txBody>
          <a:bodyPr>
            <a:normAutofit/>
          </a:bodyPr>
          <a:lstStyle/>
          <a:p>
            <a:pPr>
              <a:buFont typeface="Courier New" pitchFamily="49" charset="0"/>
              <a:buChar char="o"/>
            </a:pPr>
            <a:r>
              <a:rPr lang="en-US" sz="2000" dirty="0" err="1" smtClean="0">
                <a:latin typeface="+mj-lt"/>
              </a:rPr>
              <a:t>Charrette</a:t>
            </a:r>
            <a:endParaRPr lang="en-US" sz="2000" dirty="0">
              <a:latin typeface="+mj-lt"/>
            </a:endParaRPr>
          </a:p>
          <a:p>
            <a:pPr>
              <a:buFont typeface="Courier New" pitchFamily="49" charset="0"/>
              <a:buChar char="o"/>
            </a:pPr>
            <a:r>
              <a:rPr lang="en-US" sz="2000" dirty="0">
                <a:latin typeface="+mj-lt"/>
              </a:rPr>
              <a:t>Citizens Jury </a:t>
            </a:r>
            <a:endParaRPr lang="en-US" sz="2000" dirty="0" smtClean="0">
              <a:latin typeface="+mj-lt"/>
            </a:endParaRPr>
          </a:p>
          <a:p>
            <a:pPr>
              <a:buFont typeface="Courier New" pitchFamily="49" charset="0"/>
              <a:buChar char="o"/>
            </a:pPr>
            <a:r>
              <a:rPr lang="en-US" sz="2000" dirty="0" smtClean="0">
                <a:latin typeface="+mj-lt"/>
              </a:rPr>
              <a:t>Consensus </a:t>
            </a:r>
            <a:r>
              <a:rPr lang="en-US" sz="2000" dirty="0">
                <a:latin typeface="+mj-lt"/>
              </a:rPr>
              <a:t>Conference </a:t>
            </a:r>
            <a:endParaRPr lang="en-US" sz="2000" dirty="0" smtClean="0">
              <a:latin typeface="+mj-lt"/>
            </a:endParaRPr>
          </a:p>
          <a:p>
            <a:pPr>
              <a:buFont typeface="Courier New" pitchFamily="49" charset="0"/>
              <a:buChar char="o"/>
            </a:pPr>
            <a:r>
              <a:rPr lang="en-US" sz="2000" dirty="0" smtClean="0">
                <a:latin typeface="+mj-lt"/>
              </a:rPr>
              <a:t>Delphi </a:t>
            </a:r>
            <a:endParaRPr lang="en-US" sz="2000" dirty="0">
              <a:latin typeface="+mj-lt"/>
            </a:endParaRPr>
          </a:p>
          <a:p>
            <a:pPr>
              <a:buFont typeface="Courier New" pitchFamily="49" charset="0"/>
              <a:buChar char="o"/>
            </a:pPr>
            <a:r>
              <a:rPr lang="en-US" sz="2000" dirty="0">
                <a:latin typeface="+mj-lt"/>
              </a:rPr>
              <a:t>Expert Panel </a:t>
            </a:r>
          </a:p>
          <a:p>
            <a:pPr>
              <a:buFont typeface="Courier New" pitchFamily="49" charset="0"/>
              <a:buChar char="o"/>
            </a:pPr>
            <a:r>
              <a:rPr lang="en-US" sz="2000" dirty="0">
                <a:latin typeface="+mj-lt"/>
              </a:rPr>
              <a:t>Focus group </a:t>
            </a:r>
          </a:p>
          <a:p>
            <a:pPr>
              <a:buFont typeface="Courier New" pitchFamily="49" charset="0"/>
              <a:buChar char="o"/>
            </a:pPr>
            <a:r>
              <a:rPr lang="en-US" sz="2000" dirty="0">
                <a:latin typeface="+mj-lt"/>
              </a:rPr>
              <a:t>Participatory Assessment, Monitoring and </a:t>
            </a:r>
            <a:r>
              <a:rPr lang="en-US" sz="2000" dirty="0" smtClean="0">
                <a:latin typeface="+mj-lt"/>
              </a:rPr>
              <a:t>Evaluation</a:t>
            </a:r>
            <a:endParaRPr lang="en-US" sz="2000" dirty="0">
              <a:latin typeface="+mj-lt"/>
            </a:endParaRPr>
          </a:p>
          <a:p>
            <a:pPr>
              <a:buFont typeface="Courier New" pitchFamily="49" charset="0"/>
              <a:buChar char="o"/>
            </a:pPr>
            <a:r>
              <a:rPr lang="en-US" sz="2000" dirty="0">
                <a:latin typeface="+mj-lt"/>
              </a:rPr>
              <a:t>Planning cell </a:t>
            </a:r>
          </a:p>
          <a:p>
            <a:pPr>
              <a:buFont typeface="Courier New" pitchFamily="49" charset="0"/>
              <a:buChar char="o"/>
            </a:pPr>
            <a:r>
              <a:rPr lang="en-US" sz="2000" dirty="0">
                <a:latin typeface="+mj-lt"/>
              </a:rPr>
              <a:t>Scenarios </a:t>
            </a:r>
          </a:p>
          <a:p>
            <a:pPr>
              <a:buFont typeface="Courier New" pitchFamily="49" charset="0"/>
              <a:buChar char="o"/>
            </a:pPr>
            <a:r>
              <a:rPr lang="en-US" sz="2000" dirty="0">
                <a:latin typeface="+mj-lt"/>
              </a:rPr>
              <a:t>The World </a:t>
            </a:r>
            <a:r>
              <a:rPr lang="en-US" sz="2000" dirty="0" smtClean="0">
                <a:latin typeface="+mj-lt"/>
              </a:rPr>
              <a:t>Caf</a:t>
            </a:r>
            <a:r>
              <a:rPr lang="en-US" sz="2000" dirty="0">
                <a:latin typeface="+mj-lt"/>
              </a:rPr>
              <a:t>e</a:t>
            </a:r>
            <a:endParaRPr lang="el-GR" sz="2000" dirty="0">
              <a:latin typeface="+mj-lt"/>
            </a:endParaRPr>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29ABF8D0-E6DD-4503-BD87-8671E861EF3F}"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8</a:t>
            </a:fld>
            <a:endParaRPr lang="el-GR"/>
          </a:p>
        </p:txBody>
      </p:sp>
    </p:spTree>
    <p:extLst>
      <p:ext uri="{BB962C8B-B14F-4D97-AF65-F5344CB8AC3E}">
        <p14:creationId xmlns="" xmlns:p14="http://schemas.microsoft.com/office/powerpoint/2010/main" val="3156376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85786" y="642918"/>
            <a:ext cx="7520940" cy="548640"/>
          </a:xfrm>
        </p:spPr>
        <p:txBody>
          <a:bodyPr/>
          <a:lstStyle/>
          <a:p>
            <a:pPr algn="ctr"/>
            <a:r>
              <a:rPr lang="en-US" dirty="0" err="1" smtClean="0"/>
              <a:t>Charrette</a:t>
            </a:r>
            <a:endParaRPr lang="el-GR" dirty="0"/>
          </a:p>
        </p:txBody>
      </p:sp>
      <p:sp>
        <p:nvSpPr>
          <p:cNvPr id="3" name="Θέση περιεχομένου 2"/>
          <p:cNvSpPr>
            <a:spLocks noGrp="1"/>
          </p:cNvSpPr>
          <p:nvPr>
            <p:ph idx="1"/>
          </p:nvPr>
        </p:nvSpPr>
        <p:spPr>
          <a:xfrm>
            <a:off x="500034" y="1285860"/>
            <a:ext cx="8143932" cy="4663420"/>
          </a:xfrm>
        </p:spPr>
        <p:txBody>
          <a:bodyPr>
            <a:normAutofit/>
          </a:bodyPr>
          <a:lstStyle/>
          <a:p>
            <a:r>
              <a:rPr lang="en-US" sz="2000" dirty="0" smtClean="0">
                <a:latin typeface="+mj-lt"/>
              </a:rPr>
              <a:t>DEFINITION:</a:t>
            </a:r>
          </a:p>
          <a:p>
            <a:endParaRPr lang="en-US" sz="900" dirty="0" smtClean="0"/>
          </a:p>
          <a:p>
            <a:pPr marL="0" lvl="1" indent="0"/>
            <a:r>
              <a:rPr lang="en-US" sz="2000" dirty="0" smtClean="0"/>
              <a:t> An </a:t>
            </a:r>
            <a:r>
              <a:rPr lang="en-US" sz="2000" dirty="0"/>
              <a:t>intensive face-to-face process designed to bring people from various sub-groups of society </a:t>
            </a:r>
            <a:r>
              <a:rPr lang="en-US" sz="2000" dirty="0" smtClean="0"/>
              <a:t>into consensus </a:t>
            </a:r>
            <a:r>
              <a:rPr lang="en-US" sz="2000" dirty="0"/>
              <a:t>within a short period of time. </a:t>
            </a:r>
            <a:endParaRPr lang="en-US" sz="2000" dirty="0" smtClean="0"/>
          </a:p>
          <a:p>
            <a:pPr marL="0" lvl="1" indent="0"/>
            <a:r>
              <a:rPr lang="en-US" sz="2000" dirty="0" smtClean="0"/>
              <a:t> The </a:t>
            </a:r>
            <a:r>
              <a:rPr lang="en-US" sz="2000" dirty="0"/>
              <a:t>pre-</a:t>
            </a:r>
            <a:r>
              <a:rPr lang="en-US" sz="2000" dirty="0" err="1"/>
              <a:t>Charrette</a:t>
            </a:r>
            <a:r>
              <a:rPr lang="en-US" sz="2000" dirty="0"/>
              <a:t> planning breaks the main issue into component parts</a:t>
            </a:r>
            <a:r>
              <a:rPr lang="en-US" sz="2000" dirty="0" smtClean="0"/>
              <a:t>, to </a:t>
            </a:r>
            <a:r>
              <a:rPr lang="en-US" sz="2000" dirty="0"/>
              <a:t>which sub-groups of people are assigned. </a:t>
            </a:r>
            <a:endParaRPr lang="en-US" sz="2000" dirty="0" smtClean="0"/>
          </a:p>
          <a:p>
            <a:pPr marL="0" lvl="1" indent="0"/>
            <a:r>
              <a:rPr lang="en-US" sz="2000" dirty="0" smtClean="0"/>
              <a:t> The </a:t>
            </a:r>
            <a:r>
              <a:rPr lang="en-US" sz="2000" dirty="0"/>
              <a:t>subgroups periodically report back to the whole group and </a:t>
            </a:r>
            <a:r>
              <a:rPr lang="en-US" sz="2000" dirty="0" smtClean="0"/>
              <a:t>feedback from </a:t>
            </a:r>
            <a:r>
              <a:rPr lang="en-US" sz="2000" dirty="0"/>
              <a:t>the whole is then addressed in the next round of sub-group discussions. This sequence is repeated until </a:t>
            </a:r>
            <a:r>
              <a:rPr lang="en-US" sz="2000" dirty="0" smtClean="0"/>
              <a:t>consensus is </a:t>
            </a:r>
            <a:r>
              <a:rPr lang="en-US" sz="2000" dirty="0"/>
              <a:t>reached at the final deadline for a report. </a:t>
            </a:r>
            <a:endParaRPr lang="en-US" sz="2000" dirty="0" smtClean="0"/>
          </a:p>
          <a:p>
            <a:pPr marL="0" lvl="1" indent="0"/>
            <a:r>
              <a:rPr lang="en-US" sz="2000" dirty="0" smtClean="0"/>
              <a:t> </a:t>
            </a:r>
            <a:r>
              <a:rPr lang="en-US" sz="2000" dirty="0" err="1" smtClean="0"/>
              <a:t>Charrettes</a:t>
            </a:r>
            <a:r>
              <a:rPr lang="en-US" sz="2000" dirty="0" smtClean="0"/>
              <a:t> </a:t>
            </a:r>
            <a:r>
              <a:rPr lang="en-US" sz="2000" dirty="0"/>
              <a:t>vary in size, from 50 to over 1,000 people, and in time</a:t>
            </a:r>
            <a:r>
              <a:rPr lang="en-US" sz="2000" dirty="0" smtClean="0"/>
              <a:t>, from </a:t>
            </a:r>
            <a:r>
              <a:rPr lang="en-US" sz="2000" dirty="0"/>
              <a:t>four days to two weeks.</a:t>
            </a:r>
            <a:endParaRPr lang="el-GR" sz="2000" dirty="0"/>
          </a:p>
        </p:txBody>
      </p:sp>
      <p:pic>
        <p:nvPicPr>
          <p:cNvPr id="6" name="Θέση εικόνας 5"/>
          <p:cNvPicPr>
            <a:picLocks noGrp="1" noChangeAspect="1"/>
          </p:cNvPicPr>
          <p:nvPr>
            <p:ph type="pic" sz="quarter" idx="13"/>
          </p:nvPr>
        </p:nvPicPr>
        <p:blipFill>
          <a:blip r:embed="rId2" cstate="print">
            <a:extLst>
              <a:ext uri="{28A0092B-C50C-407E-A947-70E740481C1C}">
                <a14:useLocalDpi xmlns="" xmlns:a14="http://schemas.microsoft.com/office/drawing/2010/main" val="0"/>
              </a:ext>
            </a:extLst>
          </a:blip>
          <a:stretch>
            <a:fillRect/>
          </a:stretch>
        </p:blipFill>
        <p:spPr>
          <a:xfrm>
            <a:off x="6840000" y="198000"/>
            <a:ext cx="1080000" cy="317454"/>
          </a:xfrm>
        </p:spPr>
      </p:pic>
      <p:pic>
        <p:nvPicPr>
          <p:cNvPr id="7" name="Θέση εικόνας 6"/>
          <p:cNvPicPr>
            <a:picLocks noGrp="1" noChangeAspect="1"/>
          </p:cNvPicPr>
          <p:nvPr>
            <p:ph type="pic" sz="quarter" idx="14"/>
          </p:nvPr>
        </p:nvPicPr>
        <p:blipFill>
          <a:blip r:embed="rId3" cstate="print">
            <a:extLst>
              <a:ext uri="{28A0092B-C50C-407E-A947-70E740481C1C}">
                <a14:useLocalDpi xmlns="" xmlns:a14="http://schemas.microsoft.com/office/drawing/2010/main" val="0"/>
              </a:ext>
            </a:extLst>
          </a:blip>
          <a:srcRect l="4342" r="4342"/>
          <a:stretch>
            <a:fillRect/>
          </a:stretch>
        </p:blipFill>
        <p:spPr>
          <a:xfrm>
            <a:off x="755576" y="188640"/>
            <a:ext cx="1150573" cy="360000"/>
          </a:xfrm>
        </p:spPr>
      </p:pic>
      <p:sp>
        <p:nvSpPr>
          <p:cNvPr id="4" name="Θέση ημερομηνίας 3"/>
          <p:cNvSpPr>
            <a:spLocks noGrp="1"/>
          </p:cNvSpPr>
          <p:nvPr>
            <p:ph type="dt" sz="half" idx="10"/>
          </p:nvPr>
        </p:nvSpPr>
        <p:spPr/>
        <p:txBody>
          <a:bodyPr/>
          <a:lstStyle/>
          <a:p>
            <a:fld id="{962AA451-CCEF-4D93-A291-A821C6C8BFE7}" type="datetime1">
              <a:rPr lang="el-GR" smtClean="0"/>
              <a:pPr/>
              <a:t>15/5/2016</a:t>
            </a:fld>
            <a:endParaRPr lang="el-GR"/>
          </a:p>
        </p:txBody>
      </p:sp>
      <p:sp>
        <p:nvSpPr>
          <p:cNvPr id="5" name="Θέση αριθμού διαφάνειας 4"/>
          <p:cNvSpPr>
            <a:spLocks noGrp="1"/>
          </p:cNvSpPr>
          <p:nvPr>
            <p:ph type="sldNum" sz="quarter" idx="12"/>
          </p:nvPr>
        </p:nvSpPr>
        <p:spPr/>
        <p:txBody>
          <a:bodyPr/>
          <a:lstStyle/>
          <a:p>
            <a:fld id="{FB8EB073-3D2F-4477-9B74-F66C6716BD97}" type="slidenum">
              <a:rPr lang="el-GR" smtClean="0"/>
              <a:pPr/>
              <a:t>9</a:t>
            </a:fld>
            <a:endParaRPr lang="el-GR"/>
          </a:p>
        </p:txBody>
      </p:sp>
    </p:spTree>
    <p:extLst>
      <p:ext uri="{BB962C8B-B14F-4D97-AF65-F5344CB8AC3E}">
        <p14:creationId xmlns="" xmlns:p14="http://schemas.microsoft.com/office/powerpoint/2010/main" val="3532832961"/>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Προσαρμοσμένη σχεδίασ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Γωνίες">
  <a:themeElements>
    <a:clrScheme name="Γωνίες">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Γωνίες">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Γωνίες">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1481</TotalTime>
  <Words>3991</Words>
  <Application>Microsoft Office PowerPoint</Application>
  <PresentationFormat>On-screen Show (4:3)</PresentationFormat>
  <Paragraphs>427</Paragraphs>
  <Slides>47</Slides>
  <Notes>5</Notes>
  <HiddenSlides>0</HiddenSlides>
  <MMClips>0</MMClips>
  <ScaleCrop>false</ScaleCrop>
  <HeadingPairs>
    <vt:vector size="4" baseType="variant">
      <vt:variant>
        <vt:lpstr>Theme</vt:lpstr>
      </vt:variant>
      <vt:variant>
        <vt:i4>2</vt:i4>
      </vt:variant>
      <vt:variant>
        <vt:lpstr>Slide Titles</vt:lpstr>
      </vt:variant>
      <vt:variant>
        <vt:i4>47</vt:i4>
      </vt:variant>
    </vt:vector>
  </HeadingPairs>
  <TitlesOfParts>
    <vt:vector size="49" baseType="lpstr">
      <vt:lpstr>Προσαρμοσμένη σχεδίαση</vt:lpstr>
      <vt:lpstr>Γωνίες</vt:lpstr>
      <vt:lpstr>Participating methods in sustainable management of natural resources</vt:lpstr>
      <vt:lpstr>Participating methods in sustainable management of natural resources Module 1</vt:lpstr>
      <vt:lpstr>Table of contents</vt:lpstr>
      <vt:lpstr>Action research</vt:lpstr>
      <vt:lpstr>Aspects of action research</vt:lpstr>
      <vt:lpstr>Participatory APPROACH</vt:lpstr>
      <vt:lpstr>participatory approach</vt:lpstr>
      <vt:lpstr>Other Participatory methods and techniques</vt:lpstr>
      <vt:lpstr>Charrette</vt:lpstr>
      <vt:lpstr>Charrette</vt:lpstr>
      <vt:lpstr>Citizens Jury </vt:lpstr>
      <vt:lpstr>Citizens Jury </vt:lpstr>
      <vt:lpstr>Consensus Conference </vt:lpstr>
      <vt:lpstr>Consensus Conference </vt:lpstr>
      <vt:lpstr>Delphi </vt:lpstr>
      <vt:lpstr>Delphi </vt:lpstr>
      <vt:lpstr>Delphi</vt:lpstr>
      <vt:lpstr>Delphi</vt:lpstr>
      <vt:lpstr>Expert Panel </vt:lpstr>
      <vt:lpstr>Expert Panel </vt:lpstr>
      <vt:lpstr>Focus group </vt:lpstr>
      <vt:lpstr>Focus group</vt:lpstr>
      <vt:lpstr>Participatory Assessment,  Monitoring and Evaluation</vt:lpstr>
      <vt:lpstr>Participatory Assessment,  Monitoring and Evaluation</vt:lpstr>
      <vt:lpstr>Participatory Assessment,  Monitoring and Evaluation</vt:lpstr>
      <vt:lpstr>Planning cell </vt:lpstr>
      <vt:lpstr>Planning cell </vt:lpstr>
      <vt:lpstr>Planning cell </vt:lpstr>
      <vt:lpstr>Scenarios WORKSHOPS</vt:lpstr>
      <vt:lpstr>Scenarios WORKSHOPS</vt:lpstr>
      <vt:lpstr>SCENARIOS WORKSHOPS</vt:lpstr>
      <vt:lpstr>The World Cafe</vt:lpstr>
      <vt:lpstr>The World Cafe</vt:lpstr>
      <vt:lpstr>Case study</vt:lpstr>
      <vt:lpstr>When to Use a Case Study Approach ?</vt:lpstr>
      <vt:lpstr>THREE STEPS IN DESIGNING CASE STUDIES:</vt:lpstr>
      <vt:lpstr>1. DEFINING A CASE</vt:lpstr>
      <vt:lpstr>2.  Selecting One of Four Types of Case Study Designs </vt:lpstr>
      <vt:lpstr>3. Using Theory in Design Work</vt:lpstr>
      <vt:lpstr>DATA SOURCES </vt:lpstr>
      <vt:lpstr>Presenting Case Study Evidence</vt:lpstr>
      <vt:lpstr>Case study analysis</vt:lpstr>
      <vt:lpstr>Case Study Typologies</vt:lpstr>
      <vt:lpstr>CONCLUSION</vt:lpstr>
      <vt:lpstr>CONCLUSION</vt:lpstr>
      <vt:lpstr>References </vt:lpstr>
      <vt:lpstr>Thanks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Athina</dc:creator>
  <cp:lastModifiedBy>ATHINA</cp:lastModifiedBy>
  <cp:revision>62</cp:revision>
  <dcterms:created xsi:type="dcterms:W3CDTF">2015-04-28T15:18:20Z</dcterms:created>
  <dcterms:modified xsi:type="dcterms:W3CDTF">2016-05-15T13:11:29Z</dcterms:modified>
</cp:coreProperties>
</file>