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52" r:id="rId2"/>
    <p:sldId id="333" r:id="rId3"/>
    <p:sldId id="453" r:id="rId4"/>
    <p:sldId id="454" r:id="rId5"/>
    <p:sldId id="455" r:id="rId6"/>
    <p:sldId id="456" r:id="rId7"/>
    <p:sldId id="457" r:id="rId8"/>
    <p:sldId id="458" r:id="rId9"/>
    <p:sldId id="459" r:id="rId10"/>
    <p:sldId id="460" r:id="rId11"/>
    <p:sldId id="461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4" d="100"/>
          <a:sy n="64" d="100"/>
        </p:scale>
        <p:origin x="-114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8/3/2016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8/3/2016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l-GR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ΠΡΟΓΡΑΜΜΑ ΕΚΠΑΙΔΕΥΣΗΣ</a:t>
            </a: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III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Επιχειρηματικοτητα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Εξυπνη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ενεργεια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l-GR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ΕΝΟΤΗΤΑ</a:t>
            </a: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 1</a:t>
            </a:r>
          </a:p>
          <a:p>
            <a:pPr algn="ctr">
              <a:defRPr/>
            </a:pPr>
            <a:r>
              <a:rPr lang="el-GR" sz="2400" b="1" i="0" cap="small" dirty="0" err="1" smtClean="0">
                <a:solidFill>
                  <a:schemeClr val="bg2">
                    <a:lumMod val="50000"/>
                  </a:schemeClr>
                </a:solidFill>
              </a:rPr>
              <a:t>Εξυπνη</a:t>
            </a:r>
            <a:r>
              <a:rPr lang="el-GR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2400" b="1" i="0" cap="small" dirty="0" err="1">
                <a:solidFill>
                  <a:schemeClr val="bg2">
                    <a:lumMod val="50000"/>
                  </a:schemeClr>
                </a:solidFill>
              </a:rPr>
              <a:t>ενεργεια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9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ΠΡΟΚΛΗΣΕΙΣ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0015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Εξέλιξη για να επιτευχθούν οι συμφωνημένοι περιβαλλοντικοί και γεωπολιτικοί στόχοι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Βιώσιμη και πιο αποδοτική παραγωγή, διανομή και κατανάλωση της ενέργειας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Ομαλή ενσωμάτωση ανανεώσιμων πηγών ενέργειας με </a:t>
            </a:r>
            <a:r>
              <a:rPr lang="el-GR" sz="2800" dirty="0"/>
              <a:t>αντιμετώπιση </a:t>
            </a:r>
            <a:r>
              <a:rPr lang="el-GR" sz="2800" dirty="0" smtClean="0"/>
              <a:t>των διαλείψεων </a:t>
            </a:r>
            <a:r>
              <a:rPr lang="el-GR" sz="2800" dirty="0"/>
              <a:t>και </a:t>
            </a:r>
            <a:r>
              <a:rPr lang="el-GR" sz="2800" dirty="0" smtClean="0"/>
              <a:t>της διακύμανσης που εισάγουν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Αποτελεσματική και οικονομικές λύσεις για διαχείριση κατανάλωσης και κόστους ενέργειας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b="1" dirty="0" smtClean="0"/>
              <a:t>Emergence of the intelligent energy concept</a:t>
            </a: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112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ΕΞΥΠΝΗ ΕΝΕΡΓΕΙΑ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99102"/>
            <a:ext cx="9144000" cy="143439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l-GR" sz="2800" dirty="0" smtClean="0"/>
              <a:t>Η ενσωμάτωση ψηφιακής ευφυΐας με την εφαρμογή κατάλληλων ΤΠΕ κατά μήκος των διαδικασιών παραγωγής, μετάδοσης, διανομής και διαχείρισης του ενεργειακού συστήματος </a:t>
            </a:r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/>
            <a:endParaRPr lang="en-US" sz="2800" dirty="0" smtClean="0"/>
          </a:p>
        </p:txBody>
      </p:sp>
      <p:pic>
        <p:nvPicPr>
          <p:cNvPr id="3075" name="Picture 3" descr="C:\Users\panagiotakopoulos\Desktop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60012"/>
            <a:ext cx="9144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71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l-GR" sz="3600" b="1" u="sng" dirty="0" smtClean="0">
                <a:solidFill>
                  <a:schemeClr val="bg2">
                    <a:lumMod val="50000"/>
                  </a:schemeClr>
                </a:solidFill>
              </a:rPr>
              <a:t>ΘΕΜΑ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l-GR" sz="3600" b="1" dirty="0" smtClean="0">
                <a:solidFill>
                  <a:schemeClr val="bg2">
                    <a:lumMod val="50000"/>
                  </a:schemeClr>
                </a:solidFill>
              </a:rPr>
              <a:t>Εισαγωγή στην έξυπνη ενέργεια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Η ΕΝΕΡΓΕΙΑ ΣΗΜΕΡΑ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Η βιομηχανία, οι μεταφορές και τα κτήρια (οικιακά και εμπορικά) είναι οι βασικοί ενεργειακοί τομείς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Σήμερα, οι ενεργειακές ανάγκες καλύπτονται κυρίως από ορυκτά καύσιμα που ισοδυναμούσαν με το 82% της παγκόσμιας χρήσης ενέργειας το 2011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Σταδιακή, αλλά μάλλον αργή ολοκλήρωση ανανεώσιμης ενέργειας – ο ρυθμός αύξησης της κατανάλωσης των ορυκτών καυσίμων παραμένει μεγαλύτερος 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400" dirty="0" smtClean="0"/>
              <a:t>Η κατανάλωση ενέργειας μεγαλώνει διαρκώς λόγω βιομηχανοποίησης και αυξανόμενου πλούτου των αναπτυσσόμενων αγορών και της τάσης αύξησης του πληθυσμού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8812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ΠΗΓΕΣ ΕΝΕΡΓΕΙΑΣ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l-GR" sz="2800" b="1" dirty="0" smtClean="0">
                <a:latin typeface="Arial" charset="0"/>
                <a:cs typeface="Arial" charset="0"/>
              </a:rPr>
              <a:t>Ορυκτά</a:t>
            </a:r>
            <a:endParaRPr lang="en-US" sz="2800" b="1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l-GR" dirty="0" smtClean="0">
                <a:latin typeface="Arial" charset="0"/>
                <a:cs typeface="Arial" charset="0"/>
              </a:rPr>
              <a:t>Άνθρακας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l-GR" dirty="0" smtClean="0">
                <a:latin typeface="Arial" charset="0"/>
                <a:cs typeface="Arial" charset="0"/>
              </a:rPr>
              <a:t>Πετρέλαιο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36563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l-GR" dirty="0" smtClean="0">
                <a:latin typeface="Arial" charset="0"/>
                <a:cs typeface="Arial" charset="0"/>
              </a:rPr>
              <a:t>Φυσικό αέριο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l-GR" sz="2800" b="1" dirty="0" smtClean="0">
                <a:latin typeface="Arial" charset="0"/>
                <a:cs typeface="Arial" charset="0"/>
              </a:rPr>
              <a:t>Πυρηνικές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l-GR" sz="2800" b="1" dirty="0" smtClean="0">
                <a:latin typeface="Arial" charset="0"/>
                <a:cs typeface="Arial" charset="0"/>
              </a:rPr>
              <a:t>Ανανεώσιμες</a:t>
            </a:r>
            <a:endParaRPr lang="en-US" sz="2800" b="1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dirty="0">
                <a:latin typeface="Arial" charset="0"/>
                <a:cs typeface="Arial" charset="0"/>
              </a:rPr>
              <a:t>Υδροηλεκτρισμός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dirty="0" smtClean="0">
                <a:latin typeface="Arial" charset="0"/>
                <a:cs typeface="Arial" charset="0"/>
              </a:rPr>
              <a:t>Αιολική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dirty="0" smtClean="0">
                <a:latin typeface="Arial" charset="0"/>
                <a:cs typeface="Arial" charset="0"/>
              </a:rPr>
              <a:t>Ηλιακή</a:t>
            </a:r>
            <a:endParaRPr lang="en-US" dirty="0" smtClean="0">
              <a:latin typeface="Arial" charset="0"/>
              <a:cs typeface="Arial" charset="0"/>
            </a:endParaRP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l-GR" dirty="0" smtClean="0">
                <a:latin typeface="Arial" charset="0"/>
                <a:cs typeface="Arial" charset="0"/>
              </a:rPr>
              <a:t>Γεωθερμική</a:t>
            </a:r>
            <a:endParaRPr lang="en-US" dirty="0" smtClean="0"/>
          </a:p>
        </p:txBody>
      </p:sp>
      <p:pic>
        <p:nvPicPr>
          <p:cNvPr id="2050" name="Picture 2" descr="C:\Users\panagiotakopoulos\Desktop\oil-pumpj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3504" y="1175657"/>
            <a:ext cx="4989439" cy="1567541"/>
          </a:xfrm>
          <a:prstGeom prst="rect">
            <a:avLst/>
          </a:prstGeom>
          <a:noFill/>
        </p:spPr>
      </p:pic>
      <p:pic>
        <p:nvPicPr>
          <p:cNvPr id="2051" name="Picture 3" descr="C:\Users\panagiotakopoulos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5957" y="2863778"/>
            <a:ext cx="5007035" cy="1647773"/>
          </a:xfrm>
          <a:prstGeom prst="rect">
            <a:avLst/>
          </a:prstGeom>
          <a:noFill/>
        </p:spPr>
      </p:pic>
      <p:pic>
        <p:nvPicPr>
          <p:cNvPr id="2052" name="Picture 4" descr="C:\Users\panagiotakopoulos\Desktop\windsol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0631" y="4648199"/>
            <a:ext cx="4982312" cy="1541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898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ΑΝΑΝΕΩΣΙΜΗ ΕΝΕΡΓΕΙΑ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193891" y="2866985"/>
            <a:ext cx="2947136" cy="16011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200" dirty="0" smtClean="0"/>
              <a:t>Ανανεώνεται διαρκώς και με φυσικό τρόπο, σε αντίθεση με τα ορυκτά καύσιμα</a:t>
            </a:r>
            <a:endParaRPr lang="en-US" sz="2200" dirty="0" smtClean="0"/>
          </a:p>
        </p:txBody>
      </p:sp>
      <p:pic>
        <p:nvPicPr>
          <p:cNvPr id="5122" name="Picture 2" descr="C:\Users\panagiotakopoulos\Desktop\wi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136" y="1028700"/>
            <a:ext cx="2784763" cy="1714500"/>
          </a:xfrm>
          <a:prstGeom prst="rect">
            <a:avLst/>
          </a:prstGeom>
          <a:noFill/>
        </p:spPr>
      </p:pic>
      <p:pic>
        <p:nvPicPr>
          <p:cNvPr id="5126" name="Picture 6" descr="C:\Users\panagiotakopoulos\Desktop\geothe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639" y="2763196"/>
            <a:ext cx="2784764" cy="1838948"/>
          </a:xfrm>
          <a:prstGeom prst="rect">
            <a:avLst/>
          </a:prstGeom>
          <a:noFill/>
        </p:spPr>
      </p:pic>
      <p:pic>
        <p:nvPicPr>
          <p:cNvPr id="5127" name="Picture 7" descr="C:\Users\panagiotakopoulos\Desktop\hyd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745" y="4473187"/>
            <a:ext cx="2784763" cy="1760674"/>
          </a:xfrm>
          <a:prstGeom prst="rect">
            <a:avLst/>
          </a:prstGeom>
          <a:noFill/>
        </p:spPr>
      </p:pic>
      <p:pic>
        <p:nvPicPr>
          <p:cNvPr id="5128" name="Picture 8" descr="C:\Users\panagiotakopoulos\Desktop\sol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509" y="2736975"/>
            <a:ext cx="2860964" cy="1835025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32510" y="990300"/>
            <a:ext cx="2836718" cy="18807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Βρίσκεται σχεδόν παντού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τα ορυκτά καύσιμα  βρίσκονται σε πολύ μικρές</a:t>
            </a:r>
            <a:r>
              <a:rPr kumimoji="0" lang="el-GR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περιοχές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51418" y="1086941"/>
            <a:ext cx="2815937" cy="15835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Φιλική προς το περιβάλλον αντιμετωπίζοντας</a:t>
            </a:r>
            <a:r>
              <a:rPr kumimoji="0" lang="el-GR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την κλιματική αλλαγή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32509" y="4687184"/>
            <a:ext cx="2865455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l-GR" sz="2200" i="0" kern="0" dirty="0" smtClean="0"/>
              <a:t>Αέρας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</a:t>
            </a: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ήλιος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</a:t>
            </a: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βιομάζα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</a:t>
            </a: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νερό και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l-GR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γεωθερμία είναι οι κύριες ανανεώσιμες πηγές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6137230" y="4578173"/>
            <a:ext cx="2947136" cy="171011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l-GR" sz="2200" i="0" kern="0" dirty="0" smtClean="0"/>
              <a:t>Οι όροι «καθαρή ενέργεια» και «πράσινη ενέργεια»</a:t>
            </a:r>
            <a:r>
              <a:rPr lang="en-US" sz="2200" i="0" kern="0" dirty="0" smtClean="0"/>
              <a:t> </a:t>
            </a:r>
            <a:r>
              <a:rPr lang="el-GR" sz="2200" i="0" kern="0" dirty="0" smtClean="0"/>
              <a:t>χρησιμοποιούνται εναλλακτικά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7878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ΑΛΥΣΙΔΑ ΑΞΙΩΝ ΕΝΕΡΓΕΙΑΣ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3314" name="Picture 2" descr="C:\Users\panagiotakopoulos\Desktop\value ch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7429"/>
            <a:ext cx="9144000" cy="1775872"/>
          </a:xfrm>
          <a:prstGeom prst="rect">
            <a:avLst/>
          </a:prstGeom>
          <a:noFill/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 bwMode="auto">
          <a:xfrm>
            <a:off x="190919" y="2848719"/>
            <a:ext cx="8812404" cy="35922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dirty="0" smtClean="0"/>
              <a:t>Η</a:t>
            </a:r>
            <a:r>
              <a:rPr lang="el-GR" b="1" dirty="0" smtClean="0"/>
              <a:t> Παραγωγή (</a:t>
            </a:r>
            <a:r>
              <a:rPr lang="en-US" b="1" dirty="0" smtClean="0"/>
              <a:t>Generation</a:t>
            </a:r>
            <a:r>
              <a:rPr lang="el-GR" b="1" dirty="0" smtClean="0"/>
              <a:t>)</a:t>
            </a:r>
            <a:r>
              <a:rPr lang="en-US" dirty="0" smtClean="0"/>
              <a:t> </a:t>
            </a:r>
            <a:r>
              <a:rPr lang="el-GR" dirty="0" smtClean="0"/>
              <a:t>είναι η μετατροπή των βασικών ενεργειακών πόρων σε ηλεκτρισμό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dirty="0" smtClean="0"/>
              <a:t>Η</a:t>
            </a:r>
            <a:r>
              <a:rPr lang="el-GR" b="1" dirty="0" smtClean="0"/>
              <a:t> Μετάδοση (</a:t>
            </a:r>
            <a:r>
              <a:rPr lang="en-US" b="1" dirty="0" smtClean="0"/>
              <a:t>Transmission</a:t>
            </a:r>
            <a:r>
              <a:rPr lang="el-GR" b="1" dirty="0" smtClean="0"/>
              <a:t>) </a:t>
            </a:r>
            <a:r>
              <a:rPr lang="el-GR" dirty="0" smtClean="0"/>
              <a:t>είναι το 1</a:t>
            </a:r>
            <a:r>
              <a:rPr lang="el-GR" baseline="30000" dirty="0" smtClean="0"/>
              <a:t>ο</a:t>
            </a:r>
            <a:r>
              <a:rPr lang="el-GR" dirty="0" smtClean="0"/>
              <a:t> βήμα στη μεταφορά της ενέργειας και περιλαμβάνει γραμμές μεταφοράς υψηλής τάσης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dirty="0" smtClean="0"/>
              <a:t>Η</a:t>
            </a:r>
            <a:r>
              <a:rPr lang="el-GR" b="1" dirty="0" smtClean="0"/>
              <a:t> Διανομή (</a:t>
            </a:r>
            <a:r>
              <a:rPr lang="en-US" b="1" dirty="0" smtClean="0"/>
              <a:t>Distribution</a:t>
            </a:r>
            <a:r>
              <a:rPr lang="el-GR" b="1" dirty="0" smtClean="0"/>
              <a:t>)</a:t>
            </a:r>
            <a:r>
              <a:rPr lang="en-US" dirty="0" smtClean="0"/>
              <a:t> </a:t>
            </a:r>
            <a:r>
              <a:rPr lang="el-GR" dirty="0" smtClean="0"/>
              <a:t>αναφέρεται στην παροχή ηλεκτρισμού στο σημείο κατανάλωσης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dirty="0" smtClean="0"/>
              <a:t>Η</a:t>
            </a:r>
            <a:r>
              <a:rPr lang="el-GR" b="1" dirty="0" smtClean="0"/>
              <a:t> Μεταπώληση (</a:t>
            </a:r>
            <a:r>
              <a:rPr lang="en-US" b="1" dirty="0" smtClean="0"/>
              <a:t>Retail</a:t>
            </a:r>
            <a:r>
              <a:rPr lang="el-GR" b="1" dirty="0" smtClean="0"/>
              <a:t>)</a:t>
            </a:r>
            <a:r>
              <a:rPr lang="en-US" dirty="0" smtClean="0"/>
              <a:t> </a:t>
            </a:r>
            <a:r>
              <a:rPr lang="el-GR" dirty="0" smtClean="0"/>
              <a:t>και οι υπηρεσίες προστιθέμενης αξίας αφορούν στην εμπορευματοποίηση του ηλεκτρισμού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dirty="0" smtClean="0"/>
              <a:t>Η</a:t>
            </a:r>
            <a:r>
              <a:rPr lang="el-GR" b="1" dirty="0" smtClean="0"/>
              <a:t> Κατανάλωση (</a:t>
            </a:r>
            <a:r>
              <a:rPr lang="en-US" b="1" dirty="0" smtClean="0"/>
              <a:t>Consumption</a:t>
            </a:r>
            <a:r>
              <a:rPr lang="el-GR" b="1" dirty="0" smtClean="0"/>
              <a:t>)</a:t>
            </a:r>
            <a:r>
              <a:rPr lang="en-US" dirty="0" smtClean="0"/>
              <a:t> </a:t>
            </a:r>
            <a:r>
              <a:rPr lang="el-GR" dirty="0" smtClean="0"/>
              <a:t>καλύπτει τη χρήση του ηλεκτρισμού που γίνεται στο χώρο των πελατών-καταναλωτών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37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ΠΡΟΒΛΕΨΕΙΣ ΠΑΓΚΟΣΜΙΑΣ ΕΝΕΡΓΕΙΑΣ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409281"/>
            <a:ext cx="8812404" cy="45996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Η κατανάλωση της ενέργειας σε παγκόσμια κλίμακα θα αυξηθεί κατά 56% μεταξύ </a:t>
            </a:r>
            <a:r>
              <a:rPr lang="en-US" sz="2800" dirty="0" smtClean="0"/>
              <a:t>2010 </a:t>
            </a:r>
            <a:r>
              <a:rPr lang="el-GR" sz="2800" dirty="0" smtClean="0"/>
              <a:t>και </a:t>
            </a:r>
            <a:r>
              <a:rPr lang="en-US" sz="2800" dirty="0" smtClean="0"/>
              <a:t>2040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Η ανανεώσιμη και η πυρηνική ενέργεια θα αυξάνονται κατά 2.5%το χρόνο έκαστες. 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Τα ορυκτά καύσιμα θα συνεχίζουν να προμηθεύουν το 80% της παγκόσμιας ενέργειας στο 2040</a:t>
            </a: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l-GR" sz="2800" dirty="0" smtClean="0"/>
              <a:t>Οι εκπομπές διοξειδίου του άνθρακα θα αυξηθούν κατά 46% μεταξύ </a:t>
            </a:r>
            <a:r>
              <a:rPr lang="en-US" sz="2800" dirty="0"/>
              <a:t>2010 </a:t>
            </a:r>
            <a:r>
              <a:rPr lang="el-GR" sz="2800" dirty="0"/>
              <a:t>και </a:t>
            </a:r>
            <a:r>
              <a:rPr lang="en-US" sz="2800" dirty="0"/>
              <a:t>2040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592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ΠΡΟΒΛΕΨΕΙΣ ΚΑΤΑΝΑΛΩΣΗΣ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panagiotakopoulos\Desktop\world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5742"/>
            <a:ext cx="9144000" cy="4863401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401923" y="860248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i="0" dirty="0" smtClean="0"/>
              <a:t>Πηγή</a:t>
            </a:r>
            <a:r>
              <a:rPr lang="en-US" b="1" i="0" dirty="0" smtClean="0"/>
              <a:t>: U.S. Energy Information Administration, International Energy Outlook 2013</a:t>
            </a:r>
            <a:endParaRPr lang="el-GR" i="0" dirty="0" smtClean="0"/>
          </a:p>
        </p:txBody>
      </p:sp>
      <p:sp>
        <p:nvSpPr>
          <p:cNvPr id="7" name="6 - Ορθογώνιο"/>
          <p:cNvSpPr/>
          <p:nvPr/>
        </p:nvSpPr>
        <p:spPr>
          <a:xfrm>
            <a:off x="-28471" y="6046872"/>
            <a:ext cx="8430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/>
              <a:t>OECD: Organization for Economic Cooperation and Development</a:t>
            </a:r>
            <a:r>
              <a:rPr lang="el-GR" i="0" dirty="0" smtClean="0"/>
              <a:t> – Οργανισμός Οικονομικής Συνεργασίας και Ανάπτυξης</a:t>
            </a:r>
          </a:p>
        </p:txBody>
      </p:sp>
    </p:spTree>
    <p:extLst>
      <p:ext uri="{BB962C8B-B14F-4D97-AF65-F5344CB8AC3E}">
        <p14:creationId xmlns:p14="http://schemas.microsoft.com/office/powerpoint/2010/main" val="37764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l-GR" sz="3200" b="1" dirty="0" smtClean="0">
                <a:solidFill>
                  <a:schemeClr val="bg2">
                    <a:lumMod val="50000"/>
                  </a:schemeClr>
                </a:solidFill>
              </a:rPr>
              <a:t>ΠΡΟΒΛΗΜΑΤΑ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Τα κόστη και οι απαιτήσεις αυξάνονται ταχύτερα από την προσφορά πιέζοντας την παγκόσμια εξόρυξη ορυκτών καυσίμων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Τα ορυκτά καύσιμα παραμένουν φθηνότερα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Υψηλή υποβάθμιση του περιβάλλοντος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Οι υπάρχουσες ενεργειακές υποδομές </a:t>
            </a:r>
            <a:r>
              <a:rPr lang="en-US" sz="2400" dirty="0" smtClean="0"/>
              <a:t>(</a:t>
            </a:r>
            <a:r>
              <a:rPr lang="el-GR" sz="2400" dirty="0" smtClean="0"/>
              <a:t>κτήρια</a:t>
            </a:r>
            <a:r>
              <a:rPr lang="en-US" sz="2400" dirty="0" smtClean="0"/>
              <a:t>, </a:t>
            </a:r>
            <a:r>
              <a:rPr lang="el-GR" sz="2400" dirty="0" smtClean="0"/>
              <a:t>δίκτυα ηλεκτρισμού</a:t>
            </a:r>
            <a:r>
              <a:rPr lang="en-US" sz="2400" dirty="0" smtClean="0"/>
              <a:t>, </a:t>
            </a:r>
            <a:r>
              <a:rPr lang="el-GR" sz="2400" dirty="0" smtClean="0"/>
              <a:t>νομικά θέματα</a:t>
            </a:r>
            <a:r>
              <a:rPr lang="en-US" sz="2400" dirty="0" smtClean="0"/>
              <a:t>) </a:t>
            </a:r>
            <a:r>
              <a:rPr lang="el-GR" sz="2400" dirty="0" smtClean="0"/>
              <a:t>δεν είναι ευέλικτες στο να ενσωματώσουμε ανανεώσιμες πηγές ενέργειας</a:t>
            </a:r>
            <a:endParaRPr lang="en-US" sz="24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l-GR" sz="2400" dirty="0" smtClean="0"/>
              <a:t>Ανυπαρξία κοινού εδάφους σε ενεργειακές </a:t>
            </a:r>
            <a:r>
              <a:rPr lang="el-GR" sz="2400" dirty="0"/>
              <a:t>πολιτικές που </a:t>
            </a:r>
            <a:r>
              <a:rPr lang="el-GR" sz="2400" dirty="0" smtClean="0"/>
              <a:t>εμποδίζει το συνεκτικό ενεργειακό σχεδιασμό</a:t>
            </a:r>
            <a:endParaRPr lang="en-US" sz="2400" dirty="0" smtClean="0"/>
          </a:p>
          <a:p>
            <a:pPr algn="just"/>
            <a:r>
              <a:rPr lang="el-GR" sz="2400" dirty="0" smtClean="0"/>
              <a:t>Διάφοροι παράγοντες (οικονομικοί, πολιτικοί, κλπ.) αποτρέπουν τη γρήγορη και ευρεία εξάπλωση των ανανεώσιμων πηγών ενέργειας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98486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8</TotalTime>
  <Words>517</Words>
  <Application>Microsoft Office PowerPoint</Application>
  <PresentationFormat>Προβολή στην οθόνη (4:3)</PresentationFormat>
  <Paragraphs>62</Paragraphs>
  <Slides>11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61</vt:lpstr>
      <vt:lpstr>Παρουσίαση του PowerPoint</vt:lpstr>
      <vt:lpstr>Παρουσίαση του PowerPoint</vt:lpstr>
      <vt:lpstr>Η ΕΝΕΡΓΕΙΑ ΣΗΜΕΡΑ</vt:lpstr>
      <vt:lpstr>ΠΗΓΕΣ ΕΝΕΡΓΕΙΑΣ</vt:lpstr>
      <vt:lpstr>ΑΝΑΝΕΩΣΙΜΗ ΕΝΕΡΓΕΙΑ</vt:lpstr>
      <vt:lpstr>ΑΛΥΣΙΔΑ ΑΞΙΩΝ ΕΝΕΡΓΕΙΑΣ</vt:lpstr>
      <vt:lpstr>ΠΡΟΒΛΕΨΕΙΣ ΠΑΓΚΟΣΜΙΑΣ ΕΝΕΡΓΕΙΑΣ</vt:lpstr>
      <vt:lpstr>ΠΡΟΒΛΕΨΕΙΣ ΚΑΤΑΝΑΛΩΣΗΣ</vt:lpstr>
      <vt:lpstr>ΠΡΟΒΛΗΜΑΤΑ</vt:lpstr>
      <vt:lpstr>ΠΡΟΚΛΗΣΕΙΣ</vt:lpstr>
      <vt:lpstr>ΕΞΥΠΝΗ ΕΝΕΡΓΕΙΑ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1619</cp:revision>
  <dcterms:created xsi:type="dcterms:W3CDTF">2013-05-11T20:59:03Z</dcterms:created>
  <dcterms:modified xsi:type="dcterms:W3CDTF">2016-08-03T07:47:52Z</dcterms:modified>
</cp:coreProperties>
</file>