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93" r:id="rId2"/>
    <p:sldId id="492" r:id="rId3"/>
    <p:sldId id="494" r:id="rId4"/>
    <p:sldId id="495" r:id="rId5"/>
    <p:sldId id="496" r:id="rId6"/>
    <p:sldId id="497" r:id="rId7"/>
    <p:sldId id="498" r:id="rId8"/>
    <p:sldId id="499" r:id="rId9"/>
    <p:sldId id="500" r:id="rId10"/>
    <p:sldId id="501" r:id="rId11"/>
    <p:sldId id="460" r:id="rId12"/>
    <p:sldId id="452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64" d="100"/>
          <a:sy n="64" d="100"/>
        </p:scale>
        <p:origin x="-114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643598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603169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>
                <a:solidFill>
                  <a:prstClr val="black"/>
                </a:solidFill>
              </a:rPr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434267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titutebe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ocean.com/en/smart-home-and-home-automatio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rgbClr val="808080">
                    <a:lumMod val="50000"/>
                  </a:srgb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>
              <a:solidFill>
                <a:srgbClr val="000000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l-GR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ΠΡΟΓΡΑΜΜΑ ΕΚΠΑΙΔΕΥΣΗΣ</a:t>
            </a:r>
            <a:r>
              <a:rPr lang="en-US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 III</a:t>
            </a:r>
          </a:p>
          <a:p>
            <a:pPr algn="ctr">
              <a:defRPr/>
            </a:pP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Επιχειρηματικοτητα</a:t>
            </a:r>
            <a:r>
              <a:rPr lang="el-GR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n-US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– </a:t>
            </a: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Εξυπνη</a:t>
            </a:r>
            <a:r>
              <a:rPr lang="el-GR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ενεργεια</a:t>
            </a:r>
            <a:endParaRPr lang="en-GB" sz="2400" b="1" i="0" cap="small" dirty="0">
              <a:solidFill>
                <a:srgbClr val="808080">
                  <a:lumMod val="50000"/>
                </a:srgb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rgbClr val="808080">
                  <a:lumMod val="50000"/>
                </a:srgb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rgbClr val="808080">
                  <a:lumMod val="50000"/>
                </a:srgbClr>
              </a:solidFill>
            </a:endParaRPr>
          </a:p>
          <a:p>
            <a:pPr algn="ctr">
              <a:defRPr/>
            </a:pPr>
            <a:r>
              <a:rPr lang="el-GR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ΕΝΟΤΗΤΑ</a:t>
            </a:r>
            <a:r>
              <a:rPr lang="en-GB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 3</a:t>
            </a:r>
          </a:p>
          <a:p>
            <a:pPr algn="ctr">
              <a:defRPr/>
            </a:pPr>
            <a:r>
              <a:rPr lang="el-GR" sz="2400" b="1" i="0" cap="small" dirty="0" err="1">
                <a:solidFill>
                  <a:srgbClr val="808080">
                    <a:lumMod val="50000"/>
                  </a:srgbClr>
                </a:solidFill>
              </a:rPr>
              <a:t>Τομεισ</a:t>
            </a:r>
            <a:r>
              <a:rPr lang="el-GR" sz="2400" b="1" i="0" cap="small" dirty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 dirty="0" err="1">
                <a:solidFill>
                  <a:srgbClr val="808080">
                    <a:lumMod val="50000"/>
                  </a:srgbClr>
                </a:solidFill>
              </a:rPr>
              <a:t>εφαρμογησ</a:t>
            </a:r>
            <a:r>
              <a:rPr lang="el-GR" sz="2400" b="1" i="0" cap="small" dirty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 dirty="0" err="1">
                <a:solidFill>
                  <a:srgbClr val="808080">
                    <a:lumMod val="50000"/>
                  </a:srgbClr>
                </a:solidFill>
              </a:rPr>
              <a:t>πρασινησ</a:t>
            </a:r>
            <a:r>
              <a:rPr lang="el-GR" sz="2400" b="1" i="0" cap="small" dirty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>
                <a:solidFill>
                  <a:srgbClr val="808080">
                    <a:lumMod val="50000"/>
                  </a:srgbClr>
                </a:solidFill>
              </a:rPr>
              <a:t>επιχειρηματικοτητασ</a:t>
            </a:r>
            <a:endParaRPr lang="en-GB" sz="2400" b="1" i="0" cap="small" dirty="0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5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ΕΦΑΡΜΟΓΕΣ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147" name="Picture 3" descr="C:\Users\panagiotakopoulos\Desktop\Z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24933"/>
            <a:ext cx="9144000" cy="54663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4731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ΒΙΒΛΙΟΓΡΑΦΙΑ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70822" y="967159"/>
            <a:ext cx="8792308" cy="962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1600" dirty="0" smtClean="0"/>
              <a:t>Frost and Sullivan (2011). The Key to Cost-Effective and Sustainable Buildings: Intelligent Energy. </a:t>
            </a:r>
          </a:p>
          <a:p>
            <a:pPr marL="0" indent="0">
              <a:buNone/>
            </a:pPr>
            <a:r>
              <a:rPr lang="en-US" sz="1600" dirty="0" smtClean="0"/>
              <a:t>European Commission (2010). ‘EU energy and Transport in Figures - Statistical Pocket Book 2010‘.</a:t>
            </a:r>
          </a:p>
          <a:p>
            <a:pPr marL="0" indent="0">
              <a:buNone/>
            </a:pPr>
            <a:r>
              <a:rPr lang="en-US" sz="1600" dirty="0" smtClean="0"/>
              <a:t>Institute for building efficiency (</a:t>
            </a:r>
            <a:r>
              <a:rPr lang="en-US" sz="1600" dirty="0" smtClean="0">
                <a:hlinkClick r:id="rId2"/>
              </a:rPr>
              <a:t>http://www.institutebe.com/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ΠΗΓΕΣ ΕΙΚΟΝΩΝ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693336"/>
            <a:ext cx="9144000" cy="15173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dirty="0" smtClean="0"/>
              <a:t>ht</a:t>
            </a:r>
            <a:r>
              <a:rPr lang="en-US" sz="1600" dirty="0" smtClean="0"/>
              <a:t>tp://www.eereports.com/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http://barkell.co.uk/web/hvac-controls/building-management-systems.htm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http://www.nanowerk.com/news2/green/newsid=37546.php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>
                <a:hlinkClick r:id="rId2"/>
              </a:rPr>
              <a:t>https://www.enocean.com/en/smart-home-and-home-automation/</a:t>
            </a: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l-GR" sz="3600" b="1" u="sng" dirty="0" smtClean="0">
                <a:solidFill>
                  <a:schemeClr val="bg2">
                    <a:lumMod val="50000"/>
                  </a:schemeClr>
                </a:solidFill>
              </a:rPr>
              <a:t>ΘΕΜΑ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8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l-GR" sz="3600" b="1" dirty="0" smtClean="0">
                <a:solidFill>
                  <a:schemeClr val="bg2">
                    <a:lumMod val="50000"/>
                  </a:schemeClr>
                </a:solidFill>
              </a:rPr>
              <a:t>Έξυπνη ενέργεια στις πόλεις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ΕΝΕΡΓΕΙΑ ΚΑΙ ΚΤΗΡΙΑ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47343"/>
            <a:ext cx="3165231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500" dirty="0" smtClean="0"/>
              <a:t>Τα κτήρια καταναλώνουν περισσότερο από το </a:t>
            </a:r>
            <a:r>
              <a:rPr lang="en-US" sz="2500" dirty="0" smtClean="0"/>
              <a:t>40% </a:t>
            </a:r>
            <a:r>
              <a:rPr lang="el-GR" sz="2500" dirty="0" smtClean="0"/>
              <a:t>της συνολικής ενέργειας παγκοσμίως</a:t>
            </a:r>
            <a:endParaRPr lang="en-US" sz="25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500" dirty="0" smtClean="0"/>
              <a:t>Η θέρμανση η ψύξη και ο φωτισμός ευθύνονται για περίπου </a:t>
            </a:r>
            <a:r>
              <a:rPr lang="en-US" sz="2500" dirty="0" smtClean="0"/>
              <a:t>25% </a:t>
            </a:r>
            <a:r>
              <a:rPr lang="el-GR" sz="2500" dirty="0" smtClean="0"/>
              <a:t>από τις παγκόσμιες εκπομπές </a:t>
            </a:r>
            <a:r>
              <a:rPr lang="en-US" sz="2500" dirty="0" smtClean="0"/>
              <a:t>CO</a:t>
            </a:r>
            <a:r>
              <a:rPr lang="en-US" sz="2500" baseline="-25000" dirty="0" smtClean="0"/>
              <a:t>2</a:t>
            </a:r>
            <a:endParaRPr lang="en-US" sz="2500" dirty="0" smtClean="0"/>
          </a:p>
        </p:txBody>
      </p:sp>
      <p:pic>
        <p:nvPicPr>
          <p:cNvPr id="1026" name="Picture 2" descr="C:\Users\panagiotakopoulos\Desktop\BUILD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115368"/>
            <a:ext cx="5791200" cy="49035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5609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ΑΝΑΓΚΗ ΓΙΑ ΕΝΕΡΓΕΙΑΚΑ ΑΠΟΔΟΤΙΚΑ ΚΤΗΡΙΑ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8792308" cy="510207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 smtClean="0"/>
              <a:t>Περίπου </a:t>
            </a:r>
            <a:r>
              <a:rPr lang="en-US" sz="2500" dirty="0" smtClean="0"/>
              <a:t>50% </a:t>
            </a:r>
            <a:r>
              <a:rPr lang="el-GR" sz="2500" dirty="0" smtClean="0"/>
              <a:t>της χρησιμοποιούμενης ενέργειας χάνεται λόγω αναποτελεσματικού φωτισμού, </a:t>
            </a:r>
            <a:r>
              <a:rPr lang="el-GR" sz="2500" dirty="0"/>
              <a:t>θέρμανσης, εξαερισμού και κλιματισμού </a:t>
            </a:r>
            <a:r>
              <a:rPr lang="el-GR" sz="2500" dirty="0" smtClean="0"/>
              <a:t>και υποδομές ηλεκτρικής ενέργειας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 smtClean="0"/>
              <a:t>Η ζήτηση ενέργειας αυξάνεται και ο ταχύτερα αναπτυσσόμενος τομέας ζήτησης ενέργειας είναι τα εμπορικά κτήρια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 smtClean="0"/>
              <a:t>Ενσωμάτωση πράσινης ενέργειας για βιωσιμότητα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500" dirty="0" smtClean="0"/>
              <a:t>Μελέτες προτείνουν ότι μπορούν να επιτευχθούν μαζικές εξοικονομήσεις ενέργειας με την εφαρμογή των ΤΠΕ</a:t>
            </a:r>
            <a:r>
              <a:rPr lang="en-US" sz="2500" dirty="0" smtClean="0"/>
              <a:t>: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l-GR" sz="1800" dirty="0" smtClean="0"/>
              <a:t>Μέχρι </a:t>
            </a:r>
            <a:r>
              <a:rPr lang="en-US" sz="1800" dirty="0" smtClean="0"/>
              <a:t>75% </a:t>
            </a:r>
            <a:r>
              <a:rPr lang="el-GR" sz="1800" dirty="0" smtClean="0"/>
              <a:t>για φωτισμό </a:t>
            </a:r>
            <a:r>
              <a:rPr lang="en-US" sz="1800" dirty="0" smtClean="0"/>
              <a:t>– 5% </a:t>
            </a:r>
            <a:r>
              <a:rPr lang="el-GR" sz="1800" dirty="0" smtClean="0"/>
              <a:t>της συνολικής κατανάλωσης ενέργειας των κτηρίων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l-GR" sz="1800" dirty="0"/>
              <a:t>Μέχρι </a:t>
            </a:r>
            <a:r>
              <a:rPr lang="en-US" sz="1800" dirty="0" smtClean="0"/>
              <a:t>10% </a:t>
            </a:r>
            <a:r>
              <a:rPr lang="el-GR" sz="1800" dirty="0" smtClean="0"/>
              <a:t>για θέρμανση και ψύξη </a:t>
            </a:r>
            <a:r>
              <a:rPr lang="en-US" sz="1800" dirty="0" smtClean="0"/>
              <a:t>– 7% </a:t>
            </a:r>
            <a:r>
              <a:rPr lang="el-GR" sz="1800" dirty="0"/>
              <a:t>της συνολικής κατανάλωσης </a:t>
            </a:r>
            <a:r>
              <a:rPr lang="el-GR" sz="1800" dirty="0" smtClean="0"/>
              <a:t>των κτηρίων</a:t>
            </a:r>
            <a:endParaRPr lang="en-US" sz="1800" dirty="0" smtClean="0"/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l-GR" sz="1800" dirty="0"/>
              <a:t>Μέχρι </a:t>
            </a:r>
            <a:r>
              <a:rPr lang="en-US" sz="1800" dirty="0" smtClean="0"/>
              <a:t>30% </a:t>
            </a:r>
            <a:r>
              <a:rPr lang="el-GR" sz="1800" dirty="0" smtClean="0"/>
              <a:t>σε δημόσια κτήρια</a:t>
            </a:r>
            <a:endParaRPr lang="en-US" sz="1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887048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ΕΞΥΠΝΑ ΚΤΗΡΙΑ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857254"/>
            <a:ext cx="8812405" cy="1745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i="1" dirty="0" smtClean="0"/>
              <a:t>“</a:t>
            </a:r>
            <a:r>
              <a:rPr lang="el-GR" sz="2200" i="1" dirty="0" smtClean="0"/>
              <a:t>Τα έξυπνα κτήρια εστιάζουν στην ελαχιστοποίηση της χρήσης ενέργειας και των περιβαλλοντικών επιπτώσεων, ενώ μεγιστοποιούν την άνεση</a:t>
            </a:r>
            <a:r>
              <a:rPr lang="en-US" sz="2200" i="1" dirty="0" smtClean="0"/>
              <a:t>, </a:t>
            </a:r>
            <a:r>
              <a:rPr lang="el-GR" sz="2200" i="1" dirty="0" smtClean="0"/>
              <a:t>την υγιεινή και την ασφάλεια</a:t>
            </a:r>
            <a:r>
              <a:rPr lang="en-US" sz="2200" i="1" dirty="0" smtClean="0"/>
              <a:t>.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200" i="1" dirty="0" smtClean="0"/>
              <a:t>Εκμεταλλεύονται την τεχνολογία για την παροχή ενισχυμένης απόδοσης και είναι συνδεδεμένα και ανταποδοτικά με το έξυπνο πλέγμα</a:t>
            </a:r>
            <a:r>
              <a:rPr lang="en-US" sz="2200" i="1" dirty="0" smtClean="0"/>
              <a:t>”</a:t>
            </a:r>
          </a:p>
        </p:txBody>
      </p:sp>
      <p:pic>
        <p:nvPicPr>
          <p:cNvPr id="3075" name="Picture 3" descr="C:\Users\panagiotakopoulos\Desktop\S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59477"/>
            <a:ext cx="4451420" cy="36099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3076" name="Picture 4" descr="C:\Users\panagiotakopoulos\Desktop\S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33152"/>
            <a:ext cx="4572000" cy="36676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8957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nagiotakopoulos\Desktop\220547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4912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596277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5072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ΤΠΕ ΓΙΑ ΕΞΥΠΝΑ ΚΤΗΡΙΑ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panagiotakopoulos\Desktop\TechsBuil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3675"/>
            <a:ext cx="9144000" cy="57677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671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ΣΥΣΤΗΜΑΤΑ ΕΝΕΡΓΕΙΑΚΗΣ ΔΙΑΧΕΙΡΙΣΗΣ ΚΤΗΡΙΩΝ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326246"/>
            <a:ext cx="8812405" cy="99950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Ενσωματωμένα συστήματα λογισμικού, </a:t>
            </a:r>
            <a:r>
              <a:rPr lang="el-GR" sz="2600" dirty="0" err="1" smtClean="0"/>
              <a:t>υλισμικού</a:t>
            </a:r>
            <a:r>
              <a:rPr lang="el-GR" sz="2600" dirty="0" smtClean="0"/>
              <a:t> και υπηρεσιών που ελέγχουν τη χρήση της ενέργειας μέσω ΤΠΕ</a:t>
            </a:r>
            <a:endParaRPr lang="en-US" sz="2600" dirty="0" smtClean="0"/>
          </a:p>
        </p:txBody>
      </p:sp>
      <p:pic>
        <p:nvPicPr>
          <p:cNvPr id="4099" name="Picture 3" descr="C:\Users\panagiotakopoulos\Desktop\B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4673" y="2763982"/>
            <a:ext cx="3969327" cy="333548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7687" y="2608877"/>
            <a:ext cx="4946985" cy="360624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l-G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Συστήματα παρακολούθησης, αυτοματοποίησης και ελέγχου</a:t>
            </a:r>
            <a:r>
              <a:rPr kumimoji="0" lang="el-GR" sz="2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λειτουργιών</a:t>
            </a:r>
            <a:r>
              <a:rPr kumimoji="0" lang="el-G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kumimoji="0" lang="el-GR" sz="2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όπως θέρμανση, εξαερισμός, κλιματισμός, θερμοστάτες και φωτισμός</a:t>
            </a:r>
            <a:endParaRPr kumimoji="0" 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l-GR" sz="2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Άυξηση</a:t>
            </a:r>
            <a:r>
              <a:rPr kumimoji="0" lang="el-G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ενεργειακής</a:t>
            </a:r>
            <a:r>
              <a:rPr kumimoji="0" lang="el-GR" sz="2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αποδοτικότητας κτηρίων και βελτίωση άνεσης καθημερινής διαβίωσης</a:t>
            </a:r>
            <a:endParaRPr kumimoji="0" 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1735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ΣΥΜΒΑΤΙΚΑ ΕΝΑΝΤΙ ΕΞΥΠΝΩΝ ΚΤΗΡΙΩΝ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170" name="Picture 2" descr="C:\Users\panagiotakopoulos\Desktop\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35464"/>
            <a:ext cx="9144000" cy="5104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4083155"/>
      </p:ext>
    </p:extLst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24900</TotalTime>
  <Words>328</Words>
  <Application>Microsoft Office PowerPoint</Application>
  <PresentationFormat>Προβολή στην οθόνη (4:3)</PresentationFormat>
  <Paragraphs>48</Paragraphs>
  <Slides>12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61</vt:lpstr>
      <vt:lpstr>Παρουσίαση του PowerPoint</vt:lpstr>
      <vt:lpstr>Παρουσίαση του PowerPoint</vt:lpstr>
      <vt:lpstr>ΕΝΕΡΓΕΙΑ ΚΑΙ ΚΤΗΡΙΑ</vt:lpstr>
      <vt:lpstr>ΑΝΑΓΚΗ ΓΙΑ ΕΝΕΡΓΕΙΑΚΑ ΑΠΟΔΟΤΙΚΑ ΚΤΗΡΙΑ</vt:lpstr>
      <vt:lpstr>ΕΞΥΠΝΑ ΚΤΗΡΙΑ</vt:lpstr>
      <vt:lpstr>Παρουσίαση του PowerPoint</vt:lpstr>
      <vt:lpstr>ΤΠΕ ΓΙΑ ΕΞΥΠΝΑ ΚΤΗΡΙΑ</vt:lpstr>
      <vt:lpstr>ΣΥΣΤΗΜΑΤΑ ΕΝΕΡΓΕΙΑΚΗΣ ΔΙΑΧΕΙΡΙΣΗΣ ΚΤΗΡΙΩΝ</vt:lpstr>
      <vt:lpstr>ΣΥΜΒΑΤΙΚΑ ΕΝΑΝΤΙ ΕΞΥΠΝΩΝ ΚΤΗΡΙΩΝ</vt:lpstr>
      <vt:lpstr>ΕΦΑΡΜΟΓΕΣ</vt:lpstr>
      <vt:lpstr>ΒΙΒΛΙΟΓΡΑΦΙΑ</vt:lpstr>
      <vt:lpstr>ΠΗΓΕΣ ΕΙΚΟΝΩΝ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1609</cp:revision>
  <dcterms:created xsi:type="dcterms:W3CDTF">2013-05-11T20:59:03Z</dcterms:created>
  <dcterms:modified xsi:type="dcterms:W3CDTF">2016-08-03T09:37:01Z</dcterms:modified>
</cp:coreProperties>
</file>