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7"/>
  </p:notesMasterIdLst>
  <p:handoutMasterIdLst>
    <p:handoutMasterId r:id="rId28"/>
  </p:handoutMasterIdLst>
  <p:sldIdLst>
    <p:sldId id="486" r:id="rId2"/>
    <p:sldId id="485" r:id="rId3"/>
    <p:sldId id="487" r:id="rId4"/>
    <p:sldId id="488" r:id="rId5"/>
    <p:sldId id="489" r:id="rId6"/>
    <p:sldId id="490" r:id="rId7"/>
    <p:sldId id="491" r:id="rId8"/>
    <p:sldId id="492" r:id="rId9"/>
    <p:sldId id="493" r:id="rId10"/>
    <p:sldId id="494" r:id="rId11"/>
    <p:sldId id="495" r:id="rId12"/>
    <p:sldId id="496" r:id="rId13"/>
    <p:sldId id="497" r:id="rId14"/>
    <p:sldId id="498" r:id="rId15"/>
    <p:sldId id="499" r:id="rId16"/>
    <p:sldId id="500" r:id="rId17"/>
    <p:sldId id="501" r:id="rId18"/>
    <p:sldId id="502" r:id="rId19"/>
    <p:sldId id="503" r:id="rId20"/>
    <p:sldId id="504" r:id="rId21"/>
    <p:sldId id="505" r:id="rId22"/>
    <p:sldId id="506" r:id="rId23"/>
    <p:sldId id="507" r:id="rId24"/>
    <p:sldId id="385" r:id="rId25"/>
    <p:sldId id="452" r:id="rId26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1pPr>
    <a:lvl2pPr marL="457200" algn="l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2pPr>
    <a:lvl3pPr marL="914400" algn="l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3pPr>
    <a:lvl4pPr marL="1371600" algn="l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4pPr>
    <a:lvl5pPr marL="1828800" algn="l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5pPr>
    <a:lvl6pPr marL="2286000" algn="l" defTabSz="914400" rtl="0" eaLnBrk="1" latinLnBrk="0" hangingPunct="1">
      <a:defRPr i="1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6pPr>
    <a:lvl7pPr marL="2743200" algn="l" defTabSz="914400" rtl="0" eaLnBrk="1" latinLnBrk="0" hangingPunct="1">
      <a:defRPr i="1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7pPr>
    <a:lvl8pPr marL="3200400" algn="l" defTabSz="914400" rtl="0" eaLnBrk="1" latinLnBrk="0" hangingPunct="1">
      <a:defRPr i="1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8pPr>
    <a:lvl9pPr marL="3657600" algn="l" defTabSz="914400" rtl="0" eaLnBrk="1" latinLnBrk="0" hangingPunct="1">
      <a:defRPr i="1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CC"/>
    <a:srgbClr val="FF6699"/>
    <a:srgbClr val="993366"/>
    <a:srgbClr val="008000"/>
    <a:srgbClr val="996600"/>
    <a:srgbClr val="FF0066"/>
    <a:srgbClr val="000066"/>
    <a:srgbClr val="00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Μεσαίο στυλ 2 - Έμφαση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703" autoAdjust="0"/>
    <p:restoredTop sz="94342" autoAdjust="0"/>
  </p:normalViewPr>
  <p:slideViewPr>
    <p:cSldViewPr snapToGrid="0">
      <p:cViewPr varScale="1">
        <p:scale>
          <a:sx n="64" d="100"/>
          <a:sy n="64" d="100"/>
        </p:scale>
        <p:origin x="-1148" y="-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>
      <p:cViewPr varScale="1">
        <p:scale>
          <a:sx n="59" d="100"/>
          <a:sy n="59" d="100"/>
        </p:scale>
        <p:origin x="-2508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FBB910F5-59C0-4596-A203-39C879F43506}" type="datetime1">
              <a:rPr lang="en-US"/>
              <a:pPr>
                <a:defRPr/>
              </a:pPr>
              <a:t>8/3/2016</a:t>
            </a:fld>
            <a:endParaRPr lang="el-GR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pPr>
              <a:defRPr/>
            </a:pPr>
            <a:r>
              <a:rPr lang="el-GR"/>
              <a:t>9ο ΠΕΣΧΜ: Η Συμβολή της Χημικής Μηχανικής στην Αειφόρο Ανάπτυξη</a:t>
            </a:r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AE53357A-67FC-4270-8BDA-067EF194E0C3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1260156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i="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i="0"/>
            </a:lvl1pPr>
          </a:lstStyle>
          <a:p>
            <a:pPr>
              <a:defRPr/>
            </a:pPr>
            <a:fld id="{A4A11E4C-A8ED-4B91-BA17-D27C6A647462}" type="datetime1">
              <a:rPr lang="en-US"/>
              <a:pPr>
                <a:defRPr/>
              </a:pPr>
              <a:t>8/3/2016</a:t>
            </a:fld>
            <a:endParaRPr lang="en-US" altLang="zh-CN" dirty="0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194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i="0"/>
            </a:lvl1pPr>
          </a:lstStyle>
          <a:p>
            <a:pPr>
              <a:defRPr/>
            </a:pPr>
            <a:r>
              <a:rPr lang="en-US" altLang="zh-CN"/>
              <a:t>9ο ΠΕΣΧΜ: Η </a:t>
            </a:r>
            <a:r>
              <a:rPr lang="en-US" altLang="zh-CN" err="1"/>
              <a:t>Συμβολή</a:t>
            </a:r>
            <a:r>
              <a:rPr lang="en-US" altLang="zh-CN"/>
              <a:t> </a:t>
            </a:r>
            <a:r>
              <a:rPr lang="en-US" altLang="zh-CN" err="1"/>
              <a:t>της</a:t>
            </a:r>
            <a:r>
              <a:rPr lang="en-US" altLang="zh-CN"/>
              <a:t> </a:t>
            </a:r>
            <a:r>
              <a:rPr lang="en-US" altLang="zh-CN" err="1"/>
              <a:t>Χημικής</a:t>
            </a:r>
            <a:r>
              <a:rPr lang="en-US" altLang="zh-CN"/>
              <a:t> </a:t>
            </a:r>
            <a:r>
              <a:rPr lang="en-US" altLang="zh-CN" err="1"/>
              <a:t>Μηχανικής</a:t>
            </a:r>
            <a:r>
              <a:rPr lang="en-US" altLang="zh-CN"/>
              <a:t> </a:t>
            </a:r>
            <a:r>
              <a:rPr lang="en-US" altLang="zh-CN" err="1"/>
              <a:t>στην</a:t>
            </a:r>
            <a:r>
              <a:rPr lang="en-US" altLang="zh-CN"/>
              <a:t> </a:t>
            </a:r>
            <a:r>
              <a:rPr lang="en-US" altLang="zh-CN" err="1"/>
              <a:t>Αειφόρο</a:t>
            </a:r>
            <a:r>
              <a:rPr lang="en-US" altLang="zh-CN"/>
              <a:t> </a:t>
            </a:r>
            <a:r>
              <a:rPr lang="en-US" altLang="zh-CN" err="1"/>
              <a:t>Ανάπτυξη</a:t>
            </a:r>
            <a:endParaRPr lang="en-US" altLang="zh-CN"/>
          </a:p>
        </p:txBody>
      </p:sp>
      <p:sp>
        <p:nvSpPr>
          <p:cNvPr id="194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i="0"/>
            </a:lvl1pPr>
          </a:lstStyle>
          <a:p>
            <a:pPr>
              <a:defRPr/>
            </a:pPr>
            <a:fld id="{608A7537-9678-4B00-B4C2-DA4AFD08B26C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8704391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 altLang="zh-CN" smtClean="0"/>
              <a:t>9ο ΠΕΣΧΜ: Η Συμβολή της Χημικής Μηχανικής στην Αειφόρο Ανάπτυξη</a:t>
            </a:r>
          </a:p>
        </p:txBody>
      </p:sp>
      <p:sp>
        <p:nvSpPr>
          <p:cNvPr id="16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l-GR" altLang="el-GR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websbook_2279434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701925" y="2130425"/>
            <a:ext cx="4800600" cy="1470025"/>
          </a:xfrm>
          <a:prstGeom prst="rect">
            <a:avLst/>
          </a:prstGeom>
        </p:spPr>
        <p:txBody>
          <a:bodyPr/>
          <a:lstStyle>
            <a:lvl1pPr algn="l">
              <a:buClr>
                <a:srgbClr val="FFFFFF"/>
              </a:buCl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701925" y="3886200"/>
            <a:ext cx="4114800" cy="1752600"/>
          </a:xfrm>
          <a:prstGeom prst="rect">
            <a:avLst/>
          </a:prstGeom>
        </p:spPr>
        <p:txBody>
          <a:bodyPr/>
          <a:lstStyle>
            <a:lvl1pPr marL="0" indent="0">
              <a:buClr>
                <a:srgbClr val="FFFFFF"/>
              </a:buClr>
              <a:buFontTx/>
              <a:buNone/>
              <a:defRPr sz="3500" baseline="0"/>
            </a:lvl1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703513" y="274638"/>
            <a:ext cx="6316662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693988" y="1600200"/>
            <a:ext cx="6326187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39750" y="1341438"/>
            <a:ext cx="3956050" cy="47847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341438"/>
            <a:ext cx="3956050" cy="47847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703513" y="274638"/>
            <a:ext cx="6316662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altLang="zh-CN" noProof="0" dirty="0" smtClean="0"/>
              <a:t>Click icon to add picture</a:t>
            </a:r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843213" y="404813"/>
            <a:ext cx="5832475" cy="692150"/>
          </a:xfrm>
          <a:prstGeom prst="rect">
            <a:avLst/>
          </a:prstGeom>
        </p:spPr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68313" y="1298575"/>
            <a:ext cx="8207375" cy="482758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40513" y="260350"/>
            <a:ext cx="2057400" cy="5865813"/>
          </a:xfrm>
          <a:prstGeom prst="rect">
            <a:avLst/>
          </a:prstGeom>
        </p:spPr>
        <p:txBody>
          <a:bodyPr vert="eaVert"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68313" y="260350"/>
            <a:ext cx="6019800" cy="586581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3" descr="websbook_227943411.jpg"/>
          <p:cNvPicPr>
            <a:picLocks noChangeAspect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9" r:id="rId2"/>
    <p:sldLayoutId id="2147483658" r:id="rId3"/>
    <p:sldLayoutId id="2147483657" r:id="rId4"/>
    <p:sldLayoutId id="2147483656" r:id="rId5"/>
    <p:sldLayoutId id="2147483655" r:id="rId6"/>
    <p:sldLayoutId id="2147483654" r:id="rId7"/>
    <p:sldLayoutId id="2147483653" r:id="rId8"/>
    <p:sldLayoutId id="2147483652" r:id="rId9"/>
    <p:sldLayoutId id="2147483651" r:id="rId10"/>
    <p:sldLayoutId id="2147483650" r:id="rId11"/>
  </p:sldLayoutIdLst>
  <p:timing>
    <p:tnLst>
      <p:par>
        <p:cTn id="1" dur="indefinite" restart="never" nodeType="tmRoot"/>
      </p:par>
    </p:tnLst>
  </p:timing>
  <p:hf hdr="0" ftr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Calibri" pitchFamily="34" charset="0"/>
          <a:ea typeface="Arial Unicode MS" pitchFamily="34" charset="-128"/>
          <a:cs typeface="Arial Unicode MS" pitchFamily="34" charset="-128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Calibri" pitchFamily="34" charset="0"/>
          <a:ea typeface="Arial Unicode MS" pitchFamily="34" charset="-128"/>
          <a:cs typeface="Arial Unicode MS" pitchFamily="34" charset="-128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Calibri" pitchFamily="34" charset="0"/>
          <a:ea typeface="Arial Unicode MS" pitchFamily="34" charset="-128"/>
          <a:cs typeface="Arial Unicode MS" pitchFamily="34" charset="-128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Calibri" pitchFamily="34" charset="0"/>
          <a:ea typeface="Arial Unicode MS" pitchFamily="34" charset="-128"/>
          <a:cs typeface="Arial Unicode MS" pitchFamily="34" charset="-128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Calibri" pitchFamily="34" charset="0"/>
          <a:ea typeface="Arial Unicode MS" pitchFamily="34" charset="-128"/>
          <a:cs typeface="Arial Unicode MS" pitchFamily="34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  <a:ea typeface="黑体" pitchFamily="2" charset="-122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  <a:ea typeface="黑体" pitchFamily="2" charset="-122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  <a:ea typeface="黑体" pitchFamily="2" charset="-122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  <a:ea typeface="黑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n"/>
        <a:defRPr sz="2000">
          <a:solidFill>
            <a:schemeClr val="tx1"/>
          </a:solidFill>
          <a:latin typeface="Calibri" pitchFamily="34" charset="0"/>
          <a:ea typeface="Arial Unicode MS" pitchFamily="34" charset="-128"/>
          <a:cs typeface="Arial Unicode MS" pitchFamily="34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n"/>
        <a:defRPr sz="2800">
          <a:solidFill>
            <a:schemeClr val="tx1"/>
          </a:solidFill>
          <a:latin typeface="Calibri" pitchFamily="34" charset="0"/>
          <a:ea typeface="Arial Unicode MS" pitchFamily="34" charset="-128"/>
          <a:cs typeface="Arial Unicode MS" pitchFamily="34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n"/>
        <a:defRPr sz="1600">
          <a:solidFill>
            <a:schemeClr val="tx1"/>
          </a:solidFill>
          <a:latin typeface="Calibri" pitchFamily="34" charset="0"/>
          <a:ea typeface="Arial Unicode MS" pitchFamily="34" charset="-128"/>
          <a:cs typeface="Arial Unicode MS" pitchFamily="34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n"/>
        <a:defRPr sz="1400">
          <a:solidFill>
            <a:schemeClr val="tx1"/>
          </a:solidFill>
          <a:latin typeface="Calibri" pitchFamily="34" charset="0"/>
          <a:ea typeface="Arial Unicode MS" pitchFamily="34" charset="-128"/>
          <a:cs typeface="Arial Unicode MS" pitchFamily="34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Calibri" pitchFamily="34" charset="0"/>
          <a:ea typeface="Arial Unicode MS" pitchFamily="34" charset="-128"/>
          <a:cs typeface="Arial Unicode MS" pitchFamily="34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defRPr sz="2000">
          <a:solidFill>
            <a:schemeClr val="bg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defRPr sz="2000">
          <a:solidFill>
            <a:schemeClr val="bg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defRPr sz="2000">
          <a:solidFill>
            <a:schemeClr val="bg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defRPr sz="2000">
          <a:solidFill>
            <a:schemeClr val="bg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684213" y="782638"/>
            <a:ext cx="7772400" cy="1303337"/>
          </a:xfrm>
          <a:prstGeom prst="rect">
            <a:avLst/>
          </a:prstGeom>
          <a:noFill/>
          <a:ln>
            <a:noFill/>
          </a:ln>
          <a:extLst/>
        </p:spPr>
        <p:txBody>
          <a:bodyPr anchor="ctr"/>
          <a:lstStyle/>
          <a:p>
            <a:pPr algn="ctr">
              <a:defRPr/>
            </a:pPr>
            <a:r>
              <a:rPr lang="en-GB" sz="2800" b="1" cap="small" dirty="0">
                <a:solidFill>
                  <a:schemeClr val="bg2">
                    <a:lumMod val="50000"/>
                  </a:schemeClr>
                </a:solidFill>
              </a:rPr>
              <a:t>ÉPOQUE: Environmental POrtfolio for Quality in University Education</a:t>
            </a:r>
            <a:endParaRPr lang="el-GR" sz="2800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5362" name="Text Box 15"/>
          <p:cNvSpPr txBox="1">
            <a:spLocks noChangeArrowheads="1"/>
          </p:cNvSpPr>
          <p:nvPr/>
        </p:nvSpPr>
        <p:spPr bwMode="auto">
          <a:xfrm>
            <a:off x="3870325" y="171926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GB" altLang="el-GR" i="0"/>
          </a:p>
        </p:txBody>
      </p:sp>
      <p:sp>
        <p:nvSpPr>
          <p:cNvPr id="11" name="Rectangle 2"/>
          <p:cNvSpPr>
            <a:spLocks noChangeArrowheads="1"/>
          </p:cNvSpPr>
          <p:nvPr/>
        </p:nvSpPr>
        <p:spPr bwMode="auto">
          <a:xfrm>
            <a:off x="758825" y="2080009"/>
            <a:ext cx="7924800" cy="4089679"/>
          </a:xfrm>
          <a:prstGeom prst="rect">
            <a:avLst/>
          </a:prstGeom>
          <a:noFill/>
          <a:ln>
            <a:noFill/>
          </a:ln>
          <a:extLst/>
        </p:spPr>
        <p:txBody>
          <a:bodyPr anchor="ctr"/>
          <a:lstStyle/>
          <a:p>
            <a:pPr algn="ctr">
              <a:defRPr/>
            </a:pPr>
            <a:r>
              <a:rPr lang="el-GR" sz="2800" b="1" i="0" u="sng" cap="small" dirty="0" smtClean="0">
                <a:solidFill>
                  <a:schemeClr val="bg2">
                    <a:lumMod val="50000"/>
                  </a:schemeClr>
                </a:solidFill>
              </a:rPr>
              <a:t>ΠΡΟΓΡΑΜΜΑ ΕΚΠΑΙΔΕΥΣΗΣ</a:t>
            </a:r>
            <a:r>
              <a:rPr lang="en-US" sz="2800" b="1" i="0" u="sng" cap="small" dirty="0" smtClean="0">
                <a:solidFill>
                  <a:schemeClr val="bg2">
                    <a:lumMod val="50000"/>
                  </a:schemeClr>
                </a:solidFill>
              </a:rPr>
              <a:t> III</a:t>
            </a:r>
          </a:p>
          <a:p>
            <a:pPr algn="ctr">
              <a:defRPr/>
            </a:pPr>
            <a:r>
              <a:rPr lang="el-GR" sz="2400" b="1" i="0" cap="small" dirty="0" err="1" smtClean="0">
                <a:solidFill>
                  <a:schemeClr val="bg2">
                    <a:lumMod val="50000"/>
                  </a:schemeClr>
                </a:solidFill>
              </a:rPr>
              <a:t>Επιχειρηματικοτητα</a:t>
            </a:r>
            <a:r>
              <a:rPr lang="el-GR" sz="2400" b="1" i="0" cap="small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US" sz="2400" b="1" i="0" cap="small" dirty="0" smtClean="0">
                <a:solidFill>
                  <a:schemeClr val="bg2">
                    <a:lumMod val="50000"/>
                  </a:schemeClr>
                </a:solidFill>
              </a:rPr>
              <a:t>– </a:t>
            </a:r>
            <a:r>
              <a:rPr lang="el-GR" sz="2400" b="1" i="0" cap="small" dirty="0" err="1" smtClean="0">
                <a:solidFill>
                  <a:schemeClr val="bg2">
                    <a:lumMod val="50000"/>
                  </a:schemeClr>
                </a:solidFill>
              </a:rPr>
              <a:t>Εξυπνη</a:t>
            </a:r>
            <a:r>
              <a:rPr lang="el-GR" sz="2400" b="1" i="0" cap="small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l-GR" sz="2400" b="1" i="0" cap="small" dirty="0" err="1" smtClean="0">
                <a:solidFill>
                  <a:schemeClr val="bg2">
                    <a:lumMod val="50000"/>
                  </a:schemeClr>
                </a:solidFill>
              </a:rPr>
              <a:t>ενεργεια</a:t>
            </a:r>
            <a:endParaRPr lang="en-GB" sz="2400" b="1" i="0" cap="small" dirty="0">
              <a:solidFill>
                <a:schemeClr val="bg2">
                  <a:lumMod val="50000"/>
                </a:schemeClr>
              </a:solidFill>
            </a:endParaRPr>
          </a:p>
          <a:p>
            <a:pPr algn="ctr">
              <a:defRPr/>
            </a:pPr>
            <a:endParaRPr lang="en-GB" sz="2800" b="1" u="sng" cap="small" dirty="0" smtClean="0">
              <a:solidFill>
                <a:schemeClr val="bg2">
                  <a:lumMod val="50000"/>
                </a:schemeClr>
              </a:solidFill>
            </a:endParaRPr>
          </a:p>
          <a:p>
            <a:pPr algn="ctr">
              <a:defRPr/>
            </a:pPr>
            <a:endParaRPr lang="en-GB" sz="2800" b="1" u="sng" cap="small" dirty="0" smtClean="0">
              <a:solidFill>
                <a:schemeClr val="bg2">
                  <a:lumMod val="50000"/>
                </a:schemeClr>
              </a:solidFill>
            </a:endParaRPr>
          </a:p>
          <a:p>
            <a:pPr algn="ctr">
              <a:defRPr/>
            </a:pPr>
            <a:r>
              <a:rPr lang="el-GR" sz="2800" b="1" i="0" u="sng" cap="small" dirty="0" smtClean="0">
                <a:solidFill>
                  <a:schemeClr val="bg2">
                    <a:lumMod val="50000"/>
                  </a:schemeClr>
                </a:solidFill>
              </a:rPr>
              <a:t>ΕΝΟΤΗΤΑ</a:t>
            </a:r>
            <a:r>
              <a:rPr lang="en-GB" sz="2800" b="1" i="0" u="sng" cap="small" dirty="0" smtClean="0">
                <a:solidFill>
                  <a:schemeClr val="bg2">
                    <a:lumMod val="50000"/>
                  </a:schemeClr>
                </a:solidFill>
              </a:rPr>
              <a:t> 1</a:t>
            </a:r>
          </a:p>
          <a:p>
            <a:pPr algn="ctr">
              <a:defRPr/>
            </a:pPr>
            <a:r>
              <a:rPr lang="el-GR" sz="2400" b="1" i="0" cap="small" dirty="0" err="1" smtClean="0">
                <a:solidFill>
                  <a:schemeClr val="bg2">
                    <a:lumMod val="50000"/>
                  </a:schemeClr>
                </a:solidFill>
              </a:rPr>
              <a:t>Εξυπνη</a:t>
            </a:r>
            <a:r>
              <a:rPr lang="el-GR" sz="2400" b="1" i="0" cap="small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l-GR" sz="2400" b="1" i="0" cap="small" dirty="0" err="1">
                <a:solidFill>
                  <a:schemeClr val="bg2">
                    <a:lumMod val="50000"/>
                  </a:schemeClr>
                </a:solidFill>
              </a:rPr>
              <a:t>ενεργεια</a:t>
            </a:r>
            <a:endParaRPr lang="en-GB" sz="2400" b="1" i="0" cap="small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9346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l-GR" sz="3200" b="1" dirty="0" smtClean="0">
                <a:solidFill>
                  <a:schemeClr val="bg2">
                    <a:lumMod val="50000"/>
                  </a:schemeClr>
                </a:solidFill>
              </a:rPr>
              <a:t>ΤΕΧΝΟΛΟΓΙΚΕΣ ΠΕΡΙΟΧΕΣ ΕΞΥΠΝΟΥ ΠΛΕΓΜΑΤΟΣ</a:t>
            </a:r>
            <a:endParaRPr lang="en-US" sz="3200" b="1" dirty="0" smtClean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 bwMode="auto">
          <a:xfrm>
            <a:off x="211015" y="1168094"/>
            <a:ext cx="8792308" cy="502168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ts val="0"/>
              </a:spcBef>
              <a:spcAft>
                <a:spcPts val="1500"/>
              </a:spcAft>
            </a:pPr>
            <a:r>
              <a:rPr lang="el-GR" sz="2800" dirty="0" smtClean="0"/>
              <a:t>Παρακολούθηση και έλεγχος σε ευρεία κλίμακα</a:t>
            </a:r>
            <a:endParaRPr lang="en-US" sz="2800" dirty="0" smtClean="0"/>
          </a:p>
          <a:p>
            <a:pPr>
              <a:spcBef>
                <a:spcPts val="0"/>
              </a:spcBef>
              <a:spcAft>
                <a:spcPts val="1500"/>
              </a:spcAft>
            </a:pPr>
            <a:r>
              <a:rPr lang="el-GR" sz="2800" dirty="0" smtClean="0"/>
              <a:t>Ενσωμάτωση κατανεμημένης παραγωγής από ανανεώσιμες πηγές ενέργειας</a:t>
            </a:r>
          </a:p>
          <a:p>
            <a:pPr>
              <a:spcBef>
                <a:spcPts val="0"/>
              </a:spcBef>
              <a:spcAft>
                <a:spcPts val="1500"/>
              </a:spcAft>
            </a:pPr>
            <a:r>
              <a:rPr lang="el-GR" sz="2800" dirty="0" smtClean="0"/>
              <a:t>Ενσωμάτωση ΤΠΕ</a:t>
            </a:r>
            <a:endParaRPr lang="en-US" sz="2800" dirty="0" smtClean="0"/>
          </a:p>
          <a:p>
            <a:pPr>
              <a:spcBef>
                <a:spcPts val="0"/>
              </a:spcBef>
              <a:spcAft>
                <a:spcPts val="1500"/>
              </a:spcAft>
            </a:pPr>
            <a:r>
              <a:rPr lang="el-GR" sz="2800" dirty="0" smtClean="0"/>
              <a:t>Εφαρμογές βελτίωσης μετάδοσης</a:t>
            </a:r>
            <a:endParaRPr lang="en-US" sz="2800" dirty="0" smtClean="0"/>
          </a:p>
          <a:p>
            <a:pPr>
              <a:spcBef>
                <a:spcPts val="0"/>
              </a:spcBef>
              <a:spcAft>
                <a:spcPts val="1500"/>
              </a:spcAft>
            </a:pPr>
            <a:r>
              <a:rPr lang="el-GR" sz="2800" dirty="0" smtClean="0"/>
              <a:t>Διαχείριση πλέγματος διανομής</a:t>
            </a:r>
            <a:endParaRPr lang="en-US" sz="2800" dirty="0" smtClean="0"/>
          </a:p>
          <a:p>
            <a:pPr>
              <a:spcBef>
                <a:spcPts val="0"/>
              </a:spcBef>
              <a:spcAft>
                <a:spcPts val="1500"/>
              </a:spcAft>
            </a:pPr>
            <a:r>
              <a:rPr lang="el-GR" sz="2800" dirty="0" smtClean="0"/>
              <a:t>Προηγμένη υποδομή μέτρησης</a:t>
            </a:r>
            <a:endParaRPr lang="en-US" sz="2800" dirty="0" smtClean="0"/>
          </a:p>
          <a:p>
            <a:pPr>
              <a:spcBef>
                <a:spcPts val="0"/>
              </a:spcBef>
              <a:spcAft>
                <a:spcPts val="1500"/>
              </a:spcAft>
            </a:pPr>
            <a:r>
              <a:rPr lang="el-GR" sz="2800" dirty="0" smtClean="0"/>
              <a:t>Υποδομή φόρτισης ηλεκτρικών οχημάτων</a:t>
            </a:r>
            <a:endParaRPr lang="en-US" sz="2800" dirty="0" smtClean="0"/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l-GR" sz="2800" dirty="0" smtClean="0"/>
              <a:t>Συστήματα στην πλευρά του πελάτη</a:t>
            </a:r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10846318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l-GR" sz="3200" b="1" dirty="0" smtClean="0">
                <a:solidFill>
                  <a:schemeClr val="bg2">
                    <a:lumMod val="50000"/>
                  </a:schemeClr>
                </a:solidFill>
              </a:rPr>
              <a:t>ΤΕΧΝΟΛΟΓΙΕΣ ΣΤΟ ΕΞΥΠΝΟ ΠΛΕΓΜΑ</a:t>
            </a:r>
            <a:endParaRPr lang="en-US" sz="3200" b="1" dirty="0" smtClean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10242" name="Picture 2" descr="C:\Users\panagiotakopoulos\Desktop\tech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065125"/>
            <a:ext cx="9144000" cy="531557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6450147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l-GR" sz="3200" b="1" dirty="0" smtClean="0">
                <a:solidFill>
                  <a:schemeClr val="bg2">
                    <a:lumMod val="50000"/>
                  </a:schemeClr>
                </a:solidFill>
              </a:rPr>
              <a:t>ΠΑΡΑΚΟΛΟΥΘΗΣΗ ΚΑΙ ΕΛΕΓΧΟΣ ΣΕ ΕΥΡΕΙΑ ΚΛΙΜΑΚΑ</a:t>
            </a:r>
            <a:endParaRPr lang="en-US" sz="3200" b="1" dirty="0" smtClean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 bwMode="auto">
          <a:xfrm>
            <a:off x="211015" y="1168094"/>
            <a:ext cx="8792308" cy="502168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spcBef>
                <a:spcPts val="0"/>
              </a:spcBef>
              <a:spcAft>
                <a:spcPts val="1500"/>
              </a:spcAft>
            </a:pPr>
            <a:r>
              <a:rPr lang="el-GR" sz="2400" dirty="0" smtClean="0"/>
              <a:t>Παρακολούθηση σε πραγματικό χρόνο και απεικόνιση συστατικών και απόδοσης συστήματος ηλεκτρισμού</a:t>
            </a:r>
            <a:endParaRPr lang="en-US" sz="2400" dirty="0" smtClean="0"/>
          </a:p>
          <a:p>
            <a:pPr algn="just">
              <a:spcBef>
                <a:spcPts val="0"/>
              </a:spcBef>
              <a:spcAft>
                <a:spcPts val="1500"/>
              </a:spcAft>
            </a:pPr>
            <a:r>
              <a:rPr lang="el-GR" sz="2400" dirty="0" smtClean="0"/>
              <a:t>Προηγμένα εργαλεία λειτουργίας συστήματος για την αποφυγή διακοπών και τη διευκόλυνση της ενσωμάτωσης των ανανεώσιμων πηγών ενέργειας</a:t>
            </a:r>
            <a:endParaRPr lang="en-US" sz="2400" dirty="0" smtClean="0"/>
          </a:p>
          <a:p>
            <a:pPr algn="just">
              <a:spcBef>
                <a:spcPts val="0"/>
              </a:spcBef>
              <a:spcAft>
                <a:spcPts val="600"/>
              </a:spcAft>
            </a:pPr>
            <a:r>
              <a:rPr lang="el-GR" sz="2400" dirty="0" smtClean="0"/>
              <a:t>Τεχνολογίες παρακολούθησης και ελέγχου μαζί με προηγμένες αναλύσεις συστήματος:</a:t>
            </a:r>
            <a:endParaRPr lang="en-US" sz="2400" dirty="0" smtClean="0"/>
          </a:p>
          <a:p>
            <a:pPr marL="712788" lvl="1" indent="-350838" algn="just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Ø"/>
            </a:pPr>
            <a:r>
              <a:rPr lang="el-GR" sz="2200" dirty="0" smtClean="0"/>
              <a:t>Εποπτικός έλεγχος και λήψη δεδομένων</a:t>
            </a:r>
            <a:endParaRPr lang="en-US" sz="2200" dirty="0" smtClean="0"/>
          </a:p>
          <a:p>
            <a:pPr marL="712788" lvl="1" indent="-350838" algn="just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Ø"/>
            </a:pPr>
            <a:r>
              <a:rPr lang="el-GR" sz="2200" dirty="0" smtClean="0"/>
              <a:t>Επίγνωση κατάστασης σε ευρεία κλίμακα</a:t>
            </a:r>
            <a:r>
              <a:rPr lang="en-US" sz="2200" dirty="0" smtClean="0"/>
              <a:t> </a:t>
            </a:r>
          </a:p>
          <a:p>
            <a:pPr marL="712788" lvl="1" indent="-350838" algn="just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Ø"/>
            </a:pPr>
            <a:r>
              <a:rPr lang="el-GR" sz="2200" dirty="0" smtClean="0"/>
              <a:t>Συστήματα παρακολούθησης σε ευρεία κλίμακα</a:t>
            </a:r>
            <a:endParaRPr lang="en-US" sz="2200" dirty="0" smtClean="0"/>
          </a:p>
          <a:p>
            <a:pPr marL="712788" lvl="1" indent="-350838" algn="just">
              <a:spcBef>
                <a:spcPts val="0"/>
              </a:spcBef>
              <a:spcAft>
                <a:spcPts val="1500"/>
              </a:spcAft>
              <a:buFont typeface="Wingdings" pitchFamily="2" charset="2"/>
              <a:buChar char="Ø"/>
            </a:pPr>
            <a:r>
              <a:rPr lang="el-GR" sz="2200" dirty="0" smtClean="0"/>
              <a:t>Προσαρμοστική προστασία, έλεγχος και αυτοματοποίηση σε ευρεία κλίμακα</a:t>
            </a:r>
            <a:endParaRPr lang="en-US" sz="2200" dirty="0" smtClean="0"/>
          </a:p>
        </p:txBody>
      </p:sp>
    </p:spTree>
    <p:extLst>
      <p:ext uri="{BB962C8B-B14F-4D97-AF65-F5344CB8AC3E}">
        <p14:creationId xmlns:p14="http://schemas.microsoft.com/office/powerpoint/2010/main" val="256372404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l-GR" sz="3200" b="1" dirty="0" smtClean="0">
                <a:solidFill>
                  <a:schemeClr val="bg2">
                    <a:lumMod val="50000"/>
                  </a:schemeClr>
                </a:solidFill>
              </a:rPr>
              <a:t>ΠΑΡΑΚΟΛΟΥΘΩΝΤΑΣ ΤΟ ΠΛΕΓΜΑ</a:t>
            </a:r>
            <a:endParaRPr lang="en-US" sz="3200" b="1" dirty="0" smtClean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4" name="Picture 4" descr="C:\Users\panagiotakopoulos\Desktop\substasti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1155560"/>
            <a:ext cx="9144000" cy="512465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033648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110527"/>
            <a:ext cx="9144000" cy="1004845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l-GR" sz="3200" b="1" dirty="0" smtClean="0">
                <a:solidFill>
                  <a:schemeClr val="bg2">
                    <a:lumMod val="50000"/>
                  </a:schemeClr>
                </a:solidFill>
              </a:rPr>
              <a:t>ΕΝΣΩΜΑΤΩΣΗ ΚΑΤΑΝΕΜΗΜΕΝΗΣ ΠΑΡΑΓΩΓΗΣ ΑΠΟ ΑΝΑΝΕΩΣΙΜΕΣ ΠΗΓΕΣ ΕΝΕΡΓΕΙΑΣ</a:t>
            </a:r>
            <a:endParaRPr lang="en-US" sz="3200" b="1" dirty="0" smtClean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 bwMode="auto">
          <a:xfrm>
            <a:off x="211015" y="1168094"/>
            <a:ext cx="8792308" cy="502168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spcBef>
                <a:spcPts val="0"/>
              </a:spcBef>
              <a:spcAft>
                <a:spcPts val="1500"/>
              </a:spcAft>
            </a:pPr>
            <a:r>
              <a:rPr lang="el-GR" sz="2800" dirty="0"/>
              <a:t>Προκλήσεις για </a:t>
            </a:r>
            <a:r>
              <a:rPr lang="el-GR" sz="2800" dirty="0" smtClean="0"/>
              <a:t>τη δυνατότητα σύνδεσης και ελέγχου τους και για τη λειτουργία </a:t>
            </a:r>
            <a:r>
              <a:rPr lang="el-GR" sz="2800" dirty="0"/>
              <a:t>του συστήματος </a:t>
            </a:r>
            <a:r>
              <a:rPr lang="el-GR" sz="2800" dirty="0" smtClean="0"/>
              <a:t>ηλεκτρισμού</a:t>
            </a:r>
            <a:endParaRPr lang="el-GR" sz="2800" dirty="0"/>
          </a:p>
          <a:p>
            <a:pPr algn="just">
              <a:spcBef>
                <a:spcPts val="0"/>
              </a:spcBef>
              <a:spcAft>
                <a:spcPts val="1500"/>
              </a:spcAft>
            </a:pPr>
            <a:r>
              <a:rPr lang="el-GR" sz="2800" dirty="0" smtClean="0"/>
              <a:t>Τα συστήματα </a:t>
            </a:r>
            <a:r>
              <a:rPr lang="el-GR" sz="2800" dirty="0"/>
              <a:t>αποθήκευσης ενέργειας μπορούν να αποσυνδέσουν την παραγωγή και την </a:t>
            </a:r>
            <a:r>
              <a:rPr lang="el-GR" sz="2800" dirty="0" smtClean="0"/>
              <a:t>παροχή ενέργειας</a:t>
            </a:r>
            <a:endParaRPr lang="en-US" sz="2800" dirty="0" smtClean="0"/>
          </a:p>
          <a:p>
            <a:pPr algn="just">
              <a:spcBef>
                <a:spcPts val="0"/>
              </a:spcBef>
              <a:spcAft>
                <a:spcPts val="1500"/>
              </a:spcAft>
            </a:pPr>
            <a:r>
              <a:rPr lang="el-GR" sz="2800" dirty="0"/>
              <a:t>Αυτοματοποίηση </a:t>
            </a:r>
            <a:r>
              <a:rPr lang="el-GR" sz="2800" dirty="0" smtClean="0"/>
              <a:t>του ελέγχου </a:t>
            </a:r>
            <a:r>
              <a:rPr lang="el-GR" sz="2800" dirty="0"/>
              <a:t>της παραγωγής και της ζήτησης για να </a:t>
            </a:r>
            <a:r>
              <a:rPr lang="el-GR" sz="2800" dirty="0" smtClean="0"/>
              <a:t>διασφαλιστεί η εξισορρόπηση προσφοράς </a:t>
            </a:r>
            <a:r>
              <a:rPr lang="el-GR" sz="2800" dirty="0"/>
              <a:t>και </a:t>
            </a:r>
            <a:r>
              <a:rPr lang="el-GR" sz="2800" dirty="0" smtClean="0"/>
              <a:t>ζήτησης</a:t>
            </a:r>
            <a:endParaRPr lang="el-GR" sz="2800" dirty="0"/>
          </a:p>
          <a:p>
            <a:pPr algn="just">
              <a:spcBef>
                <a:spcPts val="0"/>
              </a:spcBef>
              <a:spcAft>
                <a:spcPts val="1500"/>
              </a:spcAft>
            </a:pPr>
            <a:r>
              <a:rPr lang="el-GR" sz="2800" dirty="0"/>
              <a:t>Εξοπλισμός  </a:t>
            </a:r>
            <a:r>
              <a:rPr lang="el-GR" sz="2800" dirty="0" smtClean="0"/>
              <a:t>μεταλλαγής </a:t>
            </a:r>
            <a:r>
              <a:rPr lang="el-GR" sz="2800" dirty="0"/>
              <a:t>ηλεκτρικής ισχύος </a:t>
            </a:r>
            <a:r>
              <a:rPr lang="el-GR" sz="2800" dirty="0" smtClean="0"/>
              <a:t>για μεγάλες ποσότητες ισχύος </a:t>
            </a:r>
            <a:r>
              <a:rPr lang="el-GR" sz="2800" dirty="0"/>
              <a:t>και </a:t>
            </a:r>
            <a:r>
              <a:rPr lang="el-GR" sz="2800" dirty="0" smtClean="0"/>
              <a:t>η </a:t>
            </a:r>
            <a:r>
              <a:rPr lang="el-GR" sz="2800" dirty="0"/>
              <a:t>υποστήριξη του </a:t>
            </a:r>
            <a:r>
              <a:rPr lang="el-GR" sz="2800" dirty="0" smtClean="0"/>
              <a:t>δικτύου</a:t>
            </a:r>
          </a:p>
          <a:p>
            <a:pPr algn="just">
              <a:spcBef>
                <a:spcPts val="0"/>
              </a:spcBef>
              <a:spcAft>
                <a:spcPts val="1500"/>
              </a:spcAft>
            </a:pPr>
            <a:r>
              <a:rPr lang="el-GR" sz="2800" dirty="0" err="1" smtClean="0"/>
              <a:t>Υλισμικό</a:t>
            </a:r>
            <a:r>
              <a:rPr lang="el-GR" sz="2800" dirty="0" smtClean="0"/>
              <a:t> επικοινωνίας </a:t>
            </a:r>
            <a:r>
              <a:rPr lang="el-GR" sz="2800" dirty="0"/>
              <a:t>και </a:t>
            </a:r>
            <a:r>
              <a:rPr lang="el-GR" sz="2800" dirty="0" smtClean="0"/>
              <a:t>ελέγχου </a:t>
            </a:r>
            <a:r>
              <a:rPr lang="el-GR" sz="2800" dirty="0"/>
              <a:t>για την </a:t>
            </a:r>
            <a:r>
              <a:rPr lang="el-GR" sz="2800" dirty="0" smtClean="0"/>
              <a:t>παραγωγή</a:t>
            </a:r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380584076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l-GR" sz="3200" b="1" dirty="0" smtClean="0">
                <a:solidFill>
                  <a:schemeClr val="bg2">
                    <a:lumMod val="50000"/>
                  </a:schemeClr>
                </a:solidFill>
              </a:rPr>
              <a:t>ΕΝΣΩΜΑΤΩΣΗ ΤΠΕ</a:t>
            </a:r>
            <a:endParaRPr lang="en-US" sz="3200" b="1" dirty="0" smtClean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 bwMode="auto">
          <a:xfrm>
            <a:off x="211015" y="1088581"/>
            <a:ext cx="8792308" cy="3254819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spcBef>
                <a:spcPts val="0"/>
              </a:spcBef>
              <a:spcAft>
                <a:spcPts val="1500"/>
              </a:spcAft>
            </a:pPr>
            <a:r>
              <a:rPr lang="el-GR" sz="2800" dirty="0" smtClean="0"/>
              <a:t>Δημιουργία μίας δυναμικής, υψηλής ταχύτητας </a:t>
            </a:r>
            <a:r>
              <a:rPr lang="el-GR" sz="2800" dirty="0" err="1" smtClean="0"/>
              <a:t>διαδραστικής</a:t>
            </a:r>
            <a:r>
              <a:rPr lang="el-GR" sz="2800" dirty="0" smtClean="0"/>
              <a:t> υποδομής για πληροφορία πραγματικού χρόνου και ανταλλαγή ηλεκτρικής ισχύος </a:t>
            </a:r>
            <a:endParaRPr lang="en-US" sz="2800" dirty="0" smtClean="0"/>
          </a:p>
          <a:p>
            <a:pPr algn="just">
              <a:spcBef>
                <a:spcPts val="0"/>
              </a:spcBef>
              <a:spcAft>
                <a:spcPts val="1500"/>
              </a:spcAft>
            </a:pPr>
            <a:r>
              <a:rPr lang="el-GR" sz="2800" dirty="0" smtClean="0"/>
              <a:t>Λογισμικό ελέγχου συστήματος και σχεδιασμού επιχειρησιακών πόρων για την υποστήριξη της αμφίδρομης ανταλλαγής πληροφοριών μεταξύ των ενδιαφερομένων</a:t>
            </a:r>
            <a:endParaRPr lang="en-US" sz="2800" dirty="0" smtClean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200966" y="4509660"/>
            <a:ext cx="3989195" cy="1974903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0" indent="-342900" algn="just" eaLnBrk="0" hangingPunct="0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</a:pPr>
            <a:r>
              <a:rPr lang="el-GR" sz="2800" dirty="0" smtClean="0"/>
              <a:t>Ασύρματες τεχνολογίες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:</a:t>
            </a:r>
          </a:p>
          <a:p>
            <a:pPr marL="712788" lvl="1" indent="-350838" algn="just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Ø"/>
            </a:pPr>
            <a:r>
              <a:rPr lang="en-US" sz="2800" dirty="0" smtClean="0"/>
              <a:t>IEEE.802.11 (</a:t>
            </a:r>
            <a:r>
              <a:rPr lang="en-US" sz="2800" dirty="0" err="1" smtClean="0"/>
              <a:t>WiFi</a:t>
            </a:r>
            <a:r>
              <a:rPr lang="en-US" sz="2800" dirty="0" smtClean="0"/>
              <a:t>)</a:t>
            </a:r>
          </a:p>
          <a:p>
            <a:pPr marL="712788" lvl="1" indent="-350838" algn="just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Ø"/>
            </a:pPr>
            <a:r>
              <a:rPr lang="en-US" sz="2800" dirty="0" smtClean="0"/>
              <a:t>IEEE.802.16 (</a:t>
            </a:r>
            <a:r>
              <a:rPr lang="en-US" sz="2800" dirty="0" err="1" smtClean="0"/>
              <a:t>WiMax</a:t>
            </a:r>
            <a:r>
              <a:rPr lang="en-US" sz="2800" dirty="0" smtClean="0"/>
              <a:t>)</a:t>
            </a:r>
          </a:p>
          <a:p>
            <a:pPr marL="712788" lvl="1" indent="-350838" algn="just">
              <a:spcBef>
                <a:spcPts val="0"/>
              </a:spcBef>
              <a:spcAft>
                <a:spcPts val="1200"/>
              </a:spcAft>
              <a:buFont typeface="Wingdings" pitchFamily="2" charset="2"/>
              <a:buChar char="Ø"/>
            </a:pPr>
            <a:r>
              <a:rPr lang="en-US" sz="2800" dirty="0" smtClean="0"/>
              <a:t>GSM/GPRS</a:t>
            </a:r>
            <a:endParaRPr kumimoji="0" lang="en-US" sz="2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4190163" y="4502585"/>
            <a:ext cx="4953837" cy="1982859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SzTx/>
              <a:tabLst/>
              <a:defRPr/>
            </a:pPr>
            <a:r>
              <a:rPr kumimoji="0" lang="el-GR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Ενσύρματες τεχνολογίες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:</a:t>
            </a:r>
          </a:p>
          <a:p>
            <a:pPr marL="712788" marR="0" lvl="1" indent="-350838" algn="just" defTabSz="914400" eaLnBrk="0" latinLnBrk="0" hangingPunc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SzTx/>
              <a:buFont typeface="Wingdings" pitchFamily="2" charset="2"/>
              <a:buChar char="Ø"/>
              <a:tabLst/>
              <a:defRPr/>
            </a:pPr>
            <a:r>
              <a:rPr lang="en-US" sz="2800" dirty="0"/>
              <a:t>Fiber optics</a:t>
            </a:r>
          </a:p>
          <a:p>
            <a:pPr marL="712788" marR="0" lvl="1" indent="-350838" algn="just" defTabSz="914400" eaLnBrk="0" latinLnBrk="0" hangingPunc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SzTx/>
              <a:buFont typeface="Wingdings" pitchFamily="2" charset="2"/>
              <a:buChar char="Ø"/>
              <a:tabLst/>
              <a:defRPr/>
            </a:pPr>
            <a:r>
              <a:rPr lang="en-US" sz="2800" dirty="0" err="1"/>
              <a:t>xDSL</a:t>
            </a:r>
            <a:endParaRPr lang="en-US" sz="2800" dirty="0"/>
          </a:p>
          <a:p>
            <a:pPr marL="712788" marR="0" lvl="1" indent="-350838" algn="just" defTabSz="914400" eaLnBrk="0" latinLnBrk="0" hangingPunc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accent1"/>
              </a:buClr>
              <a:buSzTx/>
              <a:buFont typeface="Wingdings" pitchFamily="2" charset="2"/>
              <a:buChar char="Ø"/>
              <a:tabLst/>
              <a:defRPr/>
            </a:pPr>
            <a:r>
              <a:rPr lang="en-US" sz="2800" dirty="0"/>
              <a:t>Power Line C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ommunication</a:t>
            </a:r>
          </a:p>
        </p:txBody>
      </p:sp>
    </p:spTree>
    <p:extLst>
      <p:ext uri="{BB962C8B-B14F-4D97-AF65-F5344CB8AC3E}">
        <p14:creationId xmlns:p14="http://schemas.microsoft.com/office/powerpoint/2010/main" val="365036482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l-GR" sz="3200" b="1" dirty="0" smtClean="0">
                <a:solidFill>
                  <a:schemeClr val="bg2">
                    <a:lumMod val="50000"/>
                  </a:schemeClr>
                </a:solidFill>
              </a:rPr>
              <a:t>ΤΕΧΝΟΛΟΓΙΕΣ ΕΠΙΚΟΙΝΩΝΙΑΣ</a:t>
            </a:r>
            <a:endParaRPr lang="en-US" sz="3200" b="1" dirty="0" smtClean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9220" name="Picture 4" descr="C:\Users\panagiotakopoulos\Desktop\ComTech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24448"/>
            <a:ext cx="9143999" cy="549644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04456423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l-GR" sz="3200" b="1" dirty="0" smtClean="0">
                <a:solidFill>
                  <a:schemeClr val="bg2">
                    <a:lumMod val="50000"/>
                  </a:schemeClr>
                </a:solidFill>
              </a:rPr>
              <a:t>ΕΦΑΡΜΟΓΕΣ ΒΕΛΤΙΩΣΗΣ ΜΕΤΑΔΟΣΗΣ</a:t>
            </a:r>
            <a:endParaRPr lang="en-US" sz="3200" b="1" dirty="0" smtClean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 bwMode="auto">
          <a:xfrm>
            <a:off x="211015" y="1168094"/>
            <a:ext cx="8792308" cy="5162368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l-GR" sz="2400" dirty="0" smtClean="0"/>
              <a:t>Χρησιμοποιούνται ευέλικτα συστήματα μετάδοσης εναλλασσόμενου ρεύματος για τη βελτίωση της ικανότητας ελέγχου των δικτύων μετάδοσης και τη μεγιστοποίηση της ικανότητας μεταφοράς ισχύος</a:t>
            </a:r>
            <a:endParaRPr lang="en-US" sz="2400" dirty="0" smtClean="0"/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l-GR" sz="2400" dirty="0"/>
              <a:t>Χρησιμοποιούνται </a:t>
            </a:r>
            <a:r>
              <a:rPr lang="el-GR" sz="2400" dirty="0" smtClean="0"/>
              <a:t>τεχνολογίες συνεχούς ρεύματος υψηλής τάσης για τη σύνδεση υπεράκτιων</a:t>
            </a:r>
            <a:r>
              <a:rPr lang="en-US" sz="2400" dirty="0" smtClean="0"/>
              <a:t> </a:t>
            </a:r>
            <a:r>
              <a:rPr lang="el-GR" sz="2400" dirty="0"/>
              <a:t>πάρκων</a:t>
            </a:r>
            <a:r>
              <a:rPr lang="en-US" sz="2400" dirty="0"/>
              <a:t> </a:t>
            </a:r>
            <a:r>
              <a:rPr lang="el-GR" sz="2400" dirty="0" smtClean="0"/>
              <a:t>αιολικής </a:t>
            </a:r>
            <a:r>
              <a:rPr lang="el-GR" sz="2400" dirty="0"/>
              <a:t>ενέργειας και </a:t>
            </a:r>
            <a:r>
              <a:rPr lang="el-GR" sz="2400" dirty="0" err="1"/>
              <a:t>φωτοβολταϊκών</a:t>
            </a:r>
            <a:r>
              <a:rPr lang="el-GR" sz="2400" dirty="0"/>
              <a:t> </a:t>
            </a:r>
            <a:r>
              <a:rPr lang="el-GR" sz="2400" dirty="0" smtClean="0"/>
              <a:t>σε μεγάλες περιοχές ηλεκτρικής ισχύος</a:t>
            </a:r>
            <a:endParaRPr lang="en-US" sz="2400" dirty="0" smtClean="0"/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l-GR" sz="2400" dirty="0" smtClean="0"/>
              <a:t>Η δυναμική διαβάθμιση γραμμής μπορεί να βελτιστοποιήσει τη χρήση των υπαρχόντων </a:t>
            </a:r>
            <a:r>
              <a:rPr lang="el-GR" sz="2400" dirty="0" err="1" smtClean="0"/>
              <a:t>πόρσων</a:t>
            </a:r>
            <a:r>
              <a:rPr lang="el-GR" sz="2400" dirty="0" smtClean="0"/>
              <a:t> μετάδοσης, χωρίς να προκαλεί υπερφορτώσεις</a:t>
            </a:r>
            <a:endParaRPr lang="en-US" sz="2400" dirty="0" smtClean="0"/>
          </a:p>
          <a:p>
            <a:pPr algn="just">
              <a:spcBef>
                <a:spcPts val="0"/>
              </a:spcBef>
              <a:spcAft>
                <a:spcPts val="1500"/>
              </a:spcAft>
            </a:pPr>
            <a:r>
              <a:rPr lang="el-GR" sz="2400" dirty="0" smtClean="0"/>
              <a:t>Οι υπεραγωγοί υψηλής θερμοκρασίας μπορούν να ελαττώσουν τις απώλειες μετάδοσης και να </a:t>
            </a:r>
            <a:r>
              <a:rPr lang="el-GR" sz="2400" dirty="0"/>
              <a:t>επιτρέψουν τον οικονομικό περιορισμό των διαρροών </a:t>
            </a:r>
            <a:r>
              <a:rPr lang="el-GR" sz="2400" dirty="0" smtClean="0"/>
              <a:t>ρεύματος με υψηλότερη απόδοση</a:t>
            </a: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93014289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l-GR" sz="3200" b="1" dirty="0" smtClean="0">
                <a:solidFill>
                  <a:schemeClr val="bg2">
                    <a:lumMod val="50000"/>
                  </a:schemeClr>
                </a:solidFill>
              </a:rPr>
              <a:t>ΔΙΑΧΕΙΡΙΣΗ ΠΛΕΓΜΑΤΟΣ ΔΙΑΝΟΜΗΣ</a:t>
            </a:r>
            <a:endParaRPr lang="en-US" sz="3200" b="1" dirty="0" smtClean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 bwMode="auto">
          <a:xfrm>
            <a:off x="211015" y="1168094"/>
            <a:ext cx="8792308" cy="505183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spcBef>
                <a:spcPts val="0"/>
              </a:spcBef>
              <a:spcAft>
                <a:spcPts val="600"/>
              </a:spcAft>
            </a:pPr>
            <a:r>
              <a:rPr lang="el-GR" sz="2800" dirty="0" smtClean="0"/>
              <a:t>Οι αισθητήρες στους υποσταθμούς και στο δίκτυο διανομής μπορούν να </a:t>
            </a:r>
            <a:r>
              <a:rPr lang="en-US" sz="2800" dirty="0" smtClean="0"/>
              <a:t>:</a:t>
            </a:r>
          </a:p>
          <a:p>
            <a:pPr lvl="1" indent="-381000" algn="just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Ø"/>
            </a:pPr>
            <a:r>
              <a:rPr lang="el-GR" dirty="0" smtClean="0"/>
              <a:t>Ελαττώσουν τις διακοπές και το χρόνο επιδιόρθωσης</a:t>
            </a:r>
            <a:endParaRPr lang="en-US" dirty="0" smtClean="0"/>
          </a:p>
          <a:p>
            <a:pPr lvl="1" indent="-381000" algn="just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Ø"/>
            </a:pPr>
            <a:r>
              <a:rPr lang="el-GR" dirty="0" smtClean="0"/>
              <a:t>Διατηρήσουν τα επίπεδα τάσης</a:t>
            </a:r>
            <a:endParaRPr lang="en-US" dirty="0" smtClean="0"/>
          </a:p>
          <a:p>
            <a:pPr lvl="1" indent="-381000" algn="just">
              <a:spcBef>
                <a:spcPts val="0"/>
              </a:spcBef>
              <a:spcAft>
                <a:spcPts val="1500"/>
              </a:spcAft>
              <a:buFont typeface="Wingdings" pitchFamily="2" charset="2"/>
              <a:buChar char="Ø"/>
            </a:pPr>
            <a:r>
              <a:rPr lang="el-GR" dirty="0" smtClean="0"/>
              <a:t>Βελτιώσουν τη διαχείριση των πόρων</a:t>
            </a:r>
            <a:endParaRPr lang="en-US" dirty="0" smtClean="0"/>
          </a:p>
          <a:p>
            <a:pPr algn="just">
              <a:spcBef>
                <a:spcPts val="0"/>
              </a:spcBef>
              <a:spcAft>
                <a:spcPts val="1500"/>
              </a:spcAft>
            </a:pPr>
            <a:r>
              <a:rPr lang="el-GR" sz="2800" dirty="0" smtClean="0"/>
              <a:t>Οι τεχνολογίες αισθητήρων επιτρέπουν τη συντήρηση των συστατικών δικτύου βάσει συνθηκών και απόδοσης</a:t>
            </a:r>
            <a:endParaRPr lang="en-US" sz="2800" dirty="0" smtClean="0"/>
          </a:p>
          <a:p>
            <a:pPr algn="just">
              <a:spcBef>
                <a:spcPts val="0"/>
              </a:spcBef>
              <a:spcAft>
                <a:spcPts val="1500"/>
              </a:spcAft>
            </a:pPr>
            <a:r>
              <a:rPr lang="el-GR" sz="2800" dirty="0" smtClean="0"/>
              <a:t>Σύστημα γεωγραφικών πληροφοριών</a:t>
            </a:r>
            <a:r>
              <a:rPr lang="en-US" sz="2800" dirty="0" smtClean="0"/>
              <a:t>, </a:t>
            </a:r>
            <a:r>
              <a:rPr lang="el-GR" sz="2800" dirty="0" smtClean="0"/>
              <a:t>σύστημα διαχείρισης διανομής, σύστημα διαχείρισης διακοπών, σύστημα διαχείρισης εργατικού δυναμικού</a:t>
            </a:r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367006592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l-GR" sz="3200" b="1" dirty="0" smtClean="0">
                <a:solidFill>
                  <a:schemeClr val="bg2">
                    <a:lumMod val="50000"/>
                  </a:schemeClr>
                </a:solidFill>
              </a:rPr>
              <a:t>ΣΥΣΤΗΜΑ ΔΙΑΧΕΙΡΙΣΗΣ ΠΛΕΓΜΑΤΟΣ ΔΙΑΝΟΜΗΣ</a:t>
            </a:r>
            <a:endParaRPr lang="en-US" sz="3200" b="1" dirty="0" smtClean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12290" name="Picture 2" descr="C:\Users\panagiotakopoulos\Desktop\Distribution-Management-System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045029"/>
            <a:ext cx="9144000" cy="535577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5326769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Content Placeholder 2"/>
          <p:cNvSpPr>
            <a:spLocks noGrp="1"/>
          </p:cNvSpPr>
          <p:nvPr>
            <p:ph idx="1"/>
          </p:nvPr>
        </p:nvSpPr>
        <p:spPr bwMode="auto">
          <a:xfrm>
            <a:off x="160774" y="1590172"/>
            <a:ext cx="8812404" cy="358474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>
              <a:spcBef>
                <a:spcPts val="0"/>
              </a:spcBef>
              <a:spcAft>
                <a:spcPts val="3000"/>
              </a:spcAft>
              <a:buNone/>
            </a:pPr>
            <a:endParaRPr lang="en-US" sz="3600" b="1" dirty="0" smtClean="0">
              <a:solidFill>
                <a:schemeClr val="bg2">
                  <a:lumMod val="50000"/>
                </a:schemeClr>
              </a:solidFill>
            </a:endParaRPr>
          </a:p>
          <a:p>
            <a:pPr algn="ctr">
              <a:spcBef>
                <a:spcPts val="0"/>
              </a:spcBef>
              <a:spcAft>
                <a:spcPts val="3000"/>
              </a:spcAft>
              <a:buNone/>
            </a:pPr>
            <a:r>
              <a:rPr lang="el-GR" sz="3600" b="1" u="sng" dirty="0" smtClean="0">
                <a:solidFill>
                  <a:schemeClr val="bg2">
                    <a:lumMod val="50000"/>
                  </a:schemeClr>
                </a:solidFill>
              </a:rPr>
              <a:t>ΘΕΜΑ </a:t>
            </a:r>
            <a:r>
              <a:rPr lang="en-US" sz="3600" b="1" u="sng" dirty="0" smtClean="0">
                <a:solidFill>
                  <a:schemeClr val="bg2">
                    <a:lumMod val="50000"/>
                  </a:schemeClr>
                </a:solidFill>
              </a:rPr>
              <a:t>3</a:t>
            </a:r>
            <a:endParaRPr lang="en-US" sz="3600" b="1" u="sng" dirty="0" smtClean="0">
              <a:solidFill>
                <a:schemeClr val="bg2">
                  <a:lumMod val="50000"/>
                </a:schemeClr>
              </a:solidFill>
            </a:endParaRPr>
          </a:p>
          <a:p>
            <a:pPr algn="ctr">
              <a:spcBef>
                <a:spcPts val="0"/>
              </a:spcBef>
              <a:spcAft>
                <a:spcPts val="4800"/>
              </a:spcAft>
              <a:buNone/>
            </a:pPr>
            <a:r>
              <a:rPr lang="el-GR" sz="3600" b="1" dirty="0" smtClean="0">
                <a:solidFill>
                  <a:schemeClr val="bg2">
                    <a:lumMod val="50000"/>
                  </a:schemeClr>
                </a:solidFill>
              </a:rPr>
              <a:t>Συστατικά και τεχνολογίες έξυπνου πλέγματος</a:t>
            </a:r>
            <a:endParaRPr lang="en-US" sz="3600" b="1" dirty="0" smtClean="0">
              <a:solidFill>
                <a:schemeClr val="bg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l-GR" sz="3200" b="1" dirty="0" smtClean="0">
                <a:solidFill>
                  <a:schemeClr val="bg2">
                    <a:lumMod val="50000"/>
                  </a:schemeClr>
                </a:solidFill>
              </a:rPr>
              <a:t>ΠΡΟΗΓΜΕΝΗ ΥΠΟΔΟΜΗ ΜΕΤΡΗΣΗΣ</a:t>
            </a:r>
            <a:endParaRPr lang="en-US" sz="3200" b="1" dirty="0" smtClean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 bwMode="auto">
          <a:xfrm>
            <a:off x="211015" y="1168094"/>
            <a:ext cx="8792308" cy="502168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spcBef>
                <a:spcPts val="0"/>
              </a:spcBef>
              <a:spcAft>
                <a:spcPts val="1500"/>
              </a:spcAft>
            </a:pPr>
            <a:r>
              <a:rPr lang="el-GR" sz="2400" dirty="0" smtClean="0"/>
              <a:t>Απομακρυσμένα σήματα τιμών στους καταναλωτές που μπορούν να παρέχουν τιμολογιακές πληροφορίες κατά την ώρα της χρήσης </a:t>
            </a:r>
          </a:p>
          <a:p>
            <a:pPr algn="just">
              <a:spcBef>
                <a:spcPts val="0"/>
              </a:spcBef>
              <a:spcAft>
                <a:spcPts val="1500"/>
              </a:spcAft>
            </a:pPr>
            <a:r>
              <a:rPr lang="el-GR" sz="2400" dirty="0" smtClean="0"/>
              <a:t>Συλλογή, αποθήκευση και αναφορά δεδομένων κατανάλωσης πελατών για οποιαδήποτε χρονικά διαστήματα, ή σε σχεδόν πραγματικό χρόνο</a:t>
            </a:r>
          </a:p>
          <a:p>
            <a:pPr algn="just">
              <a:spcBef>
                <a:spcPts val="0"/>
              </a:spcBef>
              <a:spcAft>
                <a:spcPts val="1500"/>
              </a:spcAft>
            </a:pPr>
            <a:r>
              <a:rPr lang="el-GR" sz="2400" dirty="0" smtClean="0"/>
              <a:t>Αυξημένα ενεργειακά διαγνωστικά από λεπτομερή προφίλ φορτίου</a:t>
            </a:r>
            <a:endParaRPr lang="en-US" sz="2400" dirty="0" smtClean="0"/>
          </a:p>
          <a:p>
            <a:pPr algn="just">
              <a:spcBef>
                <a:spcPts val="0"/>
              </a:spcBef>
              <a:spcAft>
                <a:spcPts val="1500"/>
              </a:spcAft>
            </a:pPr>
            <a:r>
              <a:rPr lang="el-GR" sz="2400" dirty="0" smtClean="0"/>
              <a:t>Ικανότητα απομακρυσμένου εντοπισμού τοποθεσίας και μεγέθους διακοπών μέσω μίας λειτουργίας μέτρησης που στέλνει ένα σήμα όταν ο μετρητής βγαίνει εκτός λειτουργίας και όταν επανέρχεται το ρεύμα</a:t>
            </a:r>
            <a:endParaRPr lang="en-US" sz="2400" dirty="0" smtClean="0"/>
          </a:p>
          <a:p>
            <a:pPr algn="just">
              <a:spcBef>
                <a:spcPts val="0"/>
              </a:spcBef>
              <a:spcAft>
                <a:spcPts val="1500"/>
              </a:spcAft>
            </a:pPr>
            <a:r>
              <a:rPr lang="el-GR" sz="2400" dirty="0" smtClean="0"/>
              <a:t>Ανίχνευση απωλειών και κλοπής</a:t>
            </a: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196269577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l-GR" sz="3200" b="1" dirty="0" smtClean="0">
                <a:solidFill>
                  <a:schemeClr val="bg2">
                    <a:lumMod val="50000"/>
                  </a:schemeClr>
                </a:solidFill>
              </a:rPr>
              <a:t>ΥΠΟΔΟΜΗ ΦΟΡΤΙΣΗΣ ΗΛΕΚΤΡΙΚΩΝ ΟΧΗΜΑΤΩΝ</a:t>
            </a:r>
            <a:endParaRPr lang="en-US" sz="3200" b="1" dirty="0" smtClean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 bwMode="auto">
          <a:xfrm>
            <a:off x="211015" y="906846"/>
            <a:ext cx="8792308" cy="2258385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spcBef>
                <a:spcPts val="0"/>
              </a:spcBef>
              <a:spcAft>
                <a:spcPts val="600"/>
              </a:spcAft>
            </a:pPr>
            <a:r>
              <a:rPr lang="el-GR" sz="2800" dirty="0" smtClean="0"/>
              <a:t>Διαχειρίζεται την τιμολόγηση, τον προγραμματισμό και άλλες παραμέτρους για την έξυπνη φόρτιση</a:t>
            </a:r>
            <a:endParaRPr lang="en-US" sz="2800" dirty="0" smtClean="0"/>
          </a:p>
          <a:p>
            <a:pPr algn="just">
              <a:spcBef>
                <a:spcPts val="0"/>
              </a:spcBef>
              <a:spcAft>
                <a:spcPts val="1500"/>
              </a:spcAft>
            </a:pPr>
            <a:r>
              <a:rPr lang="el-GR" sz="2800" dirty="0" smtClean="0"/>
              <a:t>Η ευρεία εγκατάσταση φόρτισης θα προσφέρει βοηθητικές υπηρεσίες στο σύστημα ηλεκτρισμού</a:t>
            </a:r>
            <a:r>
              <a:rPr lang="en-US" sz="2800" dirty="0" smtClean="0"/>
              <a:t>, </a:t>
            </a:r>
            <a:r>
              <a:rPr lang="el-GR" sz="2800" dirty="0" smtClean="0"/>
              <a:t>όπως η</a:t>
            </a:r>
            <a:r>
              <a:rPr lang="en-US" sz="2800" dirty="0" smtClean="0"/>
              <a:t> </a:t>
            </a:r>
            <a:r>
              <a:rPr lang="el-GR" sz="2800" dirty="0" smtClean="0"/>
              <a:t>εφεδρική χωρητικότητα</a:t>
            </a:r>
            <a:r>
              <a:rPr lang="el-GR" sz="2800" dirty="0"/>
              <a:t> </a:t>
            </a:r>
            <a:r>
              <a:rPr lang="el-GR" sz="2800" dirty="0" smtClean="0"/>
              <a:t>και η</a:t>
            </a:r>
            <a:r>
              <a:rPr lang="en-US" sz="2800" dirty="0" smtClean="0"/>
              <a:t> </a:t>
            </a:r>
            <a:r>
              <a:rPr lang="el-GR" sz="2800" dirty="0" smtClean="0"/>
              <a:t>κάλυψη φορτίου αιχμής</a:t>
            </a:r>
            <a:endParaRPr lang="en-US" sz="2800" dirty="0" smtClean="0"/>
          </a:p>
        </p:txBody>
      </p:sp>
      <p:pic>
        <p:nvPicPr>
          <p:cNvPr id="11267" name="Picture 3" descr="C:\Users\panagiotakopoulos\Desktop\EV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195375"/>
            <a:ext cx="9144000" cy="319746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6581205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l-GR" sz="3200" b="1" dirty="0" smtClean="0">
                <a:solidFill>
                  <a:schemeClr val="bg2">
                    <a:lumMod val="50000"/>
                  </a:schemeClr>
                </a:solidFill>
              </a:rPr>
              <a:t>ΣΥΣΤΗΜΑΤΑ ΠΛΕΥΡΑΣ ΠΕΛΑΤΗ</a:t>
            </a:r>
            <a:endParaRPr lang="en-US" sz="3200" b="1" dirty="0" smtClean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 bwMode="auto">
          <a:xfrm>
            <a:off x="211015" y="1168094"/>
            <a:ext cx="8792308" cy="502168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spcBef>
                <a:spcPts val="0"/>
              </a:spcBef>
              <a:spcAft>
                <a:spcPts val="1500"/>
              </a:spcAft>
            </a:pPr>
            <a:r>
              <a:rPr lang="el-GR" sz="2400" dirty="0" smtClean="0"/>
              <a:t>Βοηθούν στη διαχείριση κατανάλωσης ενέργειας σε οικιακό, υπηρεσιακό και βιομηχανικό επίπεδο</a:t>
            </a:r>
            <a:endParaRPr lang="en-US" sz="2400" dirty="0" smtClean="0"/>
          </a:p>
          <a:p>
            <a:pPr algn="just">
              <a:spcBef>
                <a:spcPts val="0"/>
              </a:spcBef>
              <a:spcAft>
                <a:spcPts val="1500"/>
              </a:spcAft>
            </a:pPr>
            <a:r>
              <a:rPr lang="el-GR" sz="2400" dirty="0" smtClean="0"/>
              <a:t>Περιλαμβάνουν συστήματα διαχείρισης ενέργειας, συσκευές αποθήκευσης ενέργειας, έξυπνες συσκευές και κατανεμημένη παραγωγή</a:t>
            </a:r>
            <a:endParaRPr lang="en-US" sz="2400" dirty="0" smtClean="0"/>
          </a:p>
          <a:p>
            <a:pPr algn="just">
              <a:spcBef>
                <a:spcPts val="0"/>
              </a:spcBef>
              <a:spcAft>
                <a:spcPts val="1500"/>
              </a:spcAft>
            </a:pPr>
            <a:r>
              <a:rPr lang="el-GR" sz="2400" dirty="0" smtClean="0"/>
              <a:t>Η αύξηση </a:t>
            </a:r>
            <a:r>
              <a:rPr lang="el-GR" sz="2400" dirty="0"/>
              <a:t>της ενεργειακής απόδοσης και </a:t>
            </a:r>
            <a:r>
              <a:rPr lang="el-GR" sz="2400" dirty="0" smtClean="0"/>
              <a:t>η μείωση της ζήτησης αιχμής μπορούν </a:t>
            </a:r>
            <a:r>
              <a:rPr lang="el-GR" sz="2400" dirty="0"/>
              <a:t>να </a:t>
            </a:r>
            <a:r>
              <a:rPr lang="el-GR" sz="2400" dirty="0" smtClean="0"/>
              <a:t>επιταχυνθούν </a:t>
            </a:r>
            <a:r>
              <a:rPr lang="el-GR" sz="2400" dirty="0"/>
              <a:t>με </a:t>
            </a:r>
            <a:r>
              <a:rPr lang="el-GR" sz="2400" dirty="0" smtClean="0"/>
              <a:t>οικιακές οθόνες/πίνακες ελέγχου ενέργειας και </a:t>
            </a:r>
            <a:r>
              <a:rPr lang="el-GR" sz="2400" dirty="0"/>
              <a:t>τοπική αποθήκευση</a:t>
            </a:r>
          </a:p>
          <a:p>
            <a:pPr algn="just">
              <a:spcBef>
                <a:spcPts val="0"/>
              </a:spcBef>
              <a:spcAft>
                <a:spcPts val="1500"/>
              </a:spcAft>
            </a:pPr>
            <a:r>
              <a:rPr lang="el-GR" sz="2400" dirty="0" smtClean="0"/>
              <a:t>Αυτοματοποιημένες, ανταποκρινόμενες στην τιμή συσκευές και θερμοστάτες που είναι συνδεδεμένοι σε ένα σύστημα διαχείρισης ενέργειας</a:t>
            </a:r>
            <a:r>
              <a:rPr lang="el-GR" sz="2400" dirty="0"/>
              <a:t>, ή ελέγχονται από το διαχειριστή του </a:t>
            </a:r>
            <a:r>
              <a:rPr lang="el-GR" sz="2400" dirty="0" smtClean="0"/>
              <a:t>κτηρίου</a:t>
            </a:r>
            <a:r>
              <a:rPr lang="el-GR" sz="2400" dirty="0"/>
              <a:t> </a:t>
            </a:r>
            <a:r>
              <a:rPr lang="el-GR" sz="2400" dirty="0" smtClean="0"/>
              <a:t>ή του συστήματος ηλεκτρισμού</a:t>
            </a: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412918893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l-GR" sz="3200" b="1" dirty="0" smtClean="0">
                <a:solidFill>
                  <a:schemeClr val="bg2">
                    <a:lumMod val="50000"/>
                  </a:schemeClr>
                </a:solidFill>
              </a:rPr>
              <a:t>ΕΞΥΠΝΟ ΠΛΕΓΜΑ </a:t>
            </a:r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- </a:t>
            </a:r>
            <a:r>
              <a:rPr lang="el-GR" sz="3200" b="1" dirty="0" smtClean="0">
                <a:solidFill>
                  <a:schemeClr val="bg2">
                    <a:lumMod val="50000"/>
                  </a:schemeClr>
                </a:solidFill>
              </a:rPr>
              <a:t>ΠΕΡΙΛΗΨΗ</a:t>
            </a:r>
            <a:endParaRPr lang="en-US" sz="3200" b="1" dirty="0" smtClean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 bwMode="auto">
          <a:xfrm>
            <a:off x="211015" y="1168094"/>
            <a:ext cx="8792308" cy="502168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spcBef>
                <a:spcPts val="0"/>
              </a:spcBef>
              <a:spcAft>
                <a:spcPts val="2400"/>
              </a:spcAft>
            </a:pPr>
            <a:r>
              <a:rPr lang="el-GR" sz="2800" dirty="0" err="1" smtClean="0"/>
              <a:t>Εξελίσει</a:t>
            </a:r>
            <a:r>
              <a:rPr lang="el-GR" sz="2800" dirty="0" smtClean="0"/>
              <a:t> το παραδοσιακό σύστημα ηλεκτρικής ενέργειας μέσω παρακολούθησης και ελέγχου, αυτό-ίασης, αυτοματοποίησης, ασφάλειας, κλπ. </a:t>
            </a:r>
            <a:endParaRPr lang="en-US" sz="2800" dirty="0" smtClean="0"/>
          </a:p>
          <a:p>
            <a:pPr algn="just">
              <a:spcBef>
                <a:spcPts val="0"/>
              </a:spcBef>
              <a:spcAft>
                <a:spcPts val="2400"/>
              </a:spcAft>
            </a:pPr>
            <a:r>
              <a:rPr lang="el-GR" sz="2800" dirty="0" smtClean="0"/>
              <a:t>Παρέχει στους καταναλωτές πληροφορίες σχετικά με τη χρήση ενέργειας </a:t>
            </a:r>
            <a:r>
              <a:rPr lang="en-US" sz="2800" dirty="0" smtClean="0"/>
              <a:t>(</a:t>
            </a:r>
            <a:r>
              <a:rPr lang="el-GR" sz="2800" dirty="0" smtClean="0"/>
              <a:t>π</a:t>
            </a:r>
            <a:r>
              <a:rPr lang="en-US" sz="2800" dirty="0" smtClean="0"/>
              <a:t>.</a:t>
            </a:r>
            <a:r>
              <a:rPr lang="el-GR" sz="2800" dirty="0" smtClean="0"/>
              <a:t>χ.</a:t>
            </a:r>
            <a:r>
              <a:rPr lang="en-US" sz="2800" dirty="0" smtClean="0"/>
              <a:t> </a:t>
            </a:r>
            <a:r>
              <a:rPr lang="el-GR" sz="2800" dirty="0" smtClean="0"/>
              <a:t>κόστος</a:t>
            </a:r>
            <a:r>
              <a:rPr lang="en-US" sz="2800" dirty="0" smtClean="0"/>
              <a:t>, </a:t>
            </a:r>
            <a:r>
              <a:rPr lang="el-GR" sz="2800" dirty="0" smtClean="0"/>
              <a:t>εναλλακτικές λύσεις κλπ</a:t>
            </a:r>
            <a:r>
              <a:rPr lang="en-US" sz="2800" dirty="0" smtClean="0"/>
              <a:t>.)</a:t>
            </a:r>
          </a:p>
          <a:p>
            <a:pPr algn="just">
              <a:spcBef>
                <a:spcPts val="0"/>
              </a:spcBef>
              <a:spcAft>
                <a:spcPts val="3000"/>
              </a:spcAft>
            </a:pPr>
            <a:r>
              <a:rPr lang="el-GR" sz="2800" dirty="0" smtClean="0"/>
              <a:t>Ενσωματώνει ανανεώσιμες πηγές ενέργειας</a:t>
            </a:r>
            <a:endParaRPr lang="en-US" sz="2800" dirty="0" smtClean="0"/>
          </a:p>
          <a:p>
            <a:pPr algn="just">
              <a:spcBef>
                <a:spcPts val="0"/>
              </a:spcBef>
              <a:spcAft>
                <a:spcPts val="3000"/>
              </a:spcAft>
            </a:pPr>
            <a:r>
              <a:rPr lang="el-GR" sz="2800" dirty="0" smtClean="0"/>
              <a:t>Προσθέτει ικανότητες αποθήκευσης ενέργειας</a:t>
            </a:r>
            <a:endParaRPr lang="en-US" sz="2800" dirty="0" smtClean="0"/>
          </a:p>
          <a:p>
            <a:pPr marL="0" indent="0" algn="just">
              <a:spcBef>
                <a:spcPts val="0"/>
              </a:spcBef>
              <a:spcAft>
                <a:spcPts val="1500"/>
              </a:spcAft>
              <a:buNone/>
            </a:pPr>
            <a:r>
              <a:rPr lang="el-GR" sz="2800" dirty="0" smtClean="0"/>
              <a:t>Αυτά οδηγούν σε ένα ενεργειακό σύστημα που είναι πιο </a:t>
            </a:r>
            <a:r>
              <a:rPr lang="el-GR" sz="2800" b="1" u="sng" dirty="0" smtClean="0"/>
              <a:t>αξιόπιστο</a:t>
            </a:r>
            <a:r>
              <a:rPr lang="en-US" sz="2800" dirty="0" smtClean="0"/>
              <a:t>, </a:t>
            </a:r>
            <a:r>
              <a:rPr lang="el-GR" sz="2800" b="1" u="sng" dirty="0" smtClean="0"/>
              <a:t>βιώσιμο</a:t>
            </a:r>
            <a:r>
              <a:rPr lang="en-US" sz="2800" dirty="0" smtClean="0"/>
              <a:t> </a:t>
            </a:r>
            <a:r>
              <a:rPr lang="el-GR" sz="2800" dirty="0" smtClean="0"/>
              <a:t>και </a:t>
            </a:r>
            <a:r>
              <a:rPr lang="el-GR" sz="2800" b="1" u="sng" dirty="0" smtClean="0"/>
              <a:t>ελαστικό</a:t>
            </a:r>
            <a:r>
              <a:rPr lang="en-US" sz="2800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7005176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160768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l-GR" sz="3200" b="1" dirty="0" smtClean="0">
                <a:solidFill>
                  <a:schemeClr val="bg2">
                    <a:lumMod val="50000"/>
                  </a:schemeClr>
                </a:solidFill>
              </a:rPr>
              <a:t>ΒΙΒΛΙΟΓΡΑΦΙΑ</a:t>
            </a:r>
            <a:endParaRPr lang="en-US" sz="3200" b="1" dirty="0" smtClean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 bwMode="auto">
          <a:xfrm>
            <a:off x="341643" y="1067628"/>
            <a:ext cx="8460713" cy="520253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 algn="just">
              <a:spcBef>
                <a:spcPts val="0"/>
              </a:spcBef>
              <a:spcAft>
                <a:spcPts val="600"/>
              </a:spcAft>
              <a:buNone/>
            </a:pPr>
            <a:r>
              <a:rPr lang="en-US" dirty="0" smtClean="0"/>
              <a:t>National Energy Technology Laboratory (2007).  A systems view of the modern grid, white paper</a:t>
            </a:r>
          </a:p>
          <a:p>
            <a:pPr marL="0" indent="0" algn="just">
              <a:spcBef>
                <a:spcPts val="0"/>
              </a:spcBef>
              <a:spcAft>
                <a:spcPts val="600"/>
              </a:spcAft>
              <a:buNone/>
            </a:pPr>
            <a:r>
              <a:rPr lang="en-US" dirty="0" smtClean="0"/>
              <a:t>Wakefield, M., </a:t>
            </a:r>
            <a:r>
              <a:rPr lang="en-US" dirty="0" err="1" smtClean="0"/>
              <a:t>Nowaczyk</a:t>
            </a:r>
            <a:r>
              <a:rPr lang="en-US" dirty="0" smtClean="0"/>
              <a:t>, J., and Handley, J. (2014). From Research to Action: Communication Research and Actions to Enable the Future Electric Power System. Electric Energy T&amp;D, 97, 772</a:t>
            </a:r>
          </a:p>
          <a:p>
            <a:pPr algn="just">
              <a:spcBef>
                <a:spcPts val="0"/>
              </a:spcBef>
              <a:spcAft>
                <a:spcPts val="600"/>
              </a:spcAft>
              <a:buNone/>
            </a:pPr>
            <a:endParaRPr lang="en-US" dirty="0" smtClean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41160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l-GR" sz="3200" b="1" dirty="0" smtClean="0">
                <a:solidFill>
                  <a:schemeClr val="bg2">
                    <a:lumMod val="50000"/>
                  </a:schemeClr>
                </a:solidFill>
              </a:rPr>
              <a:t>ΠΗΓΕΣ ΕΙΚΟΝΩΝ</a:t>
            </a:r>
            <a:endParaRPr lang="en-US" sz="3200" b="1" dirty="0" smtClean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 bwMode="auto">
          <a:xfrm>
            <a:off x="321546" y="1467059"/>
            <a:ext cx="8510955" cy="4893547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 algn="just">
              <a:spcBef>
                <a:spcPts val="0"/>
              </a:spcBef>
              <a:spcAft>
                <a:spcPts val="600"/>
              </a:spcAft>
              <a:buNone/>
            </a:pPr>
            <a:r>
              <a:rPr lang="en-US" dirty="0" smtClean="0"/>
              <a:t>http://www.nytimes.com/2012/01/22/us/comeds-smart-grid-begins-with-a-promise-for-the-future.html</a:t>
            </a:r>
          </a:p>
          <a:p>
            <a:pPr marL="0" indent="0" algn="just">
              <a:spcBef>
                <a:spcPts val="0"/>
              </a:spcBef>
              <a:spcAft>
                <a:spcPts val="600"/>
              </a:spcAft>
              <a:buNone/>
            </a:pPr>
            <a:r>
              <a:rPr lang="en-US" dirty="0" smtClean="0"/>
              <a:t>http://www.thinkinggrids.com/smart-grid-news/the-future-of-distribution-management-systems</a:t>
            </a:r>
          </a:p>
          <a:p>
            <a:pPr marL="0" indent="0" algn="just">
              <a:spcBef>
                <a:spcPts val="0"/>
              </a:spcBef>
              <a:spcAft>
                <a:spcPts val="600"/>
              </a:spcAft>
              <a:buNone/>
            </a:pPr>
            <a:r>
              <a:rPr lang="en-US" dirty="0" smtClean="0"/>
              <a:t>http://www.autoevolution.com/news/us-homebuilder-offers-ev-charging-infrastructure-preparation-17831.html</a:t>
            </a:r>
          </a:p>
          <a:p>
            <a:pPr marL="0" indent="0" algn="just">
              <a:spcBef>
                <a:spcPts val="0"/>
              </a:spcBef>
              <a:spcAft>
                <a:spcPts val="600"/>
              </a:spcAft>
              <a:buNone/>
            </a:pPr>
            <a:endParaRPr lang="en-US" dirty="0" smtClean="0"/>
          </a:p>
          <a:p>
            <a:pPr marL="0" indent="0" algn="just">
              <a:spcBef>
                <a:spcPts val="0"/>
              </a:spcBef>
              <a:spcAft>
                <a:spcPts val="600"/>
              </a:spcAft>
              <a:buNone/>
            </a:pPr>
            <a:endParaRPr lang="en-US" dirty="0" smtClean="0"/>
          </a:p>
          <a:p>
            <a:pPr marL="0" indent="0" algn="just">
              <a:spcBef>
                <a:spcPts val="0"/>
              </a:spcBef>
              <a:spcAft>
                <a:spcPts val="600"/>
              </a:spcAft>
              <a:buNone/>
            </a:pPr>
            <a:endParaRPr lang="en-US" dirty="0" smtClean="0"/>
          </a:p>
          <a:p>
            <a:pPr marL="0" indent="0" algn="just">
              <a:spcBef>
                <a:spcPts val="0"/>
              </a:spcBef>
              <a:spcAft>
                <a:spcPts val="600"/>
              </a:spcAft>
              <a:buNone/>
            </a:pPr>
            <a:endParaRPr lang="en-US" dirty="0" smtClean="0"/>
          </a:p>
          <a:p>
            <a:pPr marL="0" indent="0" algn="just">
              <a:spcBef>
                <a:spcPts val="0"/>
              </a:spcBef>
              <a:spcAft>
                <a:spcPts val="600"/>
              </a:spcAft>
              <a:buNone/>
            </a:pPr>
            <a:endParaRPr lang="en-US" dirty="0" smtClean="0"/>
          </a:p>
          <a:p>
            <a:pPr marL="0" indent="0" algn="just">
              <a:spcBef>
                <a:spcPts val="0"/>
              </a:spcBef>
              <a:spcAft>
                <a:spcPts val="600"/>
              </a:spcAft>
              <a:buNone/>
            </a:pPr>
            <a:endParaRPr lang="en-US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l-GR" sz="3200" b="1" dirty="0" smtClean="0">
                <a:solidFill>
                  <a:schemeClr val="bg2">
                    <a:lumMod val="50000"/>
                  </a:schemeClr>
                </a:solidFill>
              </a:rPr>
              <a:t>ΣΥΣΤΑΤΙΚΑ ΕΞΥΠΝΟΥ ΠΛΕΓΜΑΤΟΣ</a:t>
            </a:r>
            <a:endParaRPr lang="en-US" sz="3200" b="1" dirty="0" smtClean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 bwMode="auto">
          <a:xfrm>
            <a:off x="190918" y="1841358"/>
            <a:ext cx="8792308" cy="345412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spcBef>
                <a:spcPts val="0"/>
              </a:spcBef>
              <a:spcAft>
                <a:spcPts val="1800"/>
              </a:spcAft>
            </a:pPr>
            <a:r>
              <a:rPr lang="el-GR" sz="2800" dirty="0" smtClean="0"/>
              <a:t>Έξυπνες συσκευές</a:t>
            </a:r>
            <a:endParaRPr lang="en-US" sz="2800" dirty="0" smtClean="0"/>
          </a:p>
          <a:p>
            <a:pPr algn="just">
              <a:spcBef>
                <a:spcPts val="0"/>
              </a:spcBef>
              <a:spcAft>
                <a:spcPts val="1800"/>
              </a:spcAft>
            </a:pPr>
            <a:r>
              <a:rPr lang="el-GR" sz="2800" dirty="0" smtClean="0"/>
              <a:t>Έξυπνοι μετρητές ρεύματος</a:t>
            </a:r>
            <a:endParaRPr lang="en-US" sz="2800" dirty="0" smtClean="0"/>
          </a:p>
          <a:p>
            <a:pPr algn="just">
              <a:spcBef>
                <a:spcPts val="0"/>
              </a:spcBef>
              <a:spcAft>
                <a:spcPts val="1800"/>
              </a:spcAft>
            </a:pPr>
            <a:r>
              <a:rPr lang="el-GR" sz="2800" dirty="0" smtClean="0"/>
              <a:t>Έξυπνοι υποσταθμοί</a:t>
            </a:r>
            <a:endParaRPr lang="en-US" sz="2800" dirty="0" smtClean="0"/>
          </a:p>
          <a:p>
            <a:pPr algn="just">
              <a:spcBef>
                <a:spcPts val="0"/>
              </a:spcBef>
              <a:spcAft>
                <a:spcPts val="1800"/>
              </a:spcAft>
            </a:pPr>
            <a:r>
              <a:rPr lang="el-GR" sz="2800" dirty="0" smtClean="0"/>
              <a:t>Έξυπνη παραγωγή</a:t>
            </a:r>
            <a:endParaRPr lang="en-US" sz="2800" dirty="0" smtClean="0"/>
          </a:p>
          <a:p>
            <a:pPr algn="just">
              <a:spcBef>
                <a:spcPts val="0"/>
              </a:spcBef>
              <a:spcAft>
                <a:spcPts val="1800"/>
              </a:spcAft>
            </a:pPr>
            <a:r>
              <a:rPr lang="el-GR" sz="2800" dirty="0" smtClean="0"/>
              <a:t>Έξυπνη διανομή</a:t>
            </a:r>
          </a:p>
          <a:p>
            <a:pPr algn="just">
              <a:spcBef>
                <a:spcPts val="0"/>
              </a:spcBef>
              <a:spcAft>
                <a:spcPts val="1200"/>
              </a:spcAft>
              <a:buNone/>
            </a:pPr>
            <a:endParaRPr lang="en-US" sz="2800" dirty="0" smtClean="0"/>
          </a:p>
          <a:p>
            <a:pPr algn="just">
              <a:spcBef>
                <a:spcPts val="0"/>
              </a:spcBef>
              <a:spcAft>
                <a:spcPts val="1200"/>
              </a:spcAft>
              <a:buNone/>
            </a:pPr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77200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l-GR" sz="3200" b="1" dirty="0" smtClean="0">
                <a:solidFill>
                  <a:schemeClr val="bg2">
                    <a:lumMod val="50000"/>
                  </a:schemeClr>
                </a:solidFill>
              </a:rPr>
              <a:t>ΕΞΥΠΝΕΣ ΣΥΣΚΕΥΕΣ</a:t>
            </a:r>
            <a:endParaRPr lang="en-US" sz="3200" b="1" dirty="0" smtClean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 bwMode="auto">
          <a:xfrm>
            <a:off x="130629" y="957103"/>
            <a:ext cx="8862646" cy="5292972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l-GR" sz="2400" dirty="0" smtClean="0"/>
              <a:t>Οι έξυπνες συσκευές παρέχουν γνώση στους οικιακούς καταναλωτές σχετικά με την ενεργειακή τους κατανάλωση</a:t>
            </a:r>
            <a:r>
              <a:rPr lang="en-US" sz="2400" dirty="0" smtClean="0"/>
              <a:t>, </a:t>
            </a:r>
            <a:r>
              <a:rPr lang="el-GR" sz="2400" dirty="0" smtClean="0"/>
              <a:t>διευκολύνοντας την ενεργειακά αποδοτική και φιλική προς το περιβάλλον συμπεριφορά</a:t>
            </a:r>
            <a:endParaRPr lang="en-US" sz="2400" dirty="0" smtClean="0"/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l-GR" sz="2400" dirty="0" smtClean="0"/>
              <a:t>Επιτρέπουν την παρακολούθηση της χρήσης τους και υποστηρίζουν την απομακρυσμένη διαχείρισή τους</a:t>
            </a:r>
            <a:endParaRPr lang="en-US" sz="2400" b="1" dirty="0" smtClean="0"/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l-GR" sz="2400" dirty="0" smtClean="0"/>
              <a:t>Ικανές να αποφασίζουν πότε να καταναλώσουν ενέργεια βάσει προκαθορισμένων προτιμήσεων των χρηστών</a:t>
            </a:r>
            <a:endParaRPr lang="en-US" sz="2400" dirty="0" smtClean="0"/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l-GR" sz="2400" dirty="0" smtClean="0"/>
              <a:t>Οι καλύτεροι υποψήφιοι είναι οι </a:t>
            </a:r>
            <a:r>
              <a:rPr lang="el-GR" sz="2400" dirty="0" err="1" smtClean="0"/>
              <a:t>ενεργοβόρες</a:t>
            </a:r>
            <a:r>
              <a:rPr lang="el-GR" sz="2400" dirty="0" smtClean="0"/>
              <a:t> συσκευές, όπως οι συσκευές κλιματισμού, τα πλυντήρια και τα στεγνωτήρια </a:t>
            </a:r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l-GR" sz="2400" dirty="0" smtClean="0"/>
              <a:t>Οι καταναλωτές μπορούν να εξοικονομήσουν ως και </a:t>
            </a:r>
            <a:r>
              <a:rPr lang="en-US" sz="2400" dirty="0" smtClean="0"/>
              <a:t>25%</a:t>
            </a:r>
            <a:r>
              <a:rPr lang="el-GR" sz="2400" dirty="0" smtClean="0"/>
              <a:t> της ενεργειακής τους χρήσης</a:t>
            </a:r>
            <a:endParaRPr lang="en-US" sz="2400" dirty="0" smtClean="0"/>
          </a:p>
          <a:p>
            <a:pPr algn="just">
              <a:spcBef>
                <a:spcPts val="0"/>
              </a:spcBef>
              <a:spcAft>
                <a:spcPts val="1200"/>
              </a:spcAft>
              <a:buNone/>
            </a:pPr>
            <a:endParaRPr lang="en-US" sz="2400" dirty="0" smtClean="0"/>
          </a:p>
          <a:p>
            <a:pPr algn="just">
              <a:spcBef>
                <a:spcPts val="0"/>
              </a:spcBef>
              <a:spcAft>
                <a:spcPts val="1200"/>
              </a:spcAft>
              <a:buNone/>
            </a:pP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3135556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l-GR" sz="3200" b="1" dirty="0" smtClean="0">
                <a:solidFill>
                  <a:schemeClr val="bg2">
                    <a:lumMod val="50000"/>
                  </a:schemeClr>
                </a:solidFill>
              </a:rPr>
              <a:t>ΕΞΥΠΝΕΣ ΣΥΣΚΕΥΕΣ </a:t>
            </a:r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- </a:t>
            </a:r>
            <a:r>
              <a:rPr lang="el-GR" sz="3200" b="1" dirty="0" smtClean="0">
                <a:solidFill>
                  <a:schemeClr val="bg2">
                    <a:lumMod val="50000"/>
                  </a:schemeClr>
                </a:solidFill>
              </a:rPr>
              <a:t>ΠΑΡΑΔΕΙΓΜΑΤΑ</a:t>
            </a:r>
            <a:endParaRPr lang="en-US" sz="3200" b="1" dirty="0" smtClean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6146" name="Picture 2" descr="C:\Users\panagiotakopoulos\Desktop\lg-nfc-smart-applianc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954593"/>
            <a:ext cx="4471517" cy="2291025"/>
          </a:xfrm>
          <a:prstGeom prst="rect">
            <a:avLst/>
          </a:prstGeom>
          <a:noFill/>
        </p:spPr>
      </p:pic>
      <p:pic>
        <p:nvPicPr>
          <p:cNvPr id="6148" name="Picture 4" descr="C:\Users\panagiotakopoulos\Desktop\Appliance-manage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82532" y="943029"/>
            <a:ext cx="4461468" cy="2362879"/>
          </a:xfrm>
          <a:prstGeom prst="rect">
            <a:avLst/>
          </a:prstGeom>
          <a:noFill/>
        </p:spPr>
      </p:pic>
      <p:pic>
        <p:nvPicPr>
          <p:cNvPr id="6151" name="Picture 7" descr="C:\Users\panagiotakopoulos\Desktop\0119-aros-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482375"/>
            <a:ext cx="4501662" cy="2827990"/>
          </a:xfrm>
          <a:prstGeom prst="rect">
            <a:avLst/>
          </a:prstGeom>
          <a:noFill/>
        </p:spPr>
      </p:pic>
      <p:pic>
        <p:nvPicPr>
          <p:cNvPr id="6152" name="Picture 8" descr="C:\Users\panagiotakopoulos\Desktop\rtc1106er_smart2_large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72484" y="3466681"/>
            <a:ext cx="4471516" cy="283363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941785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l-GR" sz="3200" b="1" dirty="0" smtClean="0">
                <a:solidFill>
                  <a:schemeClr val="bg2">
                    <a:lumMod val="50000"/>
                  </a:schemeClr>
                </a:solidFill>
              </a:rPr>
              <a:t>ΕΞΥΠΝΟΙ ΜΕΤΡΗΤΕΣ ΡΕΥΜΑΤΟΣ</a:t>
            </a:r>
            <a:endParaRPr lang="en-US" sz="3200" b="1" dirty="0" smtClean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 bwMode="auto">
          <a:xfrm>
            <a:off x="1" y="1077684"/>
            <a:ext cx="7134330" cy="487094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spcBef>
                <a:spcPts val="0"/>
              </a:spcBef>
              <a:spcAft>
                <a:spcPts val="600"/>
              </a:spcAft>
            </a:pPr>
            <a:r>
              <a:rPr lang="el-GR" sz="2600" dirty="0" smtClean="0"/>
              <a:t>Ψηφιακές συσκευές για τη μέτρηση διαφόρων παραμέτρων σχετικά με την κατανάλωση ηλεκτρικής ενέργειας</a:t>
            </a:r>
            <a:endParaRPr lang="en-US" sz="2600" dirty="0" smtClean="0"/>
          </a:p>
          <a:p>
            <a:pPr algn="just">
              <a:spcBef>
                <a:spcPts val="0"/>
              </a:spcBef>
              <a:spcAft>
                <a:spcPts val="600"/>
              </a:spcAft>
            </a:pPr>
            <a:r>
              <a:rPr lang="el-GR" sz="2600" dirty="0" smtClean="0"/>
              <a:t>Παρέχουν δεδομένα για την τιμή και την κατανάλωση του ρεύματος και τις εκπομπές </a:t>
            </a:r>
            <a:r>
              <a:rPr lang="en-US" sz="2600" dirty="0" smtClean="0"/>
              <a:t>CO2</a:t>
            </a:r>
            <a:r>
              <a:rPr lang="el-GR" sz="2600" dirty="0" smtClean="0"/>
              <a:t>, ενώ δείχνουν συγκρίσεις κατανάλωσης ενέργειας σε δεδομένους  χρόνους</a:t>
            </a:r>
            <a:endParaRPr lang="en-US" sz="2600" dirty="0" smtClean="0"/>
          </a:p>
          <a:p>
            <a:pPr algn="just">
              <a:spcBef>
                <a:spcPts val="0"/>
              </a:spcBef>
              <a:spcAft>
                <a:spcPts val="600"/>
              </a:spcAft>
            </a:pPr>
            <a:r>
              <a:rPr lang="el-GR" sz="2600" dirty="0" smtClean="0"/>
              <a:t>Υποστηρίζουν αμφίδρομη επικοινωνία μεταξύ αυτών και των </a:t>
            </a:r>
            <a:r>
              <a:rPr lang="el-GR" sz="2600" dirty="0" err="1" smtClean="0"/>
              <a:t>παρόχων</a:t>
            </a:r>
            <a:r>
              <a:rPr lang="el-GR" sz="2600" dirty="0" smtClean="0"/>
              <a:t> ηλεκτρισμού</a:t>
            </a:r>
            <a:endParaRPr lang="en-US" sz="2600" dirty="0" smtClean="0"/>
          </a:p>
          <a:p>
            <a:pPr algn="just">
              <a:spcBef>
                <a:spcPts val="0"/>
              </a:spcBef>
              <a:spcAft>
                <a:spcPts val="600"/>
              </a:spcAft>
            </a:pPr>
            <a:r>
              <a:rPr lang="el-GR" sz="2600" dirty="0" smtClean="0"/>
              <a:t>Επιτρέπουν την ανταπόκριση στη ζήτηση </a:t>
            </a:r>
            <a:r>
              <a:rPr lang="en-US" sz="2600" dirty="0" smtClean="0"/>
              <a:t>– </a:t>
            </a:r>
            <a:r>
              <a:rPr lang="el-GR" sz="2600" dirty="0" smtClean="0"/>
              <a:t>ενέργειες για την ελάττωση της απαιτούμενης από τους χρήστες ενέργειας</a:t>
            </a:r>
            <a:endParaRPr lang="en-US" sz="2600" dirty="0" smtClean="0"/>
          </a:p>
        </p:txBody>
      </p:sp>
      <p:pic>
        <p:nvPicPr>
          <p:cNvPr id="7170" name="Picture 2" descr="C:\Users\panagiotakopoulos\Desktop\SM150-Elster-Smart-Water-Meter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34330" y="1185705"/>
            <a:ext cx="2009670" cy="1524209"/>
          </a:xfrm>
          <a:prstGeom prst="rect">
            <a:avLst/>
          </a:prstGeom>
          <a:noFill/>
        </p:spPr>
      </p:pic>
      <p:pic>
        <p:nvPicPr>
          <p:cNvPr id="7171" name="Picture 3" descr="C:\Users\panagiotakopoulos\Desktop\smart-meter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58616" y="2788993"/>
            <a:ext cx="1905000" cy="1692571"/>
          </a:xfrm>
          <a:prstGeom prst="rect">
            <a:avLst/>
          </a:prstGeom>
          <a:noFill/>
        </p:spPr>
      </p:pic>
      <p:pic>
        <p:nvPicPr>
          <p:cNvPr id="7172" name="Picture 4" descr="C:\Users\panagiotakopoulos\Desktop\article-2014january-leds-in-smart-meters-fig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44378" y="4571999"/>
            <a:ext cx="1999622" cy="137062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013424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l-GR" sz="3200" b="1" dirty="0" smtClean="0">
                <a:solidFill>
                  <a:schemeClr val="bg2">
                    <a:lumMod val="50000"/>
                  </a:schemeClr>
                </a:solidFill>
              </a:rPr>
              <a:t>ΕΞΥΠΝΗ ΠΑΡΑΓΩΓΗ</a:t>
            </a:r>
            <a:endParaRPr lang="en-US" sz="3200" b="1" dirty="0" smtClean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 bwMode="auto">
          <a:xfrm>
            <a:off x="200967" y="1077684"/>
            <a:ext cx="8792308" cy="5011615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l-GR" sz="2400" dirty="0"/>
              <a:t>Βελτιστοποίηση της παραγωγής ηλεκτρικής </a:t>
            </a:r>
            <a:r>
              <a:rPr lang="el-GR" sz="2400" dirty="0" smtClean="0"/>
              <a:t>ενέργειας χρησιμοποιώντας </a:t>
            </a:r>
            <a:r>
              <a:rPr lang="el-GR" sz="2400" dirty="0"/>
              <a:t>διαφορετικές πηγές ενέργειας </a:t>
            </a:r>
            <a:r>
              <a:rPr lang="el-GR" sz="2400" dirty="0" smtClean="0"/>
              <a:t>αποτελεσματικά, ευέλικτα, γρήγορα </a:t>
            </a:r>
            <a:r>
              <a:rPr lang="el-GR" sz="2400" dirty="0"/>
              <a:t>και με οικονομικά αποδοτικό τρόπο</a:t>
            </a:r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l-GR" sz="2400" dirty="0" smtClean="0"/>
              <a:t>Εξισορρόπηση πολλαπλών πηγών </a:t>
            </a:r>
            <a:r>
              <a:rPr lang="el-GR" sz="2400" dirty="0"/>
              <a:t>ενέργειας για την κάλυψη των αναγκών του δικτύου και </a:t>
            </a:r>
            <a:r>
              <a:rPr lang="el-GR" sz="2400" dirty="0" smtClean="0"/>
              <a:t>της </a:t>
            </a:r>
            <a:r>
              <a:rPr lang="el-GR" sz="2400" dirty="0"/>
              <a:t>κατανάλωσης - εξισορρόπηση της προσφοράς και της ζήτησης</a:t>
            </a: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l-GR" sz="2400" dirty="0" smtClean="0"/>
              <a:t>Διατήρηση προτύπων</a:t>
            </a:r>
            <a:r>
              <a:rPr lang="el-GR" sz="2400" dirty="0"/>
              <a:t> τάσης, συχνότητας και συντελεστή ισχύος με βάση </a:t>
            </a:r>
            <a:r>
              <a:rPr lang="el-GR" sz="2400" dirty="0" smtClean="0"/>
              <a:t>τη λαμβανόμενη ανάδραση </a:t>
            </a:r>
            <a:r>
              <a:rPr lang="el-GR" sz="2400" dirty="0"/>
              <a:t> από πολλαπλά σημεία στο </a:t>
            </a:r>
            <a:r>
              <a:rPr lang="el-GR" sz="2400" dirty="0" smtClean="0"/>
              <a:t>πλέγμα</a:t>
            </a:r>
          </a:p>
          <a:p>
            <a:pPr algn="just">
              <a:spcBef>
                <a:spcPts val="0"/>
              </a:spcBef>
              <a:spcAft>
                <a:spcPts val="1800"/>
              </a:spcAft>
            </a:pPr>
            <a:r>
              <a:rPr lang="el-GR" sz="2400" dirty="0" smtClean="0"/>
              <a:t>Κάθε </a:t>
            </a:r>
            <a:r>
              <a:rPr lang="el-GR" sz="2400" dirty="0"/>
              <a:t>γεννήτρια λειτουργεί ανεξάρτητα από </a:t>
            </a:r>
            <a:r>
              <a:rPr lang="el-GR" sz="2400" dirty="0" smtClean="0"/>
              <a:t>τις </a:t>
            </a:r>
            <a:r>
              <a:rPr lang="el-GR" sz="2400" dirty="0" err="1" smtClean="0"/>
              <a:t>λακκες</a:t>
            </a:r>
            <a:r>
              <a:rPr lang="el-GR" sz="2400" dirty="0" smtClean="0"/>
              <a:t> (όλες </a:t>
            </a:r>
            <a:r>
              <a:rPr lang="el-GR" sz="2400" dirty="0"/>
              <a:t>λειτουργούν παράλληλα) και τρέχει μόνο όταν χρειάζεται (ανάλογα με το φορτίο)</a:t>
            </a: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20212436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l-GR" sz="3200" b="1" dirty="0" smtClean="0">
                <a:solidFill>
                  <a:schemeClr val="bg2">
                    <a:lumMod val="50000"/>
                  </a:schemeClr>
                </a:solidFill>
              </a:rPr>
              <a:t>ΕΞΥΠΝΗ ΔΙΑΝΟΜΗ</a:t>
            </a:r>
            <a:endParaRPr lang="en-US" sz="3200" b="1" dirty="0" smtClean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 bwMode="auto">
          <a:xfrm>
            <a:off x="200967" y="1077684"/>
            <a:ext cx="8792308" cy="5011615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spcBef>
                <a:spcPts val="0"/>
              </a:spcBef>
              <a:spcAft>
                <a:spcPts val="1800"/>
              </a:spcAft>
            </a:pPr>
            <a:r>
              <a:rPr lang="el-GR" sz="2500" dirty="0" smtClean="0"/>
              <a:t>Υποστηρίζει την κατανεμημένη ανάπτυξη των ενεργειακών πηγών</a:t>
            </a:r>
          </a:p>
          <a:p>
            <a:pPr algn="just">
              <a:spcBef>
                <a:spcPts val="0"/>
              </a:spcBef>
              <a:spcAft>
                <a:spcPts val="1800"/>
              </a:spcAft>
            </a:pPr>
            <a:r>
              <a:rPr lang="el-GR" sz="2500" dirty="0" smtClean="0"/>
              <a:t>Επιτρέπει την αυτό-ίαση, την αυτό-εξισορρόπηση και αυτό-βελτιστοποίηση και την αυτόνομη αποκατάσταση </a:t>
            </a:r>
          </a:p>
          <a:p>
            <a:pPr algn="just">
              <a:spcBef>
                <a:spcPts val="0"/>
              </a:spcBef>
              <a:spcAft>
                <a:spcPts val="1800"/>
              </a:spcAft>
            </a:pPr>
            <a:r>
              <a:rPr lang="el-GR" sz="2500" dirty="0"/>
              <a:t>Χρησιμοποιεί την αμφίδρομη ροή πληροφοριών </a:t>
            </a:r>
            <a:r>
              <a:rPr lang="el-GR" sz="2500" dirty="0" smtClean="0"/>
              <a:t>για να </a:t>
            </a:r>
            <a:r>
              <a:rPr lang="el-GR" sz="2500" dirty="0"/>
              <a:t>βελτιστοποιήσει τη λειτουργία του δικτύου διανομής</a:t>
            </a:r>
            <a:endParaRPr lang="en-US" sz="2500" dirty="0" smtClean="0"/>
          </a:p>
          <a:p>
            <a:pPr algn="just">
              <a:spcBef>
                <a:spcPts val="0"/>
              </a:spcBef>
              <a:spcAft>
                <a:spcPts val="1800"/>
              </a:spcAft>
            </a:pPr>
            <a:r>
              <a:rPr lang="el-GR" sz="2500" dirty="0"/>
              <a:t>Ενισχυμένη ασφάλεια </a:t>
            </a:r>
            <a:r>
              <a:rPr lang="el-GR" sz="2500" dirty="0" smtClean="0"/>
              <a:t>παροχής και ποιότητας ισχύος</a:t>
            </a:r>
          </a:p>
          <a:p>
            <a:pPr algn="just">
              <a:spcBef>
                <a:spcPts val="0"/>
              </a:spcBef>
              <a:spcAft>
                <a:spcPts val="1800"/>
              </a:spcAft>
            </a:pPr>
            <a:r>
              <a:rPr lang="el-GR" sz="2500" dirty="0" smtClean="0"/>
              <a:t>Εργαλεία αυτοματοποιημένης παρακολούθησης </a:t>
            </a:r>
            <a:r>
              <a:rPr lang="el-GR" sz="2500" dirty="0"/>
              <a:t>και </a:t>
            </a:r>
            <a:r>
              <a:rPr lang="el-GR" sz="2500" dirty="0" smtClean="0"/>
              <a:t>ανάλυσης, ικανά </a:t>
            </a:r>
            <a:r>
              <a:rPr lang="el-GR" sz="2500" dirty="0"/>
              <a:t>να </a:t>
            </a:r>
            <a:r>
              <a:rPr lang="el-GR" sz="2500" dirty="0" smtClean="0"/>
              <a:t>ανιχνεύσουν </a:t>
            </a:r>
            <a:r>
              <a:rPr lang="el-GR" sz="2500" dirty="0"/>
              <a:t>ή ακόμα και </a:t>
            </a:r>
            <a:r>
              <a:rPr lang="el-GR" sz="2500" dirty="0" smtClean="0"/>
              <a:t>να προβλέψουν αστοχίες, βάσει δεδομένων πραγματικού χρόνου </a:t>
            </a:r>
            <a:r>
              <a:rPr lang="el-GR" sz="2500" dirty="0"/>
              <a:t>για τον </a:t>
            </a:r>
            <a:r>
              <a:rPr lang="el-GR" sz="2500" dirty="0" smtClean="0"/>
              <a:t>καιρό και το ιστορικό διακοπών</a:t>
            </a:r>
            <a:endParaRPr lang="el-GR" sz="2500" dirty="0"/>
          </a:p>
        </p:txBody>
      </p:sp>
    </p:spTree>
    <p:extLst>
      <p:ext uri="{BB962C8B-B14F-4D97-AF65-F5344CB8AC3E}">
        <p14:creationId xmlns:p14="http://schemas.microsoft.com/office/powerpoint/2010/main" val="4594567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l-GR" sz="3200" b="1" dirty="0" smtClean="0">
                <a:solidFill>
                  <a:schemeClr val="bg2">
                    <a:lumMod val="50000"/>
                  </a:schemeClr>
                </a:solidFill>
              </a:rPr>
              <a:t>ΕΞΥΠΝΟΙ ΥΠΟΣΤΑΘΜΟΙ</a:t>
            </a:r>
            <a:endParaRPr lang="en-US" sz="3200" b="1" dirty="0" smtClean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 bwMode="auto">
          <a:xfrm>
            <a:off x="200967" y="1008111"/>
            <a:ext cx="8792308" cy="1404259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spcBef>
                <a:spcPts val="0"/>
              </a:spcBef>
              <a:spcAft>
                <a:spcPts val="1800"/>
              </a:spcAft>
            </a:pPr>
            <a:r>
              <a:rPr lang="el-GR" sz="2800" dirty="0" smtClean="0"/>
              <a:t>Επιτυγχάνουν την έξυπνη διαχείριση του εξοπλισμού των υποσταθμών με εξελιγμένες μεθόδους ανάλυσης δεδομένων βάσει εξελιγμένων τεχνολογιών αισθητήρων</a:t>
            </a:r>
            <a:endParaRPr lang="en-US" sz="2800" dirty="0" smtClean="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 bwMode="auto">
          <a:xfrm>
            <a:off x="221173" y="2508953"/>
            <a:ext cx="3959051" cy="3512739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0" indent="-342900" eaLnBrk="0" hangingPunct="0">
              <a:spcBef>
                <a:spcPts val="0"/>
              </a:spcBef>
              <a:spcAft>
                <a:spcPts val="1800"/>
              </a:spcAft>
              <a:buClr>
                <a:schemeClr val="accent1"/>
              </a:buClr>
              <a:buFont typeface="Wingdings" pitchFamily="2" charset="2"/>
              <a:buChar char="n"/>
            </a:pPr>
            <a:r>
              <a:rPr kumimoji="0" lang="el-GR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Υποστηρίζουν μία σειρά εξελιγμένων</a:t>
            </a:r>
            <a:r>
              <a:rPr kumimoji="0" lang="el-GR" sz="28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 λειτουργιών, όπως έξυπνοι συναγερμοί</a:t>
            </a:r>
            <a:r>
              <a:rPr lang="en-US" sz="2800" i="0" kern="0" dirty="0" smtClean="0"/>
              <a:t>, </a:t>
            </a:r>
            <a:r>
              <a:rPr lang="el-GR" sz="2800" i="0" kern="0" dirty="0" smtClean="0"/>
              <a:t>μεταφορά φορτίου υποσταθμού</a:t>
            </a:r>
            <a:r>
              <a:rPr lang="en-US" sz="2800" i="0" kern="0" dirty="0" smtClean="0"/>
              <a:t>, </a:t>
            </a:r>
            <a:r>
              <a:rPr lang="el-GR" sz="2800" i="0" kern="0" dirty="0" err="1" smtClean="0"/>
              <a:t>οπτικοποίηση</a:t>
            </a:r>
            <a:r>
              <a:rPr lang="el-GR" sz="2800" i="0" kern="0" dirty="0" smtClean="0"/>
              <a:t> κατάστασης συσκευών</a:t>
            </a:r>
            <a:r>
              <a:rPr lang="en-US" sz="2800" i="0" dirty="0" smtClean="0"/>
              <a:t>, </a:t>
            </a:r>
            <a:r>
              <a:rPr lang="el-GR" sz="2800" i="0" dirty="0" smtClean="0"/>
              <a:t>κλπ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.</a:t>
            </a:r>
          </a:p>
        </p:txBody>
      </p:sp>
      <p:pic>
        <p:nvPicPr>
          <p:cNvPr id="8198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89679" y="2562329"/>
            <a:ext cx="5054321" cy="37580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579416769"/>
      </p:ext>
    </p:extLst>
  </p:cSld>
  <p:clrMapOvr>
    <a:masterClrMapping/>
  </p:clrMapOvr>
</p:sld>
</file>

<file path=ppt/theme/theme1.xml><?xml version="1.0" encoding="utf-8"?>
<a:theme xmlns:a="http://schemas.openxmlformats.org/drawingml/2006/main" name="61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336699"/>
      </a:accent1>
      <a:accent2>
        <a:srgbClr val="45ACDF"/>
      </a:accent2>
      <a:accent3>
        <a:srgbClr val="FFFFFF"/>
      </a:accent3>
      <a:accent4>
        <a:srgbClr val="000000"/>
      </a:accent4>
      <a:accent5>
        <a:srgbClr val="ADB8CA"/>
      </a:accent5>
      <a:accent6>
        <a:srgbClr val="3E9BCA"/>
      </a:accent6>
      <a:hlink>
        <a:srgbClr val="0099CC"/>
      </a:hlink>
      <a:folHlink>
        <a:srgbClr val="66CCFF"/>
      </a:folHlink>
    </a:clrScheme>
    <a:fontScheme name="NordriDesign_免费商务模板系列">
      <a:majorFont>
        <a:latin typeface="Arial"/>
        <a:ea typeface="黑体"/>
        <a:cs typeface=""/>
      </a:majorFont>
      <a:minorFont>
        <a:latin typeface="Arial"/>
        <a:ea typeface="黑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altLang="en-US" sz="18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altLang="en-US" sz="18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宋体" pitchFamily="2" charset="-122"/>
          </a:defRPr>
        </a:defPPr>
      </a:lstStyle>
    </a:lnDef>
  </a:objectDefaults>
  <a:extraClrSchemeLst>
    <a:extraClrScheme>
      <a:clrScheme name="NordriDesign_免费商务模板系列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_免费商务模板系列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_免费商务模板系列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_免费商务模板系列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_免费商务模板系列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_免费商务模板系列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_免费商务模板系列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_免费商务模板系列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_免费商务模板系列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_免费商务模板系列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_免费商务模板系列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_免费商务模板系列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_免费商务模板系列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000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.com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.com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.com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.com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.com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.com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.com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.com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.com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.com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.com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.com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.com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000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.com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66CC"/>
        </a:accent1>
        <a:accent2>
          <a:srgbClr val="336699"/>
        </a:accent2>
        <a:accent3>
          <a:srgbClr val="FFFFFF"/>
        </a:accent3>
        <a:accent4>
          <a:srgbClr val="000000"/>
        </a:accent4>
        <a:accent5>
          <a:srgbClr val="AAB8E2"/>
        </a:accent5>
        <a:accent6>
          <a:srgbClr val="2D5C8A"/>
        </a:accent6>
        <a:hlink>
          <a:srgbClr val="00458A"/>
        </a:hlink>
        <a:folHlink>
          <a:srgbClr val="33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.com 1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2D96FF"/>
        </a:accent1>
        <a:accent2>
          <a:srgbClr val="336699"/>
        </a:accent2>
        <a:accent3>
          <a:srgbClr val="FFFFFF"/>
        </a:accent3>
        <a:accent4>
          <a:srgbClr val="000000"/>
        </a:accent4>
        <a:accent5>
          <a:srgbClr val="ADC9FF"/>
        </a:accent5>
        <a:accent6>
          <a:srgbClr val="2D5C8A"/>
        </a:accent6>
        <a:hlink>
          <a:srgbClr val="00458A"/>
        </a:hlink>
        <a:folHlink>
          <a:srgbClr val="33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.com 1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5093DC"/>
        </a:accent1>
        <a:accent2>
          <a:srgbClr val="336699"/>
        </a:accent2>
        <a:accent3>
          <a:srgbClr val="FFFFFF"/>
        </a:accent3>
        <a:accent4>
          <a:srgbClr val="000000"/>
        </a:accent4>
        <a:accent5>
          <a:srgbClr val="B3C8EB"/>
        </a:accent5>
        <a:accent6>
          <a:srgbClr val="2D5C8A"/>
        </a:accent6>
        <a:hlink>
          <a:srgbClr val="00458A"/>
        </a:hlink>
        <a:folHlink>
          <a:srgbClr val="3399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61</Template>
  <TotalTime>79</TotalTime>
  <Words>1048</Words>
  <Application>Microsoft Office PowerPoint</Application>
  <PresentationFormat>Προβολή στην οθόνη (4:3)</PresentationFormat>
  <Paragraphs>124</Paragraphs>
  <Slides>25</Slides>
  <Notes>1</Notes>
  <HiddenSlides>0</HiddenSlides>
  <MMClips>0</MMClips>
  <ScaleCrop>false</ScaleCrop>
  <HeadingPairs>
    <vt:vector size="4" baseType="variant">
      <vt:variant>
        <vt:lpstr>Θέμα</vt:lpstr>
      </vt:variant>
      <vt:variant>
        <vt:i4>1</vt:i4>
      </vt:variant>
      <vt:variant>
        <vt:lpstr>Τίτλοι διαφανειών</vt:lpstr>
      </vt:variant>
      <vt:variant>
        <vt:i4>25</vt:i4>
      </vt:variant>
    </vt:vector>
  </HeadingPairs>
  <TitlesOfParts>
    <vt:vector size="26" baseType="lpstr">
      <vt:lpstr>61</vt:lpstr>
      <vt:lpstr>Παρουσίαση του PowerPoint</vt:lpstr>
      <vt:lpstr>Παρουσίαση του PowerPoint</vt:lpstr>
      <vt:lpstr>ΣΥΣΤΑΤΙΚΑ ΕΞΥΠΝΟΥ ΠΛΕΓΜΑΤΟΣ</vt:lpstr>
      <vt:lpstr>ΕΞΥΠΝΕΣ ΣΥΣΚΕΥΕΣ</vt:lpstr>
      <vt:lpstr>ΕΞΥΠΝΕΣ ΣΥΣΚΕΥΕΣ - ΠΑΡΑΔΕΙΓΜΑΤΑ</vt:lpstr>
      <vt:lpstr>ΕΞΥΠΝΟΙ ΜΕΤΡΗΤΕΣ ΡΕΥΜΑΤΟΣ</vt:lpstr>
      <vt:lpstr>ΕΞΥΠΝΗ ΠΑΡΑΓΩΓΗ</vt:lpstr>
      <vt:lpstr>ΕΞΥΠΝΗ ΔΙΑΝΟΜΗ</vt:lpstr>
      <vt:lpstr>ΕΞΥΠΝΟΙ ΥΠΟΣΤΑΘΜΟΙ</vt:lpstr>
      <vt:lpstr>ΤΕΧΝΟΛΟΓΙΚΕΣ ΠΕΡΙΟΧΕΣ ΕΞΥΠΝΟΥ ΠΛΕΓΜΑΤΟΣ</vt:lpstr>
      <vt:lpstr>ΤΕΧΝΟΛΟΓΙΕΣ ΣΤΟ ΕΞΥΠΝΟ ΠΛΕΓΜΑ</vt:lpstr>
      <vt:lpstr>ΠΑΡΑΚΟΛΟΥΘΗΣΗ ΚΑΙ ΕΛΕΓΧΟΣ ΣΕ ΕΥΡΕΙΑ ΚΛΙΜΑΚΑ</vt:lpstr>
      <vt:lpstr>ΠΑΡΑΚΟΛΟΥΘΩΝΤΑΣ ΤΟ ΠΛΕΓΜΑ</vt:lpstr>
      <vt:lpstr>ΕΝΣΩΜΑΤΩΣΗ ΚΑΤΑΝΕΜΗΜΕΝΗΣ ΠΑΡΑΓΩΓΗΣ ΑΠΟ ΑΝΑΝΕΩΣΙΜΕΣ ΠΗΓΕΣ ΕΝΕΡΓΕΙΑΣ</vt:lpstr>
      <vt:lpstr>ΕΝΣΩΜΑΤΩΣΗ ΤΠΕ</vt:lpstr>
      <vt:lpstr>ΤΕΧΝΟΛΟΓΙΕΣ ΕΠΙΚΟΙΝΩΝΙΑΣ</vt:lpstr>
      <vt:lpstr>ΕΦΑΡΜΟΓΕΣ ΒΕΛΤΙΩΣΗΣ ΜΕΤΑΔΟΣΗΣ</vt:lpstr>
      <vt:lpstr>ΔΙΑΧΕΙΡΙΣΗ ΠΛΕΓΜΑΤΟΣ ΔΙΑΝΟΜΗΣ</vt:lpstr>
      <vt:lpstr>ΣΥΣΤΗΜΑ ΔΙΑΧΕΙΡΙΣΗΣ ΠΛΕΓΜΑΤΟΣ ΔΙΑΝΟΜΗΣ</vt:lpstr>
      <vt:lpstr>ΠΡΟΗΓΜΕΝΗ ΥΠΟΔΟΜΗ ΜΕΤΡΗΣΗΣ</vt:lpstr>
      <vt:lpstr>ΥΠΟΔΟΜΗ ΦΟΡΤΙΣΗΣ ΗΛΕΚΤΡΙΚΩΝ ΟΧΗΜΑΤΩΝ</vt:lpstr>
      <vt:lpstr>ΣΥΣΤΗΜΑΤΑ ΠΛΕΥΡΑΣ ΠΕΛΑΤΗ</vt:lpstr>
      <vt:lpstr>ΕΞΥΠΝΟ ΠΛΕΓΜΑ - ΠΕΡΙΛΗΨΗ</vt:lpstr>
      <vt:lpstr>ΒΙΒΛΙΟΓΡΑΦΙΑ</vt:lpstr>
      <vt:lpstr>ΠΗΓΕΣ ΕΙΚΟΝΩΝ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Διαφάνεια 1</dc:title>
  <dc:creator>symeon</dc:creator>
  <cp:keywords>ppt幻灯设计/ppt模板设计</cp:keywords>
  <dc:description>nordridesign.com</dc:description>
  <cp:lastModifiedBy>panagiotakopoulos</cp:lastModifiedBy>
  <cp:revision>1621</cp:revision>
  <dcterms:created xsi:type="dcterms:W3CDTF">2013-05-11T20:59:03Z</dcterms:created>
  <dcterms:modified xsi:type="dcterms:W3CDTF">2016-08-03T07:50:34Z</dcterms:modified>
</cp:coreProperties>
</file>