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93" r:id="rId2"/>
    <p:sldId id="492" r:id="rId3"/>
    <p:sldId id="494" r:id="rId4"/>
    <p:sldId id="495" r:id="rId5"/>
    <p:sldId id="496" r:id="rId6"/>
    <p:sldId id="497" r:id="rId7"/>
    <p:sldId id="498" r:id="rId8"/>
    <p:sldId id="460" r:id="rId9"/>
    <p:sldId id="452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4" d="100"/>
          <a:sy n="64" d="100"/>
        </p:scale>
        <p:origin x="-114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45679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947983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solidFill>
                  <a:prstClr val="black"/>
                </a:solidFill>
              </a:rPr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rgbClr val="808080">
                    <a:lumMod val="50000"/>
                  </a:srgb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>
              <a:solidFill>
                <a:srgbClr val="000000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l-GR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ΠΡΟΓΡΑΜΜΑ ΕΚΠΑΙΔΕΥΣΗΣ</a:t>
            </a:r>
            <a:r>
              <a:rPr lang="en-US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 III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Επιχειρηματικοτητα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n-US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–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Εξυπνη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ενεργεια</a:t>
            </a:r>
            <a:endParaRPr lang="en-GB" sz="2400" b="1" i="0" cap="small" dirty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r>
              <a:rPr lang="el-GR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ΕΝΟΤΗΤΑ</a:t>
            </a:r>
            <a:r>
              <a:rPr lang="en-GB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 3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Τομεισ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εφαρμογησ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πρασινησ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πιχειρηματικοτητασ</a:t>
            </a:r>
            <a:endParaRPr lang="en-GB" sz="2400" b="1" i="0" cap="small" dirty="0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3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l-GR" sz="3600" b="1" u="sng" dirty="0" smtClean="0">
                <a:solidFill>
                  <a:schemeClr val="bg2">
                    <a:lumMod val="50000"/>
                  </a:schemeClr>
                </a:solidFill>
              </a:rPr>
              <a:t>ΘΕΜΑ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l-GR" sz="3600" b="1" dirty="0" smtClean="0">
                <a:solidFill>
                  <a:schemeClr val="bg2">
                    <a:lumMod val="50000"/>
                  </a:schemeClr>
                </a:solidFill>
              </a:rPr>
              <a:t>Έξυπνη ενέργεια στις μεταφορές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ΕΝΕΡΓΕΙΑ ΚΑΙ ΜΕΤΑΦΟΡΕΣ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61257" y="1157281"/>
            <a:ext cx="8742066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 smtClean="0"/>
              <a:t>Περίπου 5</a:t>
            </a:r>
            <a:r>
              <a:rPr lang="en-US" sz="2400" dirty="0" smtClean="0"/>
              <a:t>0% </a:t>
            </a:r>
            <a:r>
              <a:rPr lang="el-GR" sz="2400" dirty="0" smtClean="0"/>
              <a:t>του πληθυσμού ζει στις πόλεις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/>
              <a:t>Η άνοδος του βιοτικού επιπέδου </a:t>
            </a:r>
            <a:r>
              <a:rPr lang="el-GR" sz="2400" dirty="0" smtClean="0"/>
              <a:t>οδηγεί </a:t>
            </a:r>
            <a:r>
              <a:rPr lang="el-GR" sz="2400" dirty="0"/>
              <a:t>σε αύξηση της ατομικής </a:t>
            </a:r>
            <a:r>
              <a:rPr lang="el-GR" sz="2400" dirty="0" smtClean="0"/>
              <a:t>μεταφοράς και</a:t>
            </a:r>
            <a:r>
              <a:rPr lang="el-GR" sz="2400" dirty="0"/>
              <a:t>, </a:t>
            </a:r>
            <a:r>
              <a:rPr lang="el-GR" sz="2400" dirty="0" smtClean="0"/>
              <a:t>ως εκ τούτου, σε περισσότερα οχήματα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/>
              <a:t>Παγκοσμιοποίηση του εμπορίου με αποτέλεσμα </a:t>
            </a:r>
            <a:r>
              <a:rPr lang="el-GR" sz="2400" dirty="0" smtClean="0"/>
              <a:t>να αυξάνεται </a:t>
            </a:r>
            <a:r>
              <a:rPr lang="el-GR" sz="2400" dirty="0"/>
              <a:t>συνεχώς </a:t>
            </a:r>
            <a:r>
              <a:rPr lang="el-GR" sz="2400" dirty="0" smtClean="0"/>
              <a:t>ο όγκος </a:t>
            </a:r>
            <a:r>
              <a:rPr lang="el-GR" sz="2400" dirty="0"/>
              <a:t>των διεθνών </a:t>
            </a:r>
            <a:r>
              <a:rPr lang="el-GR" sz="2400" dirty="0" smtClean="0"/>
              <a:t>μεταφορών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/>
              <a:t>Η ζήτηση </a:t>
            </a:r>
            <a:r>
              <a:rPr lang="el-GR" sz="2400" dirty="0" smtClean="0"/>
              <a:t>στις μεταφορές </a:t>
            </a:r>
            <a:r>
              <a:rPr lang="el-GR" sz="2400" dirty="0"/>
              <a:t>κυριαρχείται από τα ορυκτά </a:t>
            </a:r>
            <a:r>
              <a:rPr lang="el-GR" sz="2400" dirty="0" smtClean="0"/>
              <a:t>καύσιμα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 smtClean="0"/>
              <a:t>Ευθύνεται για το</a:t>
            </a:r>
            <a:r>
              <a:rPr lang="en-US" sz="2400" dirty="0" smtClean="0"/>
              <a:t>  31% </a:t>
            </a:r>
            <a:r>
              <a:rPr lang="el-GR" sz="2400" dirty="0" smtClean="0"/>
              <a:t>της κατανάλωσης ενέργειας και το </a:t>
            </a:r>
            <a:r>
              <a:rPr lang="en-US" sz="2400" dirty="0" smtClean="0"/>
              <a:t>21% </a:t>
            </a:r>
            <a:r>
              <a:rPr lang="el-GR" sz="2400" dirty="0" smtClean="0"/>
              <a:t>των εκπομπών αεριών θερμοκηπίου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 smtClean="0"/>
              <a:t>Η μόλυνση των μεταφορών φτάνει το 40% </a:t>
            </a:r>
            <a:r>
              <a:rPr lang="el-GR" sz="2400" dirty="0"/>
              <a:t>των εκπομπών αεριών </a:t>
            </a:r>
            <a:r>
              <a:rPr lang="el-GR" sz="2400" dirty="0" smtClean="0"/>
              <a:t>θερμοκηπίου στις πόλεις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45696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ΑΝΑΓΚΗ ΓΙΑ ΑΛΛΑΓΗ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Οι </a:t>
            </a:r>
            <a:r>
              <a:rPr lang="el-GR" sz="2500" dirty="0" err="1" smtClean="0"/>
              <a:t>ρυπογόνες</a:t>
            </a:r>
            <a:r>
              <a:rPr lang="el-GR" sz="2500" dirty="0" smtClean="0"/>
              <a:t> </a:t>
            </a:r>
            <a:r>
              <a:rPr lang="el-GR" sz="2500" dirty="0"/>
              <a:t>μηχανές εσωτερικής καύσης πρέπει να αντικατασταθούν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Πρέπει να χρησιμοποιηθούν ΑΠΕ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Χρειάζονται νέες υποδομές και μέθοδοι μεταφορών για την ελάττωση της χρήσης ενέργειας και της σχετικής μόλυνσης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500" dirty="0" smtClean="0"/>
              <a:t>Η έξυπνη ενέργεια είναι σημαντικός οδηγός για την εξέλιξη του τομέα τον μεταφορών</a:t>
            </a:r>
            <a:endParaRPr lang="en-US" sz="2500" dirty="0" smtClean="0"/>
          </a:p>
          <a:p>
            <a:pPr lvl="1" indent="-3810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el-GR" sz="2500" dirty="0" smtClean="0"/>
              <a:t>Μη ρυπογόνα και υψηλά αποδοτικά οχήματα</a:t>
            </a:r>
            <a:r>
              <a:rPr lang="en-US" sz="2500" dirty="0" smtClean="0"/>
              <a:t>: </a:t>
            </a:r>
            <a:r>
              <a:rPr lang="el-GR" sz="2500" dirty="0" smtClean="0"/>
              <a:t>τα </a:t>
            </a:r>
            <a:r>
              <a:rPr lang="el-GR" sz="2500" b="1" dirty="0" smtClean="0"/>
              <a:t>Ηλεκτρικά Οχήματα </a:t>
            </a:r>
            <a:endParaRPr lang="en-US" sz="2500" b="1" dirty="0" smtClean="0"/>
          </a:p>
          <a:p>
            <a:pPr lvl="1" indent="-381000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el-GR" sz="2500" dirty="0" smtClean="0"/>
              <a:t>Η </a:t>
            </a:r>
            <a:r>
              <a:rPr lang="el-GR" sz="2500" b="1" dirty="0" smtClean="0"/>
              <a:t>παροχή</a:t>
            </a:r>
            <a:r>
              <a:rPr lang="el-GR" sz="2500" dirty="0" smtClean="0"/>
              <a:t> ενέργειας στα οχήματα θα γίνεται μέσω </a:t>
            </a:r>
            <a:r>
              <a:rPr lang="el-GR" sz="2500" b="1" dirty="0" smtClean="0"/>
              <a:t>έξυπνων πλεγμάτων</a:t>
            </a:r>
            <a:r>
              <a:rPr lang="el-GR" sz="2500" dirty="0" smtClean="0"/>
              <a:t> από καθαρές και βιώσιμες πηγές ενέργειας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772228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ΤΥΠΟΙ ΗΛΕΚΤΡΙΚΩΝ ΟΧΗΜΑΤΩΝ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472256" y="884259"/>
            <a:ext cx="3356150" cy="88426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l-GR" sz="2400" b="1" dirty="0"/>
              <a:t>Υβριδικό με </a:t>
            </a:r>
            <a:r>
              <a:rPr lang="el-GR" sz="2400" b="1" dirty="0" smtClean="0"/>
              <a:t>μηχανή εσωτερικής καύσης</a:t>
            </a:r>
            <a:endParaRPr lang="en-US" sz="2400" b="1" dirty="0"/>
          </a:p>
        </p:txBody>
      </p:sp>
      <p:pic>
        <p:nvPicPr>
          <p:cNvPr id="3074" name="Picture 2" descr="C:\Users\panagiotakopoulos\Desktop\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7931"/>
            <a:ext cx="4531807" cy="1959428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3832" y="3699479"/>
            <a:ext cx="3356150" cy="52083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l-G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Φορτιζόμενο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5" name="Picture 3" descr="C:\Users\panagiotakopoulos\Desktop\P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149970"/>
            <a:ext cx="4481565" cy="2248214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280812" y="3663837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l-G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Φορτιζόμενο</a:t>
            </a:r>
            <a:r>
              <a:rPr kumimoji="0" lang="el-G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υβριδικό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6" name="Picture 4" descr="C:\Users\panagiotakopoulos\Desktop\PH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2725" y="4166755"/>
            <a:ext cx="4421275" cy="2212235"/>
          </a:xfrm>
          <a:prstGeom prst="rect">
            <a:avLst/>
          </a:prstGeom>
          <a:noFill/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00359" y="988776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l-G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Ηλεκτρονικό υβριδικό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7" name="Picture 5" descr="C:\Users\panagiotakopoulos\Desktop\OLE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7200" y="1626463"/>
            <a:ext cx="4350936" cy="1971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0707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ΜΕΘΟΔΟΙ ΦΟΡΤΙΣΗΣ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88843" y="1911674"/>
            <a:ext cx="1991649" cy="921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400" b="1" dirty="0" smtClean="0"/>
              <a:t>Με ηλεκτρικό καλώδιο</a:t>
            </a:r>
            <a:endParaRPr lang="en-US" sz="2400" b="1" dirty="0" smtClean="0"/>
          </a:p>
        </p:txBody>
      </p:sp>
      <p:pic>
        <p:nvPicPr>
          <p:cNvPr id="4098" name="Picture 2" descr="C:\Users\panagiotakopoulos\Desktop\Cable EV ch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0492" y="1004836"/>
            <a:ext cx="6963508" cy="2622620"/>
          </a:xfrm>
          <a:prstGeom prst="rect">
            <a:avLst/>
          </a:prstGeom>
          <a:noFill/>
        </p:spPr>
      </p:pic>
      <p:pic>
        <p:nvPicPr>
          <p:cNvPr id="4099" name="Picture 3" descr="C:\Users\panagiotakopoulos\Desktop\Wless ch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27455"/>
            <a:ext cx="6883121" cy="287271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93169" y="4234514"/>
            <a:ext cx="2250831" cy="168396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l-G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Ασύρματη φόρτιση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kumimoji="0" lang="el-G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ηλεκτρομαγνητικό πεδίο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3040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ΕΜΠΟΔΙΑ ΕΦΑΡΜΟΓΗΣ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600" dirty="0" smtClean="0"/>
              <a:t>Τα σημεία φόρτισης του δικτύου είναι εξαιρετικά περιορισμένα αυτή τη στιγμή τόσο σε αριθμό, όσο και σε γεωγραφική κάλυψη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600" dirty="0" smtClean="0"/>
              <a:t>Ο απαιτούμενος χρόνος φόρτισης των οχημάτων είναι μεγάλος – πολύ μεγαλύτερος σε σύγκριση με τη βενζίνη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600" dirty="0" smtClean="0"/>
              <a:t>Στην </a:t>
            </a:r>
            <a:r>
              <a:rPr lang="el-GR" sz="2600" dirty="0"/>
              <a:t>παρούσα φάση </a:t>
            </a:r>
            <a:r>
              <a:rPr lang="el-GR" sz="2600" dirty="0" smtClean="0"/>
              <a:t>της, η ηλεκτρική υποδομή φόρτισης έχει εγγενώς περιορισμένη εμβέλεια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600" dirty="0" smtClean="0"/>
              <a:t>Τα ηλεκτρικά οχήματα και η συνδεόμενη υποδομή φόρτισης έχουν υψηλό κόστος ανάπτυξης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/>
              <a:t>Η αξιοπιστία δεν έχει ακόμη ελεγχθεί διεξοδικά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940937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ΒΙΒΛΙΟΓΡΑΦΙΑ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874207"/>
            <a:ext cx="8792308" cy="10651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http://smartenergyefficiency.eu/tag/transport/</a:t>
            </a:r>
          </a:p>
          <a:p>
            <a:pPr marL="0" indent="0">
              <a:buNone/>
            </a:pPr>
            <a:r>
              <a:rPr lang="en-US" sz="1600" dirty="0" err="1" smtClean="0"/>
              <a:t>Grob</a:t>
            </a:r>
            <a:r>
              <a:rPr lang="en-US" sz="1600" dirty="0" smtClean="0"/>
              <a:t>, G.R. (2009). Future Transportation with Smart Grids &amp; Sustainable Energy SYSTEMICS, CYBERNETICS AND INFORMATICS, 7(5), 50-54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5024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ΠΗΓΕΣ ΕΙΚΟΝΩΝ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733525"/>
            <a:ext cx="9144000" cy="18589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https://www.enocean.com/en/smart-home-and-home-automation/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http://www.toyota.com.cn/innovation/environmental_technology/plugin_hybrid/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http://www.earthtimes.org/environment/electric-cars/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http://www.vacleancities.org/cleaner-transportation/electricity/hybrid-electric/plug-in-hybrid/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http://www.plugincars.com/quick-guide-buying-your-first-home-ev-charger-126875.html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http://www.ecofriend.com/wireless-charging-electric-cars.html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24900</TotalTime>
  <Words>313</Words>
  <Application>Microsoft Office PowerPoint</Application>
  <PresentationFormat>Προβολή στην οθόνη 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0" baseType="lpstr">
      <vt:lpstr>61</vt:lpstr>
      <vt:lpstr>Παρουσίαση του PowerPoint</vt:lpstr>
      <vt:lpstr>Παρουσίαση του PowerPoint</vt:lpstr>
      <vt:lpstr>ΕΝΕΡΓΕΙΑ ΚΑΙ ΜΕΤΑΦΟΡΕΣ</vt:lpstr>
      <vt:lpstr>ΑΝΑΓΚΗ ΓΙΑ ΑΛΛΑΓΗ</vt:lpstr>
      <vt:lpstr>ΤΥΠΟΙ ΗΛΕΚΤΡΙΚΩΝ ΟΧΗΜΑΤΩΝ</vt:lpstr>
      <vt:lpstr>ΜΕΘΟΔΟΙ ΦΟΡΤΙΣΗΣ</vt:lpstr>
      <vt:lpstr>ΕΜΠΟΔΙΑ ΕΦΑΡΜΟΓΗΣ</vt:lpstr>
      <vt:lpstr>ΒΙΒΛΙΟΓΡΑΦΙΑ</vt:lpstr>
      <vt:lpstr>ΠΗΓΕΣ ΕΙΚΟΝΩΝ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1608</cp:revision>
  <dcterms:created xsi:type="dcterms:W3CDTF">2013-05-11T20:59:03Z</dcterms:created>
  <dcterms:modified xsi:type="dcterms:W3CDTF">2016-08-03T09:38:10Z</dcterms:modified>
</cp:coreProperties>
</file>