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9" r:id="rId4"/>
    <p:sldId id="269" r:id="rId5"/>
    <p:sldId id="261" r:id="rId6"/>
    <p:sldId id="270" r:id="rId7"/>
    <p:sldId id="271" r:id="rId8"/>
    <p:sldId id="268" r:id="rId9"/>
    <p:sldId id="266" r:id="rId10"/>
    <p:sldId id="265" r:id="rId11"/>
    <p:sldId id="272" r:id="rId12"/>
    <p:sldId id="262" r:id="rId13"/>
    <p:sldId id="26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p:scale>
          <a:sx n="50" d="100"/>
          <a:sy n="50" d="100"/>
        </p:scale>
        <p:origin x="1374"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993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6B4A9-1611-4792-9094-5F34BCA07E0B}" type="datetimeFigureOut">
              <a:rPr lang="en-US" smtClean="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4144535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5584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2A54C80-263E-416B-A8E0-580EDEADCBDC}" type="datetimeFigureOut">
              <a:rPr lang="en-US" smtClean="0"/>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339462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1506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A54C80-263E-416B-A8E0-580EDEADCBDC}" type="datetimeFigureOut">
              <a:rPr lang="en-US" smtClean="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45037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7619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8408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6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4185859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892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11/30/2016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4351925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mpas.helcom.fi/apex/f?p=103:1"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www.worldportsource.com/waterways/systems/maps/Baltic_Sea_Region_21.php" TargetMode="External"/><Relationship Id="rId5" Type="http://schemas.openxmlformats.org/officeDocument/2006/relationships/image" Target="../media/image4.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writing.colostate.edu/guides/guide.cfm?guideid=60" TargetMode="External"/><Relationship Id="rId7" Type="http://schemas.openxmlformats.org/officeDocument/2006/relationships/image" Target="../media/image3.JPG"/><Relationship Id="rId2" Type="http://schemas.openxmlformats.org/officeDocument/2006/relationships/hyperlink" Target="http://www.marine-vectors.eu/factsheets/FS-15_baltic_overview.pdf"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mpas.helcom.fi/apex/r/mpa/files/static/v9Y/Short%20instructions_HELCOM%20MPA%20databas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dirty="0">
                <a:latin typeface="+mn-lt"/>
              </a:rPr>
              <a:t>Τοξικά και ανθρώπινα απόβλητα των πλοίων – Μελέτη περίπτωσης</a:t>
            </a:r>
            <a:endParaRPr lang="fi-FI" dirty="0">
              <a:latin typeface="+mn-lt"/>
            </a:endParaRPr>
          </a:p>
        </p:txBody>
      </p:sp>
      <p:sp>
        <p:nvSpPr>
          <p:cNvPr id="3" name="Subtitle 2"/>
          <p:cNvSpPr>
            <a:spLocks noGrp="1"/>
          </p:cNvSpPr>
          <p:nvPr>
            <p:ph type="subTitle" idx="1"/>
          </p:nvPr>
        </p:nvSpPr>
        <p:spPr>
          <a:xfrm>
            <a:off x="1598891" y="3509963"/>
            <a:ext cx="9237133" cy="1927936"/>
          </a:xfrm>
        </p:spPr>
        <p:txBody>
          <a:bodyPr>
            <a:normAutofit/>
          </a:bodyPr>
          <a:lstStyle/>
          <a:p>
            <a:r>
              <a:rPr lang="el-GR" b="1" dirty="0"/>
              <a:t>Ενότητα</a:t>
            </a:r>
            <a:r>
              <a:rPr lang="en-US" b="1" dirty="0"/>
              <a:t> 4 </a:t>
            </a:r>
            <a:r>
              <a:rPr lang="el-GR" b="1" dirty="0"/>
              <a:t>από το μάθημα</a:t>
            </a:r>
            <a:r>
              <a:rPr lang="en-US" b="1" dirty="0"/>
              <a:t>: </a:t>
            </a:r>
            <a:r>
              <a:rPr lang="el-GR" b="1" dirty="0"/>
              <a:t>Διαθεματική προσέγγιση της παρούσας και μελλοντικής κατάστασης της Βαλτικής και της Μεσογείου</a:t>
            </a:r>
            <a:endParaRPr lang="en-US" b="1" dirty="0"/>
          </a:p>
          <a:p>
            <a:r>
              <a:rPr lang="el-GR"/>
              <a:t>Κατερίνα </a:t>
            </a:r>
            <a:r>
              <a:rPr lang="el-GR" dirty="0" err="1"/>
              <a:t>Πλακίτση</a:t>
            </a:r>
            <a:r>
              <a:rPr lang="el-GR" dirty="0"/>
              <a:t> Πανεπιστήμιο Ιωαννίνων </a:t>
            </a:r>
            <a:r>
              <a:rPr lang="fi-FI" dirty="0"/>
              <a:t>&amp;</a:t>
            </a:r>
            <a:r>
              <a:rPr lang="en-US" dirty="0"/>
              <a:t> Noora </a:t>
            </a:r>
            <a:r>
              <a:rPr lang="en-US" dirty="0" err="1"/>
              <a:t>Kivikko</a:t>
            </a:r>
            <a:r>
              <a:rPr lang="en-US" dirty="0"/>
              <a:t> </a:t>
            </a:r>
            <a:r>
              <a:rPr lang="el-GR" dirty="0"/>
              <a:t>Πανεπιστήμιο του Ελσίνκι</a:t>
            </a:r>
            <a:endParaRPr lang="en-US" dirty="0"/>
          </a:p>
          <a:p>
            <a:endParaRPr lang="fi-FI"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149960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Τοξικά και ανθρώπινα απόβλητα των πλοίων – Παράδειγμα μελέτης περίπτωσης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690688"/>
            <a:ext cx="10232571" cy="4542295"/>
          </a:xfrm>
        </p:spPr>
        <p:txBody>
          <a:bodyPr>
            <a:normAutofit fontScale="85000" lnSpcReduction="10000"/>
          </a:bodyPr>
          <a:lstStyle/>
          <a:p>
            <a:r>
              <a:rPr lang="el-GR" dirty="0"/>
              <a:t>Η μελέτη περίπτωσης της </a:t>
            </a:r>
            <a:r>
              <a:rPr lang="en-US" dirty="0"/>
              <a:t>VECTORS</a:t>
            </a:r>
            <a:r>
              <a:rPr lang="el-GR" dirty="0"/>
              <a:t> στη Βαλτική Θάλασσα ερεύνησε τους μηχανισμούς και προσδιόρισε τις επιπτώσεις επιλεγμένων βασικών πηγών στο οικοσύστημα της Βαλτικής, τα αγαθά και τις υπηρεσίες του, οι επιπτώσεις στην κοινωνικο-οικονομία, συμπεριλαμβάνοντας τις πτυχές της διακυβέρνησης και της πολιτικής</a:t>
            </a:r>
            <a:endParaRPr lang="en-US" dirty="0"/>
          </a:p>
          <a:p>
            <a:r>
              <a:rPr lang="en-US" dirty="0"/>
              <a:t> VECTORS</a:t>
            </a:r>
            <a:r>
              <a:rPr lang="el-GR" dirty="0"/>
              <a:t> ανέπτυξε και βελτίωσε μοντέλα για την κατανόηση των επιπτώσεων του ευτροφισμού και τις αλληλεπιδράσεις με το κλίμα και την εισβολή ξένων ειδών. Εκτέλεσαν προσομοιώσεις για τα μελλοντικά σενάρια </a:t>
            </a:r>
            <a:endParaRPr lang="en-US" dirty="0"/>
          </a:p>
          <a:p>
            <a:r>
              <a:rPr lang="en-US" dirty="0"/>
              <a:t> </a:t>
            </a:r>
            <a:r>
              <a:rPr lang="el-GR" dirty="0"/>
              <a:t>Σε αυτή την μελέτη, η ναυτιλία ήταν σημαντικός </a:t>
            </a:r>
            <a:r>
              <a:rPr lang="el-GR" dirty="0"/>
              <a:t>φορέας εισαγωγής μη - αυτόχθονων ειδών στο οικοσύστημα</a:t>
            </a:r>
            <a:endParaRPr lang="en-US" dirty="0"/>
          </a:p>
          <a:p>
            <a:r>
              <a:rPr lang="el-GR" dirty="0"/>
              <a:t>Εμπλεκόμενες πειραματικές μελέτες περιπτώσεων, εφαρμογές, επιτόπιες έρευνες, στατιστικές αναλύσεις και προσεγγίσεις μοντελοποίησης.</a:t>
            </a:r>
            <a:endParaRPr lang="fi-FI" dirty="0"/>
          </a:p>
          <a:p>
            <a:pPr marL="0" indent="0">
              <a:buNone/>
            </a:pPr>
            <a:r>
              <a:rPr lang="fi-FI" sz="1800" i="1" dirty="0"/>
              <a:t>(Austen)</a:t>
            </a:r>
          </a:p>
        </p:txBody>
      </p:sp>
    </p:spTree>
    <p:extLst>
      <p:ext uri="{BB962C8B-B14F-4D97-AF65-F5344CB8AC3E}">
        <p14:creationId xmlns:p14="http://schemas.microsoft.com/office/powerpoint/2010/main" val="2929924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Τοξικά και ανθρώπινα απόβλητα των πλοίων</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333500"/>
            <a:ext cx="10515600" cy="4899483"/>
          </a:xfrm>
        </p:spPr>
        <p:txBody>
          <a:bodyPr>
            <a:normAutofit/>
          </a:bodyPr>
          <a:lstStyle/>
          <a:p>
            <a:pPr marL="0" indent="0">
              <a:buNone/>
            </a:pPr>
            <a:r>
              <a:rPr lang="el-GR" sz="1800" i="1" dirty="0"/>
              <a:t>Σε αυτή τη μελέτη περίπτωσης κάνετε έρευνα για τα τοξικά και ανθρώπινα απόβλητα των πλοίων. Η ιδέα είναι να συνδέσετε αυτά τα θέματα σε κάποια άλλη περιοχή / τομέα αυτό θα βρείτε ενδιαφέρων.</a:t>
            </a:r>
          </a:p>
          <a:p>
            <a:pPr marL="0" indent="0">
              <a:buNone/>
            </a:pPr>
            <a:r>
              <a:rPr lang="el-GR" sz="1800" i="1" dirty="0"/>
              <a:t>Παράδειγμα</a:t>
            </a:r>
            <a:r>
              <a:rPr lang="fi-FI" sz="1800" i="1" dirty="0"/>
              <a:t>:</a:t>
            </a:r>
          </a:p>
          <a:p>
            <a:pPr marL="0" indent="0">
              <a:buNone/>
            </a:pPr>
            <a:r>
              <a:rPr lang="fi-FI" sz="1800" i="1" dirty="0"/>
              <a:t> 1) </a:t>
            </a:r>
            <a:r>
              <a:rPr lang="el-GR" sz="1800" i="1" dirty="0"/>
              <a:t>Επιλέξτε ένα λιμάνι</a:t>
            </a:r>
            <a:r>
              <a:rPr lang="fi-FI" sz="1800" i="1" dirty="0"/>
              <a:t>: </a:t>
            </a:r>
            <a:r>
              <a:rPr lang="fi-FI" sz="1800" i="1" dirty="0">
                <a:hlinkClick r:id="rId6"/>
              </a:rPr>
              <a:t>http://www.worldportsource.com/waterways/systems/maps/Baltic_Sea_Region_21.php</a:t>
            </a:r>
            <a:endParaRPr lang="fi-FI" sz="1800" i="1" dirty="0"/>
          </a:p>
          <a:p>
            <a:pPr marL="0" indent="0">
              <a:buNone/>
            </a:pPr>
            <a:r>
              <a:rPr lang="fi-FI" sz="1800" i="1" dirty="0"/>
              <a:t>2) </a:t>
            </a:r>
            <a:r>
              <a:rPr lang="el-GR" sz="1800" i="1" dirty="0"/>
              <a:t>Συλλέξτε πληροφορίες σχετικά με πιέσεις και δραστηριότητες γύρω από την περιοχή του λιμανιού</a:t>
            </a:r>
            <a:endParaRPr lang="fi-FI" sz="1800" i="1" dirty="0"/>
          </a:p>
          <a:p>
            <a:pPr marL="0" indent="0">
              <a:buNone/>
            </a:pPr>
            <a:r>
              <a:rPr lang="fi-FI" sz="1800" i="1" dirty="0"/>
              <a:t>3) </a:t>
            </a:r>
            <a:r>
              <a:rPr lang="el-GR" sz="1800" dirty="0"/>
              <a:t>Στη συνέχεια, επιλέξτε δείκτες που μετρούν τοξικά / ρύπανση από </a:t>
            </a:r>
            <a:r>
              <a:rPr lang="fi-FI" sz="1800" i="1" dirty="0"/>
              <a:t>HELCOM Mpas ”Species”</a:t>
            </a:r>
          </a:p>
          <a:p>
            <a:pPr marL="0" indent="0">
              <a:buNone/>
            </a:pPr>
            <a:r>
              <a:rPr lang="fi-FI" sz="1800" i="1" dirty="0">
                <a:hlinkClick r:id="rId7"/>
              </a:rPr>
              <a:t>http://mpas.helcom.fi/apex/f?p=103:1</a:t>
            </a:r>
            <a:r>
              <a:rPr lang="fi-FI" sz="1800" i="1" dirty="0"/>
              <a:t>::::::</a:t>
            </a:r>
          </a:p>
          <a:p>
            <a:pPr marL="0" indent="0">
              <a:buNone/>
            </a:pPr>
            <a:r>
              <a:rPr lang="fi-FI" sz="1800" i="1" dirty="0"/>
              <a:t>4) </a:t>
            </a:r>
            <a:r>
              <a:rPr lang="el-GR" sz="1800" dirty="0"/>
              <a:t>Εξοικειωθείτε με αναφορές γύρω από αυτό το θέμα.</a:t>
            </a:r>
          </a:p>
          <a:p>
            <a:pPr marL="0" indent="0">
              <a:buNone/>
            </a:pPr>
            <a:r>
              <a:rPr lang="el-GR" sz="1800" i="1" dirty="0"/>
              <a:t>Δοκιμάστε αυτό</a:t>
            </a:r>
            <a:r>
              <a:rPr lang="fi-FI" sz="1800" i="1" dirty="0"/>
              <a:t>: http://havsmiljoinstitutet.se/digitalAssets/1506/1506887_sime_ais_report_2014_5.pdf</a:t>
            </a:r>
          </a:p>
          <a:p>
            <a:pPr marL="0" indent="0">
              <a:buNone/>
            </a:pPr>
            <a:r>
              <a:rPr lang="fi-FI" sz="1800" i="1" dirty="0"/>
              <a:t>5) </a:t>
            </a:r>
            <a:r>
              <a:rPr lang="el-GR" sz="1800" i="1" dirty="0"/>
              <a:t>Επιλέξτε ενδιαφέρουσες μεταβλητές από </a:t>
            </a:r>
            <a:r>
              <a:rPr lang="fi-FI" sz="1800" i="1" dirty="0"/>
              <a:t>HELCOM Mpas ( try: europhication, oil spils etc.)</a:t>
            </a:r>
          </a:p>
          <a:p>
            <a:pPr marL="0" indent="0">
              <a:buNone/>
            </a:pPr>
            <a:r>
              <a:rPr lang="fi-FI" sz="1800" i="1" dirty="0"/>
              <a:t>6)</a:t>
            </a:r>
            <a:r>
              <a:rPr lang="el-GR" sz="1800" i="1" dirty="0"/>
              <a:t> </a:t>
            </a:r>
            <a:r>
              <a:rPr lang="el-GR" sz="1800" dirty="0"/>
              <a:t>Προσπαθήστε να βρείτε συνδέσεις μεταξύ των μεταβλητών και δεικτών σε αυτή την περιοχή γύρω από το λιμάνι με επιλεγμένες μεθόδους και εφαρμογές. Μεθοδολογία μπορεί να εφαρμοστεί στη συγκεκριμένη μελέτη περίπτωσης από ευρέως εφαρμόσιμη μεθοδολογία</a:t>
            </a:r>
            <a:endParaRPr lang="fi-FI" sz="1800" i="1" dirty="0"/>
          </a:p>
          <a:p>
            <a:pPr marL="0" indent="0">
              <a:buNone/>
            </a:pPr>
            <a:endParaRPr lang="fi-FI" sz="1800" i="1" dirty="0"/>
          </a:p>
          <a:p>
            <a:pPr marL="0" indent="0">
              <a:buNone/>
            </a:pPr>
            <a:endParaRPr lang="fi-FI" sz="1800" i="1" dirty="0"/>
          </a:p>
        </p:txBody>
      </p:sp>
    </p:spTree>
    <p:extLst>
      <p:ext uri="{BB962C8B-B14F-4D97-AF65-F5344CB8AC3E}">
        <p14:creationId xmlns:p14="http://schemas.microsoft.com/office/powerpoint/2010/main" val="1116569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Πτυχές της διάδοσης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a:bodyPr>
          <a:lstStyle/>
          <a:p>
            <a:r>
              <a:rPr lang="el-GR" dirty="0"/>
              <a:t>Διαλέξεις</a:t>
            </a:r>
            <a:endParaRPr lang="fi-FI" dirty="0"/>
          </a:p>
          <a:p>
            <a:r>
              <a:rPr lang="el-GR" dirty="0"/>
              <a:t>Κοινωνικά μέσα ενημέρωσης</a:t>
            </a:r>
            <a:endParaRPr lang="fi-FI" dirty="0"/>
          </a:p>
          <a:p>
            <a:pPr lvl="1"/>
            <a:r>
              <a:rPr lang="el-GR" dirty="0"/>
              <a:t>Ενημερώσεις </a:t>
            </a:r>
            <a:r>
              <a:rPr lang="fi-FI" dirty="0"/>
              <a:t>Facebook, Instagram, </a:t>
            </a:r>
            <a:r>
              <a:rPr lang="el-GR" dirty="0"/>
              <a:t>ανάρτηση σε </a:t>
            </a:r>
            <a:r>
              <a:rPr lang="fi-FI" dirty="0"/>
              <a:t>blog </a:t>
            </a:r>
          </a:p>
          <a:p>
            <a:r>
              <a:rPr lang="el-GR" dirty="0"/>
              <a:t>Ειδήσεις</a:t>
            </a:r>
            <a:r>
              <a:rPr lang="fi-FI" dirty="0"/>
              <a:t>, </a:t>
            </a:r>
            <a:r>
              <a:rPr lang="el-GR" dirty="0"/>
              <a:t>άρθρα</a:t>
            </a:r>
            <a:endParaRPr lang="fi-FI" dirty="0"/>
          </a:p>
          <a:p>
            <a:pPr lvl="1"/>
            <a:r>
              <a:rPr lang="el-GR" dirty="0"/>
              <a:t>Τοπικές ειδήσεις</a:t>
            </a:r>
            <a:r>
              <a:rPr lang="fi-FI" dirty="0"/>
              <a:t>, </a:t>
            </a:r>
            <a:r>
              <a:rPr lang="el-GR" dirty="0"/>
              <a:t>διεθνείς ειδήσεις</a:t>
            </a:r>
            <a:r>
              <a:rPr lang="fi-FI" dirty="0"/>
              <a:t>, </a:t>
            </a:r>
            <a:r>
              <a:rPr lang="el-GR" dirty="0"/>
              <a:t>περιοδικά</a:t>
            </a:r>
            <a:r>
              <a:rPr lang="fi-FI" dirty="0"/>
              <a:t>, </a:t>
            </a:r>
          </a:p>
          <a:p>
            <a:r>
              <a:rPr lang="el-GR" dirty="0"/>
              <a:t>Αφίσες</a:t>
            </a:r>
            <a:endParaRPr lang="fi-FI" dirty="0"/>
          </a:p>
          <a:p>
            <a:r>
              <a:rPr lang="el-GR" dirty="0"/>
              <a:t>Δράσεις</a:t>
            </a:r>
            <a:endParaRPr lang="fi-FI" dirty="0"/>
          </a:p>
          <a:p>
            <a:r>
              <a:rPr lang="el-GR" dirty="0"/>
              <a:t>Εργαστήρια</a:t>
            </a:r>
            <a:endParaRPr lang="fi-FI" dirty="0"/>
          </a:p>
        </p:txBody>
      </p:sp>
    </p:spTree>
    <p:extLst>
      <p:ext uri="{BB962C8B-B14F-4D97-AF65-F5344CB8AC3E}">
        <p14:creationId xmlns:p14="http://schemas.microsoft.com/office/powerpoint/2010/main" val="69998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References</a:t>
            </a:r>
          </a:p>
        </p:txBody>
      </p:sp>
      <p:sp>
        <p:nvSpPr>
          <p:cNvPr id="3" name="Content Placeholder 2"/>
          <p:cNvSpPr>
            <a:spLocks noGrp="1"/>
          </p:cNvSpPr>
          <p:nvPr>
            <p:ph idx="1"/>
          </p:nvPr>
        </p:nvSpPr>
        <p:spPr/>
        <p:txBody>
          <a:bodyPr>
            <a:normAutofit/>
          </a:bodyPr>
          <a:lstStyle/>
          <a:p>
            <a:r>
              <a:rPr lang="fi-FI" sz="2000" dirty="0">
                <a:latin typeface="+mj-lt"/>
              </a:rPr>
              <a:t>Austen Mel (2013) </a:t>
            </a:r>
            <a:r>
              <a:rPr lang="en-US" sz="2000" i="1" dirty="0">
                <a:hlinkClick r:id="rId2"/>
              </a:rPr>
              <a:t>http://www.marine-vectors.eu/factsheets/FS-15_baltic_overview.pdf</a:t>
            </a:r>
            <a:r>
              <a:rPr lang="en-US" sz="2000" i="1" dirty="0"/>
              <a:t>.</a:t>
            </a:r>
            <a:endParaRPr lang="fi-FI" sz="2000" dirty="0">
              <a:latin typeface="+mj-lt"/>
            </a:endParaRPr>
          </a:p>
          <a:p>
            <a:r>
              <a:rPr lang="fi-FI" sz="2000" dirty="0">
                <a:latin typeface="+mj-lt"/>
              </a:rPr>
              <a:t>http://www.coexistproject.eu/</a:t>
            </a:r>
          </a:p>
          <a:p>
            <a:r>
              <a:rPr lang="fi-FI" sz="2000" dirty="0" err="1">
                <a:latin typeface="+mj-lt"/>
              </a:rPr>
              <a:t>Rydén</a:t>
            </a:r>
            <a:r>
              <a:rPr lang="fi-FI" sz="2000" dirty="0">
                <a:latin typeface="+mj-lt"/>
              </a:rPr>
              <a:t> Lars. </a:t>
            </a:r>
            <a:r>
              <a:rPr lang="fi-FI" sz="2000" dirty="0" err="1">
                <a:latin typeface="+mj-lt"/>
              </a:rPr>
              <a:t>Steps</a:t>
            </a:r>
            <a:r>
              <a:rPr lang="fi-FI" sz="2000" dirty="0">
                <a:latin typeface="+mj-lt"/>
              </a:rPr>
              <a:t> to a </a:t>
            </a:r>
            <a:r>
              <a:rPr lang="fi-FI" sz="2000" dirty="0" err="1">
                <a:latin typeface="+mj-lt"/>
              </a:rPr>
              <a:t>sustainable</a:t>
            </a:r>
            <a:r>
              <a:rPr lang="fi-FI" sz="2000" dirty="0">
                <a:latin typeface="+mj-lt"/>
              </a:rPr>
              <a:t> </a:t>
            </a:r>
            <a:r>
              <a:rPr lang="fi-FI" sz="2000" dirty="0" err="1">
                <a:latin typeface="+mj-lt"/>
              </a:rPr>
              <a:t>baltic</a:t>
            </a:r>
            <a:r>
              <a:rPr lang="fi-FI" sz="2000" dirty="0">
                <a:latin typeface="+mj-lt"/>
              </a:rPr>
              <a:t> </a:t>
            </a:r>
            <a:r>
              <a:rPr lang="fi-FI" sz="2000" dirty="0" err="1">
                <a:latin typeface="+mj-lt"/>
              </a:rPr>
              <a:t>Sea</a:t>
            </a:r>
            <a:r>
              <a:rPr lang="fi-FI" sz="2000" dirty="0">
                <a:latin typeface="+mj-lt"/>
              </a:rPr>
              <a:t> </a:t>
            </a:r>
            <a:r>
              <a:rPr lang="fi-FI" sz="2000" dirty="0" err="1">
                <a:latin typeface="+mj-lt"/>
              </a:rPr>
              <a:t>region</a:t>
            </a:r>
            <a:r>
              <a:rPr lang="fi-FI" sz="2000" dirty="0">
                <a:latin typeface="+mj-lt"/>
              </a:rPr>
              <a:t>. </a:t>
            </a:r>
            <a:r>
              <a:rPr lang="sv-SE" altLang="en-US" sz="2000" dirty="0">
                <a:latin typeface="+mj-lt"/>
              </a:rPr>
              <a:t>Baltic University. </a:t>
            </a:r>
            <a:r>
              <a:rPr lang="sv-SE" altLang="en-US" sz="2000" dirty="0" err="1">
                <a:latin typeface="+mj-lt"/>
              </a:rPr>
              <a:t>Programme</a:t>
            </a:r>
            <a:r>
              <a:rPr lang="sv-SE" altLang="en-US" sz="2000" dirty="0">
                <a:latin typeface="+mj-lt"/>
              </a:rPr>
              <a:t> Uppsala University. </a:t>
            </a:r>
            <a:r>
              <a:rPr lang="sv-SE" altLang="en-US" sz="2000" i="1" dirty="0">
                <a:latin typeface="+mj-lt"/>
              </a:rPr>
              <a:t>www.balticuniv.uu.se</a:t>
            </a:r>
            <a:endParaRPr lang="en-US" sz="2000" dirty="0">
              <a:latin typeface="+mj-lt"/>
            </a:endParaRPr>
          </a:p>
          <a:p>
            <a:r>
              <a:rPr lang="en-US" sz="2000" dirty="0" err="1">
                <a:latin typeface="+mj-lt"/>
              </a:rPr>
              <a:t>Sirola</a:t>
            </a:r>
            <a:r>
              <a:rPr lang="en-US" sz="2000" dirty="0">
                <a:latin typeface="+mj-lt"/>
              </a:rPr>
              <a:t>, M. (2013) Marine monitoring and science –opportunities with BONUS, the joint Baltic Sea research and development </a:t>
            </a:r>
            <a:r>
              <a:rPr lang="en-US" sz="2000" dirty="0" err="1">
                <a:latin typeface="+mj-lt"/>
              </a:rPr>
              <a:t>programme</a:t>
            </a:r>
            <a:r>
              <a:rPr lang="en-US" sz="2000" dirty="0">
                <a:latin typeface="+mj-lt"/>
              </a:rPr>
              <a:t> &lt; http://www.bonusportal.org/ &gt;.</a:t>
            </a:r>
          </a:p>
          <a:p>
            <a:r>
              <a:rPr lang="en-US" sz="2000" dirty="0">
                <a:latin typeface="+mj-lt"/>
                <a:hlinkClick r:id="rId3"/>
              </a:rPr>
              <a:t>http://writing.colostate.edu/guides/guide.cfm?guideid=60</a:t>
            </a:r>
            <a:endParaRPr lang="en-US" sz="2000" dirty="0">
              <a:latin typeface="+mj-lt"/>
            </a:endParaRPr>
          </a:p>
          <a:p>
            <a:r>
              <a:rPr lang="en-US" sz="2000" dirty="0">
                <a:latin typeface="+mj-lt"/>
                <a:hlinkClick r:id="rId4"/>
              </a:rPr>
              <a:t>http://mpas.helcom.fi/apex/r/mpa/files/static/v9Y/Short%20instructions_HELCOM%20MPA%20database.pdf</a:t>
            </a:r>
            <a:endParaRPr lang="en-US" sz="2000" dirty="0">
              <a:latin typeface="+mj-lt"/>
            </a:endParaRPr>
          </a:p>
          <a:p>
            <a:endParaRPr lang="en-US" sz="2000" dirty="0">
              <a:latin typeface="+mj-lt"/>
            </a:endParaRPr>
          </a:p>
        </p:txBody>
      </p:sp>
      <p:pic>
        <p:nvPicPr>
          <p:cNvPr id="4" name="Picture 3"/>
          <p:cNvPicPr>
            <a:picLocks noChangeAspect="1"/>
          </p:cNvPicPr>
          <p:nvPr/>
        </p:nvPicPr>
        <p:blipFill>
          <a:blip r:embed="rId5"/>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89387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Περιεχόμενα</a:t>
            </a:r>
            <a:endParaRPr lang="fi-FI" b="1" u="sng" dirty="0"/>
          </a:p>
        </p:txBody>
      </p:sp>
      <p:sp>
        <p:nvSpPr>
          <p:cNvPr id="3" name="Content Placeholder 2"/>
          <p:cNvSpPr>
            <a:spLocks noGrp="1"/>
          </p:cNvSpPr>
          <p:nvPr>
            <p:ph idx="1"/>
          </p:nvPr>
        </p:nvSpPr>
        <p:spPr/>
        <p:txBody>
          <a:bodyPr/>
          <a:lstStyle/>
          <a:p>
            <a:r>
              <a:rPr lang="el-GR" dirty="0"/>
              <a:t>Αντικείμενο Μαθήματος</a:t>
            </a:r>
            <a:endParaRPr lang="en-US" dirty="0"/>
          </a:p>
          <a:p>
            <a:r>
              <a:rPr lang="el-GR" dirty="0"/>
              <a:t>Μελέτη έρευνας περιπτώσεων</a:t>
            </a:r>
            <a:endParaRPr lang="en-US" dirty="0"/>
          </a:p>
          <a:p>
            <a:pPr lvl="1"/>
            <a:r>
              <a:rPr lang="el-GR" dirty="0"/>
              <a:t>Δεδομένα</a:t>
            </a:r>
            <a:endParaRPr lang="en-US" dirty="0"/>
          </a:p>
          <a:p>
            <a:r>
              <a:rPr lang="el-GR" dirty="0"/>
              <a:t>Τοξικά και ανθρώπινα απόβλητα των πλοίων</a:t>
            </a:r>
            <a:endParaRPr lang="fi-FI" dirty="0"/>
          </a:p>
          <a:p>
            <a:pPr lvl="1"/>
            <a:r>
              <a:rPr lang="el-GR" dirty="0"/>
              <a:t>Παράδειγμα</a:t>
            </a:r>
          </a:p>
          <a:p>
            <a:pPr lvl="1"/>
            <a:r>
              <a:rPr lang="el-GR" dirty="0"/>
              <a:t>Αξιολόγηση</a:t>
            </a:r>
            <a:endParaRPr lang="en-US" dirty="0"/>
          </a:p>
          <a:p>
            <a:r>
              <a:rPr lang="el-GR" dirty="0"/>
              <a:t>Διάδοση</a:t>
            </a:r>
            <a:endParaRPr lang="en-US"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3008970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Αντικείμενο Μαθήματος</a:t>
            </a:r>
          </a:p>
        </p:txBody>
      </p:sp>
      <p:sp>
        <p:nvSpPr>
          <p:cNvPr id="3" name="Content Placeholder 2"/>
          <p:cNvSpPr>
            <a:spLocks noGrp="1"/>
          </p:cNvSpPr>
          <p:nvPr>
            <p:ph idx="1"/>
          </p:nvPr>
        </p:nvSpPr>
        <p:spPr/>
        <p:txBody>
          <a:bodyPr/>
          <a:lstStyle/>
          <a:p>
            <a:r>
              <a:rPr lang="el-GR" dirty="0"/>
              <a:t>Κατανόηση βημάτων έρευνας μελέτης περιπτώσεων</a:t>
            </a:r>
            <a:endParaRPr lang="en-US" dirty="0"/>
          </a:p>
          <a:p>
            <a:r>
              <a:rPr lang="en-US" dirty="0"/>
              <a:t>Put in a practice all topics covered in earlier studies</a:t>
            </a:r>
          </a:p>
          <a:p>
            <a:r>
              <a:rPr lang="el-GR" dirty="0"/>
              <a:t>Ανάλυση και εφαρμογή προηγούμενων γνώσεων για τις μελέτες περιπτώσεων</a:t>
            </a:r>
            <a:endParaRPr lang="en-US" dirty="0"/>
          </a:p>
          <a:p>
            <a:r>
              <a:rPr lang="el-GR" dirty="0"/>
              <a:t>Αξιολόγηση ερευνητικής εγκυρότητας</a:t>
            </a:r>
            <a:endParaRPr lang="en-US" dirty="0"/>
          </a:p>
          <a:p>
            <a:r>
              <a:rPr lang="el-GR" dirty="0"/>
              <a:t>Κατανόηση της σημασίας της διάδοσης</a:t>
            </a:r>
            <a:endParaRPr lang="en-US" dirty="0"/>
          </a:p>
        </p:txBody>
      </p:sp>
      <p:pic>
        <p:nvPicPr>
          <p:cNvPr id="4" name="Picture 3"/>
          <p:cNvPicPr>
            <a:picLocks noChangeAspect="1"/>
          </p:cNvPicPr>
          <p:nvPr/>
        </p:nvPicPr>
        <p:blipFill>
          <a:blip r:embed="rId2"/>
          <a:stretch>
            <a:fillRect/>
          </a:stretch>
        </p:blipFill>
        <p:spPr>
          <a:xfrm>
            <a:off x="354823" y="6232983"/>
            <a:ext cx="1152244" cy="359695"/>
          </a:xfrm>
          <a:prstGeom prst="rect">
            <a:avLst/>
          </a:prstGeom>
        </p:spPr>
      </p:pic>
      <p:pic>
        <p:nvPicPr>
          <p:cNvPr id="5"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Tree>
    <p:extLst>
      <p:ext uri="{BB962C8B-B14F-4D97-AF65-F5344CB8AC3E}">
        <p14:creationId xmlns:p14="http://schemas.microsoft.com/office/powerpoint/2010/main" val="2424578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Επισκόπηση</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489429" y="1861150"/>
            <a:ext cx="10515600" cy="4159176"/>
          </a:xfrm>
        </p:spPr>
        <p:txBody>
          <a:bodyPr>
            <a:normAutofit fontScale="92500" lnSpcReduction="10000"/>
          </a:bodyPr>
          <a:lstStyle/>
          <a:p>
            <a:r>
              <a:rPr lang="el-GR" dirty="0"/>
              <a:t>Εμπειρική έρευνα</a:t>
            </a:r>
            <a:endParaRPr lang="en-US" dirty="0"/>
          </a:p>
          <a:p>
            <a:r>
              <a:rPr lang="el-GR" dirty="0"/>
              <a:t>Χρήσιμο εργαλείο για τη διερεύνηση τάσεων και ειδικών καταστάσεων</a:t>
            </a:r>
          </a:p>
          <a:p>
            <a:r>
              <a:rPr lang="el-GR" dirty="0"/>
              <a:t>Μια από τις πιο δημοφιλές στρατηγικές συλλογής ποιοτικών δεδομένων</a:t>
            </a:r>
            <a:endParaRPr lang="en-US" dirty="0"/>
          </a:p>
          <a:p>
            <a:pPr lvl="1"/>
            <a:r>
              <a:rPr lang="el-GR" dirty="0"/>
              <a:t>Είναι μια σε βάθος μελέτη μιας συγκεκριμένης κατάστασης, ένα πολύ ευρύ πεδίο έρευνας</a:t>
            </a:r>
            <a:endParaRPr lang="en-US" dirty="0"/>
          </a:p>
          <a:p>
            <a:pPr lvl="1"/>
            <a:r>
              <a:rPr lang="el-GR" dirty="0"/>
              <a:t>Ειδικά: Κοινωνικές επιστήμες, ψυχολογία, ανθρωπολογία και οικολογία</a:t>
            </a:r>
          </a:p>
          <a:p>
            <a:r>
              <a:rPr lang="el-GR" dirty="0"/>
              <a:t>Δοκιμασία θεωρητικών μοντέλων στον πραγματικό κόσμο</a:t>
            </a:r>
            <a:endParaRPr lang="en-US" dirty="0"/>
          </a:p>
          <a:p>
            <a:r>
              <a:rPr lang="el-GR" dirty="0"/>
              <a:t>Θα δοθούν ενδείξεις, δημιουργία υπόθεσης για περαιτέρω επεξεργασία</a:t>
            </a:r>
          </a:p>
          <a:p>
            <a:r>
              <a:rPr lang="el-GR" dirty="0"/>
              <a:t>Ρεαλιστικές απαντήσεις (πραγματικός κόσμος εναντίον υπολογιστικών μοντέλων)</a:t>
            </a:r>
            <a:endParaRPr lang="en-US" dirty="0"/>
          </a:p>
        </p:txBody>
      </p:sp>
    </p:spTree>
    <p:extLst>
      <p:ext uri="{BB962C8B-B14F-4D97-AF65-F5344CB8AC3E}">
        <p14:creationId xmlns:p14="http://schemas.microsoft.com/office/powerpoint/2010/main" val="3038339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Σχεδιασμός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lstStyle/>
          <a:p>
            <a:r>
              <a:rPr lang="el-GR" dirty="0"/>
              <a:t>Μία περίπτωση ή πολλαπλές περιπτώσεις</a:t>
            </a:r>
            <a:endParaRPr lang="fi-FI" dirty="0"/>
          </a:p>
          <a:p>
            <a:r>
              <a:rPr lang="el-GR" dirty="0"/>
              <a:t>Επικέντρωση σε συγκεκριμένη περίπτωση</a:t>
            </a:r>
            <a:endParaRPr lang="en-US" dirty="0"/>
          </a:p>
          <a:p>
            <a:r>
              <a:rPr lang="el-GR" dirty="0"/>
              <a:t>Απόπειρα δοκιμής της θεωρίας</a:t>
            </a:r>
            <a:endParaRPr lang="en-US" dirty="0"/>
          </a:p>
          <a:p>
            <a:r>
              <a:rPr lang="en-US" dirty="0"/>
              <a:t> </a:t>
            </a:r>
            <a:r>
              <a:rPr lang="el-GR" dirty="0"/>
              <a:t>Είναι το θέμα σχετικό;</a:t>
            </a:r>
            <a:endParaRPr lang="en-US" dirty="0"/>
          </a:p>
          <a:p>
            <a:r>
              <a:rPr lang="el-GR" dirty="0"/>
              <a:t>Σχέδιο και το σχεδιασμός</a:t>
            </a:r>
            <a:r>
              <a:rPr lang="en-US" dirty="0"/>
              <a:t>:</a:t>
            </a:r>
            <a:r>
              <a:rPr lang="el-GR" dirty="0"/>
              <a:t> Πως κατανοείται η μελέτη και πόσο σχετική είναι η συλλογή δεδομένων με τη μελέτη; </a:t>
            </a:r>
            <a:r>
              <a:rPr lang="en-US" dirty="0"/>
              <a:t> </a:t>
            </a:r>
          </a:p>
          <a:p>
            <a:r>
              <a:rPr lang="el-GR" dirty="0"/>
              <a:t>Να είσαι παθητικός στην ερευνά σου </a:t>
            </a:r>
            <a:r>
              <a:rPr lang="fi-FI" dirty="0"/>
              <a:t>– </a:t>
            </a:r>
            <a:r>
              <a:rPr lang="el-GR" dirty="0"/>
              <a:t>να είσαι ο παρατηρητής</a:t>
            </a:r>
            <a:r>
              <a:rPr lang="fi-FI" dirty="0"/>
              <a:t> </a:t>
            </a:r>
          </a:p>
          <a:p>
            <a:r>
              <a:rPr lang="el-GR" dirty="0"/>
              <a:t>Κάθε περίπτωση πρέπει να έχει διαφορετική μεταχείριση </a:t>
            </a:r>
            <a:endParaRPr lang="en-US" dirty="0"/>
          </a:p>
          <a:p>
            <a:endParaRPr lang="en-US" dirty="0"/>
          </a:p>
          <a:p>
            <a:endParaRPr lang="en-US" dirty="0"/>
          </a:p>
        </p:txBody>
      </p:sp>
    </p:spTree>
    <p:extLst>
      <p:ext uri="{BB962C8B-B14F-4D97-AF65-F5344CB8AC3E}">
        <p14:creationId xmlns:p14="http://schemas.microsoft.com/office/powerpoint/2010/main" val="1840141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Έρευνα μελέτης περιπτώσεων</a:t>
            </a:r>
            <a:br>
              <a:rPr lang="fi-FI" b="1" u="sng" dirty="0"/>
            </a:br>
            <a:r>
              <a:rPr lang="el-GR" sz="2800" b="1" u="sng" dirty="0"/>
              <a:t>Αποτελέσματα</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lstStyle/>
          <a:p>
            <a:r>
              <a:rPr lang="el-GR" dirty="0"/>
              <a:t>Αναλύοντας τα αποτελέσματα</a:t>
            </a:r>
            <a:r>
              <a:rPr lang="en-US" dirty="0"/>
              <a:t>: </a:t>
            </a:r>
            <a:r>
              <a:rPr lang="el-GR" dirty="0"/>
              <a:t>με βάση τη γνώμη μας</a:t>
            </a:r>
            <a:endParaRPr lang="en-US" dirty="0"/>
          </a:p>
          <a:p>
            <a:r>
              <a:rPr lang="el-GR" dirty="0"/>
              <a:t>Δίνεται έμφαση στην εξερεύνηση και στην περιγραφή. </a:t>
            </a:r>
          </a:p>
          <a:p>
            <a:r>
              <a:rPr lang="el-GR" dirty="0"/>
              <a:t>Να κρίνεις τις τάσεις, να μην γίνεται ανάλυση όλων των δεδομένων</a:t>
            </a:r>
            <a:endParaRPr lang="fi-FI" dirty="0"/>
          </a:p>
          <a:p>
            <a:r>
              <a:rPr lang="el-GR" dirty="0"/>
              <a:t>Δεν υπάρχει λάθος ή σωστή απάντηση σε μια μελέτη περιπτώσεων</a:t>
            </a:r>
            <a:endParaRPr lang="en-US" dirty="0"/>
          </a:p>
          <a:p>
            <a:pPr marL="0" indent="0">
              <a:buNone/>
            </a:pPr>
            <a:endParaRPr lang="en-US" dirty="0"/>
          </a:p>
        </p:txBody>
      </p:sp>
    </p:spTree>
    <p:extLst>
      <p:ext uri="{BB962C8B-B14F-4D97-AF65-F5344CB8AC3E}">
        <p14:creationId xmlns:p14="http://schemas.microsoft.com/office/powerpoint/2010/main" val="948282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Δεδομένα</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fontScale="92500" lnSpcReduction="20000"/>
          </a:bodyPr>
          <a:lstStyle/>
          <a:p>
            <a:pPr marL="0" indent="0">
              <a:buNone/>
            </a:pPr>
            <a:r>
              <a:rPr lang="el-GR" dirty="0"/>
              <a:t>Υπάρχουν έξι τύποι δεδομένων που συλλέγονται σε περιπτωσιολογικές μελέτες:</a:t>
            </a:r>
          </a:p>
          <a:p>
            <a:r>
              <a:rPr lang="el-GR" dirty="0"/>
              <a:t>Έγγραφα</a:t>
            </a:r>
            <a:r>
              <a:rPr lang="en-US" dirty="0"/>
              <a:t>.</a:t>
            </a:r>
          </a:p>
          <a:p>
            <a:r>
              <a:rPr lang="el-GR" dirty="0"/>
              <a:t>Έγγραφα αρχείου</a:t>
            </a:r>
            <a:endParaRPr lang="en-US" dirty="0"/>
          </a:p>
          <a:p>
            <a:r>
              <a:rPr lang="el-GR" dirty="0"/>
              <a:t>Συνεντεύξεις</a:t>
            </a:r>
            <a:r>
              <a:rPr lang="en-US" dirty="0"/>
              <a:t>.</a:t>
            </a:r>
          </a:p>
          <a:p>
            <a:r>
              <a:rPr lang="el-GR" dirty="0"/>
              <a:t>Άμεση παρατήρηση</a:t>
            </a:r>
            <a:r>
              <a:rPr lang="en-US" dirty="0"/>
              <a:t>.</a:t>
            </a:r>
          </a:p>
          <a:p>
            <a:r>
              <a:rPr lang="el-GR" dirty="0"/>
              <a:t>Συμμετοχική παρατήρηση</a:t>
            </a:r>
            <a:r>
              <a:rPr lang="en-US" dirty="0"/>
              <a:t>.</a:t>
            </a:r>
          </a:p>
          <a:p>
            <a:r>
              <a:rPr lang="el-GR" dirty="0"/>
              <a:t>Αντικείμενα</a:t>
            </a:r>
            <a:r>
              <a:rPr lang="en-US" dirty="0"/>
              <a:t>.</a:t>
            </a:r>
          </a:p>
          <a:p>
            <a:r>
              <a:rPr lang="el-GR" dirty="0"/>
              <a:t>Αξιολόγηση.</a:t>
            </a:r>
            <a:r>
              <a:rPr lang="en-US" dirty="0"/>
              <a:t> </a:t>
            </a:r>
            <a:r>
              <a:rPr lang="fi-FI" dirty="0"/>
              <a:t> </a:t>
            </a:r>
          </a:p>
          <a:p>
            <a:pPr marL="0" indent="0">
              <a:buNone/>
            </a:pPr>
            <a:r>
              <a:rPr lang="fi-FI" sz="2200" i="1" dirty="0"/>
              <a:t>(</a:t>
            </a:r>
            <a:r>
              <a:rPr lang="fi-FI" sz="2200" i="1" dirty="0" err="1"/>
              <a:t>Colostate</a:t>
            </a:r>
            <a:r>
              <a:rPr lang="fi-FI" sz="2200" i="1" dirty="0"/>
              <a:t>)</a:t>
            </a:r>
            <a:endParaRPr lang="en-US" sz="2200" i="1" dirty="0"/>
          </a:p>
        </p:txBody>
      </p:sp>
      <p:sp>
        <p:nvSpPr>
          <p:cNvPr id="4" name="TextBox 3"/>
          <p:cNvSpPr txBox="1"/>
          <p:nvPr/>
        </p:nvSpPr>
        <p:spPr>
          <a:xfrm>
            <a:off x="7707890" y="2644105"/>
            <a:ext cx="3645910" cy="2308324"/>
          </a:xfrm>
          <a:prstGeom prst="rect">
            <a:avLst/>
          </a:prstGeom>
          <a:noFill/>
        </p:spPr>
        <p:txBody>
          <a:bodyPr wrap="square" rtlCol="0">
            <a:spAutoFit/>
          </a:bodyPr>
          <a:lstStyle/>
          <a:p>
            <a:r>
              <a:rPr lang="el-GR" sz="2400" b="1" dirty="0"/>
              <a:t>Καλό είναι να ξέρετε ότι </a:t>
            </a:r>
            <a:r>
              <a:rPr lang="en-US" sz="2400" b="1" dirty="0"/>
              <a:t>:</a:t>
            </a:r>
          </a:p>
          <a:p>
            <a:r>
              <a:rPr lang="el-GR" sz="2400" i="1" dirty="0"/>
              <a:t>Οι μελέτες περιπτώσεων είναι πολύ πειστικές και ακριβής όταν βασίζονται σε πολλές διαφορετικές πηγές πληροφοριών</a:t>
            </a:r>
            <a:endParaRPr lang="fi-FI" sz="2400" i="1" dirty="0"/>
          </a:p>
        </p:txBody>
      </p:sp>
    </p:spTree>
    <p:extLst>
      <p:ext uri="{BB962C8B-B14F-4D97-AF65-F5344CB8AC3E}">
        <p14:creationId xmlns:p14="http://schemas.microsoft.com/office/powerpoint/2010/main" val="1210634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u="sng" dirty="0"/>
              <a:t>Μελέτη περιπτώσεων σε θαλάσσιες περιοχές</a:t>
            </a: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825625"/>
            <a:ext cx="10515600" cy="4159176"/>
          </a:xfrm>
        </p:spPr>
        <p:txBody>
          <a:bodyPr>
            <a:normAutofit/>
          </a:bodyPr>
          <a:lstStyle/>
          <a:p>
            <a:r>
              <a:rPr lang="el-GR" dirty="0"/>
              <a:t>Χαρτογραφώντας τις επιπτώσεις των ξενικών ειδών στα θαλάσσια οικοσυστήματα: </a:t>
            </a:r>
            <a:r>
              <a:rPr lang="el-GR" dirty="0"/>
              <a:t>Μελέτη περίπτωσης της Μεσογείου </a:t>
            </a:r>
            <a:r>
              <a:rPr lang="en-US" i="1" dirty="0"/>
              <a:t>(</a:t>
            </a:r>
            <a:r>
              <a:rPr lang="en-US" i="1" dirty="0" err="1"/>
              <a:t>Katsanevakis</a:t>
            </a:r>
            <a:r>
              <a:rPr lang="en-US" i="1" dirty="0"/>
              <a:t>, Tempera, Teixeira)</a:t>
            </a:r>
          </a:p>
          <a:p>
            <a:r>
              <a:rPr lang="el-GR" dirty="0"/>
              <a:t>Συνυπάρχων έργο</a:t>
            </a:r>
            <a:r>
              <a:rPr lang="fi-FI" dirty="0"/>
              <a:t>:</a:t>
            </a:r>
            <a:endParaRPr lang="en-US" dirty="0"/>
          </a:p>
          <a:p>
            <a:pPr lvl="1"/>
            <a:r>
              <a:rPr lang="el-GR" dirty="0"/>
              <a:t>Μελέτη περίπτωσης </a:t>
            </a:r>
            <a:r>
              <a:rPr lang="en-US" dirty="0"/>
              <a:t>1: </a:t>
            </a:r>
            <a:r>
              <a:rPr lang="el-GR" dirty="0"/>
              <a:t>Φιορδ </a:t>
            </a:r>
            <a:r>
              <a:rPr lang="en-US" dirty="0"/>
              <a:t>Hardanger</a:t>
            </a:r>
          </a:p>
          <a:p>
            <a:pPr lvl="1"/>
            <a:r>
              <a:rPr lang="el-GR" dirty="0"/>
              <a:t>Μελέτη περίπτωσης </a:t>
            </a:r>
            <a:r>
              <a:rPr lang="en-US" dirty="0"/>
              <a:t>2: </a:t>
            </a:r>
            <a:r>
              <a:rPr lang="el-GR" dirty="0"/>
              <a:t>Περιοχές των ακτών του Ατλαντικού</a:t>
            </a:r>
            <a:endParaRPr lang="en-US" dirty="0"/>
          </a:p>
          <a:p>
            <a:pPr lvl="1"/>
            <a:r>
              <a:rPr lang="el-GR" dirty="0"/>
              <a:t>Μελέτη περίπτωσης </a:t>
            </a:r>
            <a:r>
              <a:rPr lang="en-US" dirty="0"/>
              <a:t>3: </a:t>
            </a:r>
            <a:r>
              <a:rPr lang="el-GR" dirty="0"/>
              <a:t>Ακτή Αλγκάρβε</a:t>
            </a:r>
            <a:endParaRPr lang="en-US" dirty="0"/>
          </a:p>
          <a:p>
            <a:pPr lvl="1"/>
            <a:r>
              <a:rPr lang="el-GR" dirty="0"/>
              <a:t>Μελέτη περίπτωσης </a:t>
            </a:r>
            <a:r>
              <a:rPr lang="en-US" dirty="0"/>
              <a:t>4: </a:t>
            </a:r>
            <a:r>
              <a:rPr lang="el-GR" dirty="0"/>
              <a:t>Ακτές Αδριατικής</a:t>
            </a:r>
            <a:endParaRPr lang="en-US" dirty="0"/>
          </a:p>
          <a:p>
            <a:pPr lvl="1"/>
            <a:r>
              <a:rPr lang="el-GR" dirty="0"/>
              <a:t>Μελέτη περίπτωσης </a:t>
            </a:r>
            <a:r>
              <a:rPr lang="en-US" dirty="0"/>
              <a:t>5: </a:t>
            </a:r>
            <a:r>
              <a:rPr lang="el-GR" dirty="0"/>
              <a:t>Ακτή Βόρειας Θάλασσας </a:t>
            </a:r>
            <a:endParaRPr lang="en-US" dirty="0"/>
          </a:p>
          <a:p>
            <a:pPr lvl="1"/>
            <a:r>
              <a:rPr lang="el-GR" dirty="0"/>
              <a:t>Μελέτη περίπτωσης </a:t>
            </a:r>
            <a:r>
              <a:rPr lang="en-US" dirty="0"/>
              <a:t>6: </a:t>
            </a:r>
            <a:r>
              <a:rPr lang="el-GR" dirty="0"/>
              <a:t>Βαλτική Θάλασσα</a:t>
            </a:r>
            <a:endParaRPr lang="en-US" dirty="0"/>
          </a:p>
          <a:p>
            <a:pPr lvl="1"/>
            <a:endParaRPr lang="en-US" dirty="0"/>
          </a:p>
        </p:txBody>
      </p:sp>
    </p:spTree>
    <p:extLst>
      <p:ext uri="{BB962C8B-B14F-4D97-AF65-F5344CB8AC3E}">
        <p14:creationId xmlns:p14="http://schemas.microsoft.com/office/powerpoint/2010/main" val="62098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823" y="365125"/>
            <a:ext cx="10998977" cy="1325563"/>
          </a:xfrm>
        </p:spPr>
        <p:txBody>
          <a:bodyPr>
            <a:normAutofit fontScale="90000"/>
          </a:bodyPr>
          <a:lstStyle/>
          <a:p>
            <a:r>
              <a:rPr lang="el-GR" b="1" dirty="0"/>
              <a:t>Επτά ερευνητικές θεματικές σύμφωνα με το </a:t>
            </a:r>
            <a:r>
              <a:rPr lang="en-US" b="1" dirty="0"/>
              <a:t>BONUS </a:t>
            </a:r>
            <a:br>
              <a:rPr lang="en-US" dirty="0"/>
            </a:br>
            <a:endParaRPr lang="en-US" b="1" u="sng" dirty="0"/>
          </a:p>
        </p:txBody>
      </p:sp>
      <p:pic>
        <p:nvPicPr>
          <p:cNvPr id="6" name="Picture 5"/>
          <p:cNvPicPr>
            <a:picLocks noChangeAspect="1"/>
          </p:cNvPicPr>
          <p:nvPr/>
        </p:nvPicPr>
        <p:blipFill>
          <a:blip r:embed="rId2"/>
          <a:stretch>
            <a:fillRect/>
          </a:stretch>
        </p:blipFill>
        <p:spPr>
          <a:xfrm>
            <a:off x="354823" y="6232983"/>
            <a:ext cx="1152244" cy="359695"/>
          </a:xfrm>
          <a:prstGeom prst="rect">
            <a:avLst/>
          </a:prstGeom>
        </p:spPr>
      </p:pic>
      <p:pic>
        <p:nvPicPr>
          <p:cNvPr id="7" name="Θέση εικόνας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836024" y="6275178"/>
            <a:ext cx="10795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3621" y="5984801"/>
            <a:ext cx="945600" cy="75874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39023" y="5640268"/>
            <a:ext cx="624048" cy="1185430"/>
          </a:xfrm>
          <a:prstGeom prst="rect">
            <a:avLst/>
          </a:prstGeom>
        </p:spPr>
      </p:pic>
      <p:sp>
        <p:nvSpPr>
          <p:cNvPr id="3" name="Content Placeholder 2"/>
          <p:cNvSpPr>
            <a:spLocks noGrp="1"/>
          </p:cNvSpPr>
          <p:nvPr>
            <p:ph idx="1"/>
          </p:nvPr>
        </p:nvSpPr>
        <p:spPr>
          <a:xfrm>
            <a:off x="838200" y="1324947"/>
            <a:ext cx="10515600" cy="4415453"/>
          </a:xfrm>
        </p:spPr>
        <p:txBody>
          <a:bodyPr>
            <a:normAutofit lnSpcReduction="10000"/>
          </a:bodyPr>
          <a:lstStyle/>
          <a:p>
            <a:r>
              <a:rPr lang="el-GR" b="1" dirty="0"/>
              <a:t>Η σύνδεση της επιστήμης και της πολιτικής</a:t>
            </a:r>
          </a:p>
          <a:p>
            <a:r>
              <a:rPr lang="el-GR" b="1" dirty="0"/>
              <a:t>Κατανόηση της κλιματικής αλλαγής και γεωφυσικές δυνάμεων</a:t>
            </a:r>
          </a:p>
          <a:p>
            <a:r>
              <a:rPr lang="el-GR" b="1" dirty="0"/>
              <a:t>Καταπολέμηση του ευτροφισμού</a:t>
            </a:r>
          </a:p>
          <a:p>
            <a:r>
              <a:rPr lang="el-GR" b="1" dirty="0"/>
              <a:t>Επίτευξη βιώσιμης αλιείας</a:t>
            </a:r>
          </a:p>
          <a:p>
            <a:r>
              <a:rPr lang="el-GR" b="1" dirty="0"/>
              <a:t>Η προστασία της βιοποικιλότητας</a:t>
            </a:r>
          </a:p>
          <a:p>
            <a:r>
              <a:rPr lang="el-GR" b="1" dirty="0"/>
              <a:t>Η πρόληψη της ρύπανσης</a:t>
            </a:r>
          </a:p>
          <a:p>
            <a:r>
              <a:rPr lang="el-GR" b="1" dirty="0"/>
              <a:t>Ενσωμάτωση των οικοσυστήματος με την κοινωνία</a:t>
            </a:r>
          </a:p>
          <a:p>
            <a:pPr marL="0" indent="0">
              <a:buNone/>
            </a:pPr>
            <a:r>
              <a:rPr lang="fi-FI" sz="1800" dirty="0"/>
              <a:t>(Sirola)</a:t>
            </a:r>
            <a:endParaRPr lang="en-US" b="1" dirty="0"/>
          </a:p>
          <a:p>
            <a:pPr marL="0" indent="0">
              <a:buNone/>
            </a:pPr>
            <a:r>
              <a:rPr lang="el-GR" b="1" i="1" dirty="0"/>
              <a:t>Όλα τα παραδείγματα μπορούν να γίνουν μέσω της έρευνας μελέτης περίπτωσης.</a:t>
            </a:r>
            <a:endParaRPr lang="en-US" dirty="0"/>
          </a:p>
        </p:txBody>
      </p:sp>
    </p:spTree>
    <p:extLst>
      <p:ext uri="{BB962C8B-B14F-4D97-AF65-F5344CB8AC3E}">
        <p14:creationId xmlns:p14="http://schemas.microsoft.com/office/powerpoint/2010/main" val="36007797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2442</TotalTime>
  <Words>934</Words>
  <Application>Microsoft Office PowerPoint</Application>
  <PresentationFormat>Widescreen</PresentationFormat>
  <Paragraphs>103</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Τοξικά και ανθρώπινα απόβλητα των πλοίων – Μελέτη περίπτωσης</vt:lpstr>
      <vt:lpstr>Περιεχόμενα</vt:lpstr>
      <vt:lpstr>Αντικείμενο Μαθήματος</vt:lpstr>
      <vt:lpstr>Έρευνα μελέτης περιπτώσεων Επισκόπηση</vt:lpstr>
      <vt:lpstr>Έρευνα μελέτης περιπτώσεων Σχεδιασμός</vt:lpstr>
      <vt:lpstr>Έρευνα μελέτης περιπτώσεων Αποτελέσματα</vt:lpstr>
      <vt:lpstr>Δεδομένα</vt:lpstr>
      <vt:lpstr>Μελέτη περιπτώσεων σε θαλάσσιες περιοχές</vt:lpstr>
      <vt:lpstr>Επτά ερευνητικές θεματικές σύμφωνα με το BONUS  </vt:lpstr>
      <vt:lpstr>Τοξικά και ανθρώπινα απόβλητα των πλοίων – Παράδειγμα μελέτης περίπτωσης</vt:lpstr>
      <vt:lpstr>Τοξικά και ανθρώπινα απόβλητα των πλοίων</vt:lpstr>
      <vt:lpstr>Πτυχές της διάδοσης</vt:lpstr>
      <vt:lpstr>References</vt:lpstr>
    </vt:vector>
  </TitlesOfParts>
  <Company>University of Helsinki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Toxics and human wastes of the ships.</dc:title>
  <dc:creator>Kivikko, Noora P</dc:creator>
  <cp:lastModifiedBy>George</cp:lastModifiedBy>
  <cp:revision>44</cp:revision>
  <dcterms:created xsi:type="dcterms:W3CDTF">2015-05-28T12:54:00Z</dcterms:created>
  <dcterms:modified xsi:type="dcterms:W3CDTF">2016-11-30T11:19:39Z</dcterms:modified>
</cp:coreProperties>
</file>