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5" r:id="rId2"/>
  </p:sldMasterIdLst>
  <p:notesMasterIdLst>
    <p:notesMasterId r:id="rId40"/>
  </p:notesMasterIdLst>
  <p:sldIdLst>
    <p:sldId id="256" r:id="rId3"/>
    <p:sldId id="292" r:id="rId4"/>
    <p:sldId id="293"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2" r:id="rId19"/>
    <p:sldId id="271" r:id="rId20"/>
    <p:sldId id="273" r:id="rId21"/>
    <p:sldId id="274" r:id="rId22"/>
    <p:sldId id="275" r:id="rId23"/>
    <p:sldId id="276" r:id="rId24"/>
    <p:sldId id="281" r:id="rId25"/>
    <p:sldId id="277" r:id="rId26"/>
    <p:sldId id="278" r:id="rId27"/>
    <p:sldId id="282" r:id="rId28"/>
    <p:sldId id="283" r:id="rId29"/>
    <p:sldId id="284" r:id="rId30"/>
    <p:sldId id="285" r:id="rId31"/>
    <p:sldId id="286" r:id="rId32"/>
    <p:sldId id="289" r:id="rId33"/>
    <p:sldId id="287" r:id="rId34"/>
    <p:sldId id="288" r:id="rId35"/>
    <p:sldId id="290" r:id="rId36"/>
    <p:sldId id="291" r:id="rId37"/>
    <p:sldId id="280" r:id="rId38"/>
    <p:sldId id="279" r:id="rId39"/>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224" y="22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71D42F-F38E-4F66-8E93-10C3EAF6A77D}" type="datetimeFigureOut">
              <a:rPr lang="el-GR" smtClean="0"/>
              <a:pPr/>
              <a:t>22/10/2016</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3E71E-CDA4-4CF3-B5CE-36210FBA4B97}" type="slidenum">
              <a:rPr lang="el-GR" smtClean="0"/>
              <a:pPr/>
              <a:t>‹#›</a:t>
            </a:fld>
            <a:endParaRPr lang="el-GR"/>
          </a:p>
        </p:txBody>
      </p:sp>
    </p:spTree>
    <p:extLst>
      <p:ext uri="{BB962C8B-B14F-4D97-AF65-F5344CB8AC3E}">
        <p14:creationId xmlns:p14="http://schemas.microsoft.com/office/powerpoint/2010/main" val="3237205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A Holistic Approach to Sustainability Charlotte, North Carolina March 11, 2011 Bob </a:t>
            </a:r>
            <a:r>
              <a:rPr lang="en-US" dirty="0" err="1" smtClean="0"/>
              <a:t>Eskew</a:t>
            </a:r>
            <a:r>
              <a:rPr lang="en-US" dirty="0" smtClean="0"/>
              <a:t>, Founder &amp; CEO of Automated Systems Design, Inc. (ASD®)</a:t>
            </a:r>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6</a:t>
            </a:fld>
            <a:endParaRPr lang="el-GR"/>
          </a:p>
        </p:txBody>
      </p:sp>
    </p:spTree>
    <p:extLst>
      <p:ext uri="{BB962C8B-B14F-4D97-AF65-F5344CB8AC3E}">
        <p14:creationId xmlns:p14="http://schemas.microsoft.com/office/powerpoint/2010/main" val="3271282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ENVIRONMENT, ECONOMY AND SOCIETY: FITTING THEM TOGETHER INTO SUSTAINABLE DEVELOPMENT Bob Giddings, Bill Hopwood* and Geoff O’Brien </a:t>
            </a:r>
            <a:r>
              <a:rPr lang="en-US" sz="1200" b="1" i="0" u="none" strike="noStrike" kern="1200" baseline="0" dirty="0" err="1" smtClean="0">
                <a:solidFill>
                  <a:schemeClr val="tx1"/>
                </a:solidFill>
                <a:latin typeface="+mn-lt"/>
                <a:ea typeface="+mn-ea"/>
                <a:cs typeface="+mn-cs"/>
              </a:rPr>
              <a:t>Sust</a:t>
            </a:r>
            <a:r>
              <a:rPr lang="en-US" sz="1200" b="1" i="0" u="none" strike="noStrike" kern="1200" baseline="0" dirty="0" smtClean="0">
                <a:solidFill>
                  <a:schemeClr val="tx1"/>
                </a:solidFill>
                <a:latin typeface="+mn-lt"/>
                <a:ea typeface="+mn-ea"/>
                <a:cs typeface="+mn-cs"/>
              </a:rPr>
              <a:t>. Dev. 10, 187–196 (2002) Published online in Wiley </a:t>
            </a:r>
            <a:r>
              <a:rPr lang="en-US" sz="1200" b="1" i="0" u="none" strike="noStrike" kern="1200" baseline="0" dirty="0" err="1" smtClean="0">
                <a:solidFill>
                  <a:schemeClr val="tx1"/>
                </a:solidFill>
                <a:latin typeface="+mn-lt"/>
                <a:ea typeface="+mn-ea"/>
                <a:cs typeface="+mn-cs"/>
              </a:rPr>
              <a:t>InterScience</a:t>
            </a:r>
            <a:r>
              <a:rPr lang="en-US" sz="1200" b="1" i="0" u="none" strike="noStrike" kern="1200" baseline="0" dirty="0" smtClean="0">
                <a:solidFill>
                  <a:schemeClr val="tx1"/>
                </a:solidFill>
                <a:latin typeface="+mn-lt"/>
                <a:ea typeface="+mn-ea"/>
                <a:cs typeface="+mn-cs"/>
              </a:rPr>
              <a:t> (www.interscience.wiley.com)</a:t>
            </a:r>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10</a:t>
            </a:fld>
            <a:endParaRPr lang="el-GR"/>
          </a:p>
        </p:txBody>
      </p:sp>
    </p:spTree>
    <p:extLst>
      <p:ext uri="{BB962C8B-B14F-4D97-AF65-F5344CB8AC3E}">
        <p14:creationId xmlns:p14="http://schemas.microsoft.com/office/powerpoint/2010/main" val="612942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(Daly, 1992; Rees, 1995; </a:t>
            </a:r>
            <a:r>
              <a:rPr lang="en-US" sz="1200" b="0" i="0" u="none" strike="noStrike" kern="1200" baseline="0" dirty="0" err="1" smtClean="0">
                <a:solidFill>
                  <a:schemeClr val="tx1"/>
                </a:solidFill>
                <a:latin typeface="+mn-lt"/>
                <a:ea typeface="+mn-ea"/>
                <a:cs typeface="+mn-cs"/>
              </a:rPr>
              <a:t>Wackernagel</a:t>
            </a:r>
            <a:r>
              <a:rPr lang="en-US" sz="1200" b="0" i="0" u="none" strike="noStrike" kern="1200" baseline="0" dirty="0" smtClean="0">
                <a:solidFill>
                  <a:schemeClr val="tx1"/>
                </a:solidFill>
                <a:latin typeface="+mn-lt"/>
                <a:ea typeface="+mn-ea"/>
                <a:cs typeface="+mn-cs"/>
              </a:rPr>
              <a:t> and Rees, 1996).</a:t>
            </a:r>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12</a:t>
            </a:fld>
            <a:endParaRPr lang="el-GR"/>
          </a:p>
        </p:txBody>
      </p:sp>
    </p:spTree>
    <p:extLst>
      <p:ext uri="{BB962C8B-B14F-4D97-AF65-F5344CB8AC3E}">
        <p14:creationId xmlns:p14="http://schemas.microsoft.com/office/powerpoint/2010/main" val="571487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GOVERNMENT COMMUNICATION 2003 / 04:129 A Swedish Strategy for Sustainable Development – Economic, Social and Environmental</a:t>
            </a:r>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21</a:t>
            </a:fld>
            <a:endParaRPr lang="el-GR"/>
          </a:p>
        </p:txBody>
      </p:sp>
    </p:spTree>
    <p:extLst>
      <p:ext uri="{BB962C8B-B14F-4D97-AF65-F5344CB8AC3E}">
        <p14:creationId xmlns:p14="http://schemas.microsoft.com/office/powerpoint/2010/main" val="3440610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TOWARD A HOLISTIC APPROACH TO THE IDEAL OF SUSTAINABILITY </a:t>
            </a:r>
            <a:r>
              <a:rPr lang="es-ES" sz="1200" b="0" i="0" u="none" strike="noStrike" kern="1200" baseline="0" dirty="0" smtClean="0">
                <a:solidFill>
                  <a:schemeClr val="tx1"/>
                </a:solidFill>
                <a:latin typeface="+mn-lt"/>
                <a:ea typeface="+mn-ea"/>
                <a:cs typeface="+mn-cs"/>
              </a:rPr>
              <a:t>Cesar Cuello Nieto, </a:t>
            </a:r>
            <a:r>
              <a:rPr lang="es-ES" sz="1200" b="0" i="0" u="none" strike="noStrike" kern="1200" baseline="0" dirty="0" err="1" smtClean="0">
                <a:solidFill>
                  <a:schemeClr val="tx1"/>
                </a:solidFill>
                <a:latin typeface="+mn-lt"/>
                <a:ea typeface="+mn-ea"/>
                <a:cs typeface="+mn-cs"/>
              </a:rPr>
              <a:t>Fundacion</a:t>
            </a:r>
            <a:r>
              <a:rPr lang="es-ES" sz="1200" b="0" i="0" u="none" strike="noStrike" kern="1200" baseline="0" dirty="0" smtClean="0">
                <a:solidFill>
                  <a:schemeClr val="tx1"/>
                </a:solidFill>
                <a:latin typeface="+mn-lt"/>
                <a:ea typeface="+mn-ea"/>
                <a:cs typeface="+mn-cs"/>
              </a:rPr>
              <a:t> </a:t>
            </a:r>
            <a:r>
              <a:rPr lang="es-ES" sz="1200" b="0" i="0" u="none" strike="noStrike" kern="1200" baseline="0" dirty="0" err="1" smtClean="0">
                <a:solidFill>
                  <a:schemeClr val="tx1"/>
                </a:solidFill>
                <a:latin typeface="+mn-lt"/>
                <a:ea typeface="+mn-ea"/>
                <a:cs typeface="+mn-cs"/>
              </a:rPr>
              <a:t>Neotropica</a:t>
            </a:r>
            <a:r>
              <a:rPr lang="es-ES"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Winter 1997</a:t>
            </a:r>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25</a:t>
            </a:fld>
            <a:endParaRPr lang="el-GR"/>
          </a:p>
        </p:txBody>
      </p:sp>
    </p:spTree>
    <p:extLst>
      <p:ext uri="{BB962C8B-B14F-4D97-AF65-F5344CB8AC3E}">
        <p14:creationId xmlns:p14="http://schemas.microsoft.com/office/powerpoint/2010/main" val="3779071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354330" marR="0" lvl="0" indent="-285750" algn="l" defTabSz="914400" rtl="0" eaLnBrk="1" fontAlgn="auto" latinLnBrk="0" hangingPunct="1">
              <a:lnSpc>
                <a:spcPct val="100000"/>
              </a:lnSpc>
              <a:spcBef>
                <a:spcPct val="20000"/>
              </a:spcBef>
              <a:spcAft>
                <a:spcPts val="0"/>
              </a:spcAft>
              <a:buClr>
                <a:srgbClr val="94C600"/>
              </a:buClr>
              <a:buSzPct val="76000"/>
              <a:buFont typeface="Wingdings" pitchFamily="2" charset="2"/>
              <a:buChar char="§"/>
              <a:tabLst/>
              <a:defRPr/>
            </a:pPr>
            <a:r>
              <a:rPr kumimoji="0" lang="de-DE" sz="2000" b="1" i="0" u="none" strike="noStrike" kern="1200" cap="none" spc="0" normalizeH="0" baseline="0" noProof="0" dirty="0" err="1" smtClean="0">
                <a:ln>
                  <a:noFill/>
                </a:ln>
                <a:solidFill>
                  <a:prstClr val="black">
                    <a:lumMod val="95000"/>
                    <a:lumOff val="5000"/>
                  </a:prstClr>
                </a:solidFill>
                <a:effectLst/>
                <a:uLnTx/>
                <a:uFillTx/>
                <a:latin typeface="Century Gothic"/>
                <a:ea typeface="+mn-ea"/>
                <a:cs typeface="+mn-cs"/>
              </a:rPr>
              <a:t>Stauffacher</a:t>
            </a:r>
            <a:r>
              <a:rPr kumimoji="0" lang="de-DE" sz="2000" b="1" i="0" u="none" strike="noStrike" kern="1200" cap="none" spc="0" normalizeH="0" baseline="0" noProof="0" dirty="0" smtClean="0">
                <a:ln>
                  <a:noFill/>
                </a:ln>
                <a:solidFill>
                  <a:prstClr val="black">
                    <a:lumMod val="95000"/>
                    <a:lumOff val="5000"/>
                  </a:prstClr>
                </a:solidFill>
                <a:effectLst/>
                <a:uLnTx/>
                <a:uFillTx/>
                <a:latin typeface="Century Gothic"/>
                <a:ea typeface="+mn-ea"/>
                <a:cs typeface="+mn-cs"/>
              </a:rPr>
              <a:t> M. , Walter A.I., Lang D.J., </a:t>
            </a:r>
            <a:r>
              <a:rPr kumimoji="0" lang="de-DE" sz="2000" b="1" i="0" u="none" strike="noStrike" kern="1200" cap="none" spc="0" normalizeH="0" baseline="0" noProof="0" dirty="0" err="1" smtClean="0">
                <a:ln>
                  <a:noFill/>
                </a:ln>
                <a:solidFill>
                  <a:prstClr val="black">
                    <a:lumMod val="95000"/>
                    <a:lumOff val="5000"/>
                  </a:prstClr>
                </a:solidFill>
                <a:effectLst/>
                <a:uLnTx/>
                <a:uFillTx/>
                <a:latin typeface="Century Gothic"/>
                <a:ea typeface="+mn-ea"/>
                <a:cs typeface="+mn-cs"/>
              </a:rPr>
              <a:t>Wiek</a:t>
            </a:r>
            <a:r>
              <a:rPr kumimoji="0" lang="de-DE" sz="2000" b="1" i="0" u="none" strike="noStrike" kern="1200" cap="none" spc="0" normalizeH="0" baseline="0" noProof="0" dirty="0" smtClean="0">
                <a:ln>
                  <a:noFill/>
                </a:ln>
                <a:solidFill>
                  <a:prstClr val="black">
                    <a:lumMod val="95000"/>
                    <a:lumOff val="5000"/>
                  </a:prstClr>
                </a:solidFill>
                <a:effectLst/>
                <a:uLnTx/>
                <a:uFillTx/>
                <a:latin typeface="Century Gothic"/>
                <a:ea typeface="+mn-ea"/>
                <a:cs typeface="+mn-cs"/>
              </a:rPr>
              <a:t> A. </a:t>
            </a:r>
            <a:r>
              <a:rPr kumimoji="0" lang="de-DE" sz="2000" b="1" i="0" u="none" strike="noStrike" kern="1200" cap="none" spc="0" normalizeH="0" baseline="0" noProof="0" dirty="0" err="1" smtClean="0">
                <a:ln>
                  <a:noFill/>
                </a:ln>
                <a:solidFill>
                  <a:prstClr val="black">
                    <a:lumMod val="95000"/>
                    <a:lumOff val="5000"/>
                  </a:prstClr>
                </a:solidFill>
                <a:effectLst/>
                <a:uLnTx/>
                <a:uFillTx/>
                <a:latin typeface="Century Gothic"/>
                <a:ea typeface="+mn-ea"/>
                <a:cs typeface="+mn-cs"/>
              </a:rPr>
              <a:t>and</a:t>
            </a:r>
            <a:r>
              <a:rPr kumimoji="0" lang="de-DE" sz="2000" b="1" i="0" u="none" strike="noStrike" kern="1200" cap="none" spc="0" normalizeH="0" baseline="0" noProof="0" dirty="0" smtClean="0">
                <a:ln>
                  <a:noFill/>
                </a:ln>
                <a:solidFill>
                  <a:prstClr val="black">
                    <a:lumMod val="95000"/>
                    <a:lumOff val="5000"/>
                  </a:prstClr>
                </a:solidFill>
                <a:effectLst/>
                <a:uLnTx/>
                <a:uFillTx/>
                <a:latin typeface="Century Gothic"/>
                <a:ea typeface="+mn-ea"/>
                <a:cs typeface="+mn-cs"/>
              </a:rPr>
              <a:t> Scholz R.W., (2006). </a:t>
            </a:r>
            <a:r>
              <a:rPr kumimoji="0" lang="en-US" sz="2000" b="1" i="0" u="none" strike="noStrike" kern="1200" cap="none" spc="0" normalizeH="0" baseline="0" noProof="0" dirty="0" smtClean="0">
                <a:ln>
                  <a:noFill/>
                </a:ln>
                <a:solidFill>
                  <a:prstClr val="black">
                    <a:lumMod val="95000"/>
                    <a:lumOff val="5000"/>
                  </a:prstClr>
                </a:solidFill>
                <a:effectLst/>
                <a:uLnTx/>
                <a:uFillTx/>
                <a:latin typeface="Century Gothic"/>
                <a:ea typeface="+mn-ea"/>
                <a:cs typeface="+mn-cs"/>
              </a:rPr>
              <a:t>Learning to research environmental problems from a functional socio-cultural constructivism perspective The </a:t>
            </a:r>
            <a:r>
              <a:rPr kumimoji="0" lang="en-US" sz="2000" b="1" i="0" u="none" strike="noStrike" kern="1200" cap="none" spc="0" normalizeH="0" baseline="0" noProof="0" dirty="0" err="1" smtClean="0">
                <a:ln>
                  <a:noFill/>
                </a:ln>
                <a:solidFill>
                  <a:prstClr val="black">
                    <a:lumMod val="95000"/>
                    <a:lumOff val="5000"/>
                  </a:prstClr>
                </a:solidFill>
                <a:effectLst/>
                <a:uLnTx/>
                <a:uFillTx/>
                <a:latin typeface="Century Gothic"/>
                <a:ea typeface="+mn-ea"/>
                <a:cs typeface="+mn-cs"/>
              </a:rPr>
              <a:t>transdisciplinary</a:t>
            </a:r>
            <a:r>
              <a:rPr kumimoji="0" lang="en-US" sz="2000" b="1" i="0" u="none" strike="noStrike" kern="1200" cap="none" spc="0" normalizeH="0" baseline="0" noProof="0" dirty="0" smtClean="0">
                <a:ln>
                  <a:noFill/>
                </a:ln>
                <a:solidFill>
                  <a:prstClr val="black">
                    <a:lumMod val="95000"/>
                    <a:lumOff val="5000"/>
                  </a:prstClr>
                </a:solidFill>
                <a:effectLst/>
                <a:uLnTx/>
                <a:uFillTx/>
                <a:latin typeface="Century Gothic"/>
                <a:ea typeface="+mn-ea"/>
                <a:cs typeface="+mn-cs"/>
              </a:rPr>
              <a:t> case study approach.</a:t>
            </a:r>
          </a:p>
          <a:p>
            <a:endParaRPr lang="el-GR" dirty="0"/>
          </a:p>
        </p:txBody>
      </p:sp>
      <p:sp>
        <p:nvSpPr>
          <p:cNvPr id="4" name="Θέση αριθμού διαφάνειας 3"/>
          <p:cNvSpPr>
            <a:spLocks noGrp="1"/>
          </p:cNvSpPr>
          <p:nvPr>
            <p:ph type="sldNum" sz="quarter" idx="10"/>
          </p:nvPr>
        </p:nvSpPr>
        <p:spPr/>
        <p:txBody>
          <a:bodyPr/>
          <a:lstStyle/>
          <a:p>
            <a:fld id="{C333E71E-CDA4-4CF3-B5CE-36210FBA4B97}" type="slidenum">
              <a:rPr lang="el-GR" smtClean="0"/>
              <a:pPr/>
              <a:t>35</a:t>
            </a:fld>
            <a:endParaRPr lang="el-GR"/>
          </a:p>
        </p:txBody>
      </p:sp>
    </p:spTree>
    <p:extLst>
      <p:ext uri="{BB962C8B-B14F-4D97-AF65-F5344CB8AC3E}">
        <p14:creationId xmlns:p14="http://schemas.microsoft.com/office/powerpoint/2010/main" val="748399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l-GR" smtClean="0"/>
              <a:t>Στυλ κύριου τίτλου</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DC895B44-19EA-4987-9B70-7ED914106601}" type="datetime1">
              <a:rPr lang="el-GR" smtClean="0"/>
              <a:pPr/>
              <a:t>22/10/2016</a:t>
            </a:fld>
            <a:endParaRPr lang="el-GR"/>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l-GR"/>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C1C8F9D-69D7-4BA8-848A-7E2F70465C07}" type="slidenum">
              <a:rPr lang="el-GR" smtClean="0"/>
              <a:pPr/>
              <a:t>‹#›</a:t>
            </a:fld>
            <a:endParaRPr lang="el-G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176415BD-D88B-441C-99B1-6B816930979B}" type="datetime1">
              <a:rPr lang="el-GR" smtClean="0"/>
              <a:pPr/>
              <a:t>22/10/2016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l-GR" smtClean="0"/>
              <a:t>Στυλ κύριου τίτλου</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0C9644B6-232B-440E-8DFD-895E827AAB31}" type="datetime1">
              <a:rPr lang="el-GR" smtClean="0"/>
              <a:pPr/>
              <a:t>22/10/2016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pic>
        <p:nvPicPr>
          <p:cNvPr id="19" name="Εικόνα 18"/>
          <p:cNvPicPr>
            <a:picLocks noChangeAspect="1"/>
          </p:cNvPicPr>
          <p:nvPr userDrawn="1"/>
        </p:nvPicPr>
        <p:blipFill>
          <a:blip r:embed="rId2">
            <a:extLst>
              <a:ext uri="{BEBA8EAE-BF5A-486C-A8C5-ECC9F3942E4B}">
                <a14:imgProps xmlns:a14="http://schemas.microsoft.com/office/drawing/2010/main">
                  <a14:imgLayer r:embed="rId3">
                    <a14:imgEffect>
                      <a14:sharpenSoften amount="-50000"/>
                    </a14:imgEffect>
                    <a14:imgEffect>
                      <a14:colorTemperature colorTemp="4700"/>
                    </a14:imgEffect>
                    <a14:imgEffect>
                      <a14:saturation sat="33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6143" y="764704"/>
            <a:ext cx="5084809" cy="5688630"/>
          </a:xfrm>
          <a:prstGeom prst="rect">
            <a:avLst/>
          </a:prstGeom>
          <a:effectLst>
            <a:outerShdw dist="50800" dir="5400000" algn="ctr" rotWithShape="0">
              <a:srgbClr val="000000">
                <a:alpha val="0"/>
              </a:srgbClr>
            </a:outerShdw>
            <a:softEdge rad="127000"/>
          </a:effectLst>
        </p:spPr>
      </p:pic>
      <p:sp>
        <p:nvSpPr>
          <p:cNvPr id="2" name="Τίτλος 1"/>
          <p:cNvSpPr>
            <a:spLocks noGrp="1"/>
          </p:cNvSpPr>
          <p:nvPr>
            <p:ph type="title"/>
          </p:nvPr>
        </p:nvSpPr>
        <p:spPr>
          <a:xfrm>
            <a:off x="1043490" y="1412776"/>
            <a:ext cx="7024744" cy="757888"/>
          </a:xfrm>
        </p:spPr>
        <p:txBody>
          <a:bodyPr/>
          <a:lstStyle/>
          <a:p>
            <a:r>
              <a:rPr lang="el-GR" dirty="0" smtClean="0"/>
              <a:t>Στυλ κύριου τίτλου</a:t>
            </a:r>
            <a:endParaRPr lang="el-GR" dirty="0"/>
          </a:p>
        </p:txBody>
      </p:sp>
      <p:sp>
        <p:nvSpPr>
          <p:cNvPr id="3" name="Θέση ημερομηνίας 2"/>
          <p:cNvSpPr>
            <a:spLocks noGrp="1"/>
          </p:cNvSpPr>
          <p:nvPr>
            <p:ph type="dt" sz="half" idx="10"/>
          </p:nvPr>
        </p:nvSpPr>
        <p:spPr/>
        <p:txBody>
          <a:bodyPr/>
          <a:lstStyle/>
          <a:p>
            <a:fld id="{D69A66C1-91B2-4C39-8D9E-9637FD24C960}" type="datetime1">
              <a:rPr lang="el-GR" smtClean="0"/>
              <a:pPr/>
              <a:t>22/10/2016</a:t>
            </a:fld>
            <a:endParaRPr lang="el-GR"/>
          </a:p>
        </p:txBody>
      </p:sp>
      <p:sp>
        <p:nvSpPr>
          <p:cNvPr id="5" name="Θέση αριθμού διαφάνειας 4"/>
          <p:cNvSpPr>
            <a:spLocks noGrp="1"/>
          </p:cNvSpPr>
          <p:nvPr>
            <p:ph type="sldNum" sz="quarter" idx="12"/>
          </p:nvPr>
        </p:nvSpPr>
        <p:spPr/>
        <p:txBody>
          <a:bodyPr/>
          <a:lstStyle/>
          <a:p>
            <a:fld id="{4C1C8F9D-69D7-4BA8-848A-7E2F70465C07}" type="slidenum">
              <a:rPr lang="el-GR" smtClean="0"/>
              <a:pPr/>
              <a:t>‹#›</a:t>
            </a:fld>
            <a:endParaRPr lang="el-GR"/>
          </a:p>
        </p:txBody>
      </p:sp>
      <p:sp>
        <p:nvSpPr>
          <p:cNvPr id="12" name="Θέση εικόνας 11"/>
          <p:cNvSpPr>
            <a:spLocks noGrp="1"/>
          </p:cNvSpPr>
          <p:nvPr>
            <p:ph type="pic" sz="quarter" idx="14"/>
          </p:nvPr>
        </p:nvSpPr>
        <p:spPr>
          <a:xfrm>
            <a:off x="1043608" y="764704"/>
            <a:ext cx="1728787" cy="503238"/>
          </a:xfrm>
        </p:spPr>
        <p:txBody>
          <a:bodyPr/>
          <a:lstStyle>
            <a:lvl1pPr marL="68580" indent="0">
              <a:buNone/>
              <a:defRPr/>
            </a:lvl1pPr>
          </a:lstStyle>
          <a:p>
            <a:endParaRPr lang="el-GR" dirty="0"/>
          </a:p>
        </p:txBody>
      </p:sp>
      <p:sp>
        <p:nvSpPr>
          <p:cNvPr id="14" name="Θέση εικόνας 13"/>
          <p:cNvSpPr>
            <a:spLocks noGrp="1"/>
          </p:cNvSpPr>
          <p:nvPr>
            <p:ph type="pic" sz="quarter" idx="15"/>
          </p:nvPr>
        </p:nvSpPr>
        <p:spPr>
          <a:xfrm>
            <a:off x="6504657" y="729080"/>
            <a:ext cx="1727200" cy="503238"/>
          </a:xfrm>
        </p:spPr>
        <p:txBody>
          <a:bodyPr/>
          <a:lstStyle/>
          <a:p>
            <a:endParaRPr lang="el-GR"/>
          </a:p>
        </p:txBody>
      </p:sp>
      <p:sp>
        <p:nvSpPr>
          <p:cNvPr id="18" name="Θέση περιεχομένου 17"/>
          <p:cNvSpPr>
            <a:spLocks noGrp="1"/>
          </p:cNvSpPr>
          <p:nvPr>
            <p:ph sz="quarter" idx="16"/>
          </p:nvPr>
        </p:nvSpPr>
        <p:spPr>
          <a:xfrm>
            <a:off x="1042988" y="2420938"/>
            <a:ext cx="7058025" cy="3816350"/>
          </a:xfrm>
        </p:spPr>
        <p:txBody>
          <a:bodyPr/>
          <a:lstStyle>
            <a:lvl1pPr marL="68580" indent="0">
              <a:buNone/>
              <a:defRPr/>
            </a:lvl1pPr>
          </a:lstStyle>
          <a:p>
            <a:pPr lvl="0"/>
            <a:endParaRPr lang="el-GR" dirty="0"/>
          </a:p>
        </p:txBody>
      </p:sp>
    </p:spTree>
    <p:extLst>
      <p:ext uri="{BB962C8B-B14F-4D97-AF65-F5344CB8AC3E}">
        <p14:creationId xmlns:p14="http://schemas.microsoft.com/office/powerpoint/2010/main" val="74466834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pic>
        <p:nvPicPr>
          <p:cNvPr id="19" name="Εικόνα 18"/>
          <p:cNvPicPr>
            <a:picLocks noChangeAspect="1"/>
          </p:cNvPicPr>
          <p:nvPr userDrawn="1"/>
        </p:nvPicPr>
        <p:blipFill>
          <a:blip r:embed="rId2">
            <a:extLst>
              <a:ext uri="{BEBA8EAE-BF5A-486C-A8C5-ECC9F3942E4B}">
                <a14:imgProps xmlns:a14="http://schemas.microsoft.com/office/drawing/2010/main">
                  <a14:imgLayer r:embed="rId3">
                    <a14:imgEffect>
                      <a14:sharpenSoften amount="-50000"/>
                    </a14:imgEffect>
                    <a14:imgEffect>
                      <a14:colorTemperature colorTemp="4700"/>
                    </a14:imgEffect>
                    <a14:imgEffect>
                      <a14:saturation sat="33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126143" y="764704"/>
            <a:ext cx="5084809" cy="5688630"/>
          </a:xfrm>
          <a:prstGeom prst="rect">
            <a:avLst/>
          </a:prstGeom>
          <a:effectLst>
            <a:outerShdw dist="50800" dir="5400000" algn="ctr" rotWithShape="0">
              <a:srgbClr val="000000">
                <a:alpha val="0"/>
              </a:srgbClr>
            </a:outerShdw>
            <a:softEdge rad="127000"/>
          </a:effectLst>
        </p:spPr>
      </p:pic>
      <p:sp>
        <p:nvSpPr>
          <p:cNvPr id="2" name="Τίτλος 1"/>
          <p:cNvSpPr>
            <a:spLocks noGrp="1"/>
          </p:cNvSpPr>
          <p:nvPr>
            <p:ph type="title"/>
          </p:nvPr>
        </p:nvSpPr>
        <p:spPr>
          <a:xfrm>
            <a:off x="1043490" y="1412776"/>
            <a:ext cx="7024744" cy="757888"/>
          </a:xfrm>
        </p:spPr>
        <p:txBody>
          <a:bodyPr/>
          <a:lstStyle/>
          <a:p>
            <a:r>
              <a:rPr lang="el-GR" dirty="0" smtClean="0"/>
              <a:t>Στυλ κύριου τίτλου</a:t>
            </a:r>
            <a:endParaRPr lang="el-GR" dirty="0"/>
          </a:p>
        </p:txBody>
      </p:sp>
      <p:sp>
        <p:nvSpPr>
          <p:cNvPr id="3" name="Θέση ημερομηνίας 2"/>
          <p:cNvSpPr>
            <a:spLocks noGrp="1"/>
          </p:cNvSpPr>
          <p:nvPr>
            <p:ph type="dt" sz="half" idx="10"/>
          </p:nvPr>
        </p:nvSpPr>
        <p:spPr/>
        <p:txBody>
          <a:bodyPr/>
          <a:lstStyle/>
          <a:p>
            <a:fld id="{041E771E-ECA4-40D9-B33D-5D4BEE2A1489}" type="datetime1">
              <a:rPr lang="el-GR" smtClean="0"/>
              <a:pPr/>
              <a:t>22/10/2016</a:t>
            </a:fld>
            <a:endParaRPr lang="el-GR"/>
          </a:p>
        </p:txBody>
      </p:sp>
      <p:sp>
        <p:nvSpPr>
          <p:cNvPr id="5" name="Θέση αριθμού διαφάνειας 4"/>
          <p:cNvSpPr>
            <a:spLocks noGrp="1"/>
          </p:cNvSpPr>
          <p:nvPr>
            <p:ph type="sldNum" sz="quarter" idx="12"/>
          </p:nvPr>
        </p:nvSpPr>
        <p:spPr/>
        <p:txBody>
          <a:bodyPr/>
          <a:lstStyle/>
          <a:p>
            <a:fld id="{4C1C8F9D-69D7-4BA8-848A-7E2F70465C07}" type="slidenum">
              <a:rPr lang="el-GR" smtClean="0"/>
              <a:pPr/>
              <a:t>‹#›</a:t>
            </a:fld>
            <a:endParaRPr lang="el-GR"/>
          </a:p>
        </p:txBody>
      </p:sp>
      <p:sp>
        <p:nvSpPr>
          <p:cNvPr id="18" name="Θέση περιεχομένου 17"/>
          <p:cNvSpPr>
            <a:spLocks noGrp="1"/>
          </p:cNvSpPr>
          <p:nvPr>
            <p:ph sz="quarter" idx="16"/>
          </p:nvPr>
        </p:nvSpPr>
        <p:spPr>
          <a:xfrm>
            <a:off x="1042988" y="2420938"/>
            <a:ext cx="7058025" cy="3816350"/>
          </a:xfrm>
        </p:spPr>
        <p:txBody>
          <a:bodyPr/>
          <a:lstStyle>
            <a:lvl1pPr marL="68580" indent="0">
              <a:buNone/>
              <a:defRPr/>
            </a:lvl1pPr>
          </a:lstStyle>
          <a:p>
            <a:pPr lvl="0"/>
            <a:endParaRPr lang="el-GR" dirty="0"/>
          </a:p>
        </p:txBody>
      </p:sp>
      <p:pic>
        <p:nvPicPr>
          <p:cNvPr id="4" name="Εικόνα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82984" y="844341"/>
            <a:ext cx="1260000" cy="360000"/>
          </a:xfrm>
          <a:prstGeom prst="rect">
            <a:avLst/>
          </a:prstGeom>
        </p:spPr>
      </p:pic>
      <p:pic>
        <p:nvPicPr>
          <p:cNvPr id="6" name="Εικόνα 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20272" y="844341"/>
            <a:ext cx="1080000" cy="317455"/>
          </a:xfrm>
          <a:prstGeom prst="rect">
            <a:avLst/>
          </a:prstGeom>
        </p:spPr>
      </p:pic>
    </p:spTree>
    <p:extLst>
      <p:ext uri="{BB962C8B-B14F-4D97-AF65-F5344CB8AC3E}">
        <p14:creationId xmlns:p14="http://schemas.microsoft.com/office/powerpoint/2010/main" val="36794484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Content Placeholder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139A980F-DD77-44F1-A40B-CCADB853979A}" type="datetime1">
              <a:rPr lang="el-GR" smtClean="0"/>
              <a:pPr/>
              <a:t>22/10/2016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l-GR" smtClean="0"/>
              <a:t>Στυλ κύριου τίτλου</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10A8EAD0-0D59-4D95-BBEA-E8EC514BB920}" type="datetime1">
              <a:rPr lang="el-GR" smtClean="0"/>
              <a:pPr/>
              <a:t>22/10/2016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5" name="Date Placeholder 4"/>
          <p:cNvSpPr>
            <a:spLocks noGrp="1"/>
          </p:cNvSpPr>
          <p:nvPr>
            <p:ph type="dt" sz="half" idx="10"/>
          </p:nvPr>
        </p:nvSpPr>
        <p:spPr/>
        <p:txBody>
          <a:bodyPr/>
          <a:lstStyle/>
          <a:p>
            <a:fld id="{D93DD45F-8CD6-4C80-9D5D-54CB3D093F46}" type="datetime1">
              <a:rPr lang="el-GR" smtClean="0"/>
              <a:pPr/>
              <a:t>22/10/2016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4C1C8F9D-69D7-4BA8-848A-7E2F70465C07}" type="slidenum">
              <a:rPr lang="el-GR" smtClean="0"/>
              <a:pPr/>
              <a:t>‹#›</a:t>
            </a:fld>
            <a:endParaRPr lang="el-GR"/>
          </a:p>
        </p:txBody>
      </p:sp>
      <p:sp>
        <p:nvSpPr>
          <p:cNvPr id="9" name="Content Placeholder 8"/>
          <p:cNvSpPr>
            <a:spLocks noGrp="1"/>
          </p:cNvSpPr>
          <p:nvPr>
            <p:ph sz="quarter" idx="13"/>
          </p:nvPr>
        </p:nvSpPr>
        <p:spPr>
          <a:xfrm>
            <a:off x="1042416" y="2313432"/>
            <a:ext cx="3419856" cy="349300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Στυλ κύριου τίτλου</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2C076286-7E6F-4B6A-A272-0CF45ED52233}" type="datetime1">
              <a:rPr lang="el-GR" smtClean="0"/>
              <a:pPr/>
              <a:t>22/10/2016</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Date Placeholder 2"/>
          <p:cNvSpPr>
            <a:spLocks noGrp="1"/>
          </p:cNvSpPr>
          <p:nvPr>
            <p:ph type="dt" sz="half" idx="10"/>
          </p:nvPr>
        </p:nvSpPr>
        <p:spPr/>
        <p:txBody>
          <a:bodyPr/>
          <a:lstStyle/>
          <a:p>
            <a:fld id="{CEEB947E-9087-4950-B7F8-4A0ABEB41774}" type="datetime1">
              <a:rPr lang="el-GR" smtClean="0"/>
              <a:pPr/>
              <a:t>22/10/2016</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0CE775-008A-4576-994B-0BC59D560775}" type="datetime1">
              <a:rPr lang="el-GR" smtClean="0"/>
              <a:pPr/>
              <a:t>22/10/2016</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CD79814-7B92-47A1-A19C-FA055922FD80}" type="datetime1">
              <a:rPr lang="el-GR" smtClean="0"/>
              <a:pPr/>
              <a:t>22/10/2016</a:t>
            </a:fld>
            <a:endParaRPr lang="el-GR"/>
          </a:p>
        </p:txBody>
      </p:sp>
      <p:sp>
        <p:nvSpPr>
          <p:cNvPr id="7" name="Slide Number Placeholder 6"/>
          <p:cNvSpPr>
            <a:spLocks noGrp="1"/>
          </p:cNvSpPr>
          <p:nvPr>
            <p:ph type="sldNum" sz="quarter" idx="12"/>
          </p:nvPr>
        </p:nvSpPr>
        <p:spPr/>
        <p:txBody>
          <a:bodyPr/>
          <a:lstStyle/>
          <a:p>
            <a:fld id="{4C1C8F9D-69D7-4BA8-848A-7E2F70465C07}" type="slidenum">
              <a:rPr lang="el-GR" smtClean="0"/>
              <a:pPr/>
              <a:t>‹#›</a:t>
            </a:fld>
            <a:endParaRPr lang="el-GR"/>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l-GR"/>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l-GR" smtClean="0"/>
              <a:t>Στυλ κύριου τίτλου</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l-GR" smtClean="0"/>
              <a:t>Στυλ κύριου τίτλου</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μια εικόνα</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F8C711F-9746-49C0-A272-E02BE0F87A87}" type="datetime1">
              <a:rPr lang="el-GR" smtClean="0"/>
              <a:pPr/>
              <a:t>22/10/2016</a:t>
            </a:fld>
            <a:endParaRPr lang="el-GR"/>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l-GR"/>
          </a:p>
        </p:txBody>
      </p:sp>
      <p:sp>
        <p:nvSpPr>
          <p:cNvPr id="7" name="Slide Number Placeholder 6"/>
          <p:cNvSpPr>
            <a:spLocks noGrp="1"/>
          </p:cNvSpPr>
          <p:nvPr>
            <p:ph type="sldNum" sz="quarter" idx="12"/>
          </p:nvPr>
        </p:nvSpPr>
        <p:spPr/>
        <p:txBody>
          <a:bodyPr/>
          <a:lstStyle/>
          <a:p>
            <a:fld id="{4C1C8F9D-69D7-4BA8-848A-7E2F70465C07}"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775548C-F6BE-4BD2-B267-A839A5CD7C62}" type="datetime1">
              <a:rPr lang="el-GR" smtClean="0"/>
              <a:pPr/>
              <a:t>22/10/2016</a:t>
            </a:fld>
            <a:endParaRPr lang="el-GR"/>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l-G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C1C8F9D-69D7-4BA8-848A-7E2F70465C07}"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F7D4C7BA-67A6-44BB-8C58-A2C7B90D9CEA}" type="datetime1">
              <a:rPr lang="el-GR" smtClean="0"/>
              <a:pPr/>
              <a:t>22/10/2016</a:t>
            </a:fld>
            <a:endParaRPr lang="el-GR"/>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l-GR">
              <a:solidFill>
                <a:srgbClr val="94C600"/>
              </a:solidFill>
            </a:endParaRP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C1C8F9D-69D7-4BA8-848A-7E2F70465C07}" type="slidenum">
              <a:rPr lang="el-GR" smtClean="0"/>
              <a:pPr/>
              <a:t>‹#›</a:t>
            </a:fld>
            <a:endParaRPr lang="el-GR"/>
          </a:p>
        </p:txBody>
      </p:sp>
    </p:spTree>
    <p:extLst>
      <p:ext uri="{BB962C8B-B14F-4D97-AF65-F5344CB8AC3E}">
        <p14:creationId xmlns:p14="http://schemas.microsoft.com/office/powerpoint/2010/main" val="3707090845"/>
      </p:ext>
    </p:extLst>
  </p:cSld>
  <p:clrMap bg1="lt1" tx1="dk1" bg2="lt2" tx2="dk2" accent1="accent1" accent2="accent2" accent3="accent3" accent4="accent4" accent5="accent5" accent6="accent6" hlink="hlink" folHlink="folHlink"/>
  <p:sldLayoutIdLst>
    <p:sldLayoutId id="2147483686" r:id="rId1"/>
  </p:sldLayoutIdLst>
  <p:timing>
    <p:tnLst>
      <p:par>
        <p:cTn id="1" dur="indefinite" restart="never" nodeType="tmRoot"/>
      </p:par>
    </p:tnLst>
  </p:timing>
  <p:hf hdr="0" ft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www.uoi.gr/en/" TargetMode="External"/><Relationship Id="rId2" Type="http://schemas.openxmlformats.org/officeDocument/2006/relationships/hyperlink" Target="http://www.unina.it/home" TargetMode="Externa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s://el.wikipedia.org/wiki/%CE%A0%CE%B5%CF%81%CE%B9%CE%B2%CE%AC%CE%BB%CE%BB%CE%BF%CE%BD" TargetMode="External"/><Relationship Id="rId2" Type="http://schemas.openxmlformats.org/officeDocument/2006/relationships/image" Target="../media/image3.jpeg"/><Relationship Id="rId1" Type="http://schemas.openxmlformats.org/officeDocument/2006/relationships/slideLayout" Target="../slideLayouts/slideLayout12.xml"/><Relationship Id="rId6" Type="http://schemas.openxmlformats.org/officeDocument/2006/relationships/hyperlink" Target="https://el.wikipedia.org/wiki/%CE%86%CE%BD%CE%B8%CF%81%CF%89%CF%80%CE%BF%CF%82" TargetMode="External"/><Relationship Id="rId5" Type="http://schemas.openxmlformats.org/officeDocument/2006/relationships/hyperlink" Target="https://el.wikipedia.org/wiki/%CE%9F%CE%B9%CE%BA%CE%BF%CE%BD%CE%BF%CE%BC%CE%AF%CE%B1" TargetMode="External"/><Relationship Id="rId4" Type="http://schemas.openxmlformats.org/officeDocument/2006/relationships/hyperlink" Target="https://el.wikipedia.org/w/index.php?title=%CE%A0%CE%B1%CF%81%CE%B1%CE%B3%CF%89%CE%B3%CE%AE&amp;action=edit&amp;redlink=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1001923"/>
            <a:ext cx="4499991" cy="5034365"/>
          </a:xfrm>
          <a:prstGeom prst="rect">
            <a:avLst/>
          </a:prstGeom>
          <a:effectLst>
            <a:softEdge rad="127000"/>
          </a:effectLst>
        </p:spPr>
      </p:pic>
      <p:sp>
        <p:nvSpPr>
          <p:cNvPr id="2" name="Τίτλος 1"/>
          <p:cNvSpPr>
            <a:spLocks noGrp="1"/>
          </p:cNvSpPr>
          <p:nvPr>
            <p:ph type="ctrTitle"/>
          </p:nvPr>
        </p:nvSpPr>
        <p:spPr>
          <a:xfrm>
            <a:off x="4572000" y="2564904"/>
            <a:ext cx="3672408" cy="2160240"/>
          </a:xfrm>
        </p:spPr>
        <p:txBody>
          <a:bodyPr>
            <a:noAutofit/>
          </a:bodyPr>
          <a:lstStyle/>
          <a:p>
            <a:r>
              <a:rPr lang="en-US" sz="2800" b="1" dirty="0" smtClean="0"/>
              <a:t>M</a:t>
            </a:r>
            <a:r>
              <a:rPr lang="el-GR" sz="2800" b="1" dirty="0" err="1" smtClean="0"/>
              <a:t>έθοδοι</a:t>
            </a:r>
            <a:r>
              <a:rPr lang="el-GR" sz="2800" b="1" dirty="0" smtClean="0"/>
              <a:t> </a:t>
            </a:r>
            <a:r>
              <a:rPr lang="el-GR" sz="2800" b="1" dirty="0"/>
              <a:t>συμμετοχής στη βιώσιμη διαχείριση των φυσικών πόρων</a:t>
            </a:r>
          </a:p>
        </p:txBody>
      </p:sp>
      <p:sp>
        <p:nvSpPr>
          <p:cNvPr id="3" name="Υπότιτλος 2"/>
          <p:cNvSpPr>
            <a:spLocks noGrp="1"/>
          </p:cNvSpPr>
          <p:nvPr>
            <p:ph type="subTitle" idx="1"/>
          </p:nvPr>
        </p:nvSpPr>
        <p:spPr>
          <a:xfrm>
            <a:off x="4733365" y="4797152"/>
            <a:ext cx="3309803" cy="884557"/>
          </a:xfrm>
        </p:spPr>
        <p:txBody>
          <a:bodyPr/>
          <a:lstStyle/>
          <a:p>
            <a:r>
              <a:rPr lang="en-US" b="1" dirty="0"/>
              <a:t>Module </a:t>
            </a:r>
            <a:r>
              <a:rPr lang="en-US" b="1" dirty="0" smtClean="0"/>
              <a:t>2</a:t>
            </a:r>
            <a:endParaRPr lang="el-GR" dirty="0"/>
          </a:p>
        </p:txBody>
      </p:sp>
    </p:spTree>
    <p:extLst>
      <p:ext uri="{BB962C8B-B14F-4D97-AF65-F5344CB8AC3E}">
        <p14:creationId xmlns:p14="http://schemas.microsoft.com/office/powerpoint/2010/main" val="15673386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340768"/>
            <a:ext cx="7024744" cy="648072"/>
          </a:xfrm>
        </p:spPr>
        <p:txBody>
          <a:bodyPr/>
          <a:lstStyle/>
          <a:p>
            <a:pPr algn="ctr"/>
            <a:r>
              <a:rPr lang="el-GR" sz="2800" b="1" dirty="0">
                <a:solidFill>
                  <a:schemeClr val="tx1"/>
                </a:solidFill>
              </a:rPr>
              <a:t>ΟΛΙΣΤΙΚΗ ΠΡΟΣΕΓΓΙΣΗ ΤΗΣ ΒΙΩΣΙΜΟΤΗΤΑΣ</a:t>
            </a:r>
            <a:endParaRPr lang="el-GR" dirty="0"/>
          </a:p>
        </p:txBody>
      </p:sp>
      <p:sp>
        <p:nvSpPr>
          <p:cNvPr id="3" name="Θέση περιεχομένου 2"/>
          <p:cNvSpPr>
            <a:spLocks noGrp="1"/>
          </p:cNvSpPr>
          <p:nvPr>
            <p:ph sz="quarter" idx="16"/>
          </p:nvPr>
        </p:nvSpPr>
        <p:spPr>
          <a:xfrm>
            <a:off x="1042988" y="2492896"/>
            <a:ext cx="7058025" cy="3744392"/>
          </a:xfrm>
        </p:spPr>
        <p:txBody>
          <a:bodyPr>
            <a:normAutofit/>
          </a:bodyPr>
          <a:lstStyle/>
          <a:p>
            <a:pPr marL="525780" indent="-457200">
              <a:buClrTx/>
              <a:buFont typeface="+mj-lt"/>
              <a:buAutoNum type="arabicPeriod"/>
            </a:pPr>
            <a:endParaRPr lang="en-US" sz="2000" b="1" dirty="0" smtClean="0">
              <a:solidFill>
                <a:schemeClr val="tx1"/>
              </a:solidFill>
            </a:endParaRPr>
          </a:p>
          <a:p>
            <a:pPr marL="525780" indent="-457200">
              <a:buClrTx/>
              <a:buFont typeface="+mj-lt"/>
              <a:buAutoNum type="arabicPeriod"/>
            </a:pPr>
            <a:r>
              <a:rPr lang="el-GR" sz="2000" b="1" dirty="0">
                <a:solidFill>
                  <a:schemeClr val="tx1"/>
                </a:solidFill>
              </a:rPr>
              <a:t>Πολιτική πραγματικότητα: Προτεραιότητα η οικονομία</a:t>
            </a:r>
          </a:p>
          <a:p>
            <a:pPr marL="525780" indent="-457200">
              <a:buClrTx/>
              <a:buFont typeface="+mj-lt"/>
              <a:buAutoNum type="arabicPeriod"/>
            </a:pPr>
            <a:r>
              <a:rPr lang="el-GR" sz="2000" b="1" dirty="0">
                <a:solidFill>
                  <a:schemeClr val="tx1"/>
                </a:solidFill>
              </a:rPr>
              <a:t>Υλική πραγματικότητα: ωοτοκίας της οικονομίας στην κοινωνία και το περιβάλλον</a:t>
            </a:r>
          </a:p>
          <a:p>
            <a:pPr marL="525780" indent="-457200">
              <a:buClrTx/>
              <a:buFont typeface="+mj-lt"/>
              <a:buAutoNum type="arabicPeriod"/>
            </a:pPr>
            <a:r>
              <a:rPr lang="el-GR" sz="2000" b="1" dirty="0" err="1">
                <a:solidFill>
                  <a:schemeClr val="tx1"/>
                </a:solidFill>
              </a:rPr>
              <a:t>Πολυεπίπεδη</a:t>
            </a:r>
            <a:r>
              <a:rPr lang="el-GR" sz="2000" b="1" dirty="0">
                <a:solidFill>
                  <a:schemeClr val="tx1"/>
                </a:solidFill>
              </a:rPr>
              <a:t> και </a:t>
            </a:r>
            <a:r>
              <a:rPr lang="el-GR" sz="2000" b="1" dirty="0" smtClean="0">
                <a:solidFill>
                  <a:schemeClr val="tx1"/>
                </a:solidFill>
              </a:rPr>
              <a:t>πολύμορφη </a:t>
            </a:r>
            <a:r>
              <a:rPr lang="el-GR" sz="2000" b="1" dirty="0">
                <a:solidFill>
                  <a:schemeClr val="tx1"/>
                </a:solidFill>
              </a:rPr>
              <a:t>ά</a:t>
            </a:r>
            <a:r>
              <a:rPr lang="el-GR" sz="2000" b="1" dirty="0" smtClean="0">
                <a:solidFill>
                  <a:schemeClr val="tx1"/>
                </a:solidFill>
              </a:rPr>
              <a:t>ποψη αλλαγής: </a:t>
            </a:r>
            <a:r>
              <a:rPr lang="el-GR" sz="2000" b="1" dirty="0">
                <a:solidFill>
                  <a:schemeClr val="tx1"/>
                </a:solidFill>
              </a:rPr>
              <a:t>Το γκρέμισμα των συνόρων</a:t>
            </a:r>
          </a:p>
        </p:txBody>
      </p:sp>
    </p:spTree>
    <p:extLst>
      <p:ext uri="{BB962C8B-B14F-4D97-AF65-F5344CB8AC3E}">
        <p14:creationId xmlns:p14="http://schemas.microsoft.com/office/powerpoint/2010/main" val="34741846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268760"/>
            <a:ext cx="7024744" cy="720080"/>
          </a:xfrm>
        </p:spPr>
        <p:txBody>
          <a:bodyPr>
            <a:normAutofit/>
          </a:bodyPr>
          <a:lstStyle/>
          <a:p>
            <a:pPr marL="514350" indent="-514350" algn="ctr">
              <a:buFont typeface="+mj-lt"/>
              <a:buAutoNum type="arabicPeriod"/>
            </a:pPr>
            <a:r>
              <a:rPr lang="el-GR" sz="3200" b="1" dirty="0" smtClean="0">
                <a:solidFill>
                  <a:schemeClr val="tx1"/>
                </a:solidFill>
              </a:rPr>
              <a:t>ΠΟΛΙΤΙΚΗ ΠΡΑΓΜΑΤΙΚΟΤΗΤΑ</a:t>
            </a:r>
            <a:endParaRPr lang="el-GR" sz="3200" dirty="0"/>
          </a:p>
        </p:txBody>
      </p:sp>
      <p:sp>
        <p:nvSpPr>
          <p:cNvPr id="3" name="Θέση περιεχομένου 2"/>
          <p:cNvSpPr>
            <a:spLocks noGrp="1"/>
          </p:cNvSpPr>
          <p:nvPr>
            <p:ph sz="quarter" idx="16"/>
          </p:nvPr>
        </p:nvSpPr>
        <p:spPr>
          <a:xfrm>
            <a:off x="755576" y="2348880"/>
            <a:ext cx="7560840" cy="3960440"/>
          </a:xfrm>
        </p:spPr>
        <p:txBody>
          <a:bodyPr>
            <a:noAutofit/>
          </a:bodyPr>
          <a:lstStyle/>
          <a:p>
            <a:pPr marL="411480" indent="-342900" algn="just">
              <a:buFont typeface="Wingdings" pitchFamily="2" charset="2"/>
              <a:buChar char="v"/>
            </a:pPr>
            <a:r>
              <a:rPr lang="el-GR" sz="2000" b="1" dirty="0">
                <a:solidFill>
                  <a:schemeClr val="tx1"/>
                </a:solidFill>
              </a:rPr>
              <a:t>Πολιτική πραγματικότητα δίνει προτεραιότητα στην οικονομία. Αυτό αντιμετωπίζει σε μεγάλο βαθμό το περιβάλλον και την κοινωνία ως πόρος προς εκμετάλλευση, τόσο των φυσικών όσο και των ανθρωπίνων, και ως καταβόθρα, όπου τα προβλήματα που αποτελούν αντικείμενο ντάμπινγκ, αν η ανεργία, προβλήματα υγείας ή αποβλήτων.</a:t>
            </a:r>
          </a:p>
          <a:p>
            <a:pPr marL="411480" indent="-342900" algn="just">
              <a:buFont typeface="Wingdings" pitchFamily="2" charset="2"/>
              <a:buChar char="v"/>
            </a:pPr>
            <a:r>
              <a:rPr lang="el-GR" sz="2000" b="1" dirty="0">
                <a:solidFill>
                  <a:schemeClr val="tx1"/>
                </a:solidFill>
              </a:rPr>
              <a:t>Κανονικά, όταν οι κυβερνήσεις, οι επιχειρήσεις και κάποιοι θεωρητικοί μιλούν για την οικονομία, σημαίνουν την παραγωγή και την ανταλλαγή αγαθών και υπηρεσιών, μέσω της λειτουργίας της αγοράς. Στην οποία αναφέρονται στην καπιταλιστική οικονομία.</a:t>
            </a:r>
          </a:p>
        </p:txBody>
      </p:sp>
    </p:spTree>
    <p:extLst>
      <p:ext uri="{BB962C8B-B14F-4D97-AF65-F5344CB8AC3E}">
        <p14:creationId xmlns:p14="http://schemas.microsoft.com/office/powerpoint/2010/main" val="20123786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412776"/>
            <a:ext cx="7024744" cy="648072"/>
          </a:xfrm>
        </p:spPr>
        <p:txBody>
          <a:bodyPr>
            <a:normAutofit/>
          </a:bodyPr>
          <a:lstStyle/>
          <a:p>
            <a:pPr algn="ctr"/>
            <a:r>
              <a:rPr lang="en-US" sz="3200" b="1" dirty="0" smtClean="0">
                <a:solidFill>
                  <a:prstClr val="black"/>
                </a:solidFill>
                <a:ea typeface="+mn-ea"/>
                <a:cs typeface="+mn-cs"/>
              </a:rPr>
              <a:t>2. </a:t>
            </a:r>
            <a:r>
              <a:rPr lang="el-GR" sz="3200" b="1" dirty="0" smtClean="0">
                <a:solidFill>
                  <a:prstClr val="black"/>
                </a:solidFill>
                <a:ea typeface="+mn-ea"/>
                <a:cs typeface="+mn-cs"/>
              </a:rPr>
              <a:t>ΥΛΙΚΗ ΠΡΑΓΜΑΤΙΚΟΤΗΤΑ</a:t>
            </a:r>
            <a:endParaRPr lang="el-GR" sz="3200" dirty="0"/>
          </a:p>
        </p:txBody>
      </p:sp>
      <p:sp>
        <p:nvSpPr>
          <p:cNvPr id="3" name="Θέση περιεχομένου 2"/>
          <p:cNvSpPr>
            <a:spLocks noGrp="1"/>
          </p:cNvSpPr>
          <p:nvPr>
            <p:ph sz="quarter" idx="16"/>
          </p:nvPr>
        </p:nvSpPr>
        <p:spPr>
          <a:xfrm>
            <a:off x="827584" y="2420888"/>
            <a:ext cx="7416824" cy="3600400"/>
          </a:xfrm>
        </p:spPr>
        <p:txBody>
          <a:bodyPr>
            <a:normAutofit/>
          </a:bodyPr>
          <a:lstStyle/>
          <a:p>
            <a:pPr marL="411480" indent="-342900" algn="just">
              <a:buFont typeface="Wingdings" pitchFamily="2" charset="2"/>
              <a:buChar char="v"/>
            </a:pPr>
            <a:r>
              <a:rPr lang="el-GR" sz="2000" b="1" dirty="0" smtClean="0">
                <a:solidFill>
                  <a:schemeClr val="tx1"/>
                </a:solidFill>
              </a:rPr>
              <a:t>Η υλική </a:t>
            </a:r>
            <a:r>
              <a:rPr lang="el-GR" sz="2000" b="1" dirty="0">
                <a:solidFill>
                  <a:schemeClr val="tx1"/>
                </a:solidFill>
              </a:rPr>
              <a:t>πραγματικότητα είναι ότι η οικονομία εξαρτάται από την κοινωνία και το περιβάλλον</a:t>
            </a:r>
            <a:r>
              <a:rPr lang="en-US" sz="2000" b="1" dirty="0" smtClean="0">
                <a:solidFill>
                  <a:schemeClr val="tx1"/>
                </a:solidFill>
              </a:rPr>
              <a:t>(Daly</a:t>
            </a:r>
            <a:r>
              <a:rPr lang="en-US" sz="2000" b="1" dirty="0">
                <a:solidFill>
                  <a:schemeClr val="tx1"/>
                </a:solidFill>
              </a:rPr>
              <a:t>, 1992; Rees, 1995</a:t>
            </a:r>
            <a:r>
              <a:rPr lang="en-US" sz="2000" b="1" dirty="0" smtClean="0">
                <a:solidFill>
                  <a:schemeClr val="tx1"/>
                </a:solidFill>
              </a:rPr>
              <a:t>; </a:t>
            </a:r>
            <a:r>
              <a:rPr lang="en-US" sz="2000" b="1" dirty="0" err="1" smtClean="0">
                <a:solidFill>
                  <a:schemeClr val="tx1"/>
                </a:solidFill>
              </a:rPr>
              <a:t>Wackernagel</a:t>
            </a:r>
            <a:r>
              <a:rPr lang="en-US" sz="2000" b="1" dirty="0" smtClean="0">
                <a:solidFill>
                  <a:schemeClr val="tx1"/>
                </a:solidFill>
              </a:rPr>
              <a:t> </a:t>
            </a:r>
            <a:r>
              <a:rPr lang="en-US" sz="2000" b="1" dirty="0">
                <a:solidFill>
                  <a:schemeClr val="tx1"/>
                </a:solidFill>
              </a:rPr>
              <a:t>and Rees, 1996</a:t>
            </a:r>
            <a:r>
              <a:rPr lang="en-US" sz="2000" b="1" dirty="0" smtClean="0">
                <a:solidFill>
                  <a:schemeClr val="tx1"/>
                </a:solidFill>
              </a:rPr>
              <a:t>).</a:t>
            </a:r>
          </a:p>
          <a:p>
            <a:pPr marL="411480" indent="-342900" algn="just">
              <a:buFont typeface="Wingdings" pitchFamily="2" charset="2"/>
              <a:buChar char="v"/>
            </a:pPr>
            <a:r>
              <a:rPr lang="el-GR" sz="2000" b="1" dirty="0">
                <a:solidFill>
                  <a:schemeClr val="tx1"/>
                </a:solidFill>
              </a:rPr>
              <a:t>Η ανθρώπινη δραστηριότητα λαμβάνει χώρα μέσα στο περιβάλλον. Σχεδόν όλες οι ενέργειές μας έχουν αντίκτυπο στο περιβάλλον. ίδια την ανθρώπινη ζωή εξαρτάται από το περιβάλλον. </a:t>
            </a:r>
            <a:r>
              <a:rPr lang="el-GR" sz="2000" b="1" dirty="0" smtClean="0">
                <a:solidFill>
                  <a:schemeClr val="tx1"/>
                </a:solidFill>
              </a:rPr>
              <a:t>Οι υλικές </a:t>
            </a:r>
            <a:r>
              <a:rPr lang="el-GR" sz="2000" b="1" dirty="0">
                <a:solidFill>
                  <a:schemeClr val="tx1"/>
                </a:solidFill>
              </a:rPr>
              <a:t>μας ανάγκες, </a:t>
            </a:r>
            <a:r>
              <a:rPr lang="el-GR" sz="2000" b="1" dirty="0" smtClean="0">
                <a:solidFill>
                  <a:schemeClr val="tx1"/>
                </a:solidFill>
              </a:rPr>
              <a:t>η </a:t>
            </a:r>
            <a:r>
              <a:rPr lang="el-GR" sz="2000" b="1" dirty="0">
                <a:solidFill>
                  <a:schemeClr val="tx1"/>
                </a:solidFill>
              </a:rPr>
              <a:t>θερμότητα, το φως, τα τρόφιμα, τα φάρμακα, τα είδη ένδυσης, καθώς και σύγχρονα καταναλωτικά αγαθά γίνονται με υλικά και την ενέργεια που προέρχεται από αυτό.</a:t>
            </a:r>
            <a:endParaRPr lang="en-US" sz="2000" b="1" dirty="0" smtClean="0">
              <a:solidFill>
                <a:schemeClr val="tx1"/>
              </a:solidFill>
            </a:endParaRPr>
          </a:p>
        </p:txBody>
      </p:sp>
    </p:spTree>
    <p:extLst>
      <p:ext uri="{BB962C8B-B14F-4D97-AF65-F5344CB8AC3E}">
        <p14:creationId xmlns:p14="http://schemas.microsoft.com/office/powerpoint/2010/main" val="37070297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268760"/>
            <a:ext cx="7024744" cy="720080"/>
          </a:xfrm>
        </p:spPr>
        <p:txBody>
          <a:bodyPr>
            <a:normAutofit/>
          </a:bodyPr>
          <a:lstStyle/>
          <a:p>
            <a:pPr algn="ctr"/>
            <a:r>
              <a:rPr lang="en-US" sz="3200" b="1" dirty="0">
                <a:solidFill>
                  <a:prstClr val="black"/>
                </a:solidFill>
              </a:rPr>
              <a:t>2. </a:t>
            </a:r>
            <a:r>
              <a:rPr lang="el-GR" sz="3200" b="1" dirty="0">
                <a:solidFill>
                  <a:prstClr val="black"/>
                </a:solidFill>
              </a:rPr>
              <a:t>ΥΛΙΚΗ ΠΡΑΓΜΑΤΙΚΟΤΗΤΑ</a:t>
            </a:r>
            <a:endParaRPr lang="el-GR" dirty="0"/>
          </a:p>
        </p:txBody>
      </p:sp>
      <p:sp>
        <p:nvSpPr>
          <p:cNvPr id="3" name="Θέση περιεχομένου 2"/>
          <p:cNvSpPr>
            <a:spLocks noGrp="1"/>
          </p:cNvSpPr>
          <p:nvPr>
            <p:ph sz="quarter" idx="16"/>
          </p:nvPr>
        </p:nvSpPr>
        <p:spPr>
          <a:xfrm>
            <a:off x="899592" y="2276872"/>
            <a:ext cx="7272808" cy="3960416"/>
          </a:xfrm>
        </p:spPr>
        <p:txBody>
          <a:bodyPr>
            <a:normAutofit fontScale="92500" lnSpcReduction="10000"/>
          </a:bodyPr>
          <a:lstStyle/>
          <a:p>
            <a:pPr marL="411480" lvl="0" indent="-342900" algn="just">
              <a:buClr>
                <a:srgbClr val="94C600"/>
              </a:buClr>
              <a:buFont typeface="Wingdings" pitchFamily="2" charset="2"/>
              <a:buChar char="v"/>
            </a:pPr>
            <a:r>
              <a:rPr lang="el-GR" sz="2000" b="1" dirty="0">
                <a:solidFill>
                  <a:prstClr val="black"/>
                </a:solidFill>
              </a:rPr>
              <a:t>Είναι μια αφηρημένη έννοια να συλλάβουμε την οικονομία ως ένα ξεχωριστό τομέα δραστηριότητας. Χωρίς κοινωνία δεν μπορεί να υπάρξει οικονομία.</a:t>
            </a:r>
          </a:p>
          <a:p>
            <a:pPr marL="411480" lvl="0" indent="-342900" algn="just">
              <a:buClr>
                <a:srgbClr val="94C600"/>
              </a:buClr>
              <a:buFont typeface="Wingdings" pitchFamily="2" charset="2"/>
              <a:buChar char="v"/>
            </a:pPr>
            <a:r>
              <a:rPr lang="el-GR" sz="2000" b="1" dirty="0">
                <a:solidFill>
                  <a:prstClr val="black"/>
                </a:solidFill>
              </a:rPr>
              <a:t>Μια ακριβέστερη παρουσίαση της σχέσης μεταξύ κοινωνίας, οικονομίας και του περιβάλλοντος από τις συνήθεις τρεις δακτυλίους είναι της οικονομίας ένθετα μέσα στην κοινωνία, η οποία με τη σειρά της είναι τοποθετημένος μέσα στο περιβάλλον.</a:t>
            </a:r>
          </a:p>
          <a:p>
            <a:pPr marL="411480" lvl="0" indent="-342900" algn="just">
              <a:buClr>
                <a:srgbClr val="94C600"/>
              </a:buClr>
              <a:buFont typeface="Wingdings" pitchFamily="2" charset="2"/>
              <a:buChar char="v"/>
            </a:pPr>
            <a:r>
              <a:rPr lang="el-GR" sz="2000" b="1" dirty="0">
                <a:solidFill>
                  <a:prstClr val="black"/>
                </a:solidFill>
              </a:rPr>
              <a:t>Ένα βασικό ζήτημα για την αειφόρο ανάπτυξη είναι η ενσωμάτωση των διαφόρων δράσεων και τομείς, υιοθετώντας μια ολιστική θεώρηση και την υπέρβαση των εμποδίων μεταξύ επιστημονικών κλάδων. Η «ένθετο» μοντέλο και όχι το μοντέλο «τριών δαχτυλίδι» ενθαρρύνει ένα εννοιολογικό προοπτικές φιλικές προς ολοκλήρωση.</a:t>
            </a:r>
            <a:endParaRPr lang="en-US" sz="2000" b="1" dirty="0">
              <a:solidFill>
                <a:prstClr val="black"/>
              </a:solidFill>
            </a:endParaRPr>
          </a:p>
        </p:txBody>
      </p:sp>
    </p:spTree>
    <p:extLst>
      <p:ext uri="{BB962C8B-B14F-4D97-AF65-F5344CB8AC3E}">
        <p14:creationId xmlns:p14="http://schemas.microsoft.com/office/powerpoint/2010/main" val="33602195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27584" y="1340768"/>
            <a:ext cx="7632848" cy="648072"/>
          </a:xfrm>
        </p:spPr>
        <p:txBody>
          <a:bodyPr>
            <a:normAutofit fontScale="90000"/>
          </a:bodyPr>
          <a:lstStyle/>
          <a:p>
            <a:pPr algn="ctr"/>
            <a:r>
              <a:rPr lang="en-US" sz="3600" b="1" dirty="0" smtClean="0">
                <a:solidFill>
                  <a:schemeClr val="tx1"/>
                </a:solidFill>
              </a:rPr>
              <a:t>NESTED SUSTAINABLE DEVELOPMENT</a:t>
            </a:r>
            <a:endParaRPr lang="el-GR" sz="3600" b="1" dirty="0">
              <a:solidFill>
                <a:schemeClr val="tx1"/>
              </a:solidFill>
            </a:endParaRPr>
          </a:p>
        </p:txBody>
      </p:sp>
      <p:pic>
        <p:nvPicPr>
          <p:cNvPr id="4" name="Θέση περιεχομένου 3"/>
          <p:cNvPicPr>
            <a:picLocks noGrp="1" noChangeAspect="1"/>
          </p:cNvPicPr>
          <p:nvPr>
            <p:ph sz="quarter" idx="16"/>
          </p:nvPr>
        </p:nvPicPr>
        <p:blipFill>
          <a:blip r:embed="rId2">
            <a:extLst>
              <a:ext uri="{28A0092B-C50C-407E-A947-70E740481C1C}">
                <a14:useLocalDpi xmlns:a14="http://schemas.microsoft.com/office/drawing/2010/main" val="0"/>
              </a:ext>
            </a:extLst>
          </a:blip>
          <a:stretch>
            <a:fillRect/>
          </a:stretch>
        </p:blipFill>
        <p:spPr>
          <a:xfrm>
            <a:off x="1907704" y="2276871"/>
            <a:ext cx="5400617" cy="4050463"/>
          </a:xfrm>
        </p:spPr>
      </p:pic>
    </p:spTree>
    <p:extLst>
      <p:ext uri="{BB962C8B-B14F-4D97-AF65-F5344CB8AC3E}">
        <p14:creationId xmlns:p14="http://schemas.microsoft.com/office/powerpoint/2010/main" val="30851674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27584" y="1268760"/>
            <a:ext cx="7416824" cy="720080"/>
          </a:xfrm>
        </p:spPr>
        <p:txBody>
          <a:bodyPr>
            <a:noAutofit/>
          </a:bodyPr>
          <a:lstStyle/>
          <a:p>
            <a:pPr marL="525780" lvl="0" indent="-457200" algn="ctr">
              <a:spcBef>
                <a:spcPct val="20000"/>
              </a:spcBef>
            </a:pPr>
            <a:r>
              <a:rPr lang="en-US" sz="3200" b="1" dirty="0" smtClean="0">
                <a:solidFill>
                  <a:prstClr val="black"/>
                </a:solidFill>
                <a:ea typeface="+mn-ea"/>
                <a:cs typeface="+mn-cs"/>
              </a:rPr>
              <a:t>3. </a:t>
            </a:r>
            <a:r>
              <a:rPr lang="el-GR" sz="3200" b="1" dirty="0" err="1">
                <a:solidFill>
                  <a:prstClr val="black"/>
                </a:solidFill>
                <a:ea typeface="+mn-ea"/>
                <a:cs typeface="+mn-cs"/>
              </a:rPr>
              <a:t>Πολυεπίπεδη</a:t>
            </a:r>
            <a:r>
              <a:rPr lang="el-GR" sz="3200" b="1" dirty="0">
                <a:solidFill>
                  <a:prstClr val="black"/>
                </a:solidFill>
                <a:ea typeface="+mn-ea"/>
                <a:cs typeface="+mn-cs"/>
              </a:rPr>
              <a:t> και πολύπλευρη </a:t>
            </a:r>
            <a:endParaRPr lang="el-GR" sz="4400" b="1" dirty="0">
              <a:solidFill>
                <a:schemeClr val="tx1"/>
              </a:solidFill>
            </a:endParaRPr>
          </a:p>
        </p:txBody>
      </p:sp>
      <p:sp>
        <p:nvSpPr>
          <p:cNvPr id="3" name="Θέση περιεχομένου 2"/>
          <p:cNvSpPr>
            <a:spLocks noGrp="1"/>
          </p:cNvSpPr>
          <p:nvPr>
            <p:ph sz="quarter" idx="16"/>
          </p:nvPr>
        </p:nvSpPr>
        <p:spPr>
          <a:xfrm>
            <a:off x="827584" y="2348880"/>
            <a:ext cx="7416824" cy="3888408"/>
          </a:xfrm>
        </p:spPr>
        <p:txBody>
          <a:bodyPr>
            <a:normAutofit fontScale="92500" lnSpcReduction="20000"/>
          </a:bodyPr>
          <a:lstStyle/>
          <a:p>
            <a:pPr marL="411480" indent="-342900" algn="just">
              <a:buFont typeface="Wingdings" pitchFamily="2" charset="2"/>
              <a:buChar char="v"/>
            </a:pPr>
            <a:r>
              <a:rPr lang="el-GR" sz="2000" b="1" dirty="0">
                <a:solidFill>
                  <a:schemeClr val="tx1"/>
                </a:solidFill>
              </a:rPr>
              <a:t>Υπάρχει μια πληθώρα από περιβάλλοντα, κοινωνιών και οικονομιών. Σε διαφορετικές χωρικές κλίμακες διαφορετικά περιβάλλοντα, οικονομίες ή τις κοινωνίες είναι εμφανή.</a:t>
            </a:r>
          </a:p>
          <a:p>
            <a:pPr marL="411480" indent="-342900" algn="just">
              <a:buFont typeface="Wingdings" pitchFamily="2" charset="2"/>
              <a:buChar char="v"/>
            </a:pPr>
            <a:r>
              <a:rPr lang="el-GR" sz="2000" b="1" dirty="0">
                <a:solidFill>
                  <a:schemeClr val="tx1"/>
                </a:solidFill>
              </a:rPr>
              <a:t>υπάρχει μια σύνθετη σχέση και την αλληλεπίδραση μεταξύ του τοπικού και του παγκόσμιου.</a:t>
            </a:r>
          </a:p>
          <a:p>
            <a:pPr marL="411480" indent="-342900" algn="just">
              <a:buFont typeface="Wingdings" pitchFamily="2" charset="2"/>
              <a:buChar char="v"/>
            </a:pPr>
            <a:r>
              <a:rPr lang="el-GR" sz="2000" b="1" dirty="0">
                <a:solidFill>
                  <a:schemeClr val="tx1"/>
                </a:solidFill>
              </a:rPr>
              <a:t>Η επίδραση της προσποιείται ότι η οικονομία και η κοινωνία είναι το καθένα ένα ενιαίο σύνολο είναι να αγνοήσει την πολυμορφία και τη διαφορά και αντί να δώσει προτεραιότητα στις κυρίαρχες μέρη.</a:t>
            </a:r>
          </a:p>
          <a:p>
            <a:pPr marL="411480" indent="-342900" algn="just">
              <a:buFont typeface="Wingdings" pitchFamily="2" charset="2"/>
              <a:buChar char="v"/>
            </a:pPr>
            <a:r>
              <a:rPr lang="el-GR" sz="2000" b="1" dirty="0">
                <a:solidFill>
                  <a:schemeClr val="tx1"/>
                </a:solidFill>
              </a:rPr>
              <a:t>Ακριβώς όπως το περιβάλλον, η ποικιλομορφία είναι ένα σημαντικό μέρος της ανθρώπινης βιωσιμότητας (</a:t>
            </a:r>
            <a:r>
              <a:rPr lang="el-GR" sz="2000" b="1" dirty="0" err="1">
                <a:solidFill>
                  <a:schemeClr val="tx1"/>
                </a:solidFill>
              </a:rPr>
              <a:t>Jacobs</a:t>
            </a:r>
            <a:r>
              <a:rPr lang="el-GR" sz="2000" b="1" dirty="0">
                <a:solidFill>
                  <a:schemeClr val="tx1"/>
                </a:solidFill>
              </a:rPr>
              <a:t>, 1965). Οι αλλαγές στον τομέα της επιστήμης, της τεχνολογίας, της τέχνης και του πολιτισμού διεγείρεται από την πολυμορφία.</a:t>
            </a:r>
            <a:endParaRPr lang="en-US" sz="2000" b="1" dirty="0" smtClean="0">
              <a:solidFill>
                <a:schemeClr val="tx1"/>
              </a:solidFill>
            </a:endParaRPr>
          </a:p>
        </p:txBody>
      </p:sp>
    </p:spTree>
    <p:extLst>
      <p:ext uri="{BB962C8B-B14F-4D97-AF65-F5344CB8AC3E}">
        <p14:creationId xmlns:p14="http://schemas.microsoft.com/office/powerpoint/2010/main" val="30057426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340768"/>
            <a:ext cx="7024744" cy="648072"/>
          </a:xfrm>
        </p:spPr>
        <p:txBody>
          <a:bodyPr>
            <a:normAutofit/>
          </a:bodyPr>
          <a:lstStyle/>
          <a:p>
            <a:pPr algn="ctr"/>
            <a:r>
              <a:rPr lang="en-US" sz="3200" b="1" dirty="0" smtClean="0">
                <a:solidFill>
                  <a:schemeClr val="tx1"/>
                </a:solidFill>
              </a:rPr>
              <a:t>4. </a:t>
            </a:r>
            <a:r>
              <a:rPr lang="el-GR" sz="3200" b="1" dirty="0" smtClean="0">
                <a:solidFill>
                  <a:schemeClr val="tx1"/>
                </a:solidFill>
              </a:rPr>
              <a:t>ΑΛΛΑΓΗ  ΟΠΤΙΚΗΣ ΓΩΝΙΑΣ</a:t>
            </a:r>
            <a:endParaRPr lang="el-GR" sz="3200" b="1" dirty="0">
              <a:solidFill>
                <a:schemeClr val="tx1"/>
              </a:solidFill>
            </a:endParaRPr>
          </a:p>
        </p:txBody>
      </p:sp>
      <p:sp>
        <p:nvSpPr>
          <p:cNvPr id="3" name="Θέση περιεχομένου 2"/>
          <p:cNvSpPr>
            <a:spLocks noGrp="1"/>
          </p:cNvSpPr>
          <p:nvPr>
            <p:ph sz="quarter" idx="16"/>
          </p:nvPr>
        </p:nvSpPr>
        <p:spPr>
          <a:xfrm>
            <a:off x="611560" y="2564904"/>
            <a:ext cx="7632848" cy="3240360"/>
          </a:xfrm>
        </p:spPr>
        <p:txBody>
          <a:bodyPr>
            <a:normAutofit/>
          </a:bodyPr>
          <a:lstStyle/>
          <a:p>
            <a:pPr marL="411480" indent="-342900" algn="just">
              <a:buFont typeface="Wingdings" pitchFamily="2" charset="2"/>
              <a:buChar char="v"/>
            </a:pPr>
            <a:r>
              <a:rPr lang="el-GR" sz="2000" b="1" dirty="0" smtClean="0">
                <a:solidFill>
                  <a:schemeClr val="tx1"/>
                </a:solidFill>
              </a:rPr>
              <a:t>Η ευημερία </a:t>
            </a:r>
            <a:r>
              <a:rPr lang="el-GR" sz="2000" b="1" dirty="0">
                <a:solidFill>
                  <a:schemeClr val="tx1"/>
                </a:solidFill>
              </a:rPr>
              <a:t>της ανθρωπότητας εξαρτάται από το </a:t>
            </a:r>
            <a:r>
              <a:rPr lang="el-GR" sz="2000" b="1" dirty="0" smtClean="0">
                <a:solidFill>
                  <a:schemeClr val="tx1"/>
                </a:solidFill>
              </a:rPr>
              <a:t>περιβάλλον και </a:t>
            </a:r>
            <a:r>
              <a:rPr lang="el-GR" sz="2000" b="1" dirty="0">
                <a:solidFill>
                  <a:schemeClr val="tx1"/>
                </a:solidFill>
              </a:rPr>
              <a:t>θα πρέπει να αναγνωρίσουμε ότι </a:t>
            </a:r>
            <a:r>
              <a:rPr lang="el-GR" sz="2000" b="1" dirty="0" smtClean="0">
                <a:solidFill>
                  <a:schemeClr val="tx1"/>
                </a:solidFill>
              </a:rPr>
              <a:t>ο φυσικός κόσμο</a:t>
            </a:r>
            <a:r>
              <a:rPr lang="el-GR" sz="2000" b="1" dirty="0">
                <a:solidFill>
                  <a:schemeClr val="tx1"/>
                </a:solidFill>
              </a:rPr>
              <a:t>ς</a:t>
            </a:r>
            <a:r>
              <a:rPr lang="en-US" sz="2000" b="1" dirty="0" smtClean="0">
                <a:solidFill>
                  <a:schemeClr val="tx1"/>
                </a:solidFill>
              </a:rPr>
              <a:t> </a:t>
            </a:r>
            <a:r>
              <a:rPr lang="el-GR" sz="2000" b="1" dirty="0" smtClean="0">
                <a:solidFill>
                  <a:schemeClr val="tx1"/>
                </a:solidFill>
              </a:rPr>
              <a:t>αλλάζει </a:t>
            </a:r>
            <a:r>
              <a:rPr lang="el-GR" sz="2000" b="1" dirty="0">
                <a:solidFill>
                  <a:schemeClr val="tx1"/>
                </a:solidFill>
              </a:rPr>
              <a:t>χωρίς </a:t>
            </a:r>
            <a:r>
              <a:rPr lang="el-GR" sz="2000" b="1" dirty="0" smtClean="0">
                <a:solidFill>
                  <a:schemeClr val="tx1"/>
                </a:solidFill>
              </a:rPr>
              <a:t>τους ανθρώπους. </a:t>
            </a:r>
            <a:r>
              <a:rPr lang="el-GR" sz="2000" b="1" dirty="0">
                <a:solidFill>
                  <a:schemeClr val="tx1"/>
                </a:solidFill>
              </a:rPr>
              <a:t>Το ίδιο δεν μπορεί να ειπωθεί για την ανθρωπότητα. Το όριο ανάμεσα στο περιβάλλον και την ανθρώπινη δραστηριότητα είναι </a:t>
            </a:r>
            <a:r>
              <a:rPr lang="el-GR" sz="2000" b="1" dirty="0" smtClean="0">
                <a:solidFill>
                  <a:schemeClr val="tx1"/>
                </a:solidFill>
              </a:rPr>
              <a:t> </a:t>
            </a:r>
            <a:r>
              <a:rPr lang="el-GR" sz="2000" b="1" dirty="0">
                <a:solidFill>
                  <a:schemeClr val="tx1"/>
                </a:solidFill>
              </a:rPr>
              <a:t>μάλλον είναι </a:t>
            </a:r>
            <a:r>
              <a:rPr lang="el-GR" sz="2000" b="1" dirty="0" smtClean="0">
                <a:solidFill>
                  <a:schemeClr val="tx1"/>
                </a:solidFill>
              </a:rPr>
              <a:t>ασαφές</a:t>
            </a:r>
            <a:r>
              <a:rPr lang="el-GR" sz="2000" b="1" dirty="0">
                <a:solidFill>
                  <a:schemeClr val="tx1"/>
                </a:solidFill>
              </a:rPr>
              <a:t>.</a:t>
            </a:r>
          </a:p>
          <a:p>
            <a:pPr marL="411480" indent="-342900" algn="just">
              <a:buFont typeface="Wingdings" pitchFamily="2" charset="2"/>
              <a:buChar char="v"/>
            </a:pPr>
            <a:r>
              <a:rPr lang="el-GR" sz="2000" b="1" dirty="0">
                <a:solidFill>
                  <a:schemeClr val="tx1"/>
                </a:solidFill>
              </a:rPr>
              <a:t>Υπάρχει μια συνεχής ροή των υλικών και της ενέργειας μεταξύ των ανθρώπινων δραστηριοτήτων και του περιβάλλοντος </a:t>
            </a:r>
            <a:r>
              <a:rPr lang="el-GR" sz="2000" b="1" dirty="0" smtClean="0">
                <a:solidFill>
                  <a:schemeClr val="tx1"/>
                </a:solidFill>
              </a:rPr>
              <a:t>που </a:t>
            </a:r>
            <a:r>
              <a:rPr lang="el-GR" sz="2000" b="1" dirty="0">
                <a:solidFill>
                  <a:schemeClr val="tx1"/>
                </a:solidFill>
              </a:rPr>
              <a:t>συνεχώς αλληλεπιδρούν μεταξύ τους.</a:t>
            </a:r>
            <a:endParaRPr lang="en-US" sz="2000" b="1" dirty="0" smtClean="0">
              <a:solidFill>
                <a:schemeClr val="tx1"/>
              </a:solidFill>
            </a:endParaRPr>
          </a:p>
        </p:txBody>
      </p:sp>
    </p:spTree>
    <p:extLst>
      <p:ext uri="{BB962C8B-B14F-4D97-AF65-F5344CB8AC3E}">
        <p14:creationId xmlns:p14="http://schemas.microsoft.com/office/powerpoint/2010/main" val="24029917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700808"/>
            <a:ext cx="7024744" cy="757888"/>
          </a:xfrm>
        </p:spPr>
        <p:txBody>
          <a:bodyPr>
            <a:normAutofit/>
          </a:bodyPr>
          <a:lstStyle/>
          <a:p>
            <a:pPr algn="ctr"/>
            <a:r>
              <a:rPr lang="el-GR" sz="2000" b="1" dirty="0">
                <a:solidFill>
                  <a:schemeClr val="tx1">
                    <a:lumMod val="95000"/>
                    <a:lumOff val="5000"/>
                  </a:schemeClr>
                </a:solidFill>
              </a:rPr>
              <a:t>Ανθρώπινες δραστηριότητες και το περιβάλλον αλληλεπιδρούν συνεχώς μεταξύ τους.</a:t>
            </a:r>
            <a:endParaRPr lang="el-GR" sz="2000" b="1" dirty="0">
              <a:solidFill>
                <a:schemeClr val="tx1">
                  <a:lumMod val="95000"/>
                  <a:lumOff val="5000"/>
                </a:schemeClr>
              </a:solidFill>
            </a:endParaRPr>
          </a:p>
        </p:txBody>
      </p:sp>
      <p:pic>
        <p:nvPicPr>
          <p:cNvPr id="4" name="Θέση περιεχομένου 3"/>
          <p:cNvPicPr>
            <a:picLocks noGrp="1" noChangeAspect="1"/>
          </p:cNvPicPr>
          <p:nvPr>
            <p:ph sz="quarter" idx="16"/>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763688" y="2780928"/>
            <a:ext cx="5688632" cy="3300177"/>
          </a:xfrm>
        </p:spPr>
      </p:pic>
    </p:spTree>
    <p:extLst>
      <p:ext uri="{BB962C8B-B14F-4D97-AF65-F5344CB8AC3E}">
        <p14:creationId xmlns:p14="http://schemas.microsoft.com/office/powerpoint/2010/main" val="9003190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340768"/>
            <a:ext cx="7024744" cy="648072"/>
          </a:xfrm>
        </p:spPr>
        <p:txBody>
          <a:bodyPr/>
          <a:lstStyle/>
          <a:p>
            <a:pPr algn="ctr"/>
            <a:r>
              <a:rPr lang="en-US" sz="3200" b="1" dirty="0">
                <a:solidFill>
                  <a:prstClr val="black"/>
                </a:solidFill>
              </a:rPr>
              <a:t>4. </a:t>
            </a:r>
            <a:r>
              <a:rPr lang="el-GR" sz="3200" b="1" dirty="0">
                <a:solidFill>
                  <a:schemeClr val="tx1"/>
                </a:solidFill>
              </a:rPr>
              <a:t>ΑΛΛΑΓΗ  ΟΠΤΙΚΗΣ ΓΩΝΙΑΣ</a:t>
            </a:r>
            <a:endParaRPr lang="el-GR" dirty="0"/>
          </a:p>
        </p:txBody>
      </p:sp>
      <p:sp>
        <p:nvSpPr>
          <p:cNvPr id="3" name="Θέση περιεχομένου 2"/>
          <p:cNvSpPr>
            <a:spLocks noGrp="1"/>
          </p:cNvSpPr>
          <p:nvPr>
            <p:ph sz="quarter" idx="16"/>
          </p:nvPr>
        </p:nvSpPr>
        <p:spPr>
          <a:xfrm>
            <a:off x="755576" y="2564904"/>
            <a:ext cx="7416824" cy="3672384"/>
          </a:xfrm>
        </p:spPr>
        <p:txBody>
          <a:bodyPr/>
          <a:lstStyle/>
          <a:p>
            <a:pPr marL="411480" lvl="0" indent="-342900" algn="just">
              <a:buClr>
                <a:srgbClr val="94C600"/>
              </a:buClr>
              <a:buFont typeface="Wingdings" pitchFamily="2" charset="2"/>
              <a:buChar char="v"/>
            </a:pPr>
            <a:r>
              <a:rPr lang="el-GR" sz="2000" b="1" dirty="0">
                <a:solidFill>
                  <a:prstClr val="black"/>
                </a:solidFill>
              </a:rPr>
              <a:t>Καθορισμός του στόχου ως ανθρώπινη ευημερία θα ενθαρρύνει </a:t>
            </a:r>
            <a:r>
              <a:rPr lang="el-GR" sz="2000" b="1" dirty="0" smtClean="0">
                <a:solidFill>
                  <a:prstClr val="black"/>
                </a:solidFill>
              </a:rPr>
              <a:t>τις διακρίσεις </a:t>
            </a:r>
            <a:r>
              <a:rPr lang="el-GR" sz="2000" b="1" dirty="0">
                <a:solidFill>
                  <a:prstClr val="black"/>
                </a:solidFill>
              </a:rPr>
              <a:t>σε οποιαδήποτε μορφή, ως αντίθετες προς την αειφόρο ανάπτυξη, και όχι όπως σήμερα, ως </a:t>
            </a:r>
            <a:r>
              <a:rPr lang="el-GR" sz="2000" b="1" dirty="0" smtClean="0">
                <a:solidFill>
                  <a:prstClr val="black"/>
                </a:solidFill>
              </a:rPr>
              <a:t>ανεπιθύμητες </a:t>
            </a:r>
            <a:r>
              <a:rPr lang="el-GR" sz="2000" b="1" dirty="0">
                <a:solidFill>
                  <a:prstClr val="black"/>
                </a:solidFill>
              </a:rPr>
              <a:t>αλλά δικαιολογείται από τα κέρδη αλλού.</a:t>
            </a:r>
          </a:p>
          <a:p>
            <a:pPr marL="411480" lvl="0" indent="-342900" algn="just">
              <a:buClr>
                <a:srgbClr val="94C600"/>
              </a:buClr>
              <a:buFont typeface="Wingdings" pitchFamily="2" charset="2"/>
              <a:buChar char="v"/>
            </a:pPr>
            <a:r>
              <a:rPr lang="el-GR" sz="2000" b="1" dirty="0">
                <a:solidFill>
                  <a:prstClr val="black"/>
                </a:solidFill>
              </a:rPr>
              <a:t>Αντί να έχουμε μια προτεραιότητα για την οικονομία, το οποίο είναι ένα μέσο για ένα τέλος, η έμφαση πρέπει να δοθεί στην ανθρώπινη προβλέψεων και την ικανοποίηση των αναγκών, η οποία μπορεί να γίνει με πολλούς περισσότερους τρόπους από αυτούς που περιγράφονται στην οικονομία.</a:t>
            </a:r>
            <a:endParaRPr lang="el-GR" sz="2000" b="1" dirty="0">
              <a:solidFill>
                <a:prstClr val="black"/>
              </a:solidFill>
            </a:endParaRPr>
          </a:p>
        </p:txBody>
      </p:sp>
    </p:spTree>
    <p:extLst>
      <p:ext uri="{BB962C8B-B14F-4D97-AF65-F5344CB8AC3E}">
        <p14:creationId xmlns:p14="http://schemas.microsoft.com/office/powerpoint/2010/main" val="30893842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340768"/>
            <a:ext cx="7056784" cy="936104"/>
          </a:xfrm>
        </p:spPr>
        <p:txBody>
          <a:bodyPr>
            <a:noAutofit/>
          </a:bodyPr>
          <a:lstStyle/>
          <a:p>
            <a:pPr algn="ctr"/>
            <a:r>
              <a:rPr lang="el-GR" sz="3200" b="1" dirty="0">
                <a:solidFill>
                  <a:schemeClr val="tx1">
                    <a:lumMod val="95000"/>
                    <a:lumOff val="5000"/>
                  </a:schemeClr>
                </a:solidFill>
              </a:rPr>
              <a:t>ΑΡΧΕΣ ΤΗΣ ΑΕΙΦΟΡΟΥ ΑΝΑΠΤΥΞΗΣ</a:t>
            </a:r>
            <a:endParaRPr lang="el-GR" sz="3200" b="1" dirty="0">
              <a:solidFill>
                <a:schemeClr val="tx1">
                  <a:lumMod val="95000"/>
                  <a:lumOff val="5000"/>
                </a:schemeClr>
              </a:solidFill>
            </a:endParaRPr>
          </a:p>
        </p:txBody>
      </p:sp>
      <p:sp>
        <p:nvSpPr>
          <p:cNvPr id="3" name="Θέση περιεχομένου 2"/>
          <p:cNvSpPr>
            <a:spLocks noGrp="1"/>
          </p:cNvSpPr>
          <p:nvPr>
            <p:ph sz="quarter" idx="16"/>
          </p:nvPr>
        </p:nvSpPr>
        <p:spPr>
          <a:xfrm>
            <a:off x="755576" y="2636912"/>
            <a:ext cx="7704856" cy="3744416"/>
          </a:xfrm>
        </p:spPr>
        <p:txBody>
          <a:bodyPr>
            <a:normAutofit fontScale="92500" lnSpcReduction="10000"/>
          </a:bodyPr>
          <a:lstStyle/>
          <a:p>
            <a:r>
              <a:rPr lang="el-GR" sz="2000" b="1" dirty="0">
                <a:solidFill>
                  <a:schemeClr val="tx1">
                    <a:lumMod val="95000"/>
                    <a:lumOff val="5000"/>
                  </a:schemeClr>
                </a:solidFill>
              </a:rPr>
              <a:t>Η αειφόρος ανάπτυξη πρέπει να βασίζεται σε αρχές που θα ισχύουν για όλα τα ζητήματα που είτε έχουν ταξινομηθεί ως περιβαλλοντικά, κοινωνικά, οικονομικά ή οποιοδήποτε συνδυασμό των τριών. </a:t>
            </a:r>
            <a:r>
              <a:rPr lang="el-GR" sz="2000" b="1" dirty="0" smtClean="0">
                <a:solidFill>
                  <a:schemeClr val="tx1">
                    <a:lumMod val="95000"/>
                    <a:lumOff val="5000"/>
                  </a:schemeClr>
                </a:solidFill>
              </a:rPr>
              <a:t>Ο </a:t>
            </a:r>
            <a:r>
              <a:rPr lang="el-GR" sz="2000" b="1" dirty="0" err="1" smtClean="0">
                <a:solidFill>
                  <a:schemeClr val="tx1">
                    <a:lumMod val="95000"/>
                    <a:lumOff val="5000"/>
                  </a:schemeClr>
                </a:solidFill>
              </a:rPr>
              <a:t>Haughton</a:t>
            </a:r>
            <a:r>
              <a:rPr lang="el-GR" sz="2000" b="1" dirty="0" smtClean="0">
                <a:solidFill>
                  <a:schemeClr val="tx1">
                    <a:lumMod val="95000"/>
                    <a:lumOff val="5000"/>
                  </a:schemeClr>
                </a:solidFill>
              </a:rPr>
              <a:t> </a:t>
            </a:r>
            <a:r>
              <a:rPr lang="el-GR" sz="2000" b="1" dirty="0">
                <a:solidFill>
                  <a:schemeClr val="tx1">
                    <a:lumMod val="95000"/>
                    <a:lumOff val="5000"/>
                  </a:schemeClr>
                </a:solidFill>
              </a:rPr>
              <a:t>(1999) περιγράφει πέντε αρχές της καθαρής θέσης:</a:t>
            </a:r>
          </a:p>
          <a:p>
            <a:endParaRPr lang="el-GR" sz="2000" b="1" dirty="0">
              <a:solidFill>
                <a:schemeClr val="tx1">
                  <a:lumMod val="95000"/>
                  <a:lumOff val="5000"/>
                </a:schemeClr>
              </a:solidFill>
            </a:endParaRPr>
          </a:p>
          <a:p>
            <a:pPr marL="525780" indent="-457200">
              <a:buFont typeface="+mj-lt"/>
              <a:buAutoNum type="arabicPeriod"/>
            </a:pPr>
            <a:r>
              <a:rPr lang="el-GR" sz="2000" b="1" dirty="0" err="1" smtClean="0">
                <a:solidFill>
                  <a:schemeClr val="tx1">
                    <a:lumMod val="95000"/>
                    <a:lumOff val="5000"/>
                  </a:schemeClr>
                </a:solidFill>
              </a:rPr>
              <a:t>Μελλοντικότητα</a:t>
            </a:r>
            <a:r>
              <a:rPr lang="el-GR" sz="2000" b="1" dirty="0">
                <a:solidFill>
                  <a:schemeClr val="tx1">
                    <a:lumMod val="95000"/>
                    <a:lumOff val="5000"/>
                  </a:schemeClr>
                </a:solidFill>
              </a:rPr>
              <a:t> </a:t>
            </a:r>
            <a:r>
              <a:rPr lang="el-GR" sz="2000" b="1" dirty="0" smtClean="0">
                <a:solidFill>
                  <a:schemeClr val="tx1">
                    <a:lumMod val="95000"/>
                    <a:lumOff val="5000"/>
                  </a:schemeClr>
                </a:solidFill>
              </a:rPr>
              <a:t>μεταξύ </a:t>
            </a:r>
            <a:r>
              <a:rPr lang="el-GR" sz="2000" b="1" dirty="0">
                <a:solidFill>
                  <a:schemeClr val="tx1">
                    <a:lumMod val="95000"/>
                    <a:lumOff val="5000"/>
                  </a:schemeClr>
                </a:solidFill>
              </a:rPr>
              <a:t>των γενεών</a:t>
            </a:r>
          </a:p>
          <a:p>
            <a:pPr marL="525780" indent="-457200">
              <a:buFont typeface="+mj-lt"/>
              <a:buAutoNum type="arabicPeriod"/>
            </a:pPr>
            <a:r>
              <a:rPr lang="el-GR" sz="2000" b="1" dirty="0">
                <a:solidFill>
                  <a:schemeClr val="tx1">
                    <a:lumMod val="95000"/>
                    <a:lumOff val="5000"/>
                  </a:schemeClr>
                </a:solidFill>
              </a:rPr>
              <a:t>Κοινωνική δικαιοσύνη εντός των γενεών</a:t>
            </a:r>
          </a:p>
          <a:p>
            <a:pPr marL="525780" indent="-457200">
              <a:buFont typeface="+mj-lt"/>
              <a:buAutoNum type="arabicPeriod"/>
            </a:pPr>
            <a:r>
              <a:rPr lang="el-GR" sz="2000" b="1" dirty="0" smtClean="0">
                <a:solidFill>
                  <a:schemeClr val="tx1">
                    <a:lumMod val="95000"/>
                    <a:lumOff val="5000"/>
                  </a:schemeClr>
                </a:solidFill>
              </a:rPr>
              <a:t>Διασυνοριακή ευθύνη – Γεωγραφική ισότητα</a:t>
            </a:r>
            <a:endParaRPr lang="el-GR" sz="2000" b="1" dirty="0">
              <a:solidFill>
                <a:schemeClr val="tx1">
                  <a:lumMod val="95000"/>
                  <a:lumOff val="5000"/>
                </a:schemeClr>
              </a:solidFill>
            </a:endParaRPr>
          </a:p>
          <a:p>
            <a:pPr marL="525780" indent="-457200">
              <a:buFont typeface="+mj-lt"/>
              <a:buAutoNum type="arabicPeriod"/>
            </a:pPr>
            <a:r>
              <a:rPr lang="el-GR" sz="2000" b="1" dirty="0" smtClean="0">
                <a:solidFill>
                  <a:schemeClr val="tx1">
                    <a:lumMod val="95000"/>
                    <a:lumOff val="5000"/>
                  </a:schemeClr>
                </a:solidFill>
              </a:rPr>
              <a:t>Διαδικαστική ισότητα </a:t>
            </a:r>
            <a:r>
              <a:rPr lang="el-GR" sz="2000" b="1" dirty="0">
                <a:solidFill>
                  <a:schemeClr val="tx1">
                    <a:lumMod val="95000"/>
                    <a:lumOff val="5000"/>
                  </a:schemeClr>
                </a:solidFill>
              </a:rPr>
              <a:t> </a:t>
            </a:r>
            <a:r>
              <a:rPr lang="el-GR" sz="2000" b="1" dirty="0" smtClean="0">
                <a:solidFill>
                  <a:schemeClr val="tx1">
                    <a:lumMod val="95000"/>
                    <a:lumOff val="5000"/>
                  </a:schemeClr>
                </a:solidFill>
              </a:rPr>
              <a:t>- οι άνθρωποι </a:t>
            </a:r>
            <a:r>
              <a:rPr lang="el-GR" sz="2000" b="1" dirty="0">
                <a:solidFill>
                  <a:schemeClr val="tx1">
                    <a:lumMod val="95000"/>
                    <a:lumOff val="5000"/>
                  </a:schemeClr>
                </a:solidFill>
              </a:rPr>
              <a:t>αντιμετωπίζονται ανοιχτά και </a:t>
            </a:r>
            <a:r>
              <a:rPr lang="el-GR" sz="2000" b="1" dirty="0" smtClean="0">
                <a:solidFill>
                  <a:schemeClr val="tx1">
                    <a:lumMod val="95000"/>
                    <a:lumOff val="5000"/>
                  </a:schemeClr>
                </a:solidFill>
              </a:rPr>
              <a:t>δίκαια</a:t>
            </a:r>
            <a:endParaRPr lang="el-GR" sz="2000" b="1" dirty="0">
              <a:solidFill>
                <a:schemeClr val="tx1">
                  <a:lumMod val="95000"/>
                  <a:lumOff val="5000"/>
                </a:schemeClr>
              </a:solidFill>
            </a:endParaRPr>
          </a:p>
          <a:p>
            <a:pPr marL="525780" indent="-457200">
              <a:buFont typeface="+mj-lt"/>
              <a:buAutoNum type="arabicPeriod"/>
            </a:pPr>
            <a:r>
              <a:rPr lang="el-GR" sz="2000" b="1" dirty="0" smtClean="0">
                <a:solidFill>
                  <a:schemeClr val="tx1">
                    <a:lumMod val="95000"/>
                    <a:lumOff val="5000"/>
                  </a:schemeClr>
                </a:solidFill>
              </a:rPr>
              <a:t>Ισότητα μεταξύ </a:t>
            </a:r>
            <a:r>
              <a:rPr lang="el-GR" sz="2000" b="1" dirty="0">
                <a:solidFill>
                  <a:schemeClr val="tx1">
                    <a:lumMod val="95000"/>
                    <a:lumOff val="5000"/>
                  </a:schemeClr>
                </a:solidFill>
              </a:rPr>
              <a:t>των </a:t>
            </a:r>
            <a:r>
              <a:rPr lang="el-GR" sz="2000" b="1" dirty="0" smtClean="0">
                <a:solidFill>
                  <a:schemeClr val="tx1">
                    <a:lumMod val="95000"/>
                    <a:lumOff val="5000"/>
                  </a:schemeClr>
                </a:solidFill>
              </a:rPr>
              <a:t>ειδών - σημασία </a:t>
            </a:r>
            <a:r>
              <a:rPr lang="el-GR" sz="2000" b="1" dirty="0">
                <a:solidFill>
                  <a:schemeClr val="tx1">
                    <a:lumMod val="95000"/>
                    <a:lumOff val="5000"/>
                  </a:schemeClr>
                </a:solidFill>
              </a:rPr>
              <a:t>της βιοποικιλότητας.</a:t>
            </a:r>
            <a:endParaRPr lang="el-GR" sz="2000" b="1" dirty="0">
              <a:solidFill>
                <a:schemeClr val="tx1">
                  <a:lumMod val="95000"/>
                  <a:lumOff val="5000"/>
                </a:schemeClr>
              </a:solidFill>
            </a:endParaRPr>
          </a:p>
        </p:txBody>
      </p:sp>
    </p:spTree>
    <p:extLst>
      <p:ext uri="{BB962C8B-B14F-4D97-AF65-F5344CB8AC3E}">
        <p14:creationId xmlns:p14="http://schemas.microsoft.com/office/powerpoint/2010/main" val="29934505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Θέση περιεχομένου 3"/>
          <p:cNvSpPr>
            <a:spLocks noGrp="1"/>
          </p:cNvSpPr>
          <p:nvPr>
            <p:ph sz="half" idx="4294967295"/>
          </p:nvPr>
        </p:nvSpPr>
        <p:spPr>
          <a:xfrm>
            <a:off x="912494" y="3856789"/>
            <a:ext cx="3659506" cy="1944216"/>
          </a:xfrm>
          <a:prstGeom prst="rect">
            <a:avLst/>
          </a:prstGeom>
          <a:ln>
            <a:solidFill>
              <a:schemeClr val="tx1"/>
            </a:solidFill>
          </a:ln>
        </p:spPr>
        <p:txBody>
          <a:bodyPr>
            <a:normAutofit lnSpcReduction="10000"/>
          </a:bodyPr>
          <a:lstStyle/>
          <a:p>
            <a:pPr>
              <a:buFont typeface="Wingdings" pitchFamily="2" charset="2"/>
              <a:buChar char="§"/>
            </a:pPr>
            <a:r>
              <a:rPr lang="it-IT" sz="2000" b="1" dirty="0" smtClean="0">
                <a:solidFill>
                  <a:schemeClr val="tx1"/>
                </a:solidFill>
              </a:rPr>
              <a:t>Emilio </a:t>
            </a:r>
            <a:r>
              <a:rPr lang="it-IT" sz="2000" b="1" dirty="0">
                <a:solidFill>
                  <a:schemeClr val="tx1"/>
                </a:solidFill>
              </a:rPr>
              <a:t>Balzano, Aggregate Professor</a:t>
            </a:r>
          </a:p>
          <a:p>
            <a:pPr>
              <a:buFont typeface="Arial" pitchFamily="34" charset="0"/>
              <a:buChar char="•"/>
            </a:pPr>
            <a:r>
              <a:rPr lang="en-US" sz="2000" b="1" dirty="0" err="1" smtClean="0">
                <a:solidFill>
                  <a:schemeClr val="tx1"/>
                </a:solidFill>
              </a:rPr>
              <a:t>Caterina</a:t>
            </a:r>
            <a:r>
              <a:rPr lang="en-US" sz="2000" b="1" dirty="0" smtClean="0">
                <a:solidFill>
                  <a:schemeClr val="tx1"/>
                </a:solidFill>
              </a:rPr>
              <a:t> </a:t>
            </a:r>
            <a:r>
              <a:rPr lang="en-US" sz="2000" b="1" dirty="0" err="1" smtClean="0">
                <a:solidFill>
                  <a:schemeClr val="tx1"/>
                </a:solidFill>
              </a:rPr>
              <a:t>Miele</a:t>
            </a:r>
            <a:r>
              <a:rPr lang="en-US" sz="2000" b="1" dirty="0" smtClean="0">
                <a:solidFill>
                  <a:schemeClr val="tx1"/>
                </a:solidFill>
              </a:rPr>
              <a:t> , Post-Doctoral Fellow </a:t>
            </a:r>
          </a:p>
          <a:p>
            <a:pPr>
              <a:buFont typeface="Arial" pitchFamily="34" charset="0"/>
              <a:buChar char="•"/>
            </a:pPr>
            <a:r>
              <a:rPr lang="en-US" sz="2000" b="1" dirty="0" smtClean="0">
                <a:solidFill>
                  <a:schemeClr val="tx1"/>
                </a:solidFill>
              </a:rPr>
              <a:t>Marko </a:t>
            </a:r>
            <a:r>
              <a:rPr lang="en-US" sz="2000" b="1" dirty="0" err="1" smtClean="0">
                <a:solidFill>
                  <a:schemeClr val="tx1"/>
                </a:solidFill>
              </a:rPr>
              <a:t>Serpico</a:t>
            </a:r>
            <a:r>
              <a:rPr lang="en-US" sz="2000" b="1" dirty="0" smtClean="0">
                <a:solidFill>
                  <a:schemeClr val="tx1"/>
                </a:solidFill>
              </a:rPr>
              <a:t>, Research Associate</a:t>
            </a:r>
          </a:p>
          <a:p>
            <a:pPr marL="68580" indent="0">
              <a:buNone/>
            </a:pPr>
            <a:endParaRPr lang="el-GR" dirty="0"/>
          </a:p>
        </p:txBody>
      </p:sp>
      <p:sp>
        <p:nvSpPr>
          <p:cNvPr id="7" name="Θέση περιεχομένου 5"/>
          <p:cNvSpPr>
            <a:spLocks noGrp="1"/>
          </p:cNvSpPr>
          <p:nvPr>
            <p:ph sz="quarter" idx="4294967295"/>
          </p:nvPr>
        </p:nvSpPr>
        <p:spPr>
          <a:xfrm>
            <a:off x="4816004" y="3861048"/>
            <a:ext cx="3472432" cy="1944216"/>
          </a:xfrm>
          <a:prstGeom prst="rect">
            <a:avLst/>
          </a:prstGeom>
          <a:ln>
            <a:solidFill>
              <a:schemeClr val="tx1"/>
            </a:solidFill>
          </a:ln>
        </p:spPr>
        <p:txBody>
          <a:bodyPr>
            <a:normAutofit/>
          </a:bodyPr>
          <a:lstStyle/>
          <a:p>
            <a:pPr>
              <a:buFont typeface="Wingdings" pitchFamily="2" charset="2"/>
              <a:buChar char="§"/>
            </a:pPr>
            <a:r>
              <a:rPr lang="en-US" sz="2000" b="1" dirty="0" err="1" smtClean="0">
                <a:solidFill>
                  <a:schemeClr val="tx1"/>
                </a:solidFill>
              </a:rPr>
              <a:t>Katerina</a:t>
            </a:r>
            <a:r>
              <a:rPr lang="en-US" sz="2000" b="1" dirty="0" smtClean="0">
                <a:solidFill>
                  <a:schemeClr val="tx1"/>
                </a:solidFill>
              </a:rPr>
              <a:t> </a:t>
            </a:r>
            <a:r>
              <a:rPr lang="en-US" sz="2000" b="1" dirty="0" err="1" smtClean="0">
                <a:solidFill>
                  <a:schemeClr val="tx1"/>
                </a:solidFill>
              </a:rPr>
              <a:t>Plakitsi</a:t>
            </a:r>
            <a:r>
              <a:rPr lang="en-US" sz="2000" b="1" dirty="0" smtClean="0">
                <a:solidFill>
                  <a:schemeClr val="tx1"/>
                </a:solidFill>
              </a:rPr>
              <a:t>, </a:t>
            </a:r>
            <a:r>
              <a:rPr lang="en-US" sz="2000" b="1" dirty="0" err="1" smtClean="0">
                <a:solidFill>
                  <a:schemeClr val="tx1"/>
                </a:solidFill>
              </a:rPr>
              <a:t>Assocciate</a:t>
            </a:r>
            <a:r>
              <a:rPr lang="en-US" sz="2000" b="1" dirty="0" smtClean="0">
                <a:solidFill>
                  <a:schemeClr val="tx1"/>
                </a:solidFill>
              </a:rPr>
              <a:t> Professor </a:t>
            </a:r>
          </a:p>
          <a:p>
            <a:pPr>
              <a:buFont typeface="Wingdings" pitchFamily="2" charset="2"/>
              <a:buChar char="§"/>
            </a:pPr>
            <a:r>
              <a:rPr lang="en-US" sz="2000" b="1" dirty="0" err="1" smtClean="0">
                <a:solidFill>
                  <a:schemeClr val="tx1"/>
                </a:solidFill>
              </a:rPr>
              <a:t>Athina</a:t>
            </a:r>
            <a:r>
              <a:rPr lang="en-US" sz="2000" b="1" dirty="0" smtClean="0">
                <a:solidFill>
                  <a:schemeClr val="tx1"/>
                </a:solidFill>
              </a:rPr>
              <a:t> - Christina </a:t>
            </a:r>
            <a:r>
              <a:rPr lang="en-US" sz="2000" b="1" dirty="0" err="1" smtClean="0">
                <a:solidFill>
                  <a:schemeClr val="tx1"/>
                </a:solidFill>
              </a:rPr>
              <a:t>Kornelaki</a:t>
            </a:r>
            <a:r>
              <a:rPr lang="en-US" sz="2000" b="1" dirty="0" smtClean="0">
                <a:solidFill>
                  <a:schemeClr val="tx1"/>
                </a:solidFill>
              </a:rPr>
              <a:t>, PhD student</a:t>
            </a:r>
          </a:p>
          <a:p>
            <a:pPr marL="0" indent="0"/>
            <a:endParaRPr lang="el-GR" sz="2000" dirty="0">
              <a:latin typeface="Calibri" pitchFamily="34" charset="0"/>
            </a:endParaRPr>
          </a:p>
        </p:txBody>
      </p:sp>
      <p:sp>
        <p:nvSpPr>
          <p:cNvPr id="8" name="Θέση κειμένου 2"/>
          <p:cNvSpPr txBox="1">
            <a:spLocks/>
          </p:cNvSpPr>
          <p:nvPr/>
        </p:nvSpPr>
        <p:spPr>
          <a:xfrm>
            <a:off x="916304" y="2780928"/>
            <a:ext cx="3655696" cy="864096"/>
          </a:xfrm>
          <a:prstGeom prst="rect">
            <a:avLst/>
          </a:prstGeom>
          <a:ln>
            <a:solidFill>
              <a:schemeClr val="tx1"/>
            </a:solidFill>
          </a:ln>
        </p:spPr>
        <p:txBody>
          <a:bodyPr>
            <a:no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lgn="ctr">
              <a:buNone/>
            </a:pPr>
            <a:r>
              <a:rPr lang="en-US" sz="1800" b="1" dirty="0" smtClean="0">
                <a:solidFill>
                  <a:schemeClr val="tx1"/>
                </a:solidFill>
                <a:latin typeface="+mj-lt"/>
              </a:rPr>
              <a:t>University of Naples (UNINA) </a:t>
            </a:r>
            <a:r>
              <a:rPr lang="en-US" sz="1800" b="1" dirty="0" smtClean="0">
                <a:solidFill>
                  <a:schemeClr val="tx1"/>
                </a:solidFill>
                <a:latin typeface="+mj-lt"/>
                <a:hlinkClick r:id="rId2"/>
              </a:rPr>
              <a:t>http://www.unina.it/home</a:t>
            </a:r>
            <a:r>
              <a:rPr lang="en-US" sz="1800" b="1" dirty="0" smtClean="0">
                <a:solidFill>
                  <a:schemeClr val="tx1"/>
                </a:solidFill>
                <a:latin typeface="+mj-lt"/>
              </a:rPr>
              <a:t>  </a:t>
            </a:r>
            <a:endParaRPr lang="en-US" sz="1800" b="1" dirty="0">
              <a:solidFill>
                <a:schemeClr val="tx1"/>
              </a:solidFill>
              <a:latin typeface="+mj-lt"/>
            </a:endParaRPr>
          </a:p>
        </p:txBody>
      </p:sp>
      <p:sp>
        <p:nvSpPr>
          <p:cNvPr id="9" name="Θέση κειμένου 4"/>
          <p:cNvSpPr txBox="1">
            <a:spLocks/>
          </p:cNvSpPr>
          <p:nvPr/>
        </p:nvSpPr>
        <p:spPr>
          <a:xfrm>
            <a:off x="4788024" y="2780928"/>
            <a:ext cx="3528392" cy="864096"/>
          </a:xfrm>
          <a:prstGeom prst="rect">
            <a:avLst/>
          </a:prstGeom>
          <a:ln>
            <a:solidFill>
              <a:schemeClr val="tx1"/>
            </a:solidFill>
          </a:ln>
        </p:spPr>
        <p:txBody>
          <a:bodyPr>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lgn="ctr">
              <a:buNone/>
            </a:pPr>
            <a:r>
              <a:rPr lang="en-US" sz="1800" b="1" dirty="0" smtClean="0">
                <a:solidFill>
                  <a:schemeClr val="tx1"/>
                </a:solidFill>
                <a:latin typeface="+mj-lt"/>
              </a:rPr>
              <a:t>University of </a:t>
            </a:r>
            <a:r>
              <a:rPr lang="en-US" sz="1800" b="1" dirty="0" err="1" smtClean="0">
                <a:solidFill>
                  <a:schemeClr val="tx1"/>
                </a:solidFill>
                <a:latin typeface="+mj-lt"/>
              </a:rPr>
              <a:t>ioannina</a:t>
            </a:r>
            <a:r>
              <a:rPr lang="en-US" sz="1800" b="1" dirty="0" smtClean="0">
                <a:solidFill>
                  <a:schemeClr val="tx1"/>
                </a:solidFill>
                <a:latin typeface="+mj-lt"/>
              </a:rPr>
              <a:t> (UOI) </a:t>
            </a:r>
            <a:r>
              <a:rPr lang="en-US" sz="1800" b="1" dirty="0" smtClean="0">
                <a:solidFill>
                  <a:schemeClr val="tx1"/>
                </a:solidFill>
                <a:latin typeface="+mj-lt"/>
                <a:hlinkClick r:id="rId3"/>
              </a:rPr>
              <a:t>http://www.uoi.gr/en/</a:t>
            </a:r>
            <a:r>
              <a:rPr lang="en-US" sz="1800" b="1" dirty="0" smtClean="0">
                <a:solidFill>
                  <a:schemeClr val="tx1"/>
                </a:solidFill>
                <a:latin typeface="+mj-lt"/>
              </a:rPr>
              <a:t> </a:t>
            </a:r>
            <a:endParaRPr lang="el-GR" sz="1800" b="1" dirty="0">
              <a:solidFill>
                <a:schemeClr val="tx1"/>
              </a:solidFill>
              <a:latin typeface="+mj-lt"/>
            </a:endParaRPr>
          </a:p>
        </p:txBody>
      </p:sp>
      <p:sp>
        <p:nvSpPr>
          <p:cNvPr id="4" name="TextBox 3"/>
          <p:cNvSpPr txBox="1"/>
          <p:nvPr/>
        </p:nvSpPr>
        <p:spPr>
          <a:xfrm>
            <a:off x="1835696" y="1721780"/>
            <a:ext cx="5328592" cy="461665"/>
          </a:xfrm>
          <a:prstGeom prst="rect">
            <a:avLst/>
          </a:prstGeom>
          <a:noFill/>
        </p:spPr>
        <p:txBody>
          <a:bodyPr wrap="square" rtlCol="0">
            <a:spAutoFit/>
          </a:bodyPr>
          <a:lstStyle/>
          <a:p>
            <a:pPr algn="ctr"/>
            <a:r>
              <a:rPr lang="el-GR" sz="2400" b="1" dirty="0" smtClean="0"/>
              <a:t>Συμμετέχοντες Οργανισμοί</a:t>
            </a:r>
            <a:r>
              <a:rPr lang="en-US" sz="2400" b="1" dirty="0" smtClean="0"/>
              <a:t>: </a:t>
            </a:r>
          </a:p>
        </p:txBody>
      </p:sp>
    </p:spTree>
    <p:extLst>
      <p:ext uri="{BB962C8B-B14F-4D97-AF65-F5344CB8AC3E}">
        <p14:creationId xmlns:p14="http://schemas.microsoft.com/office/powerpoint/2010/main" val="39718716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sz="quarter" idx="16"/>
          </p:nvPr>
        </p:nvSpPr>
        <p:spPr>
          <a:xfrm>
            <a:off x="755576" y="3861048"/>
            <a:ext cx="7632848" cy="2592288"/>
          </a:xfrm>
        </p:spPr>
        <p:txBody>
          <a:bodyPr>
            <a:normAutofit lnSpcReduction="10000"/>
          </a:bodyPr>
          <a:lstStyle/>
          <a:p>
            <a:pPr algn="just"/>
            <a:r>
              <a:rPr lang="el-GR" sz="2000" b="1" dirty="0" smtClean="0">
                <a:solidFill>
                  <a:schemeClr val="tx1">
                    <a:lumMod val="95000"/>
                    <a:lumOff val="5000"/>
                  </a:schemeClr>
                </a:solidFill>
              </a:rPr>
              <a:t>Οι </a:t>
            </a:r>
            <a:r>
              <a:rPr lang="el-GR" sz="2000" b="1" dirty="0">
                <a:solidFill>
                  <a:schemeClr val="tx1">
                    <a:lumMod val="95000"/>
                    <a:lumOff val="5000"/>
                  </a:schemeClr>
                </a:solidFill>
              </a:rPr>
              <a:t>αρχές της αειφόρου ανάπτυξης για τις ανθρώπινες σχέσεις αυτές μπορούν να συνοψιστούν ως </a:t>
            </a:r>
            <a:r>
              <a:rPr lang="el-GR" sz="2000" b="1" dirty="0" smtClean="0">
                <a:solidFill>
                  <a:schemeClr val="tx1">
                    <a:lumMod val="95000"/>
                    <a:lumOff val="5000"/>
                  </a:schemeClr>
                </a:solidFill>
              </a:rPr>
              <a:t>μέσο </a:t>
            </a:r>
            <a:r>
              <a:rPr lang="el-GR" sz="2000" b="1" dirty="0">
                <a:solidFill>
                  <a:schemeClr val="tx1">
                    <a:lumMod val="95000"/>
                    <a:lumOff val="5000"/>
                  </a:schemeClr>
                </a:solidFill>
              </a:rPr>
              <a:t>να </a:t>
            </a:r>
            <a:r>
              <a:rPr lang="el-GR" sz="2000" b="1" dirty="0" err="1" smtClean="0">
                <a:solidFill>
                  <a:schemeClr val="tx1">
                    <a:lumMod val="95000"/>
                    <a:lumOff val="5000"/>
                  </a:schemeClr>
                </a:solidFill>
              </a:rPr>
              <a:t>δώθει</a:t>
            </a:r>
            <a:r>
              <a:rPr lang="el-GR" sz="2000" b="1" dirty="0" smtClean="0">
                <a:solidFill>
                  <a:schemeClr val="tx1">
                    <a:lumMod val="95000"/>
                    <a:lumOff val="5000"/>
                  </a:schemeClr>
                </a:solidFill>
              </a:rPr>
              <a:t> </a:t>
            </a:r>
            <a:r>
              <a:rPr lang="el-GR" sz="2000" b="1" dirty="0">
                <a:solidFill>
                  <a:schemeClr val="tx1">
                    <a:lumMod val="95000"/>
                    <a:lumOff val="5000"/>
                  </a:schemeClr>
                </a:solidFill>
              </a:rPr>
              <a:t>προσοχή στις ανάγκες των μελλοντικών </a:t>
            </a:r>
            <a:r>
              <a:rPr lang="el-GR" sz="2000" b="1" dirty="0" smtClean="0">
                <a:solidFill>
                  <a:schemeClr val="tx1">
                    <a:lumMod val="95000"/>
                    <a:lumOff val="5000"/>
                  </a:schemeClr>
                </a:solidFill>
              </a:rPr>
              <a:t>γενεών, </a:t>
            </a:r>
            <a:r>
              <a:rPr lang="el-GR" sz="2000" b="1" dirty="0">
                <a:solidFill>
                  <a:schemeClr val="tx1">
                    <a:lumMod val="95000"/>
                    <a:lumOff val="5000"/>
                  </a:schemeClr>
                </a:solidFill>
              </a:rPr>
              <a:t>ιδίων κεφαλαίων που καλύπτουν την κοινωνική δικαιοσύνη, ανεξάρτητα από τάξη, το φύλο, τη φυλή, κλπ, ή όπου ζουν και </a:t>
            </a:r>
            <a:r>
              <a:rPr lang="el-GR" sz="2000" b="1" dirty="0" smtClean="0">
                <a:solidFill>
                  <a:schemeClr val="tx1">
                    <a:lumMod val="95000"/>
                    <a:lumOff val="5000"/>
                  </a:schemeClr>
                </a:solidFill>
              </a:rPr>
              <a:t>συμμετέχουν, </a:t>
            </a:r>
            <a:r>
              <a:rPr lang="el-GR" sz="2000" b="1" dirty="0">
                <a:solidFill>
                  <a:schemeClr val="tx1">
                    <a:lumMod val="95000"/>
                    <a:lumOff val="5000"/>
                  </a:schemeClr>
                </a:solidFill>
              </a:rPr>
              <a:t>έτσι ώστε οι άνθρωποι είναι σε θέση να διαμορφώσουν το μέλλον τους. Μια αρχή αναγνωρίζοντας τη σημασία της βιοποικιλότητας και την ακεραιότητα των οικοσυστημάτων είναι </a:t>
            </a:r>
            <a:r>
              <a:rPr lang="el-GR" sz="2000" b="1" dirty="0" smtClean="0">
                <a:solidFill>
                  <a:schemeClr val="tx1">
                    <a:lumMod val="95000"/>
                    <a:lumOff val="5000"/>
                  </a:schemeClr>
                </a:solidFill>
              </a:rPr>
              <a:t>ζωτικής σημασίας </a:t>
            </a:r>
            <a:r>
              <a:rPr lang="el-GR" sz="2000" b="1" dirty="0">
                <a:solidFill>
                  <a:schemeClr val="tx1">
                    <a:lumMod val="95000"/>
                    <a:lumOff val="5000"/>
                  </a:schemeClr>
                </a:solidFill>
              </a:rPr>
              <a:t>επίσης</a:t>
            </a:r>
            <a:r>
              <a:rPr lang="el-GR" sz="2000" b="1" dirty="0" smtClean="0">
                <a:solidFill>
                  <a:schemeClr val="tx1">
                    <a:lumMod val="95000"/>
                    <a:lumOff val="5000"/>
                  </a:schemeClr>
                </a:solidFill>
              </a:rPr>
              <a:t>.</a:t>
            </a:r>
            <a:endParaRPr lang="el-GR" sz="2000" b="1" dirty="0">
              <a:solidFill>
                <a:schemeClr val="tx1">
                  <a:lumMod val="95000"/>
                  <a:lumOff val="5000"/>
                </a:schemeClr>
              </a:solidFill>
            </a:endParaRPr>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268760"/>
            <a:ext cx="7761518" cy="2788036"/>
          </a:xfrm>
          <a:prstGeom prst="rect">
            <a:avLst/>
          </a:prstGeom>
        </p:spPr>
      </p:pic>
    </p:spTree>
    <p:extLst>
      <p:ext uri="{BB962C8B-B14F-4D97-AF65-F5344CB8AC3E}">
        <p14:creationId xmlns:p14="http://schemas.microsoft.com/office/powerpoint/2010/main" val="39666734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83568" y="1484784"/>
            <a:ext cx="7920880" cy="1008112"/>
          </a:xfrm>
        </p:spPr>
        <p:txBody>
          <a:bodyPr>
            <a:normAutofit fontScale="90000"/>
          </a:bodyPr>
          <a:lstStyle/>
          <a:p>
            <a:pPr algn="ctr"/>
            <a:r>
              <a:rPr lang="el-GR" sz="2800" b="1" dirty="0">
                <a:solidFill>
                  <a:schemeClr val="tx1">
                    <a:lumMod val="95000"/>
                    <a:lumOff val="5000"/>
                  </a:schemeClr>
                </a:solidFill>
              </a:rPr>
              <a:t>Βασικά θέματα σε σχέση με τις μελλοντικές παγκόσμιες προσπάθειες για την προώθηση της αειφόρου ανάπτυξης:</a:t>
            </a:r>
            <a:endParaRPr lang="el-GR" sz="2800" b="1" dirty="0">
              <a:solidFill>
                <a:schemeClr val="tx1">
                  <a:lumMod val="95000"/>
                  <a:lumOff val="5000"/>
                </a:schemeClr>
              </a:solidFill>
            </a:endParaRPr>
          </a:p>
        </p:txBody>
      </p:sp>
      <p:sp>
        <p:nvSpPr>
          <p:cNvPr id="3" name="Θέση περιεχομένου 2"/>
          <p:cNvSpPr>
            <a:spLocks noGrp="1"/>
          </p:cNvSpPr>
          <p:nvPr>
            <p:ph sz="quarter" idx="16"/>
          </p:nvPr>
        </p:nvSpPr>
        <p:spPr>
          <a:xfrm>
            <a:off x="1042988" y="2852936"/>
            <a:ext cx="7058025" cy="3528392"/>
          </a:xfrm>
        </p:spPr>
        <p:txBody>
          <a:bodyPr>
            <a:normAutofit/>
          </a:bodyPr>
          <a:lstStyle/>
          <a:p>
            <a:pPr marL="411480" indent="-342900">
              <a:buFont typeface="Wingdings" pitchFamily="2" charset="2"/>
              <a:buChar char="v"/>
            </a:pPr>
            <a:r>
              <a:rPr lang="el-GR" sz="2000" b="1" dirty="0">
                <a:solidFill>
                  <a:schemeClr val="tx1">
                    <a:lumMod val="95000"/>
                    <a:lumOff val="5000"/>
                  </a:schemeClr>
                </a:solidFill>
              </a:rPr>
              <a:t>Δίκαιη, βιώσιμη παγκόσμια ανάπτυξη</a:t>
            </a:r>
          </a:p>
          <a:p>
            <a:pPr marL="411480" indent="-342900">
              <a:buFont typeface="Wingdings" pitchFamily="2" charset="2"/>
              <a:buChar char="v"/>
            </a:pPr>
            <a:r>
              <a:rPr lang="el-GR" sz="2000" b="1" dirty="0">
                <a:solidFill>
                  <a:schemeClr val="tx1">
                    <a:lumMod val="95000"/>
                    <a:lumOff val="5000"/>
                  </a:schemeClr>
                </a:solidFill>
              </a:rPr>
              <a:t>Τα καθήκοντα των Ενόπλων Δυνάμεων</a:t>
            </a:r>
          </a:p>
          <a:p>
            <a:pPr marL="411480" indent="-342900">
              <a:buFont typeface="Wingdings" pitchFamily="2" charset="2"/>
              <a:buChar char="v"/>
            </a:pPr>
            <a:r>
              <a:rPr lang="el-GR" sz="2000" b="1" dirty="0" err="1" smtClean="0">
                <a:solidFill>
                  <a:schemeClr val="tx1">
                    <a:lumMod val="95000"/>
                    <a:lumOff val="5000"/>
                  </a:schemeClr>
                </a:solidFill>
              </a:rPr>
              <a:t>Εμπορίο</a:t>
            </a:r>
            <a:r>
              <a:rPr lang="el-GR" sz="2000" b="1" dirty="0" smtClean="0">
                <a:solidFill>
                  <a:schemeClr val="tx1">
                    <a:lumMod val="95000"/>
                    <a:lumOff val="5000"/>
                  </a:schemeClr>
                </a:solidFill>
              </a:rPr>
              <a:t> για </a:t>
            </a:r>
            <a:r>
              <a:rPr lang="el-GR" sz="2000" b="1" dirty="0">
                <a:solidFill>
                  <a:schemeClr val="tx1">
                    <a:lumMod val="95000"/>
                    <a:lumOff val="5000"/>
                  </a:schemeClr>
                </a:solidFill>
              </a:rPr>
              <a:t>την αειφόρο ανάπτυξη</a:t>
            </a:r>
          </a:p>
          <a:p>
            <a:pPr marL="411480" indent="-342900">
              <a:buFont typeface="Wingdings" pitchFamily="2" charset="2"/>
              <a:buChar char="v"/>
            </a:pPr>
            <a:r>
              <a:rPr lang="el-GR" sz="2000" b="1" dirty="0">
                <a:solidFill>
                  <a:schemeClr val="tx1">
                    <a:lumMod val="95000"/>
                    <a:lumOff val="5000"/>
                  </a:schemeClr>
                </a:solidFill>
              </a:rPr>
              <a:t>Η καταπολέμηση της φτώχειας</a:t>
            </a:r>
          </a:p>
          <a:p>
            <a:pPr marL="411480" indent="-342900">
              <a:buFont typeface="Wingdings" pitchFamily="2" charset="2"/>
              <a:buChar char="v"/>
            </a:pPr>
            <a:r>
              <a:rPr lang="el-GR" sz="2000" b="1" dirty="0">
                <a:solidFill>
                  <a:schemeClr val="tx1">
                    <a:lumMod val="95000"/>
                    <a:lumOff val="5000"/>
                  </a:schemeClr>
                </a:solidFill>
              </a:rPr>
              <a:t>Η καταπολέμηση του HIV / AIDS</a:t>
            </a:r>
          </a:p>
          <a:p>
            <a:pPr marL="411480" indent="-342900">
              <a:buFont typeface="Wingdings" pitchFamily="2" charset="2"/>
              <a:buChar char="v"/>
            </a:pPr>
            <a:r>
              <a:rPr lang="el-GR" sz="2000" b="1" dirty="0">
                <a:solidFill>
                  <a:schemeClr val="tx1">
                    <a:lumMod val="95000"/>
                    <a:lumOff val="5000"/>
                  </a:schemeClr>
                </a:solidFill>
              </a:rPr>
              <a:t>Βιώσιμη κατανάλωση και μοντέλα παραγωγής</a:t>
            </a:r>
          </a:p>
          <a:p>
            <a:pPr marL="411480" indent="-342900">
              <a:buFont typeface="Wingdings" pitchFamily="2" charset="2"/>
              <a:buChar char="v"/>
            </a:pPr>
            <a:r>
              <a:rPr lang="el-GR" sz="2000" b="1" dirty="0">
                <a:solidFill>
                  <a:schemeClr val="tx1">
                    <a:lumMod val="95000"/>
                    <a:lumOff val="5000"/>
                  </a:schemeClr>
                </a:solidFill>
              </a:rPr>
              <a:t>Ύδρευση και αποχέτευση</a:t>
            </a:r>
          </a:p>
          <a:p>
            <a:pPr marL="411480" indent="-342900">
              <a:buFont typeface="Wingdings" pitchFamily="2" charset="2"/>
              <a:buChar char="v"/>
            </a:pPr>
            <a:r>
              <a:rPr lang="el-GR" sz="2000" b="1" dirty="0">
                <a:solidFill>
                  <a:schemeClr val="tx1">
                    <a:lumMod val="95000"/>
                    <a:lumOff val="5000"/>
                  </a:schemeClr>
                </a:solidFill>
              </a:rPr>
              <a:t>Σ</a:t>
            </a:r>
            <a:r>
              <a:rPr lang="el-GR" sz="2000" b="1" dirty="0" smtClean="0">
                <a:solidFill>
                  <a:schemeClr val="tx1">
                    <a:lumMod val="95000"/>
                    <a:lumOff val="5000"/>
                  </a:schemeClr>
                </a:solidFill>
              </a:rPr>
              <a:t>τέγαση </a:t>
            </a:r>
            <a:r>
              <a:rPr lang="el-GR" sz="2000" b="1" dirty="0">
                <a:solidFill>
                  <a:schemeClr val="tx1">
                    <a:lumMod val="95000"/>
                    <a:lumOff val="5000"/>
                  </a:schemeClr>
                </a:solidFill>
              </a:rPr>
              <a:t>και </a:t>
            </a:r>
            <a:r>
              <a:rPr lang="el-GR" sz="2000" b="1" dirty="0" smtClean="0">
                <a:solidFill>
                  <a:schemeClr val="tx1">
                    <a:lumMod val="95000"/>
                    <a:lumOff val="5000"/>
                  </a:schemeClr>
                </a:solidFill>
              </a:rPr>
              <a:t>το </a:t>
            </a:r>
            <a:r>
              <a:rPr lang="el-GR" sz="2000" b="1" dirty="0">
                <a:solidFill>
                  <a:schemeClr val="tx1">
                    <a:lumMod val="95000"/>
                    <a:lumOff val="5000"/>
                  </a:schemeClr>
                </a:solidFill>
              </a:rPr>
              <a:t>αειφόρο κτίριο</a:t>
            </a:r>
          </a:p>
          <a:p>
            <a:pPr marL="411480" indent="-342900">
              <a:buFont typeface="Wingdings" pitchFamily="2" charset="2"/>
              <a:buChar char="v"/>
            </a:pPr>
            <a:r>
              <a:rPr lang="el-GR" sz="2000" b="1" dirty="0">
                <a:solidFill>
                  <a:schemeClr val="tx1">
                    <a:lumMod val="95000"/>
                    <a:lumOff val="5000"/>
                  </a:schemeClr>
                </a:solidFill>
              </a:rPr>
              <a:t>Ενέργεια</a:t>
            </a:r>
            <a:endParaRPr lang="el-GR" sz="2000" b="1" dirty="0">
              <a:solidFill>
                <a:schemeClr val="tx1">
                  <a:lumMod val="95000"/>
                  <a:lumOff val="5000"/>
                </a:schemeClr>
              </a:solidFill>
            </a:endParaRPr>
          </a:p>
        </p:txBody>
      </p:sp>
    </p:spTree>
    <p:extLst>
      <p:ext uri="{BB962C8B-B14F-4D97-AF65-F5344CB8AC3E}">
        <p14:creationId xmlns:p14="http://schemas.microsoft.com/office/powerpoint/2010/main" val="32312014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71600" y="1628800"/>
            <a:ext cx="7200800" cy="1152128"/>
          </a:xfrm>
        </p:spPr>
        <p:txBody>
          <a:bodyPr>
            <a:normAutofit fontScale="90000"/>
          </a:bodyPr>
          <a:lstStyle/>
          <a:p>
            <a:pPr algn="ctr"/>
            <a:r>
              <a:rPr lang="el-GR" sz="2800" b="1" dirty="0">
                <a:solidFill>
                  <a:schemeClr val="tx1">
                    <a:lumMod val="95000"/>
                    <a:lumOff val="5000"/>
                  </a:schemeClr>
                </a:solidFill>
              </a:rPr>
              <a:t>Εσωτερικές και παγκόσμιες προσπάθειες από την ΕΕ για την επίτευξη της αειφόρου ανάπτυξης:</a:t>
            </a:r>
            <a:endParaRPr lang="el-GR" sz="2800" b="1" dirty="0">
              <a:solidFill>
                <a:schemeClr val="tx1">
                  <a:lumMod val="95000"/>
                  <a:lumOff val="5000"/>
                </a:schemeClr>
              </a:solidFill>
            </a:endParaRPr>
          </a:p>
        </p:txBody>
      </p:sp>
      <p:sp>
        <p:nvSpPr>
          <p:cNvPr id="3" name="Θέση περιεχομένου 2"/>
          <p:cNvSpPr>
            <a:spLocks noGrp="1"/>
          </p:cNvSpPr>
          <p:nvPr>
            <p:ph sz="quarter" idx="16"/>
          </p:nvPr>
        </p:nvSpPr>
        <p:spPr>
          <a:xfrm>
            <a:off x="827584" y="3140968"/>
            <a:ext cx="7416824" cy="3096320"/>
          </a:xfrm>
        </p:spPr>
        <p:txBody>
          <a:bodyPr>
            <a:normAutofit/>
          </a:bodyPr>
          <a:lstStyle/>
          <a:p>
            <a:pPr marL="411480" indent="-342900">
              <a:buFont typeface="Wingdings" pitchFamily="2" charset="2"/>
              <a:buChar char="v"/>
            </a:pPr>
            <a:r>
              <a:rPr lang="el-GR" b="1" dirty="0">
                <a:solidFill>
                  <a:schemeClr val="tx1">
                    <a:lumMod val="95000"/>
                    <a:lumOff val="5000"/>
                  </a:schemeClr>
                </a:solidFill>
              </a:rPr>
              <a:t>Καταπολέμηση της κλιματικής αλλαγής.</a:t>
            </a:r>
          </a:p>
          <a:p>
            <a:pPr marL="411480" indent="-342900">
              <a:buFont typeface="Wingdings" pitchFamily="2" charset="2"/>
              <a:buChar char="v"/>
            </a:pPr>
            <a:r>
              <a:rPr lang="el-GR" b="1" dirty="0">
                <a:solidFill>
                  <a:schemeClr val="tx1">
                    <a:lumMod val="95000"/>
                    <a:lumOff val="5000"/>
                  </a:schemeClr>
                </a:solidFill>
              </a:rPr>
              <a:t>Η ανάγκη για βιώσιμες μεταφορές.</a:t>
            </a:r>
          </a:p>
          <a:p>
            <a:pPr marL="411480" indent="-342900">
              <a:buFont typeface="Wingdings" pitchFamily="2" charset="2"/>
              <a:buChar char="v"/>
            </a:pPr>
            <a:r>
              <a:rPr lang="el-GR" b="1" dirty="0">
                <a:solidFill>
                  <a:schemeClr val="tx1">
                    <a:lumMod val="95000"/>
                    <a:lumOff val="5000"/>
                  </a:schemeClr>
                </a:solidFill>
              </a:rPr>
              <a:t>Απειλές για τη δημόσια υγεία, συμπεριλαμβανομένων των μεταδοτικών ασθενειών και τη χρήση χημικών ουσιών.</a:t>
            </a:r>
          </a:p>
          <a:p>
            <a:pPr marL="411480" indent="-342900">
              <a:buFont typeface="Wingdings" pitchFamily="2" charset="2"/>
              <a:buChar char="v"/>
            </a:pPr>
            <a:r>
              <a:rPr lang="el-GR" b="1" dirty="0">
                <a:solidFill>
                  <a:schemeClr val="tx1">
                    <a:lumMod val="95000"/>
                    <a:lumOff val="5000"/>
                  </a:schemeClr>
                </a:solidFill>
              </a:rPr>
              <a:t>Υ</a:t>
            </a:r>
            <a:r>
              <a:rPr lang="el-GR" b="1" dirty="0" smtClean="0">
                <a:solidFill>
                  <a:schemeClr val="tx1">
                    <a:lumMod val="95000"/>
                    <a:lumOff val="5000"/>
                  </a:schemeClr>
                </a:solidFill>
              </a:rPr>
              <a:t>πεύθυνη </a:t>
            </a:r>
            <a:r>
              <a:rPr lang="el-GR" b="1" dirty="0">
                <a:solidFill>
                  <a:schemeClr val="tx1">
                    <a:lumMod val="95000"/>
                    <a:lumOff val="5000"/>
                  </a:schemeClr>
                </a:solidFill>
              </a:rPr>
              <a:t>διαχείριση των φυσικών πόρων.</a:t>
            </a:r>
            <a:endParaRPr lang="el-GR" sz="2000" b="1" dirty="0">
              <a:solidFill>
                <a:schemeClr val="tx1">
                  <a:lumMod val="95000"/>
                  <a:lumOff val="5000"/>
                </a:schemeClr>
              </a:solidFill>
            </a:endParaRPr>
          </a:p>
        </p:txBody>
      </p:sp>
    </p:spTree>
    <p:extLst>
      <p:ext uri="{BB962C8B-B14F-4D97-AF65-F5344CB8AC3E}">
        <p14:creationId xmlns:p14="http://schemas.microsoft.com/office/powerpoint/2010/main" val="20114603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Θέση περιεχομένου 3"/>
          <p:cNvPicPr>
            <a:picLocks noGrp="1" noChangeAspect="1"/>
          </p:cNvPicPr>
          <p:nvPr>
            <p:ph sz="quarter" idx="16"/>
          </p:nvPr>
        </p:nvPicPr>
        <p:blipFill>
          <a:blip r:embed="rId2" cstate="print">
            <a:extLst>
              <a:ext uri="{28A0092B-C50C-407E-A947-70E740481C1C}">
                <a14:useLocalDpi xmlns:a14="http://schemas.microsoft.com/office/drawing/2010/main" val="0"/>
              </a:ext>
            </a:extLst>
          </a:blip>
          <a:stretch>
            <a:fillRect/>
          </a:stretch>
        </p:blipFill>
        <p:spPr>
          <a:xfrm>
            <a:off x="1691680" y="1268760"/>
            <a:ext cx="5904656" cy="4770137"/>
          </a:xfrm>
          <a:pattFill prst="divot">
            <a:fgClr>
              <a:schemeClr val="bg2">
                <a:lumMod val="50000"/>
              </a:schemeClr>
            </a:fgClr>
            <a:bgClr>
              <a:schemeClr val="bg1"/>
            </a:bgClr>
          </a:pattFill>
        </p:spPr>
      </p:pic>
    </p:spTree>
    <p:extLst>
      <p:ext uri="{BB962C8B-B14F-4D97-AF65-F5344CB8AC3E}">
        <p14:creationId xmlns:p14="http://schemas.microsoft.com/office/powerpoint/2010/main" val="25319156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1412776"/>
            <a:ext cx="7704856" cy="936104"/>
          </a:xfrm>
        </p:spPr>
        <p:txBody>
          <a:bodyPr>
            <a:noAutofit/>
          </a:bodyPr>
          <a:lstStyle/>
          <a:p>
            <a:pPr algn="ctr"/>
            <a:r>
              <a:rPr lang="el-GR" sz="2800" b="1" dirty="0">
                <a:solidFill>
                  <a:schemeClr val="tx1">
                    <a:lumMod val="95000"/>
                    <a:lumOff val="5000"/>
                  </a:schemeClr>
                </a:solidFill>
              </a:rPr>
              <a:t>Η ηθική </a:t>
            </a:r>
            <a:r>
              <a:rPr lang="el-GR" sz="2800" b="1" dirty="0" smtClean="0">
                <a:solidFill>
                  <a:schemeClr val="tx1">
                    <a:lumMod val="95000"/>
                    <a:lumOff val="5000"/>
                  </a:schemeClr>
                </a:solidFill>
              </a:rPr>
              <a:t>της </a:t>
            </a:r>
            <a:r>
              <a:rPr lang="el-GR" sz="2800" b="1" dirty="0">
                <a:solidFill>
                  <a:schemeClr val="tx1">
                    <a:lumMod val="95000"/>
                    <a:lumOff val="5000"/>
                  </a:schemeClr>
                </a:solidFill>
              </a:rPr>
              <a:t>βιωσιμότητα ως ολιστική θεώρηση</a:t>
            </a:r>
            <a:endParaRPr lang="el-GR" sz="2800" b="1" dirty="0">
              <a:solidFill>
                <a:schemeClr val="tx1">
                  <a:lumMod val="95000"/>
                  <a:lumOff val="5000"/>
                </a:schemeClr>
              </a:solidFill>
            </a:endParaRPr>
          </a:p>
        </p:txBody>
      </p:sp>
      <p:sp>
        <p:nvSpPr>
          <p:cNvPr id="3" name="Θέση περιεχομένου 2"/>
          <p:cNvSpPr>
            <a:spLocks noGrp="1"/>
          </p:cNvSpPr>
          <p:nvPr>
            <p:ph sz="quarter" idx="16"/>
          </p:nvPr>
        </p:nvSpPr>
        <p:spPr>
          <a:xfrm>
            <a:off x="827584" y="2420938"/>
            <a:ext cx="7488832" cy="3816350"/>
          </a:xfrm>
        </p:spPr>
        <p:txBody>
          <a:bodyPr>
            <a:normAutofit fontScale="92500" lnSpcReduction="10000"/>
          </a:bodyPr>
          <a:lstStyle/>
          <a:p>
            <a:pPr algn="just">
              <a:buFont typeface="Arial" pitchFamily="34" charset="0"/>
              <a:buChar char="•"/>
            </a:pPr>
            <a:r>
              <a:rPr lang="en-US" sz="2000" b="1" dirty="0" smtClean="0">
                <a:solidFill>
                  <a:schemeClr val="tx1">
                    <a:lumMod val="95000"/>
                    <a:lumOff val="5000"/>
                  </a:schemeClr>
                </a:solidFill>
              </a:rPr>
              <a:t> </a:t>
            </a:r>
            <a:r>
              <a:rPr lang="el-GR" sz="2000" b="1" dirty="0">
                <a:solidFill>
                  <a:schemeClr val="tx1">
                    <a:lumMod val="95000"/>
                    <a:lumOff val="5000"/>
                  </a:schemeClr>
                </a:solidFill>
              </a:rPr>
              <a:t>Η ιδέα της αειφόρου ανάπτυξης ως μια ολιστική θεώρηση συνεπάγεται θεμελιώδεις αλλαγές σε όλα τα επίπεδα της κοινωνικής, οικονομικής, πολιτικής, και πολιτιστικές δομές, που σημαίνει μια θεμελιώδη αναδιάρθρωση της σημερινής κοινωνίας.</a:t>
            </a:r>
          </a:p>
          <a:p>
            <a:pPr algn="just">
              <a:buFont typeface="Arial" pitchFamily="34" charset="0"/>
              <a:buChar char="•"/>
            </a:pPr>
            <a:r>
              <a:rPr lang="el-GR" sz="2000" b="1" dirty="0">
                <a:solidFill>
                  <a:schemeClr val="tx1">
                    <a:lumMod val="95000"/>
                    <a:lumOff val="5000"/>
                  </a:schemeClr>
                </a:solidFill>
              </a:rPr>
              <a:t>  Η αειφόρος ανάπτυξη είναι ότι η ανάπτυξη, η οποία μας επιτρέπει να ανταποκρίνεται στις ανάγκες και τις προσδοκίες τόσο των σημερινών όσο και των μελλοντικών γενεών πάντα σε ένα συγκεκριμένο κοινωνικό-ιστορικό και περιβαλλοντικό πλαίσιο, χωρίς να υπονομεύει την ικανότητα της φύσης και των πολιτισμών για την </a:t>
            </a:r>
            <a:r>
              <a:rPr lang="el-GR" sz="2000" b="1" dirty="0" err="1">
                <a:solidFill>
                  <a:schemeClr val="tx1">
                    <a:lumMod val="95000"/>
                    <a:lumOff val="5000"/>
                  </a:schemeClr>
                </a:solidFill>
              </a:rPr>
              <a:t>αυτο</a:t>
            </a:r>
            <a:r>
              <a:rPr lang="el-GR" sz="2000" b="1" dirty="0">
                <a:solidFill>
                  <a:schemeClr val="tx1">
                    <a:lumMod val="95000"/>
                    <a:lumOff val="5000"/>
                  </a:schemeClr>
                </a:solidFill>
              </a:rPr>
              <a:t>-αναγέννησης, δίνοντας παράλληλα ιδιαίτερη προσοχή στην εξάλειψη της φτώχειας, την κοινωνική αδικία, τις ανισότητες και στις σχέσεις μεταξύ των εθνών.</a:t>
            </a:r>
            <a:endParaRPr lang="el-GR" sz="2000" b="1" dirty="0">
              <a:solidFill>
                <a:schemeClr val="tx1">
                  <a:lumMod val="95000"/>
                  <a:lumOff val="5000"/>
                </a:schemeClr>
              </a:solidFill>
            </a:endParaRPr>
          </a:p>
        </p:txBody>
      </p:sp>
    </p:spTree>
    <p:extLst>
      <p:ext uri="{BB962C8B-B14F-4D97-AF65-F5344CB8AC3E}">
        <p14:creationId xmlns:p14="http://schemas.microsoft.com/office/powerpoint/2010/main" val="31611997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268760"/>
            <a:ext cx="7024744" cy="864096"/>
          </a:xfrm>
        </p:spPr>
        <p:txBody>
          <a:bodyPr>
            <a:noAutofit/>
          </a:bodyPr>
          <a:lstStyle/>
          <a:p>
            <a:pPr algn="ctr"/>
            <a:r>
              <a:rPr lang="el-GR" sz="2800" b="1" dirty="0">
                <a:solidFill>
                  <a:schemeClr val="tx1">
                    <a:lumMod val="95000"/>
                    <a:lumOff val="5000"/>
                  </a:schemeClr>
                </a:solidFill>
              </a:rPr>
              <a:t>Η ηθική της βιωσιμότητα ως ολιστική θεώρηση</a:t>
            </a:r>
            <a:endParaRPr lang="el-GR" sz="2800" dirty="0"/>
          </a:p>
        </p:txBody>
      </p:sp>
      <p:sp>
        <p:nvSpPr>
          <p:cNvPr id="3" name="Θέση περιεχομένου 2"/>
          <p:cNvSpPr>
            <a:spLocks noGrp="1"/>
          </p:cNvSpPr>
          <p:nvPr>
            <p:ph sz="quarter" idx="16"/>
          </p:nvPr>
        </p:nvSpPr>
        <p:spPr>
          <a:xfrm>
            <a:off x="611560" y="2348880"/>
            <a:ext cx="7848872" cy="4104456"/>
          </a:xfrm>
        </p:spPr>
        <p:txBody>
          <a:bodyPr>
            <a:normAutofit fontScale="92500" lnSpcReduction="10000"/>
          </a:bodyPr>
          <a:lstStyle/>
          <a:p>
            <a:pPr marL="411480" indent="-342900" algn="just">
              <a:buFont typeface="Wingdings" pitchFamily="2" charset="2"/>
              <a:buChar char="v"/>
            </a:pPr>
            <a:r>
              <a:rPr lang="el-GR" sz="2000" b="1" dirty="0">
                <a:solidFill>
                  <a:schemeClr val="tx1">
                    <a:lumMod val="95000"/>
                    <a:lumOff val="5000"/>
                  </a:schemeClr>
                </a:solidFill>
              </a:rPr>
              <a:t>Ευθύνη έχει γίνει η βασική ηθική επιταγή στο σύγχρονο πολιτισμό, και θα πρέπει να είναι </a:t>
            </a:r>
            <a:r>
              <a:rPr lang="el-GR" sz="2000" b="1" dirty="0" smtClean="0">
                <a:solidFill>
                  <a:schemeClr val="tx1">
                    <a:lumMod val="95000"/>
                    <a:lumOff val="5000"/>
                  </a:schemeClr>
                </a:solidFill>
              </a:rPr>
              <a:t>ένα αναπόφευκτο </a:t>
            </a:r>
            <a:r>
              <a:rPr lang="el-GR" sz="2000" b="1" dirty="0">
                <a:solidFill>
                  <a:schemeClr val="tx1">
                    <a:lumMod val="95000"/>
                    <a:lumOff val="5000"/>
                  </a:schemeClr>
                </a:solidFill>
              </a:rPr>
              <a:t>κριτήριο για την </a:t>
            </a:r>
            <a:r>
              <a:rPr lang="el-GR" sz="2000" b="1" dirty="0" smtClean="0">
                <a:solidFill>
                  <a:schemeClr val="tx1">
                    <a:lumMod val="95000"/>
                    <a:lumOff val="5000"/>
                  </a:schemeClr>
                </a:solidFill>
              </a:rPr>
              <a:t>αξιολόγηση στις ανθρώπινες </a:t>
            </a:r>
            <a:r>
              <a:rPr lang="el-GR" sz="2000" b="1" dirty="0">
                <a:solidFill>
                  <a:schemeClr val="tx1">
                    <a:lumMod val="95000"/>
                    <a:lumOff val="5000"/>
                  </a:schemeClr>
                </a:solidFill>
              </a:rPr>
              <a:t>ενέργειες, </a:t>
            </a:r>
            <a:r>
              <a:rPr lang="el-GR" sz="2000" b="1" dirty="0" smtClean="0">
                <a:solidFill>
                  <a:schemeClr val="tx1">
                    <a:lumMod val="95000"/>
                    <a:lumOff val="5000"/>
                  </a:schemeClr>
                </a:solidFill>
              </a:rPr>
              <a:t>συμπεριλαμβανόμενες, </a:t>
            </a:r>
            <a:r>
              <a:rPr lang="el-GR" sz="2000" b="1" dirty="0">
                <a:solidFill>
                  <a:schemeClr val="tx1">
                    <a:lumMod val="95000"/>
                    <a:lumOff val="5000"/>
                  </a:schemeClr>
                </a:solidFill>
              </a:rPr>
              <a:t>με έναν ιδιαίτερο </a:t>
            </a:r>
            <a:r>
              <a:rPr lang="el-GR" sz="2000" b="1" dirty="0" smtClean="0">
                <a:solidFill>
                  <a:schemeClr val="tx1">
                    <a:lumMod val="95000"/>
                    <a:lumOff val="5000"/>
                  </a:schemeClr>
                </a:solidFill>
              </a:rPr>
              <a:t>τρόπο στις </a:t>
            </a:r>
            <a:r>
              <a:rPr lang="el-GR" sz="2000" b="1" dirty="0">
                <a:solidFill>
                  <a:schemeClr val="tx1">
                    <a:lumMod val="95000"/>
                    <a:lumOff val="5000"/>
                  </a:schemeClr>
                </a:solidFill>
              </a:rPr>
              <a:t>δραστηριότητες ανάπτυξης. Τα ανθρώπινα όντα έχουν την ευθύνη και την ηθική υποχρέωση όχι μόνο να </a:t>
            </a:r>
            <a:r>
              <a:rPr lang="el-GR" sz="2000" b="1" dirty="0" smtClean="0">
                <a:solidFill>
                  <a:schemeClr val="tx1">
                    <a:lumMod val="95000"/>
                    <a:lumOff val="5000"/>
                  </a:schemeClr>
                </a:solidFill>
              </a:rPr>
              <a:t>διατηρήσουν το παρόν </a:t>
            </a:r>
            <a:r>
              <a:rPr lang="el-GR" sz="2000" b="1" dirty="0">
                <a:solidFill>
                  <a:schemeClr val="tx1">
                    <a:lumMod val="95000"/>
                    <a:lumOff val="5000"/>
                  </a:schemeClr>
                </a:solidFill>
              </a:rPr>
              <a:t>και το μέλλον </a:t>
            </a:r>
            <a:r>
              <a:rPr lang="el-GR" sz="2000" b="1" dirty="0" smtClean="0">
                <a:solidFill>
                  <a:schemeClr val="tx1">
                    <a:lumMod val="95000"/>
                    <a:lumOff val="5000"/>
                  </a:schemeClr>
                </a:solidFill>
              </a:rPr>
              <a:t>της </a:t>
            </a:r>
            <a:r>
              <a:rPr lang="el-GR" sz="2000" b="1" dirty="0">
                <a:solidFill>
                  <a:schemeClr val="tx1">
                    <a:lumMod val="95000"/>
                    <a:lumOff val="5000"/>
                  </a:schemeClr>
                </a:solidFill>
              </a:rPr>
              <a:t>ύπαρξή τους, αλλά και την ύπαρξη όλων των ζωντανών ειδών στον πλανήτη.</a:t>
            </a:r>
          </a:p>
          <a:p>
            <a:pPr marL="411480" indent="-342900" algn="just">
              <a:buFont typeface="Wingdings" pitchFamily="2" charset="2"/>
              <a:buChar char="v"/>
            </a:pPr>
            <a:r>
              <a:rPr lang="el-GR" sz="2000" b="1" dirty="0">
                <a:solidFill>
                  <a:schemeClr val="tx1">
                    <a:lumMod val="95000"/>
                    <a:lumOff val="5000"/>
                  </a:schemeClr>
                </a:solidFill>
              </a:rPr>
              <a:t>Οι νέες ηθικές αξίες για μια ολιστική αντίληψη της βιωσιμότητας πρέπει τώρα να είναι ο σεβασμός της ακεραιότητας του περιβάλλοντος και όλων των μορφών της ζωής του και τα ζωτικά συστήματα υποστήριξης? σεβασμός της πολιτιστικής πολυμορφίας του πλανήτη και της ανθρώπινης αξιοπρέπειας και της ακεραιότητας? και της ισότητας και της αλληλεγγύης μεταξύ των </a:t>
            </a:r>
            <a:r>
              <a:rPr lang="el-GR" sz="2000" b="1" dirty="0" smtClean="0">
                <a:solidFill>
                  <a:schemeClr val="tx1">
                    <a:lumMod val="95000"/>
                    <a:lumOff val="5000"/>
                  </a:schemeClr>
                </a:solidFill>
              </a:rPr>
              <a:t>ατόμων</a:t>
            </a:r>
            <a:endParaRPr lang="el-GR" sz="2000" b="1" dirty="0">
              <a:solidFill>
                <a:schemeClr val="tx1">
                  <a:lumMod val="95000"/>
                  <a:lumOff val="5000"/>
                </a:schemeClr>
              </a:solidFill>
            </a:endParaRPr>
          </a:p>
        </p:txBody>
      </p:sp>
    </p:spTree>
    <p:extLst>
      <p:ext uri="{BB962C8B-B14F-4D97-AF65-F5344CB8AC3E}">
        <p14:creationId xmlns:p14="http://schemas.microsoft.com/office/powerpoint/2010/main" val="26635397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39552" y="1412776"/>
            <a:ext cx="8064896" cy="864096"/>
          </a:xfrm>
        </p:spPr>
        <p:txBody>
          <a:bodyPr>
            <a:noAutofit/>
          </a:bodyPr>
          <a:lstStyle/>
          <a:p>
            <a:pPr algn="ctr"/>
            <a:r>
              <a:rPr lang="el-GR" sz="2800" b="1" dirty="0">
                <a:solidFill>
                  <a:schemeClr val="tx1"/>
                </a:solidFill>
              </a:rPr>
              <a:t>ΚΟΙΝΩΝΙΚΟ-ΠΟΛΙΤΙΣΤΙΚΑ </a:t>
            </a:r>
            <a:r>
              <a:rPr lang="el-GR" sz="2800" b="1" dirty="0" err="1">
                <a:solidFill>
                  <a:schemeClr val="tx1"/>
                </a:solidFill>
              </a:rPr>
              <a:t>κονστρουκτιβιστική</a:t>
            </a:r>
            <a:r>
              <a:rPr lang="el-GR" sz="2800" b="1" dirty="0">
                <a:solidFill>
                  <a:schemeClr val="tx1"/>
                </a:solidFill>
              </a:rPr>
              <a:t> ΠΡΟΟΠΤΙΚΗ</a:t>
            </a:r>
            <a:endParaRPr lang="el-GR" sz="2800" b="1" dirty="0">
              <a:solidFill>
                <a:schemeClr val="tx1"/>
              </a:solidFill>
            </a:endParaRPr>
          </a:p>
        </p:txBody>
      </p:sp>
      <p:sp>
        <p:nvSpPr>
          <p:cNvPr id="3" name="Θέση περιεχομένου 2"/>
          <p:cNvSpPr>
            <a:spLocks noGrp="1"/>
          </p:cNvSpPr>
          <p:nvPr>
            <p:ph sz="quarter" idx="16"/>
          </p:nvPr>
        </p:nvSpPr>
        <p:spPr>
          <a:xfrm>
            <a:off x="683568" y="2276872"/>
            <a:ext cx="7776864" cy="4176464"/>
          </a:xfrm>
        </p:spPr>
        <p:txBody>
          <a:bodyPr>
            <a:normAutofit fontScale="92500" lnSpcReduction="10000"/>
          </a:bodyPr>
          <a:lstStyle/>
          <a:p>
            <a:pPr algn="just"/>
            <a:r>
              <a:rPr lang="el-GR" sz="2000" b="1" dirty="0">
                <a:solidFill>
                  <a:schemeClr val="tx1"/>
                </a:solidFill>
              </a:rPr>
              <a:t>Παγκόσμιες αλλαγές στην οικονομία, την κοινωνία και τον πολιτισμό επηρεάζουν το πώς η επιστήμη και, ως εκ τούτου, επίσης, πώς πανεπιστημιακή εκπαίδευση είναι κατανοητό. Αυτές οι αλλαγές μπορεί να </a:t>
            </a:r>
            <a:r>
              <a:rPr lang="el-GR" sz="2000" b="1" dirty="0" smtClean="0">
                <a:solidFill>
                  <a:schemeClr val="tx1"/>
                </a:solidFill>
              </a:rPr>
              <a:t>χαρακτηρίζονται </a:t>
            </a:r>
            <a:r>
              <a:rPr lang="el-GR" sz="2000" b="1" dirty="0">
                <a:solidFill>
                  <a:schemeClr val="tx1"/>
                </a:solidFill>
              </a:rPr>
              <a:t>από αυξημένη πολυπλοκότητα, συνεκτικότητα, και την ταχύτητα των μετασχηματισμών στα ερευνητικά αντικείμενα. Σε μια συνοπτική επισκόπηση, μερικά από τα σημαντικότερα εξελίξεις έχουν ως εξής:</a:t>
            </a:r>
          </a:p>
          <a:p>
            <a:pPr algn="just"/>
            <a:endParaRPr lang="el-GR" sz="2000" b="1" dirty="0">
              <a:solidFill>
                <a:schemeClr val="tx1"/>
              </a:solidFill>
            </a:endParaRPr>
          </a:p>
          <a:p>
            <a:pPr marL="411480" indent="-342900" algn="just">
              <a:buFont typeface="Arial" panose="020B0604020202020204" pitchFamily="34" charset="0"/>
              <a:buChar char="•"/>
            </a:pPr>
            <a:r>
              <a:rPr lang="el-GR" sz="2000" b="1" dirty="0">
                <a:solidFill>
                  <a:schemeClr val="tx1"/>
                </a:solidFill>
              </a:rPr>
              <a:t>Έννοια της </a:t>
            </a:r>
            <a:r>
              <a:rPr lang="el-GR" sz="2000" b="1" dirty="0" err="1">
                <a:solidFill>
                  <a:schemeClr val="tx1"/>
                </a:solidFill>
              </a:rPr>
              <a:t>αειφορίας</a:t>
            </a:r>
            <a:endParaRPr lang="el-GR" sz="2000" b="1" dirty="0">
              <a:solidFill>
                <a:schemeClr val="tx1"/>
              </a:solidFill>
            </a:endParaRPr>
          </a:p>
          <a:p>
            <a:pPr marL="411480" indent="-342900" algn="just">
              <a:buFont typeface="Arial" panose="020B0604020202020204" pitchFamily="34" charset="0"/>
              <a:buChar char="•"/>
            </a:pPr>
            <a:r>
              <a:rPr lang="el-GR" sz="2000" b="1" dirty="0" smtClean="0">
                <a:solidFill>
                  <a:schemeClr val="tx1"/>
                </a:solidFill>
              </a:rPr>
              <a:t>Αυξανόμενη </a:t>
            </a:r>
            <a:r>
              <a:rPr lang="el-GR" sz="2000" b="1" dirty="0">
                <a:solidFill>
                  <a:schemeClr val="tx1"/>
                </a:solidFill>
              </a:rPr>
              <a:t>πολυπλοκότητα</a:t>
            </a:r>
          </a:p>
          <a:p>
            <a:pPr marL="411480" indent="-342900" algn="just">
              <a:buFont typeface="Arial" panose="020B0604020202020204" pitchFamily="34" charset="0"/>
              <a:buChar char="•"/>
            </a:pPr>
            <a:r>
              <a:rPr lang="el-GR" sz="2000" b="1" dirty="0" smtClean="0">
                <a:solidFill>
                  <a:schemeClr val="tx1"/>
                </a:solidFill>
              </a:rPr>
              <a:t>Παγκοσμιοποίηση</a:t>
            </a:r>
            <a:endParaRPr lang="el-GR" sz="2000" b="1" dirty="0">
              <a:solidFill>
                <a:schemeClr val="tx1"/>
              </a:solidFill>
            </a:endParaRPr>
          </a:p>
          <a:p>
            <a:pPr marL="411480" indent="-342900" algn="just">
              <a:buFont typeface="Arial" panose="020B0604020202020204" pitchFamily="34" charset="0"/>
              <a:buChar char="•"/>
            </a:pPr>
            <a:r>
              <a:rPr lang="el-GR" sz="2000" b="1" dirty="0">
                <a:solidFill>
                  <a:schemeClr val="tx1"/>
                </a:solidFill>
              </a:rPr>
              <a:t>Διακυβέρνηση</a:t>
            </a:r>
          </a:p>
          <a:p>
            <a:pPr marL="411480" indent="-342900" algn="just">
              <a:buFont typeface="Arial" panose="020B0604020202020204" pitchFamily="34" charset="0"/>
              <a:buChar char="•"/>
            </a:pPr>
            <a:r>
              <a:rPr lang="el-GR" sz="2000" b="1" dirty="0" smtClean="0">
                <a:solidFill>
                  <a:schemeClr val="tx1"/>
                </a:solidFill>
              </a:rPr>
              <a:t>Ανακλαστικό </a:t>
            </a:r>
            <a:r>
              <a:rPr lang="el-GR" sz="2000" b="1" dirty="0">
                <a:solidFill>
                  <a:schemeClr val="tx1"/>
                </a:solidFill>
              </a:rPr>
              <a:t>εκσυγχρονισμό</a:t>
            </a:r>
            <a:endParaRPr lang="el-GR" sz="2000" b="1" dirty="0">
              <a:solidFill>
                <a:schemeClr val="tx1"/>
              </a:solidFill>
            </a:endParaRPr>
          </a:p>
        </p:txBody>
      </p:sp>
    </p:spTree>
    <p:extLst>
      <p:ext uri="{BB962C8B-B14F-4D97-AF65-F5344CB8AC3E}">
        <p14:creationId xmlns:p14="http://schemas.microsoft.com/office/powerpoint/2010/main" val="33343443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268760"/>
            <a:ext cx="7024744" cy="1080120"/>
          </a:xfrm>
        </p:spPr>
        <p:txBody>
          <a:bodyPr>
            <a:normAutofit/>
          </a:bodyPr>
          <a:lstStyle/>
          <a:p>
            <a:pPr algn="ctr"/>
            <a:r>
              <a:rPr lang="el-GR" sz="2800" b="1" dirty="0" smtClean="0">
                <a:solidFill>
                  <a:prstClr val="black"/>
                </a:solidFill>
              </a:rPr>
              <a:t>ΚΟΙΝΩΝΙΚΟ-ΠΟΛΙΤΙΣΤΙΚΗ ΚΟΝΣΤΡΟΥΚΤΙΒΙΣΤΙΚΗ ΠΡΟΟΠΤΙΚΗ </a:t>
            </a:r>
            <a:endParaRPr lang="el-GR" dirty="0"/>
          </a:p>
        </p:txBody>
      </p:sp>
      <p:sp>
        <p:nvSpPr>
          <p:cNvPr id="3" name="Θέση περιεχομένου 2"/>
          <p:cNvSpPr>
            <a:spLocks noGrp="1"/>
          </p:cNvSpPr>
          <p:nvPr>
            <p:ph sz="quarter" idx="16"/>
          </p:nvPr>
        </p:nvSpPr>
        <p:spPr>
          <a:xfrm>
            <a:off x="1042988" y="2852936"/>
            <a:ext cx="7058025" cy="3384352"/>
          </a:xfrm>
        </p:spPr>
        <p:txBody>
          <a:bodyPr>
            <a:normAutofit/>
          </a:bodyPr>
          <a:lstStyle/>
          <a:p>
            <a:r>
              <a:rPr lang="el-GR" sz="2000" b="1" dirty="0">
                <a:solidFill>
                  <a:schemeClr val="tx1"/>
                </a:solidFill>
              </a:rPr>
              <a:t>Προκλήσεις εμφανίζονται κυρίως σε τρεις τομείς:</a:t>
            </a:r>
          </a:p>
          <a:p>
            <a:endParaRPr lang="el-GR" sz="2000" b="1" dirty="0">
              <a:solidFill>
                <a:schemeClr val="tx1"/>
              </a:solidFill>
            </a:endParaRPr>
          </a:p>
          <a:p>
            <a:r>
              <a:rPr lang="el-GR" sz="2000" b="1" dirty="0">
                <a:solidFill>
                  <a:schemeClr val="tx1"/>
                </a:solidFill>
              </a:rPr>
              <a:t>το αντικείμενο του τομέα,</a:t>
            </a:r>
          </a:p>
          <a:p>
            <a:r>
              <a:rPr lang="el-GR" sz="2000" b="1" dirty="0">
                <a:solidFill>
                  <a:schemeClr val="tx1"/>
                </a:solidFill>
              </a:rPr>
              <a:t>ο τομέας της στο κοινωνικό πλαίσιο, και</a:t>
            </a:r>
          </a:p>
          <a:p>
            <a:r>
              <a:rPr lang="el-GR" sz="2000" b="1" dirty="0">
                <a:solidFill>
                  <a:schemeClr val="tx1"/>
                </a:solidFill>
              </a:rPr>
              <a:t>ο τομέας της διαδικασίας</a:t>
            </a:r>
            <a:endParaRPr lang="el-GR" sz="2000" b="1" dirty="0">
              <a:solidFill>
                <a:schemeClr val="tx1"/>
              </a:solidFill>
            </a:endParaRPr>
          </a:p>
        </p:txBody>
      </p:sp>
    </p:spTree>
    <p:extLst>
      <p:ext uri="{BB962C8B-B14F-4D97-AF65-F5344CB8AC3E}">
        <p14:creationId xmlns:p14="http://schemas.microsoft.com/office/powerpoint/2010/main" val="39850251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412776"/>
            <a:ext cx="7200918" cy="864096"/>
          </a:xfrm>
        </p:spPr>
        <p:txBody>
          <a:bodyPr>
            <a:noAutofit/>
          </a:bodyPr>
          <a:lstStyle/>
          <a:p>
            <a:pPr algn="ctr"/>
            <a:r>
              <a:rPr lang="el-GR" sz="2800" b="1" dirty="0" err="1" smtClean="0">
                <a:solidFill>
                  <a:schemeClr val="tx1"/>
                </a:solidFill>
              </a:rPr>
              <a:t>ΘΕΜΑΤΙΚη</a:t>
            </a:r>
            <a:r>
              <a:rPr lang="el-GR" sz="2800" b="1" dirty="0" smtClean="0">
                <a:solidFill>
                  <a:schemeClr val="tx1"/>
                </a:solidFill>
              </a:rPr>
              <a:t> </a:t>
            </a:r>
            <a:r>
              <a:rPr lang="el-GR" sz="2800" b="1" dirty="0" err="1" smtClean="0">
                <a:solidFill>
                  <a:schemeClr val="tx1"/>
                </a:solidFill>
              </a:rPr>
              <a:t>ΕΝοΤΗΤΑ</a:t>
            </a:r>
            <a:r>
              <a:rPr lang="el-GR" sz="2800" b="1" dirty="0">
                <a:solidFill>
                  <a:schemeClr val="tx1"/>
                </a:solidFill>
              </a:rPr>
              <a:t>:? μαθαίνοντας για την </a:t>
            </a:r>
            <a:r>
              <a:rPr lang="el-GR" sz="2800" b="1" dirty="0" smtClean="0">
                <a:solidFill>
                  <a:schemeClr val="tx1"/>
                </a:solidFill>
              </a:rPr>
              <a:t>έρευνα με </a:t>
            </a:r>
            <a:r>
              <a:rPr lang="el-GR" sz="2800" b="1" dirty="0">
                <a:solidFill>
                  <a:schemeClr val="tx1"/>
                </a:solidFill>
              </a:rPr>
              <a:t>σύνθετα προβλήματα</a:t>
            </a:r>
            <a:endParaRPr lang="el-GR" sz="2800" b="1" dirty="0">
              <a:solidFill>
                <a:schemeClr val="tx1"/>
              </a:solidFill>
            </a:endParaRPr>
          </a:p>
        </p:txBody>
      </p:sp>
      <p:sp>
        <p:nvSpPr>
          <p:cNvPr id="3" name="Θέση περιεχομένου 2"/>
          <p:cNvSpPr>
            <a:spLocks noGrp="1"/>
          </p:cNvSpPr>
          <p:nvPr>
            <p:ph sz="quarter" idx="16"/>
          </p:nvPr>
        </p:nvSpPr>
        <p:spPr>
          <a:xfrm>
            <a:off x="827584" y="2564904"/>
            <a:ext cx="7344816" cy="3888432"/>
          </a:xfrm>
        </p:spPr>
        <p:txBody>
          <a:bodyPr>
            <a:normAutofit fontScale="92500" lnSpcReduction="10000"/>
          </a:bodyPr>
          <a:lstStyle/>
          <a:p>
            <a:pPr marL="411480" indent="-342900" algn="just">
              <a:buFont typeface="Wingdings" pitchFamily="2" charset="2"/>
              <a:buChar char="q"/>
            </a:pPr>
            <a:r>
              <a:rPr lang="el-GR" sz="2000" b="1" dirty="0">
                <a:solidFill>
                  <a:schemeClr val="tx1"/>
                </a:solidFill>
              </a:rPr>
              <a:t>Τα περιβαλλοντικά προβλήματα αποτελούν πραγματικά φαινόμενα, τα οποία επιφέρουν θέματα όπως η αβεβαιότητα, την πολυπλοκότητα και μη πληρότητα των πληροφοριών, αλλά και το πλαίσιο και την προσωπική εμπειρία.</a:t>
            </a:r>
          </a:p>
          <a:p>
            <a:pPr marL="411480" indent="-342900" algn="just">
              <a:buFont typeface="Wingdings" pitchFamily="2" charset="2"/>
              <a:buChar char="q"/>
            </a:pPr>
            <a:r>
              <a:rPr lang="el-GR" sz="2000" b="1" dirty="0">
                <a:solidFill>
                  <a:schemeClr val="tx1"/>
                </a:solidFill>
              </a:rPr>
              <a:t>Αυτό συνεπάγεται επίσης μια ενεργή προσέγγιση από την πλευρά του μαθητή, ο οποίος χρησιμοποιεί τη δική του ή της βάσης γνώσεων άμεσα, μαθαίνοντας πώς να χειριστεί και να μειώσουν την πολυπλοκότητα σε μια </a:t>
            </a:r>
            <a:r>
              <a:rPr lang="el-GR" sz="2000" b="1" dirty="0" err="1">
                <a:solidFill>
                  <a:schemeClr val="tx1"/>
                </a:solidFill>
              </a:rPr>
              <a:t>διαδραστική</a:t>
            </a:r>
            <a:r>
              <a:rPr lang="el-GR" sz="2000" b="1" dirty="0">
                <a:solidFill>
                  <a:schemeClr val="tx1"/>
                </a:solidFill>
              </a:rPr>
              <a:t> διαδικασία.</a:t>
            </a:r>
          </a:p>
          <a:p>
            <a:pPr marL="411480" indent="-342900" algn="just">
              <a:buFont typeface="Wingdings" pitchFamily="2" charset="2"/>
              <a:buChar char="q"/>
            </a:pPr>
            <a:r>
              <a:rPr lang="el-GR" sz="2000" b="1" dirty="0">
                <a:solidFill>
                  <a:schemeClr val="tx1"/>
                </a:solidFill>
              </a:rPr>
              <a:t>Από διδακτική άποψη, η πραγματικού κόσμου πρόβλημα παρέχει το σημείο εκκίνησης, τη διαμόρφωση, και ερεθίσματα για την ενεργό μάθηση, ενώ ο δάσκαλος παίρνει το ρόλο του διαμεσολαβητή.</a:t>
            </a:r>
            <a:endParaRPr lang="el-GR" sz="2000" b="1" dirty="0">
              <a:solidFill>
                <a:schemeClr val="tx1"/>
              </a:solidFill>
            </a:endParaRPr>
          </a:p>
        </p:txBody>
      </p:sp>
    </p:spTree>
    <p:extLst>
      <p:ext uri="{BB962C8B-B14F-4D97-AF65-F5344CB8AC3E}">
        <p14:creationId xmlns:p14="http://schemas.microsoft.com/office/powerpoint/2010/main" val="144334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340768"/>
            <a:ext cx="7024744" cy="936104"/>
          </a:xfrm>
        </p:spPr>
        <p:txBody>
          <a:bodyPr>
            <a:normAutofit/>
          </a:bodyPr>
          <a:lstStyle/>
          <a:p>
            <a:pPr algn="ctr"/>
            <a:r>
              <a:rPr lang="el-GR" sz="3200" b="1" dirty="0">
                <a:solidFill>
                  <a:schemeClr val="tx1"/>
                </a:solidFill>
              </a:rPr>
              <a:t>ΔΙΑΔΙΚΑΣΙΑ: μάθηση σε ομάδες</a:t>
            </a:r>
            <a:endParaRPr lang="el-GR" sz="3200" b="1" dirty="0">
              <a:solidFill>
                <a:schemeClr val="tx1"/>
              </a:solidFill>
            </a:endParaRPr>
          </a:p>
        </p:txBody>
      </p:sp>
      <p:sp>
        <p:nvSpPr>
          <p:cNvPr id="3" name="Θέση περιεχομένου 2"/>
          <p:cNvSpPr>
            <a:spLocks noGrp="1"/>
          </p:cNvSpPr>
          <p:nvPr>
            <p:ph sz="quarter" idx="16"/>
          </p:nvPr>
        </p:nvSpPr>
        <p:spPr>
          <a:xfrm>
            <a:off x="611560" y="2564904"/>
            <a:ext cx="7704856" cy="3888432"/>
          </a:xfrm>
        </p:spPr>
        <p:txBody>
          <a:bodyPr>
            <a:normAutofit fontScale="85000" lnSpcReduction="20000"/>
          </a:bodyPr>
          <a:lstStyle/>
          <a:p>
            <a:pPr marL="411480" indent="-342900" algn="just">
              <a:buFont typeface="Wingdings" pitchFamily="2" charset="2"/>
              <a:buChar char="q"/>
            </a:pPr>
            <a:r>
              <a:rPr lang="el-GR" sz="2000" b="1" dirty="0">
                <a:solidFill>
                  <a:schemeClr val="tx1"/>
                </a:solidFill>
              </a:rPr>
              <a:t>Η διαδικασία αλληλεπίδρασης και επικοινωνίας μεταξύ των εκπαιδευτικών και των μαθητών γίνεται όλο και πιο </a:t>
            </a:r>
            <a:r>
              <a:rPr lang="el-GR" sz="2000" b="1" dirty="0" err="1" smtClean="0">
                <a:solidFill>
                  <a:schemeClr val="tx1"/>
                </a:solidFill>
              </a:rPr>
              <a:t>σημαντικη</a:t>
            </a:r>
            <a:r>
              <a:rPr lang="el-GR" sz="2000" b="1" dirty="0" smtClean="0">
                <a:solidFill>
                  <a:schemeClr val="tx1"/>
                </a:solidFill>
              </a:rPr>
              <a:t> </a:t>
            </a:r>
            <a:r>
              <a:rPr lang="el-GR" sz="2000" b="1" dirty="0">
                <a:solidFill>
                  <a:schemeClr val="tx1"/>
                </a:solidFill>
              </a:rPr>
              <a:t>αλλά το κυριότερο, στον πραγματικό κόσμο </a:t>
            </a:r>
            <a:r>
              <a:rPr lang="el-GR" sz="2000" b="1" dirty="0" smtClean="0">
                <a:solidFill>
                  <a:schemeClr val="tx1"/>
                </a:solidFill>
              </a:rPr>
              <a:t>είναι τα σύνθετα </a:t>
            </a:r>
            <a:r>
              <a:rPr lang="el-GR" sz="2000" b="1" dirty="0">
                <a:solidFill>
                  <a:schemeClr val="tx1"/>
                </a:solidFill>
              </a:rPr>
              <a:t>προβλήματα </a:t>
            </a:r>
            <a:r>
              <a:rPr lang="el-GR" sz="2000" b="1" dirty="0" smtClean="0">
                <a:solidFill>
                  <a:schemeClr val="tx1"/>
                </a:solidFill>
              </a:rPr>
              <a:t>που απαιτούν </a:t>
            </a:r>
            <a:r>
              <a:rPr lang="el-GR" sz="2000" b="1" dirty="0">
                <a:solidFill>
                  <a:schemeClr val="tx1"/>
                </a:solidFill>
              </a:rPr>
              <a:t>μια διεπιστημονική προσέγγιση για την επίλυση προβλημάτων, η οποία απαιτεί ομαδική εργασία μεταξύ μιας ομάδας ερευνητών.</a:t>
            </a:r>
          </a:p>
          <a:p>
            <a:pPr marL="411480" indent="-342900" algn="just">
              <a:buFont typeface="Wingdings" pitchFamily="2" charset="2"/>
              <a:buChar char="q"/>
            </a:pPr>
            <a:r>
              <a:rPr lang="el-GR" sz="2000" b="1" dirty="0">
                <a:solidFill>
                  <a:schemeClr val="tx1"/>
                </a:solidFill>
              </a:rPr>
              <a:t>Ο ενεργός ρόλος των φοιτητών είναι </a:t>
            </a:r>
            <a:r>
              <a:rPr lang="el-GR" sz="2000" b="1" dirty="0" smtClean="0">
                <a:solidFill>
                  <a:schemeClr val="tx1"/>
                </a:solidFill>
              </a:rPr>
              <a:t>απαραίτητος: </a:t>
            </a:r>
            <a:r>
              <a:rPr lang="el-GR" sz="2000" b="1" dirty="0">
                <a:solidFill>
                  <a:schemeClr val="tx1"/>
                </a:solidFill>
              </a:rPr>
              <a:t>Πρέπει να είναι </a:t>
            </a:r>
            <a:r>
              <a:rPr lang="el-GR" sz="2000" b="1" dirty="0" err="1">
                <a:solidFill>
                  <a:schemeClr val="tx1"/>
                </a:solidFill>
              </a:rPr>
              <a:t>αυτο</a:t>
            </a:r>
            <a:r>
              <a:rPr lang="el-GR" sz="2000" b="1" dirty="0">
                <a:solidFill>
                  <a:schemeClr val="tx1"/>
                </a:solidFill>
              </a:rPr>
              <a:t>- </a:t>
            </a:r>
            <a:r>
              <a:rPr lang="el-GR" sz="2000" b="1" dirty="0" smtClean="0">
                <a:solidFill>
                  <a:schemeClr val="tx1"/>
                </a:solidFill>
              </a:rPr>
              <a:t>οργανωμένοι, να διασπούν </a:t>
            </a:r>
            <a:r>
              <a:rPr lang="el-GR" sz="2000" b="1" dirty="0">
                <a:solidFill>
                  <a:schemeClr val="tx1"/>
                </a:solidFill>
              </a:rPr>
              <a:t>ενεργά τη </a:t>
            </a:r>
            <a:r>
              <a:rPr lang="el-GR" sz="2000" b="1" dirty="0" smtClean="0">
                <a:solidFill>
                  <a:schemeClr val="tx1"/>
                </a:solidFill>
              </a:rPr>
              <a:t>φύση </a:t>
            </a:r>
            <a:r>
              <a:rPr lang="el-GR" sz="2000" b="1" dirty="0">
                <a:solidFill>
                  <a:schemeClr val="tx1"/>
                </a:solidFill>
              </a:rPr>
              <a:t>του προβλήματος σε </a:t>
            </a:r>
            <a:r>
              <a:rPr lang="el-GR" sz="2000" b="1" dirty="0" err="1">
                <a:solidFill>
                  <a:schemeClr val="tx1"/>
                </a:solidFill>
              </a:rPr>
              <a:t>υπο</a:t>
            </a:r>
            <a:r>
              <a:rPr lang="el-GR" sz="2000" b="1" dirty="0">
                <a:solidFill>
                  <a:schemeClr val="tx1"/>
                </a:solidFill>
              </a:rPr>
              <a:t>-εργασίες και με τον τρόπο αυτό να </a:t>
            </a:r>
            <a:r>
              <a:rPr lang="el-GR" sz="2000" b="1" dirty="0" smtClean="0">
                <a:solidFill>
                  <a:schemeClr val="tx1"/>
                </a:solidFill>
              </a:rPr>
              <a:t>αποφασίσουν </a:t>
            </a:r>
            <a:r>
              <a:rPr lang="el-GR" sz="2000" b="1" dirty="0">
                <a:solidFill>
                  <a:schemeClr val="tx1"/>
                </a:solidFill>
              </a:rPr>
              <a:t>τι μπορούν και θέλουν να μάθουν. Οι αλλαγές </a:t>
            </a:r>
            <a:r>
              <a:rPr lang="el-GR" sz="2000" b="1" dirty="0" smtClean="0">
                <a:solidFill>
                  <a:schemeClr val="tx1"/>
                </a:solidFill>
              </a:rPr>
              <a:t>στο διδακτικό </a:t>
            </a:r>
            <a:r>
              <a:rPr lang="el-GR" sz="2000" b="1" dirty="0">
                <a:solidFill>
                  <a:schemeClr val="tx1"/>
                </a:solidFill>
              </a:rPr>
              <a:t>παράδειγμα από την "εκμάθηση με το άκουσμα" στο "μαθαίνω κάνοντας».</a:t>
            </a:r>
          </a:p>
          <a:p>
            <a:pPr marL="411480" indent="-342900" algn="just">
              <a:buFont typeface="Wingdings" pitchFamily="2" charset="2"/>
              <a:buChar char="q"/>
            </a:pPr>
            <a:r>
              <a:rPr lang="el-GR" sz="2000" b="1" dirty="0">
                <a:solidFill>
                  <a:schemeClr val="tx1"/>
                </a:solidFill>
              </a:rPr>
              <a:t>Ο ρόλος του δασκάλου αλλάζει από ένα διανομέα της γνώσης σε έναν διευθυντή </a:t>
            </a:r>
            <a:r>
              <a:rPr lang="el-GR" sz="2000" b="1" dirty="0" smtClean="0">
                <a:solidFill>
                  <a:schemeClr val="tx1"/>
                </a:solidFill>
              </a:rPr>
              <a:t>διαδικασίας, </a:t>
            </a:r>
            <a:r>
              <a:rPr lang="el-GR" sz="2000" b="1" dirty="0">
                <a:solidFill>
                  <a:schemeClr val="tx1"/>
                </a:solidFill>
              </a:rPr>
              <a:t>βοηθώντας τους μαθητές στη μαθησιακή διαδικασία τους από την έναρξη των διαδικασιών τον προβληματισμό και την υποστήριξη τους, αν είναι απαραίτητο, επί της ουσίας θέματα</a:t>
            </a:r>
            <a:endParaRPr lang="el-GR" sz="2000" b="1" dirty="0">
              <a:solidFill>
                <a:schemeClr val="tx1"/>
              </a:solidFill>
            </a:endParaRPr>
          </a:p>
        </p:txBody>
      </p:sp>
    </p:spTree>
    <p:extLst>
      <p:ext uri="{BB962C8B-B14F-4D97-AF65-F5344CB8AC3E}">
        <p14:creationId xmlns:p14="http://schemas.microsoft.com/office/powerpoint/2010/main" val="15498169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764704"/>
            <a:ext cx="7024744" cy="601136"/>
          </a:xfrm>
        </p:spPr>
        <p:txBody>
          <a:bodyPr>
            <a:normAutofit/>
          </a:bodyPr>
          <a:lstStyle/>
          <a:p>
            <a:pPr algn="ctr"/>
            <a:r>
              <a:rPr lang="el-GR" sz="2800" b="1" dirty="0" smtClean="0">
                <a:solidFill>
                  <a:schemeClr val="tx1"/>
                </a:solidFill>
              </a:rPr>
              <a:t>Πίνακας Περιεχομένων</a:t>
            </a:r>
            <a:endParaRPr lang="el-GR" sz="2800" b="1" dirty="0">
              <a:solidFill>
                <a:schemeClr val="tx1"/>
              </a:solidFill>
            </a:endParaRPr>
          </a:p>
        </p:txBody>
      </p:sp>
      <p:sp>
        <p:nvSpPr>
          <p:cNvPr id="3" name="Θέση ημερομηνίας 2"/>
          <p:cNvSpPr>
            <a:spLocks noGrp="1"/>
          </p:cNvSpPr>
          <p:nvPr>
            <p:ph type="dt" sz="half" idx="10"/>
          </p:nvPr>
        </p:nvSpPr>
        <p:spPr/>
        <p:txBody>
          <a:bodyPr/>
          <a:lstStyle/>
          <a:p>
            <a:fld id="{D93DD45F-8CD6-4C80-9D5D-54CB3D093F46}" type="datetime1">
              <a:rPr lang="el-GR" smtClean="0"/>
              <a:pPr/>
              <a:t>22/10/2016</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3</a:t>
            </a:fld>
            <a:endParaRPr lang="el-GR"/>
          </a:p>
        </p:txBody>
      </p:sp>
      <p:sp>
        <p:nvSpPr>
          <p:cNvPr id="5" name="Θέση περιεχομένου 4"/>
          <p:cNvSpPr>
            <a:spLocks noGrp="1"/>
          </p:cNvSpPr>
          <p:nvPr>
            <p:ph sz="quarter" idx="13"/>
          </p:nvPr>
        </p:nvSpPr>
        <p:spPr>
          <a:xfrm>
            <a:off x="971600" y="1628800"/>
            <a:ext cx="3490672" cy="4752528"/>
          </a:xfrm>
        </p:spPr>
        <p:txBody>
          <a:bodyPr>
            <a:normAutofit lnSpcReduction="10000"/>
          </a:bodyPr>
          <a:lstStyle/>
          <a:p>
            <a:r>
              <a:rPr lang="el-GR" sz="2000" b="1" dirty="0">
                <a:solidFill>
                  <a:schemeClr val="tx1"/>
                </a:solidFill>
              </a:rPr>
              <a:t>Βιωσιμότητα</a:t>
            </a:r>
          </a:p>
          <a:p>
            <a:r>
              <a:rPr lang="el-GR" sz="2000" b="1" dirty="0">
                <a:solidFill>
                  <a:schemeClr val="tx1"/>
                </a:solidFill>
              </a:rPr>
              <a:t>Ολιστική προσέγγιση για την </a:t>
            </a:r>
            <a:r>
              <a:rPr lang="el-GR" sz="2000" b="1" dirty="0" err="1">
                <a:solidFill>
                  <a:schemeClr val="tx1"/>
                </a:solidFill>
              </a:rPr>
              <a:t>Αειφορία</a:t>
            </a:r>
            <a:endParaRPr lang="el-GR" sz="2000" b="1" dirty="0">
              <a:solidFill>
                <a:schemeClr val="tx1"/>
              </a:solidFill>
            </a:endParaRPr>
          </a:p>
          <a:p>
            <a:r>
              <a:rPr lang="el-GR" sz="2000" b="1" dirty="0">
                <a:solidFill>
                  <a:schemeClr val="tx1"/>
                </a:solidFill>
              </a:rPr>
              <a:t>Αρχές της Βιώσιμης Ανάπτυξης</a:t>
            </a:r>
          </a:p>
          <a:p>
            <a:r>
              <a:rPr lang="el-GR" sz="2000" b="1" dirty="0">
                <a:solidFill>
                  <a:schemeClr val="tx1"/>
                </a:solidFill>
              </a:rPr>
              <a:t>Βασικά θέματα σε σχέση με τις μελλοντικές παγκόσμιες προσπάθειες για την προώθηση της αειφόρου ανάπτυξης</a:t>
            </a:r>
          </a:p>
          <a:p>
            <a:r>
              <a:rPr lang="el-GR" sz="2000" b="1" dirty="0">
                <a:solidFill>
                  <a:schemeClr val="tx1"/>
                </a:solidFill>
              </a:rPr>
              <a:t>Εσωτερικές και παγκόσμιες προσπάθειες από την ΕΕ για την επίτευξη της αειφόρου ανάπτυξης</a:t>
            </a:r>
            <a:endParaRPr lang="en-US" sz="2000" b="1" dirty="0">
              <a:solidFill>
                <a:schemeClr val="tx1">
                  <a:lumMod val="95000"/>
                  <a:lumOff val="5000"/>
                </a:schemeClr>
              </a:solidFill>
            </a:endParaRPr>
          </a:p>
        </p:txBody>
      </p:sp>
      <p:sp>
        <p:nvSpPr>
          <p:cNvPr id="6" name="Θέση περιεχομένου 5"/>
          <p:cNvSpPr>
            <a:spLocks noGrp="1"/>
          </p:cNvSpPr>
          <p:nvPr>
            <p:ph sz="quarter" idx="14"/>
          </p:nvPr>
        </p:nvSpPr>
        <p:spPr>
          <a:xfrm>
            <a:off x="4645152" y="1628800"/>
            <a:ext cx="3599256" cy="4752527"/>
          </a:xfrm>
        </p:spPr>
        <p:txBody>
          <a:bodyPr>
            <a:normAutofit/>
          </a:bodyPr>
          <a:lstStyle/>
          <a:p>
            <a:r>
              <a:rPr lang="el-GR" sz="2000" b="1" dirty="0">
                <a:solidFill>
                  <a:schemeClr val="tx1">
                    <a:lumMod val="95000"/>
                    <a:lumOff val="5000"/>
                  </a:schemeClr>
                </a:solidFill>
              </a:rPr>
              <a:t>Η ηθική υποστρώματος της </a:t>
            </a:r>
            <a:r>
              <a:rPr lang="el-GR" sz="2000" b="1" dirty="0" err="1">
                <a:solidFill>
                  <a:schemeClr val="tx1">
                    <a:lumMod val="95000"/>
                    <a:lumOff val="5000"/>
                  </a:schemeClr>
                </a:solidFill>
              </a:rPr>
              <a:t>αειφορίας</a:t>
            </a:r>
            <a:r>
              <a:rPr lang="el-GR" sz="2000" b="1" dirty="0">
                <a:solidFill>
                  <a:schemeClr val="tx1">
                    <a:lumMod val="95000"/>
                    <a:lumOff val="5000"/>
                  </a:schemeClr>
                </a:solidFill>
              </a:rPr>
              <a:t> ως ολιστική Όραμα</a:t>
            </a:r>
          </a:p>
          <a:p>
            <a:r>
              <a:rPr lang="el-GR" sz="2000" b="1" dirty="0" err="1">
                <a:solidFill>
                  <a:schemeClr val="tx1">
                    <a:lumMod val="95000"/>
                    <a:lumOff val="5000"/>
                  </a:schemeClr>
                </a:solidFill>
              </a:rPr>
              <a:t>Κοινωνικο</a:t>
            </a:r>
            <a:r>
              <a:rPr lang="el-GR" sz="2000" b="1" dirty="0">
                <a:solidFill>
                  <a:schemeClr val="tx1">
                    <a:lumMod val="95000"/>
                    <a:lumOff val="5000"/>
                  </a:schemeClr>
                </a:solidFill>
              </a:rPr>
              <a:t>-Πολιτιστικές κονστρουκτιβισμός Προοπτική</a:t>
            </a:r>
          </a:p>
          <a:p>
            <a:r>
              <a:rPr lang="el-GR" sz="2000" b="1" dirty="0">
                <a:solidFill>
                  <a:schemeClr val="tx1">
                    <a:lumMod val="95000"/>
                    <a:lumOff val="5000"/>
                  </a:schemeClr>
                </a:solidFill>
              </a:rPr>
              <a:t>Κοινωνικό πλαίσιο: από (μεταξύ) πειθαρχικό σε μια διεπιστημονική προσέγγιση;</a:t>
            </a:r>
          </a:p>
          <a:p>
            <a:r>
              <a:rPr lang="el-GR" sz="2000" b="1" dirty="0">
                <a:solidFill>
                  <a:schemeClr val="tx1">
                    <a:lumMod val="95000"/>
                    <a:lumOff val="5000"/>
                  </a:schemeClr>
                </a:solidFill>
              </a:rPr>
              <a:t>Διεπιστημονικό Μελέτες Περιπτώσεων</a:t>
            </a:r>
          </a:p>
          <a:p>
            <a:r>
              <a:rPr lang="el-GR" sz="2000" b="1" dirty="0">
                <a:solidFill>
                  <a:schemeClr val="tx1">
                    <a:lumMod val="95000"/>
                    <a:lumOff val="5000"/>
                  </a:schemeClr>
                </a:solidFill>
              </a:rPr>
              <a:t>αναφορές</a:t>
            </a:r>
            <a:endParaRPr lang="el-GR" sz="2000" dirty="0"/>
          </a:p>
        </p:txBody>
      </p:sp>
    </p:spTree>
    <p:extLst>
      <p:ext uri="{BB962C8B-B14F-4D97-AF65-F5344CB8AC3E}">
        <p14:creationId xmlns:p14="http://schemas.microsoft.com/office/powerpoint/2010/main" val="20983341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340768"/>
            <a:ext cx="7024744" cy="829896"/>
          </a:xfrm>
        </p:spPr>
        <p:txBody>
          <a:bodyPr>
            <a:noAutofit/>
          </a:bodyPr>
          <a:lstStyle/>
          <a:p>
            <a:pPr algn="ctr"/>
            <a:r>
              <a:rPr lang="el-GR" sz="2800" b="1" dirty="0" smtClean="0">
                <a:solidFill>
                  <a:schemeClr val="tx1"/>
                </a:solidFill>
              </a:rPr>
              <a:t>Σπουδαστές κ καθηγητές παρουσιάζουν τα προβλήματα του πραγματικού κόσμου</a:t>
            </a:r>
            <a:endParaRPr lang="el-GR" sz="2800" b="1" dirty="0">
              <a:solidFill>
                <a:schemeClr val="tx1"/>
              </a:solidFill>
            </a:endParaRPr>
          </a:p>
        </p:txBody>
      </p:sp>
      <p:pic>
        <p:nvPicPr>
          <p:cNvPr id="4" name="Θέση περιεχομένου 3"/>
          <p:cNvPicPr>
            <a:picLocks noGrp="1" noChangeAspect="1"/>
          </p:cNvPicPr>
          <p:nvPr>
            <p:ph sz="quarter" idx="16"/>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2555776" y="2348880"/>
            <a:ext cx="4108469" cy="3960416"/>
          </a:xfrm>
        </p:spPr>
      </p:pic>
    </p:spTree>
    <p:extLst>
      <p:ext uri="{BB962C8B-B14F-4D97-AF65-F5344CB8AC3E}">
        <p14:creationId xmlns:p14="http://schemas.microsoft.com/office/powerpoint/2010/main" val="32809630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412776"/>
            <a:ext cx="7024744" cy="1152128"/>
          </a:xfrm>
        </p:spPr>
        <p:txBody>
          <a:bodyPr>
            <a:normAutofit/>
          </a:bodyPr>
          <a:lstStyle/>
          <a:p>
            <a:pPr algn="just"/>
            <a:r>
              <a:rPr lang="el-GR" sz="2000" b="1" dirty="0">
                <a:solidFill>
                  <a:schemeClr val="tx1"/>
                </a:solidFill>
              </a:rPr>
              <a:t>Η εκπαιδευτική προσέγγιση, ως εκ τούτου, πρέπει να ενσωματώσει τις πτυχές της ομαδικής εργασίας και ενσωμάτωση των μαθητών σε μια ομάδα έργου.</a:t>
            </a:r>
            <a:endParaRPr lang="el-GR" sz="2000" b="1" dirty="0">
              <a:solidFill>
                <a:schemeClr val="tx1"/>
              </a:solidFill>
            </a:endParaRPr>
          </a:p>
        </p:txBody>
      </p:sp>
      <p:pic>
        <p:nvPicPr>
          <p:cNvPr id="4" name="Θέση περιεχομένου 3"/>
          <p:cNvPicPr>
            <a:picLocks noGrp="1" noChangeAspect="1"/>
          </p:cNvPicPr>
          <p:nvPr>
            <p:ph sz="quarter" idx="16"/>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2699792" y="2420888"/>
            <a:ext cx="3323204" cy="3928102"/>
          </a:xfrm>
        </p:spPr>
      </p:pic>
      <p:sp>
        <p:nvSpPr>
          <p:cNvPr id="5" name="TextBox 4"/>
          <p:cNvSpPr txBox="1"/>
          <p:nvPr/>
        </p:nvSpPr>
        <p:spPr>
          <a:xfrm>
            <a:off x="6084168" y="5733256"/>
            <a:ext cx="2592288" cy="584775"/>
          </a:xfrm>
          <a:prstGeom prst="rect">
            <a:avLst/>
          </a:prstGeom>
          <a:noFill/>
        </p:spPr>
        <p:txBody>
          <a:bodyPr wrap="square" rtlCol="0">
            <a:spAutoFit/>
          </a:bodyPr>
          <a:lstStyle/>
          <a:p>
            <a:pPr algn="ctr"/>
            <a:r>
              <a:rPr lang="en-US" sz="1600" b="1" dirty="0"/>
              <a:t>Students work in </a:t>
            </a:r>
            <a:r>
              <a:rPr lang="en-US" sz="1600" b="1" dirty="0" smtClean="0"/>
              <a:t>groups to </a:t>
            </a:r>
            <a:r>
              <a:rPr lang="en-US" sz="1600" b="1" dirty="0"/>
              <a:t>solve </a:t>
            </a:r>
            <a:r>
              <a:rPr lang="en-US" sz="1600" b="1" dirty="0" smtClean="0"/>
              <a:t>problems.</a:t>
            </a:r>
            <a:endParaRPr lang="el-GR" sz="1600" b="1" dirty="0"/>
          </a:p>
        </p:txBody>
      </p:sp>
    </p:spTree>
    <p:extLst>
      <p:ext uri="{BB962C8B-B14F-4D97-AF65-F5344CB8AC3E}">
        <p14:creationId xmlns:p14="http://schemas.microsoft.com/office/powerpoint/2010/main" val="31729680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83568" y="1268760"/>
            <a:ext cx="7704856" cy="1368152"/>
          </a:xfrm>
        </p:spPr>
        <p:txBody>
          <a:bodyPr>
            <a:noAutofit/>
          </a:bodyPr>
          <a:lstStyle/>
          <a:p>
            <a:pPr algn="ctr"/>
            <a:r>
              <a:rPr lang="el-GR" sz="2800" b="1" dirty="0">
                <a:solidFill>
                  <a:schemeClr val="tx1"/>
                </a:solidFill>
              </a:rPr>
              <a:t>Κοινωνικό πλαίσιο </a:t>
            </a:r>
            <a:r>
              <a:rPr lang="el-GR" sz="2800" b="1" dirty="0" smtClean="0">
                <a:solidFill>
                  <a:schemeClr val="tx1"/>
                </a:solidFill>
              </a:rPr>
              <a:t>: </a:t>
            </a:r>
            <a:r>
              <a:rPr lang="el-GR" sz="2800" b="1" dirty="0">
                <a:solidFill>
                  <a:schemeClr val="tx1"/>
                </a:solidFill>
              </a:rPr>
              <a:t>από </a:t>
            </a:r>
            <a:r>
              <a:rPr lang="el-GR" sz="2800" b="1" dirty="0" smtClean="0">
                <a:solidFill>
                  <a:schemeClr val="tx1"/>
                </a:solidFill>
              </a:rPr>
              <a:t>μια διεπιστημονική </a:t>
            </a:r>
            <a:r>
              <a:rPr lang="el-GR" sz="2800" b="1" dirty="0">
                <a:solidFill>
                  <a:schemeClr val="tx1"/>
                </a:solidFill>
              </a:rPr>
              <a:t>σε </a:t>
            </a:r>
            <a:r>
              <a:rPr lang="el-GR" sz="2800" b="1" dirty="0" smtClean="0">
                <a:solidFill>
                  <a:schemeClr val="tx1"/>
                </a:solidFill>
              </a:rPr>
              <a:t>μια </a:t>
            </a:r>
            <a:r>
              <a:rPr lang="el-GR" sz="2800" b="1" dirty="0">
                <a:solidFill>
                  <a:schemeClr val="tx1"/>
                </a:solidFill>
              </a:rPr>
              <a:t>διεπιστημονική προσέγγιση</a:t>
            </a:r>
            <a:endParaRPr lang="el-GR" sz="2800" b="1" dirty="0">
              <a:solidFill>
                <a:schemeClr val="tx1"/>
              </a:solidFill>
            </a:endParaRPr>
          </a:p>
        </p:txBody>
      </p:sp>
      <p:sp>
        <p:nvSpPr>
          <p:cNvPr id="3" name="Θέση περιεχομένου 2"/>
          <p:cNvSpPr>
            <a:spLocks noGrp="1"/>
          </p:cNvSpPr>
          <p:nvPr>
            <p:ph sz="quarter" idx="16"/>
          </p:nvPr>
        </p:nvSpPr>
        <p:spPr>
          <a:xfrm>
            <a:off x="683568" y="2780928"/>
            <a:ext cx="7704856" cy="3456360"/>
          </a:xfrm>
        </p:spPr>
        <p:txBody>
          <a:bodyPr>
            <a:normAutofit lnSpcReduction="10000"/>
          </a:bodyPr>
          <a:lstStyle/>
          <a:p>
            <a:r>
              <a:rPr lang="el-GR" sz="2000" b="1" dirty="0">
                <a:solidFill>
                  <a:schemeClr val="tx1"/>
                </a:solidFill>
              </a:rPr>
              <a:t>Σύνθετα προβλήματα του πραγματικού κόσμου απαιτούν ότι οι φορείς ή τα ενδιαφερόμενα μέρη έξω από το πανεπιστήμιο ενταχθεί στη διαδικασία επίλυσης προβλημάτων, επειδή έχουν συγκεκριμένη γνώση του συστήματος και τις προτιμήσεις τους είναι ζωτικής σημασίας στη διαδικασία εφαρμογής. Δεδομένου ότι δεν ακολουθούν </a:t>
            </a:r>
            <a:r>
              <a:rPr lang="el-GR" sz="2000" b="1" dirty="0" err="1" smtClean="0">
                <a:solidFill>
                  <a:schemeClr val="tx1"/>
                </a:solidFill>
              </a:rPr>
              <a:t>όλ</a:t>
            </a:r>
            <a:r>
              <a:rPr lang="en-US" sz="2000" b="1" dirty="0" err="1" smtClean="0">
                <a:solidFill>
                  <a:schemeClr val="tx1"/>
                </a:solidFill>
              </a:rPr>
              <a:t>oi</a:t>
            </a:r>
            <a:r>
              <a:rPr lang="en-US" sz="2000" b="1" dirty="0" smtClean="0">
                <a:solidFill>
                  <a:schemeClr val="tx1"/>
                </a:solidFill>
              </a:rPr>
              <a:t> </a:t>
            </a:r>
            <a:r>
              <a:rPr lang="el-GR" sz="2000" b="1" dirty="0" smtClean="0">
                <a:solidFill>
                  <a:schemeClr val="tx1"/>
                </a:solidFill>
              </a:rPr>
              <a:t>το </a:t>
            </a:r>
            <a:r>
              <a:rPr lang="el-GR" sz="2000" b="1" dirty="0">
                <a:solidFill>
                  <a:schemeClr val="tx1"/>
                </a:solidFill>
              </a:rPr>
              <a:t>ίδιο ορθολογισμό, τα συμφέροντα και τους στόχους τους επηρεάζουν την αντίληψη του προβλήματος.</a:t>
            </a:r>
          </a:p>
          <a:p>
            <a:r>
              <a:rPr lang="el-GR" sz="2000" b="1" dirty="0">
                <a:solidFill>
                  <a:schemeClr val="tx1"/>
                </a:solidFill>
              </a:rPr>
              <a:t>Πραγματικότητα </a:t>
            </a:r>
            <a:r>
              <a:rPr lang="el-GR" sz="2000" b="1" dirty="0" smtClean="0">
                <a:solidFill>
                  <a:schemeClr val="tx1"/>
                </a:solidFill>
              </a:rPr>
              <a:t>ως </a:t>
            </a:r>
            <a:r>
              <a:rPr lang="el-GR" sz="2000" b="1" dirty="0">
                <a:solidFill>
                  <a:schemeClr val="tx1"/>
                </a:solidFill>
              </a:rPr>
              <a:t>τέτοια, έχει αντικατασταθεί από ένα </a:t>
            </a:r>
            <a:r>
              <a:rPr lang="el-GR" sz="2000" b="1" dirty="0" err="1">
                <a:solidFill>
                  <a:schemeClr val="tx1"/>
                </a:solidFill>
              </a:rPr>
              <a:t>κονστρουκτιβιστική</a:t>
            </a:r>
            <a:r>
              <a:rPr lang="el-GR" sz="2000" b="1" dirty="0">
                <a:solidFill>
                  <a:schemeClr val="tx1"/>
                </a:solidFill>
              </a:rPr>
              <a:t> άποψη. Διαφορετικές είναι οι απόψεις της </a:t>
            </a:r>
            <a:r>
              <a:rPr lang="el-GR" sz="2000" b="1" dirty="0" smtClean="0">
                <a:solidFill>
                  <a:schemeClr val="tx1"/>
                </a:solidFill>
              </a:rPr>
              <a:t>πραγματικότητας</a:t>
            </a:r>
            <a:r>
              <a:rPr lang="en-US" sz="2000" b="1" dirty="0" smtClean="0">
                <a:solidFill>
                  <a:schemeClr val="tx1"/>
                </a:solidFill>
              </a:rPr>
              <a:t> </a:t>
            </a:r>
            <a:r>
              <a:rPr lang="el-GR" sz="2000" b="1" dirty="0" smtClean="0">
                <a:solidFill>
                  <a:schemeClr val="tx1"/>
                </a:solidFill>
              </a:rPr>
              <a:t>για τι οποίες </a:t>
            </a:r>
            <a:r>
              <a:rPr lang="el-GR" sz="2000" b="1" dirty="0">
                <a:solidFill>
                  <a:schemeClr val="tx1"/>
                </a:solidFill>
              </a:rPr>
              <a:t>πρέπει να διεξαχθούν διαπραγματεύσεις και να ενσωματωθούν.</a:t>
            </a:r>
            <a:endParaRPr lang="el-GR" sz="2000" b="1" dirty="0">
              <a:solidFill>
                <a:schemeClr val="tx1"/>
              </a:solidFill>
            </a:endParaRPr>
          </a:p>
        </p:txBody>
      </p:sp>
    </p:spTree>
    <p:extLst>
      <p:ext uri="{BB962C8B-B14F-4D97-AF65-F5344CB8AC3E}">
        <p14:creationId xmlns:p14="http://schemas.microsoft.com/office/powerpoint/2010/main" val="33154100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412776"/>
            <a:ext cx="7024744" cy="1152128"/>
          </a:xfrm>
        </p:spPr>
        <p:txBody>
          <a:bodyPr>
            <a:normAutofit fontScale="90000"/>
          </a:bodyPr>
          <a:lstStyle/>
          <a:p>
            <a:pPr marL="68580" lvl="0">
              <a:spcBef>
                <a:spcPct val="20000"/>
              </a:spcBef>
            </a:pPr>
            <a:r>
              <a:rPr lang="el-GR" sz="2000" b="1" dirty="0">
                <a:solidFill>
                  <a:prstClr val="black"/>
                </a:solidFill>
                <a:ea typeface="+mn-ea"/>
                <a:cs typeface="+mn-cs"/>
              </a:rPr>
              <a:t>Σε αυτή την διεπιστημονική προσέγγιση, ο δάσκαλος, φοιτητής, και οι ενδιαφερόμενοι μπορούν να σχηματίσουν μια κοινότητα στην οποία λαμβάνουν χώρα συγκεκριμένες διαδικασίες μάθησης.</a:t>
            </a:r>
            <a:endParaRPr lang="el-GR" dirty="0"/>
          </a:p>
        </p:txBody>
      </p:sp>
      <p:pic>
        <p:nvPicPr>
          <p:cNvPr id="4" name="Θέση περιεχομένου 3"/>
          <p:cNvPicPr>
            <a:picLocks noGrp="1" noChangeAspect="1"/>
          </p:cNvPicPr>
          <p:nvPr>
            <p:ph sz="quarter" idx="16"/>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3563888" y="2780928"/>
            <a:ext cx="4103177" cy="3529013"/>
          </a:xfrm>
        </p:spPr>
      </p:pic>
      <p:sp>
        <p:nvSpPr>
          <p:cNvPr id="5" name="TextBox 4"/>
          <p:cNvSpPr txBox="1"/>
          <p:nvPr/>
        </p:nvSpPr>
        <p:spPr>
          <a:xfrm>
            <a:off x="683568" y="5445224"/>
            <a:ext cx="2808312" cy="830997"/>
          </a:xfrm>
          <a:prstGeom prst="rect">
            <a:avLst/>
          </a:prstGeom>
          <a:noFill/>
        </p:spPr>
        <p:txBody>
          <a:bodyPr wrap="square" rtlCol="0">
            <a:spAutoFit/>
          </a:bodyPr>
          <a:lstStyle/>
          <a:p>
            <a:pPr algn="ctr"/>
            <a:r>
              <a:rPr lang="en-US" sz="1600" b="1" dirty="0"/>
              <a:t>Stakeholders are </a:t>
            </a:r>
            <a:r>
              <a:rPr lang="en-US" sz="1600" b="1" dirty="0" smtClean="0"/>
              <a:t>involved in </a:t>
            </a:r>
            <a:r>
              <a:rPr lang="en-US" sz="1600" b="1" dirty="0"/>
              <a:t>the </a:t>
            </a:r>
            <a:r>
              <a:rPr lang="en-US" sz="1600" b="1" dirty="0" smtClean="0"/>
              <a:t>problem-solving process.</a:t>
            </a:r>
            <a:endParaRPr lang="el-GR" sz="1600" b="1" dirty="0"/>
          </a:p>
        </p:txBody>
      </p:sp>
    </p:spTree>
    <p:extLst>
      <p:ext uri="{BB962C8B-B14F-4D97-AF65-F5344CB8AC3E}">
        <p14:creationId xmlns:p14="http://schemas.microsoft.com/office/powerpoint/2010/main" val="41482209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268760"/>
            <a:ext cx="7024744" cy="720080"/>
          </a:xfrm>
        </p:spPr>
        <p:txBody>
          <a:bodyPr>
            <a:normAutofit fontScale="90000"/>
          </a:bodyPr>
          <a:lstStyle/>
          <a:p>
            <a:pPr algn="ctr"/>
            <a:r>
              <a:rPr lang="el-GR" sz="3200" b="1" dirty="0" smtClean="0">
                <a:solidFill>
                  <a:schemeClr val="tx1"/>
                </a:solidFill>
              </a:rPr>
              <a:t>ΔΙΕΠΙΣΤΗΜΟΝΙΚΕΣ ΜΕΛΕΤΕΣ ΠΕΡΙΠΤΏΣΕΩΝ</a:t>
            </a:r>
            <a:endParaRPr lang="el-GR" sz="3200" b="1" dirty="0">
              <a:solidFill>
                <a:schemeClr val="tx1"/>
              </a:solidFill>
            </a:endParaRPr>
          </a:p>
        </p:txBody>
      </p:sp>
      <p:sp>
        <p:nvSpPr>
          <p:cNvPr id="3" name="Θέση περιεχομένου 2"/>
          <p:cNvSpPr>
            <a:spLocks noGrp="1"/>
          </p:cNvSpPr>
          <p:nvPr>
            <p:ph sz="quarter" idx="16"/>
          </p:nvPr>
        </p:nvSpPr>
        <p:spPr>
          <a:xfrm>
            <a:off x="611560" y="2492896"/>
            <a:ext cx="7704856" cy="3744392"/>
          </a:xfrm>
        </p:spPr>
        <p:txBody>
          <a:bodyPr>
            <a:normAutofit fontScale="92500" lnSpcReduction="10000"/>
          </a:bodyPr>
          <a:lstStyle/>
          <a:p>
            <a:pPr algn="just"/>
            <a:r>
              <a:rPr lang="el-GR" sz="2000" b="1" dirty="0">
                <a:solidFill>
                  <a:schemeClr val="tx1"/>
                </a:solidFill>
              </a:rPr>
              <a:t>Αυτό μπορεί να απεικονισθεί και για τα τρία πεδία εισάγεται ανωτέρω:</a:t>
            </a:r>
          </a:p>
          <a:p>
            <a:pPr marL="411480" indent="-342900" algn="just">
              <a:buFont typeface="Arial" panose="020B0604020202020204" pitchFamily="34" charset="0"/>
              <a:buChar char="•"/>
            </a:pPr>
            <a:r>
              <a:rPr lang="el-GR" sz="2000" b="1" dirty="0">
                <a:solidFill>
                  <a:schemeClr val="tx1"/>
                </a:solidFill>
              </a:rPr>
              <a:t>Θέμα τομέα </a:t>
            </a:r>
            <a:r>
              <a:rPr lang="el-GR" sz="2000" b="1" dirty="0" smtClean="0">
                <a:solidFill>
                  <a:schemeClr val="tx1"/>
                </a:solidFill>
              </a:rPr>
              <a:t>περιοχής. </a:t>
            </a:r>
            <a:r>
              <a:rPr lang="el-GR" sz="2000" b="1" dirty="0">
                <a:solidFill>
                  <a:schemeClr val="tx1"/>
                </a:solidFill>
              </a:rPr>
              <a:t>Σύνθετη και πολύπλευρη προβλήματα του πραγματικού κόσμου είναι </a:t>
            </a:r>
            <a:r>
              <a:rPr lang="el-GR" sz="2000" b="1" dirty="0" smtClean="0">
                <a:solidFill>
                  <a:schemeClr val="tx1"/>
                </a:solidFill>
              </a:rPr>
              <a:t>ασαφής, </a:t>
            </a:r>
            <a:r>
              <a:rPr lang="el-GR" sz="2000" b="1" dirty="0">
                <a:solidFill>
                  <a:schemeClr val="tx1"/>
                </a:solidFill>
              </a:rPr>
              <a:t>όπου ούτε η αρχική ούτε η κατάσταση στόχος είναι επαρκώς </a:t>
            </a:r>
            <a:r>
              <a:rPr lang="el-GR" sz="2000" b="1" dirty="0" smtClean="0">
                <a:solidFill>
                  <a:schemeClr val="tx1"/>
                </a:solidFill>
              </a:rPr>
              <a:t>γνωστά </a:t>
            </a:r>
            <a:r>
              <a:rPr lang="el-GR" sz="2000" b="1" dirty="0">
                <a:solidFill>
                  <a:schemeClr val="tx1"/>
                </a:solidFill>
              </a:rPr>
              <a:t>(</a:t>
            </a:r>
            <a:r>
              <a:rPr lang="el-GR" sz="2000" b="1" dirty="0" err="1">
                <a:solidFill>
                  <a:schemeClr val="tx1"/>
                </a:solidFill>
              </a:rPr>
              <a:t>Scholz</a:t>
            </a:r>
            <a:r>
              <a:rPr lang="el-GR" sz="2000" b="1" dirty="0">
                <a:solidFill>
                  <a:schemeClr val="tx1"/>
                </a:solidFill>
              </a:rPr>
              <a:t> </a:t>
            </a:r>
            <a:r>
              <a:rPr lang="el-GR" sz="2000" b="1" dirty="0" err="1">
                <a:solidFill>
                  <a:schemeClr val="tx1"/>
                </a:solidFill>
              </a:rPr>
              <a:t>et</a:t>
            </a:r>
            <a:r>
              <a:rPr lang="el-GR" sz="2000" b="1" dirty="0">
                <a:solidFill>
                  <a:schemeClr val="tx1"/>
                </a:solidFill>
              </a:rPr>
              <a:t> </a:t>
            </a:r>
            <a:r>
              <a:rPr lang="el-GR" sz="2000" b="1" dirty="0" err="1">
                <a:solidFill>
                  <a:schemeClr val="tx1"/>
                </a:solidFill>
              </a:rPr>
              <a:t>al</a:t>
            </a:r>
            <a:r>
              <a:rPr lang="el-GR" sz="2000" b="1" dirty="0">
                <a:solidFill>
                  <a:schemeClr val="tx1"/>
                </a:solidFill>
              </a:rPr>
              <a:t>., 1997a, b).</a:t>
            </a:r>
          </a:p>
          <a:p>
            <a:pPr marL="411480" indent="-342900" algn="just">
              <a:buFont typeface="Arial" panose="020B0604020202020204" pitchFamily="34" charset="0"/>
              <a:buChar char="•"/>
            </a:pPr>
            <a:r>
              <a:rPr lang="el-GR" sz="2000" b="1" dirty="0">
                <a:solidFill>
                  <a:schemeClr val="tx1"/>
                </a:solidFill>
              </a:rPr>
              <a:t>Τ</a:t>
            </a:r>
            <a:r>
              <a:rPr lang="el-GR" sz="2000" b="1" dirty="0" smtClean="0">
                <a:solidFill>
                  <a:schemeClr val="tx1"/>
                </a:solidFill>
              </a:rPr>
              <a:t>ομέας </a:t>
            </a:r>
            <a:r>
              <a:rPr lang="el-GR" sz="2000" b="1" dirty="0">
                <a:solidFill>
                  <a:schemeClr val="tx1"/>
                </a:solidFill>
              </a:rPr>
              <a:t>της διαδικασίας. Δουλεύοντας σε ομάδες των 10-15 μαθητών, </a:t>
            </a:r>
            <a:r>
              <a:rPr lang="el-GR" sz="2000" b="1" dirty="0" smtClean="0">
                <a:solidFill>
                  <a:schemeClr val="tx1"/>
                </a:solidFill>
              </a:rPr>
              <a:t>η έντονη </a:t>
            </a:r>
            <a:r>
              <a:rPr lang="el-GR" sz="2000" b="1" dirty="0">
                <a:solidFill>
                  <a:schemeClr val="tx1"/>
                </a:solidFill>
              </a:rPr>
              <a:t>επικοινωνία με τους ενδιαφερόμενους φορείς, και </a:t>
            </a:r>
            <a:r>
              <a:rPr lang="el-GR" sz="2000" b="1" dirty="0" smtClean="0">
                <a:solidFill>
                  <a:schemeClr val="tx1"/>
                </a:solidFill>
              </a:rPr>
              <a:t>η </a:t>
            </a:r>
            <a:r>
              <a:rPr lang="el-GR" sz="2000" b="1" dirty="0" err="1" smtClean="0">
                <a:solidFill>
                  <a:schemeClr val="tx1"/>
                </a:solidFill>
              </a:rPr>
              <a:t>αξιολογήση</a:t>
            </a:r>
            <a:r>
              <a:rPr lang="el-GR" sz="2000" b="1" dirty="0" smtClean="0">
                <a:solidFill>
                  <a:schemeClr val="tx1"/>
                </a:solidFill>
              </a:rPr>
              <a:t> </a:t>
            </a:r>
            <a:r>
              <a:rPr lang="el-GR" sz="2000" b="1" dirty="0">
                <a:solidFill>
                  <a:schemeClr val="tx1"/>
                </a:solidFill>
              </a:rPr>
              <a:t>πολλαπλών κριτηρίων με τα ενδιαφερόμενα μέρη αποτελούν κεντρικές αρχές του TCS. </a:t>
            </a:r>
            <a:r>
              <a:rPr lang="el-GR" sz="2000" b="1" dirty="0" smtClean="0">
                <a:solidFill>
                  <a:schemeClr val="tx1"/>
                </a:solidFill>
              </a:rPr>
              <a:t>Η Γνώση </a:t>
            </a:r>
            <a:r>
              <a:rPr lang="el-GR" sz="2000" b="1" dirty="0">
                <a:solidFill>
                  <a:schemeClr val="tx1"/>
                </a:solidFill>
              </a:rPr>
              <a:t>των διαδικασιών της ομάδας γίνεται σημαντική, καθώς και </a:t>
            </a:r>
            <a:r>
              <a:rPr lang="el-GR" sz="2000" b="1" dirty="0" smtClean="0">
                <a:solidFill>
                  <a:schemeClr val="tx1"/>
                </a:solidFill>
              </a:rPr>
              <a:t>οι γενικές </a:t>
            </a:r>
            <a:r>
              <a:rPr lang="el-GR" sz="2000" b="1" dirty="0">
                <a:solidFill>
                  <a:schemeClr val="tx1"/>
                </a:solidFill>
              </a:rPr>
              <a:t>δεξιότητες διαχείρισης</a:t>
            </a:r>
            <a:r>
              <a:rPr lang="en-US" sz="2000" b="1" dirty="0" smtClean="0">
                <a:solidFill>
                  <a:schemeClr val="tx1"/>
                </a:solidFill>
              </a:rPr>
              <a:t>(</a:t>
            </a:r>
            <a:r>
              <a:rPr lang="en-US" sz="2000" b="1" dirty="0" err="1" smtClean="0">
                <a:solidFill>
                  <a:schemeClr val="tx1"/>
                </a:solidFill>
              </a:rPr>
              <a:t>Stauffacher</a:t>
            </a:r>
            <a:r>
              <a:rPr lang="en-US" sz="2000" b="1" dirty="0">
                <a:solidFill>
                  <a:schemeClr val="tx1"/>
                </a:solidFill>
              </a:rPr>
              <a:t>, 2001</a:t>
            </a:r>
            <a:r>
              <a:rPr lang="en-US" sz="2000" b="1" dirty="0" smtClean="0">
                <a:solidFill>
                  <a:schemeClr val="tx1"/>
                </a:solidFill>
              </a:rPr>
              <a:t>).</a:t>
            </a:r>
          </a:p>
          <a:p>
            <a:pPr marL="411480" indent="-342900" algn="just">
              <a:buFont typeface="Arial" panose="020B0604020202020204" pitchFamily="34" charset="0"/>
              <a:buChar char="•"/>
            </a:pPr>
            <a:endParaRPr lang="el-GR" sz="2000" b="1" dirty="0">
              <a:solidFill>
                <a:schemeClr val="tx1"/>
              </a:solidFill>
            </a:endParaRPr>
          </a:p>
        </p:txBody>
      </p:sp>
    </p:spTree>
    <p:extLst>
      <p:ext uri="{BB962C8B-B14F-4D97-AF65-F5344CB8AC3E}">
        <p14:creationId xmlns:p14="http://schemas.microsoft.com/office/powerpoint/2010/main" val="8393948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sz="3200" b="1" dirty="0">
                <a:solidFill>
                  <a:schemeClr val="tx1"/>
                </a:solidFill>
              </a:rPr>
              <a:t>ΔΙΕΠΙΣΤΗΜΟΝΙΚΕΣ ΜΕΛΕΤΕΣ ΠΕΡΙΠΤΏΣΕΩΝ</a:t>
            </a:r>
            <a:endParaRPr lang="el-GR" dirty="0"/>
          </a:p>
        </p:txBody>
      </p:sp>
      <p:sp>
        <p:nvSpPr>
          <p:cNvPr id="3" name="Θέση περιεχομένου 2"/>
          <p:cNvSpPr>
            <a:spLocks noGrp="1"/>
          </p:cNvSpPr>
          <p:nvPr>
            <p:ph sz="quarter" idx="16"/>
          </p:nvPr>
        </p:nvSpPr>
        <p:spPr>
          <a:xfrm>
            <a:off x="611560" y="2636912"/>
            <a:ext cx="7489453" cy="3600376"/>
          </a:xfrm>
        </p:spPr>
        <p:txBody>
          <a:bodyPr>
            <a:normAutofit/>
          </a:bodyPr>
          <a:lstStyle/>
          <a:p>
            <a:pPr marL="365760" lvl="1" indent="0" algn="just">
              <a:buNone/>
            </a:pPr>
            <a:r>
              <a:rPr lang="en-US" sz="2000" b="1" dirty="0" smtClean="0">
                <a:solidFill>
                  <a:schemeClr val="accent1"/>
                </a:solidFill>
              </a:rPr>
              <a:t>3. </a:t>
            </a:r>
            <a:r>
              <a:rPr lang="el-GR" sz="2000" b="1" dirty="0" smtClean="0">
                <a:solidFill>
                  <a:schemeClr val="tx1"/>
                </a:solidFill>
              </a:rPr>
              <a:t>Κοινωνικός τομέας </a:t>
            </a:r>
            <a:r>
              <a:rPr lang="el-GR" sz="2000" b="1" dirty="0" err="1" smtClean="0">
                <a:solidFill>
                  <a:schemeClr val="tx1"/>
                </a:solidFill>
              </a:rPr>
              <a:t>πλαίσιου</a:t>
            </a:r>
            <a:r>
              <a:rPr lang="el-GR" sz="2000" b="1" dirty="0" smtClean="0">
                <a:solidFill>
                  <a:schemeClr val="tx1"/>
                </a:solidFill>
              </a:rPr>
              <a:t>. </a:t>
            </a:r>
            <a:r>
              <a:rPr lang="el-GR" sz="2000" b="1" dirty="0">
                <a:solidFill>
                  <a:schemeClr val="tx1"/>
                </a:solidFill>
              </a:rPr>
              <a:t>Σε αντίθεση με την διεπιστημονική έρευνα, η μελέτη μας πηγαίνει πέρα από την επιστήμη μέσω της διεπιστημονικής έρευνας (</a:t>
            </a:r>
            <a:r>
              <a:rPr lang="el-GR" sz="2000" b="1" dirty="0" err="1">
                <a:solidFill>
                  <a:schemeClr val="tx1"/>
                </a:solidFill>
              </a:rPr>
              <a:t>Gibbons</a:t>
            </a:r>
            <a:r>
              <a:rPr lang="el-GR" sz="2000" b="1" dirty="0">
                <a:solidFill>
                  <a:schemeClr val="tx1"/>
                </a:solidFill>
              </a:rPr>
              <a:t> και </a:t>
            </a:r>
            <a:r>
              <a:rPr lang="el-GR" sz="2000" b="1" dirty="0" err="1">
                <a:solidFill>
                  <a:schemeClr val="tx1"/>
                </a:solidFill>
              </a:rPr>
              <a:t>Nowotny</a:t>
            </a:r>
            <a:r>
              <a:rPr lang="el-GR" sz="2000" b="1" dirty="0">
                <a:solidFill>
                  <a:schemeClr val="tx1"/>
                </a:solidFill>
              </a:rPr>
              <a:t>, 2001? </a:t>
            </a:r>
            <a:r>
              <a:rPr lang="el-GR" sz="2000" b="1" dirty="0" err="1">
                <a:solidFill>
                  <a:schemeClr val="tx1"/>
                </a:solidFill>
              </a:rPr>
              <a:t>Scholz</a:t>
            </a:r>
            <a:r>
              <a:rPr lang="el-GR" sz="2000" b="1" dirty="0">
                <a:solidFill>
                  <a:schemeClr val="tx1"/>
                </a:solidFill>
              </a:rPr>
              <a:t> </a:t>
            </a:r>
            <a:r>
              <a:rPr lang="el-GR" sz="2000" b="1" dirty="0" err="1">
                <a:solidFill>
                  <a:schemeClr val="tx1"/>
                </a:solidFill>
              </a:rPr>
              <a:t>et</a:t>
            </a:r>
            <a:r>
              <a:rPr lang="el-GR" sz="2000" b="1" dirty="0">
                <a:solidFill>
                  <a:schemeClr val="tx1"/>
                </a:solidFill>
              </a:rPr>
              <a:t> </a:t>
            </a:r>
            <a:r>
              <a:rPr lang="el-GR" sz="2000" b="1" dirty="0" err="1">
                <a:solidFill>
                  <a:schemeClr val="tx1"/>
                </a:solidFill>
              </a:rPr>
              <a:t>al</a:t>
            </a:r>
            <a:r>
              <a:rPr lang="el-GR" sz="2000" b="1" dirty="0">
                <a:solidFill>
                  <a:schemeClr val="tx1"/>
                </a:solidFill>
              </a:rPr>
              <a:t>, 2000?. </a:t>
            </a:r>
            <a:r>
              <a:rPr lang="el-GR" sz="2000" b="1" dirty="0" err="1">
                <a:solidFill>
                  <a:schemeClr val="tx1"/>
                </a:solidFill>
              </a:rPr>
              <a:t>Scholz</a:t>
            </a:r>
            <a:r>
              <a:rPr lang="el-GR" sz="2000" b="1" dirty="0">
                <a:solidFill>
                  <a:schemeClr val="tx1"/>
                </a:solidFill>
              </a:rPr>
              <a:t>, 2000? </a:t>
            </a:r>
            <a:r>
              <a:rPr lang="el-GR" sz="2000" b="1" dirty="0" err="1">
                <a:solidFill>
                  <a:schemeClr val="tx1"/>
                </a:solidFill>
              </a:rPr>
              <a:t>Scholz</a:t>
            </a:r>
            <a:r>
              <a:rPr lang="el-GR" sz="2000" b="1" dirty="0">
                <a:solidFill>
                  <a:schemeClr val="tx1"/>
                </a:solidFill>
              </a:rPr>
              <a:t> και </a:t>
            </a:r>
            <a:r>
              <a:rPr lang="el-GR" sz="2000" b="1" dirty="0" err="1">
                <a:solidFill>
                  <a:schemeClr val="tx1"/>
                </a:solidFill>
              </a:rPr>
              <a:t>Marks</a:t>
            </a:r>
            <a:r>
              <a:rPr lang="el-GR" sz="2000" b="1" dirty="0">
                <a:solidFill>
                  <a:schemeClr val="tx1"/>
                </a:solidFill>
              </a:rPr>
              <a:t>, 2001? </a:t>
            </a:r>
            <a:r>
              <a:rPr lang="el-GR" sz="2000" b="1" dirty="0" err="1">
                <a:solidFill>
                  <a:schemeClr val="tx1"/>
                </a:solidFill>
              </a:rPr>
              <a:t>Scholz</a:t>
            </a:r>
            <a:r>
              <a:rPr lang="el-GR" sz="2000" b="1" dirty="0">
                <a:solidFill>
                  <a:schemeClr val="tx1"/>
                </a:solidFill>
              </a:rPr>
              <a:t> και </a:t>
            </a:r>
            <a:r>
              <a:rPr lang="el-GR" sz="2000" b="1" dirty="0" err="1">
                <a:solidFill>
                  <a:schemeClr val="tx1"/>
                </a:solidFill>
              </a:rPr>
              <a:t>Stauffacher</a:t>
            </a:r>
            <a:r>
              <a:rPr lang="el-GR" sz="2000" b="1" dirty="0">
                <a:solidFill>
                  <a:schemeClr val="tx1"/>
                </a:solidFill>
              </a:rPr>
              <a:t>, 2001). συντονίζοντας ένα διεπιστημονικό ερευνητικό πρόγραμμα είναι η βασική αρμοδιότητα που διδάσκονται σε αυτόν τον τομέα.</a:t>
            </a:r>
            <a:endParaRPr lang="el-GR" sz="2000" b="1" dirty="0">
              <a:solidFill>
                <a:schemeClr val="tx1"/>
              </a:solidFill>
            </a:endParaRPr>
          </a:p>
        </p:txBody>
      </p:sp>
    </p:spTree>
    <p:extLst>
      <p:ext uri="{BB962C8B-B14F-4D97-AF65-F5344CB8AC3E}">
        <p14:creationId xmlns:p14="http://schemas.microsoft.com/office/powerpoint/2010/main" val="5392220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268760"/>
            <a:ext cx="7024744" cy="648072"/>
          </a:xfrm>
        </p:spPr>
        <p:txBody>
          <a:bodyPr>
            <a:normAutofit/>
          </a:bodyPr>
          <a:lstStyle/>
          <a:p>
            <a:pPr algn="ctr"/>
            <a:r>
              <a:rPr lang="el-GR" sz="3200" b="1" dirty="0">
                <a:solidFill>
                  <a:schemeClr val="tx1">
                    <a:lumMod val="95000"/>
                    <a:lumOff val="5000"/>
                  </a:schemeClr>
                </a:solidFill>
              </a:rPr>
              <a:t>Αναφορές</a:t>
            </a:r>
            <a:endParaRPr lang="el-GR" sz="3200" b="1" dirty="0">
              <a:solidFill>
                <a:schemeClr val="tx1">
                  <a:lumMod val="95000"/>
                  <a:lumOff val="5000"/>
                </a:schemeClr>
              </a:solidFill>
            </a:endParaRPr>
          </a:p>
        </p:txBody>
      </p:sp>
      <p:sp>
        <p:nvSpPr>
          <p:cNvPr id="3" name="Θέση περιεχομένου 2"/>
          <p:cNvSpPr>
            <a:spLocks noGrp="1"/>
          </p:cNvSpPr>
          <p:nvPr>
            <p:ph sz="quarter" idx="16"/>
          </p:nvPr>
        </p:nvSpPr>
        <p:spPr>
          <a:xfrm>
            <a:off x="827584" y="2276872"/>
            <a:ext cx="7560840" cy="4032448"/>
          </a:xfrm>
        </p:spPr>
        <p:txBody>
          <a:bodyPr>
            <a:normAutofit lnSpcReduction="10000"/>
          </a:bodyPr>
          <a:lstStyle/>
          <a:p>
            <a:pPr marL="354330" indent="-285750">
              <a:buFont typeface="Wingdings" pitchFamily="2" charset="2"/>
              <a:buChar char="§"/>
            </a:pPr>
            <a:r>
              <a:rPr lang="en-US" sz="2000" b="1" dirty="0" err="1" smtClean="0">
                <a:solidFill>
                  <a:schemeClr val="tx1">
                    <a:lumMod val="95000"/>
                    <a:lumOff val="5000"/>
                  </a:schemeClr>
                </a:solidFill>
              </a:rPr>
              <a:t>Cuello</a:t>
            </a:r>
            <a:r>
              <a:rPr lang="en-US" sz="2000" b="1" dirty="0" smtClean="0">
                <a:solidFill>
                  <a:schemeClr val="tx1">
                    <a:lumMod val="95000"/>
                    <a:lumOff val="5000"/>
                  </a:schemeClr>
                </a:solidFill>
              </a:rPr>
              <a:t>  C., (1997). </a:t>
            </a:r>
            <a:r>
              <a:rPr lang="en-US" sz="2000" b="1" dirty="0">
                <a:solidFill>
                  <a:schemeClr val="tx1">
                    <a:lumMod val="95000"/>
                    <a:lumOff val="5000"/>
                  </a:schemeClr>
                </a:solidFill>
              </a:rPr>
              <a:t>Holistic Approach to Ideal of </a:t>
            </a:r>
            <a:r>
              <a:rPr lang="en-US" sz="2000" b="1" dirty="0" smtClean="0">
                <a:solidFill>
                  <a:schemeClr val="tx1">
                    <a:lumMod val="95000"/>
                    <a:lumOff val="5000"/>
                  </a:schemeClr>
                </a:solidFill>
              </a:rPr>
              <a:t>Sustainability. </a:t>
            </a:r>
          </a:p>
          <a:p>
            <a:pPr marL="354330" indent="-285750">
              <a:buFont typeface="Wingdings" pitchFamily="2" charset="2"/>
              <a:buChar char="§"/>
            </a:pPr>
            <a:r>
              <a:rPr lang="en-US" sz="2000" b="1" dirty="0" err="1" smtClean="0">
                <a:solidFill>
                  <a:schemeClr val="tx1">
                    <a:lumMod val="95000"/>
                    <a:lumOff val="5000"/>
                  </a:schemeClr>
                </a:solidFill>
              </a:rPr>
              <a:t>Eskew</a:t>
            </a:r>
            <a:r>
              <a:rPr lang="en-US" sz="2000" b="1" dirty="0">
                <a:solidFill>
                  <a:schemeClr val="tx1">
                    <a:lumMod val="95000"/>
                    <a:lumOff val="5000"/>
                  </a:schemeClr>
                </a:solidFill>
              </a:rPr>
              <a:t> B., (2011). A Holistic Approach to </a:t>
            </a:r>
            <a:r>
              <a:rPr lang="en-US" sz="2000" b="1" dirty="0" smtClean="0">
                <a:solidFill>
                  <a:schemeClr val="tx1">
                    <a:lumMod val="95000"/>
                    <a:lumOff val="5000"/>
                  </a:schemeClr>
                </a:solidFill>
              </a:rPr>
              <a:t>Sustainability.</a:t>
            </a:r>
          </a:p>
          <a:p>
            <a:pPr marL="354330" indent="-285750">
              <a:buFont typeface="Wingdings" pitchFamily="2" charset="2"/>
              <a:buChar char="§"/>
            </a:pPr>
            <a:r>
              <a:rPr lang="en-US" sz="2000" b="1" dirty="0" smtClean="0">
                <a:solidFill>
                  <a:schemeClr val="tx1">
                    <a:lumMod val="95000"/>
                    <a:lumOff val="5000"/>
                  </a:schemeClr>
                </a:solidFill>
              </a:rPr>
              <a:t>Giddings B., Hopwood B., O’Brien G., (</a:t>
            </a:r>
            <a:r>
              <a:rPr lang="en-US" sz="2000" b="1" dirty="0">
                <a:solidFill>
                  <a:schemeClr val="tx1">
                    <a:lumMod val="95000"/>
                    <a:lumOff val="5000"/>
                  </a:schemeClr>
                </a:solidFill>
              </a:rPr>
              <a:t>2002). </a:t>
            </a:r>
            <a:r>
              <a:rPr lang="en-US" sz="2000" b="1" dirty="0" smtClean="0">
                <a:solidFill>
                  <a:schemeClr val="tx1">
                    <a:lumMod val="95000"/>
                    <a:lumOff val="5000"/>
                  </a:schemeClr>
                </a:solidFill>
              </a:rPr>
              <a:t>Environment, Economy and Society: Fitting them together into Sustainable Development.</a:t>
            </a:r>
          </a:p>
          <a:p>
            <a:pPr marL="354330" indent="-285750">
              <a:buFont typeface="Wingdings" pitchFamily="2" charset="2"/>
              <a:buChar char="§"/>
            </a:pPr>
            <a:r>
              <a:rPr lang="en-US" sz="2000" b="1" dirty="0">
                <a:solidFill>
                  <a:schemeClr val="tx1">
                    <a:lumMod val="95000"/>
                    <a:lumOff val="5000"/>
                  </a:schemeClr>
                </a:solidFill>
              </a:rPr>
              <a:t>Government Communication (2003). A Swedish </a:t>
            </a:r>
            <a:r>
              <a:rPr lang="en-US" sz="2000" b="1" dirty="0" smtClean="0">
                <a:solidFill>
                  <a:schemeClr val="tx1">
                    <a:lumMod val="95000"/>
                    <a:lumOff val="5000"/>
                  </a:schemeClr>
                </a:solidFill>
              </a:rPr>
              <a:t>Strategy for </a:t>
            </a:r>
            <a:r>
              <a:rPr lang="en-US" sz="2000" b="1" dirty="0">
                <a:solidFill>
                  <a:schemeClr val="tx1">
                    <a:lumMod val="95000"/>
                    <a:lumOff val="5000"/>
                  </a:schemeClr>
                </a:solidFill>
              </a:rPr>
              <a:t>Sustainable </a:t>
            </a:r>
            <a:r>
              <a:rPr lang="en-US" sz="2000" b="1" dirty="0" smtClean="0">
                <a:solidFill>
                  <a:schemeClr val="tx1">
                    <a:lumMod val="95000"/>
                    <a:lumOff val="5000"/>
                  </a:schemeClr>
                </a:solidFill>
              </a:rPr>
              <a:t>Development – </a:t>
            </a:r>
            <a:r>
              <a:rPr lang="en-US" sz="2000" b="1" dirty="0">
                <a:solidFill>
                  <a:schemeClr val="tx1">
                    <a:lumMod val="95000"/>
                    <a:lumOff val="5000"/>
                  </a:schemeClr>
                </a:solidFill>
              </a:rPr>
              <a:t>Economic, Social and </a:t>
            </a:r>
            <a:r>
              <a:rPr lang="en-US" sz="2000" b="1" dirty="0" smtClean="0">
                <a:solidFill>
                  <a:schemeClr val="tx1">
                    <a:lumMod val="95000"/>
                    <a:lumOff val="5000"/>
                  </a:schemeClr>
                </a:solidFill>
              </a:rPr>
              <a:t>Environmental.</a:t>
            </a:r>
          </a:p>
          <a:p>
            <a:pPr marL="354330" indent="-285750">
              <a:buFont typeface="Wingdings" pitchFamily="2" charset="2"/>
              <a:buChar char="§"/>
            </a:pPr>
            <a:r>
              <a:rPr lang="de-DE" sz="2000" b="1" dirty="0" err="1" smtClean="0">
                <a:solidFill>
                  <a:schemeClr val="tx1">
                    <a:lumMod val="95000"/>
                    <a:lumOff val="5000"/>
                  </a:schemeClr>
                </a:solidFill>
              </a:rPr>
              <a:t>Stauffacher</a:t>
            </a:r>
            <a:r>
              <a:rPr lang="de-DE" sz="2000" b="1" dirty="0" smtClean="0">
                <a:solidFill>
                  <a:schemeClr val="tx1">
                    <a:lumMod val="95000"/>
                    <a:lumOff val="5000"/>
                  </a:schemeClr>
                </a:solidFill>
              </a:rPr>
              <a:t> </a:t>
            </a:r>
            <a:r>
              <a:rPr lang="de-DE" sz="2000" b="1" dirty="0">
                <a:solidFill>
                  <a:schemeClr val="tx1">
                    <a:lumMod val="95000"/>
                    <a:lumOff val="5000"/>
                  </a:schemeClr>
                </a:solidFill>
              </a:rPr>
              <a:t>M. </a:t>
            </a:r>
            <a:r>
              <a:rPr lang="de-DE" sz="2000" b="1" dirty="0" smtClean="0">
                <a:solidFill>
                  <a:schemeClr val="tx1">
                    <a:lumMod val="95000"/>
                    <a:lumOff val="5000"/>
                  </a:schemeClr>
                </a:solidFill>
              </a:rPr>
              <a:t>, Walter </a:t>
            </a:r>
            <a:r>
              <a:rPr lang="de-DE" sz="2000" b="1" dirty="0">
                <a:solidFill>
                  <a:schemeClr val="tx1">
                    <a:lumMod val="95000"/>
                    <a:lumOff val="5000"/>
                  </a:schemeClr>
                </a:solidFill>
              </a:rPr>
              <a:t>A.I</a:t>
            </a:r>
            <a:r>
              <a:rPr lang="de-DE" sz="2000" b="1" dirty="0" smtClean="0">
                <a:solidFill>
                  <a:schemeClr val="tx1">
                    <a:lumMod val="95000"/>
                    <a:lumOff val="5000"/>
                  </a:schemeClr>
                </a:solidFill>
              </a:rPr>
              <a:t>., Lang </a:t>
            </a:r>
            <a:r>
              <a:rPr lang="de-DE" sz="2000" b="1" dirty="0">
                <a:solidFill>
                  <a:schemeClr val="tx1">
                    <a:lumMod val="95000"/>
                    <a:lumOff val="5000"/>
                  </a:schemeClr>
                </a:solidFill>
              </a:rPr>
              <a:t>D.J</a:t>
            </a:r>
            <a:r>
              <a:rPr lang="de-DE" sz="2000" b="1" dirty="0" smtClean="0">
                <a:solidFill>
                  <a:schemeClr val="tx1">
                    <a:lumMod val="95000"/>
                    <a:lumOff val="5000"/>
                  </a:schemeClr>
                </a:solidFill>
              </a:rPr>
              <a:t>., </a:t>
            </a:r>
            <a:r>
              <a:rPr lang="de-DE" sz="2000" b="1" dirty="0" err="1" smtClean="0">
                <a:solidFill>
                  <a:schemeClr val="tx1">
                    <a:lumMod val="95000"/>
                    <a:lumOff val="5000"/>
                  </a:schemeClr>
                </a:solidFill>
              </a:rPr>
              <a:t>Wiek</a:t>
            </a:r>
            <a:r>
              <a:rPr lang="de-DE" sz="2000" b="1" dirty="0" smtClean="0">
                <a:solidFill>
                  <a:schemeClr val="tx1">
                    <a:lumMod val="95000"/>
                    <a:lumOff val="5000"/>
                  </a:schemeClr>
                </a:solidFill>
              </a:rPr>
              <a:t> </a:t>
            </a:r>
            <a:r>
              <a:rPr lang="de-DE" sz="2000" b="1" dirty="0">
                <a:solidFill>
                  <a:schemeClr val="tx1">
                    <a:lumMod val="95000"/>
                    <a:lumOff val="5000"/>
                  </a:schemeClr>
                </a:solidFill>
              </a:rPr>
              <a:t>A. </a:t>
            </a:r>
            <a:r>
              <a:rPr lang="de-DE" sz="2000" b="1" dirty="0" err="1" smtClean="0">
                <a:solidFill>
                  <a:schemeClr val="tx1">
                    <a:lumMod val="95000"/>
                    <a:lumOff val="5000"/>
                  </a:schemeClr>
                </a:solidFill>
              </a:rPr>
              <a:t>and</a:t>
            </a:r>
            <a:r>
              <a:rPr lang="de-DE" sz="2000" b="1" dirty="0" smtClean="0">
                <a:solidFill>
                  <a:schemeClr val="tx1">
                    <a:lumMod val="95000"/>
                    <a:lumOff val="5000"/>
                  </a:schemeClr>
                </a:solidFill>
              </a:rPr>
              <a:t> Scholz </a:t>
            </a:r>
            <a:r>
              <a:rPr lang="de-DE" sz="2000" b="1" dirty="0">
                <a:solidFill>
                  <a:schemeClr val="tx1">
                    <a:lumMod val="95000"/>
                    <a:lumOff val="5000"/>
                  </a:schemeClr>
                </a:solidFill>
              </a:rPr>
              <a:t>R.W</a:t>
            </a:r>
            <a:r>
              <a:rPr lang="de-DE" sz="2000" b="1" dirty="0" smtClean="0">
                <a:solidFill>
                  <a:schemeClr val="tx1">
                    <a:lumMod val="95000"/>
                    <a:lumOff val="5000"/>
                  </a:schemeClr>
                </a:solidFill>
              </a:rPr>
              <a:t>., (2006). </a:t>
            </a:r>
            <a:r>
              <a:rPr lang="en-US" sz="2000" b="1" dirty="0">
                <a:solidFill>
                  <a:schemeClr val="tx1">
                    <a:lumMod val="95000"/>
                    <a:lumOff val="5000"/>
                  </a:schemeClr>
                </a:solidFill>
              </a:rPr>
              <a:t>Learning to </a:t>
            </a:r>
            <a:r>
              <a:rPr lang="en-US" sz="2000" b="1" dirty="0" smtClean="0">
                <a:solidFill>
                  <a:schemeClr val="tx1">
                    <a:lumMod val="95000"/>
                    <a:lumOff val="5000"/>
                  </a:schemeClr>
                </a:solidFill>
              </a:rPr>
              <a:t>research environmental </a:t>
            </a:r>
            <a:r>
              <a:rPr lang="en-US" sz="2000" b="1" dirty="0">
                <a:solidFill>
                  <a:schemeClr val="tx1">
                    <a:lumMod val="95000"/>
                    <a:lumOff val="5000"/>
                  </a:schemeClr>
                </a:solidFill>
              </a:rPr>
              <a:t>problems from </a:t>
            </a:r>
            <a:r>
              <a:rPr lang="en-US" sz="2000" b="1" dirty="0" smtClean="0">
                <a:solidFill>
                  <a:schemeClr val="tx1">
                    <a:lumMod val="95000"/>
                    <a:lumOff val="5000"/>
                  </a:schemeClr>
                </a:solidFill>
              </a:rPr>
              <a:t>a functional socio-cultural constructivism perspective The </a:t>
            </a:r>
            <a:r>
              <a:rPr lang="en-US" sz="2000" b="1" dirty="0" err="1">
                <a:solidFill>
                  <a:schemeClr val="tx1">
                    <a:lumMod val="95000"/>
                    <a:lumOff val="5000"/>
                  </a:schemeClr>
                </a:solidFill>
              </a:rPr>
              <a:t>transdisciplinary</a:t>
            </a:r>
            <a:r>
              <a:rPr lang="en-US" sz="2000" b="1" dirty="0">
                <a:solidFill>
                  <a:schemeClr val="tx1">
                    <a:lumMod val="95000"/>
                    <a:lumOff val="5000"/>
                  </a:schemeClr>
                </a:solidFill>
              </a:rPr>
              <a:t> case study </a:t>
            </a:r>
            <a:r>
              <a:rPr lang="en-US" sz="2000" b="1" dirty="0" smtClean="0">
                <a:solidFill>
                  <a:schemeClr val="tx1">
                    <a:lumMod val="95000"/>
                    <a:lumOff val="5000"/>
                  </a:schemeClr>
                </a:solidFill>
              </a:rPr>
              <a:t>approach.</a:t>
            </a:r>
          </a:p>
          <a:p>
            <a:pPr marL="354330" indent="-285750">
              <a:buFont typeface="Wingdings" pitchFamily="2" charset="2"/>
              <a:buChar char="§"/>
            </a:pPr>
            <a:endParaRPr lang="el-GR" sz="1800" b="1" dirty="0">
              <a:solidFill>
                <a:schemeClr val="tx1">
                  <a:lumMod val="95000"/>
                  <a:lumOff val="5000"/>
                </a:schemeClr>
              </a:solidFill>
            </a:endParaRPr>
          </a:p>
        </p:txBody>
      </p:sp>
    </p:spTree>
    <p:extLst>
      <p:ext uri="{BB962C8B-B14F-4D97-AF65-F5344CB8AC3E}">
        <p14:creationId xmlns:p14="http://schemas.microsoft.com/office/powerpoint/2010/main" val="28964221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83568" y="2060848"/>
            <a:ext cx="7776864" cy="757888"/>
          </a:xfrm>
        </p:spPr>
        <p:txBody>
          <a:bodyPr>
            <a:noAutofit/>
          </a:bodyPr>
          <a:lstStyle/>
          <a:p>
            <a:pPr algn="ctr"/>
            <a:r>
              <a:rPr lang="el-GR" b="1"/>
              <a:t>Σας ευχαριστώ για την προσοχή σας!</a:t>
            </a:r>
            <a:endParaRPr lang="el-GR" b="1" dirty="0"/>
          </a:p>
        </p:txBody>
      </p:sp>
      <p:pic>
        <p:nvPicPr>
          <p:cNvPr id="4" name="Θέση περιεχομένου 3"/>
          <p:cNvPicPr>
            <a:picLocks noGrp="1" noChangeAspect="1"/>
          </p:cNvPicPr>
          <p:nvPr>
            <p:ph sz="quarter" idx="16"/>
          </p:nvPr>
        </p:nvPicPr>
        <p:blipFill>
          <a:blip r:embed="rId2">
            <a:extLst>
              <a:ext uri="{28A0092B-C50C-407E-A947-70E740481C1C}">
                <a14:useLocalDpi xmlns:a14="http://schemas.microsoft.com/office/drawing/2010/main" val="0"/>
              </a:ext>
            </a:extLst>
          </a:blip>
          <a:stretch>
            <a:fillRect/>
          </a:stretch>
        </p:blipFill>
        <p:spPr>
          <a:xfrm>
            <a:off x="467544" y="2924944"/>
            <a:ext cx="8190914" cy="2808313"/>
          </a:xfrm>
        </p:spPr>
      </p:pic>
    </p:spTree>
    <p:extLst>
      <p:ext uri="{BB962C8B-B14F-4D97-AF65-F5344CB8AC3E}">
        <p14:creationId xmlns:p14="http://schemas.microsoft.com/office/powerpoint/2010/main" val="35898158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268760"/>
            <a:ext cx="7024744" cy="648072"/>
          </a:xfrm>
        </p:spPr>
        <p:txBody>
          <a:bodyPr>
            <a:normAutofit/>
          </a:bodyPr>
          <a:lstStyle/>
          <a:p>
            <a:pPr algn="ctr"/>
            <a:r>
              <a:rPr lang="el-GR" sz="3600" b="1" dirty="0" smtClean="0">
                <a:solidFill>
                  <a:schemeClr val="tx1"/>
                </a:solidFill>
              </a:rPr>
              <a:t>ΑΕΙΦΟΡΙΑ</a:t>
            </a:r>
            <a:endParaRPr lang="el-GR" sz="3600" b="1" dirty="0">
              <a:solidFill>
                <a:schemeClr val="tx1"/>
              </a:solidFill>
            </a:endParaRPr>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092280" y="836712"/>
            <a:ext cx="1080000" cy="314670"/>
          </a:xfrm>
        </p:spPr>
      </p:pic>
      <p:sp>
        <p:nvSpPr>
          <p:cNvPr id="5" name="Θέση περιεχομένου 4"/>
          <p:cNvSpPr>
            <a:spLocks noGrp="1"/>
          </p:cNvSpPr>
          <p:nvPr>
            <p:ph sz="quarter" idx="16"/>
          </p:nvPr>
        </p:nvSpPr>
        <p:spPr>
          <a:xfrm>
            <a:off x="1042988" y="2276872"/>
            <a:ext cx="7058025" cy="3960416"/>
          </a:xfrm>
        </p:spPr>
        <p:txBody>
          <a:bodyPr/>
          <a:lstStyle/>
          <a:p>
            <a:r>
              <a:rPr lang="el-GR" sz="2000" b="1" dirty="0">
                <a:solidFill>
                  <a:schemeClr val="tx1"/>
                </a:solidFill>
              </a:rPr>
              <a:t>Ορισμός:</a:t>
            </a:r>
          </a:p>
          <a:p>
            <a:endParaRPr lang="el-GR" sz="2000" b="1" dirty="0">
              <a:solidFill>
                <a:schemeClr val="tx1"/>
              </a:solidFill>
            </a:endParaRPr>
          </a:p>
          <a:p>
            <a:r>
              <a:rPr lang="el-GR" sz="2000" b="1" dirty="0">
                <a:solidFill>
                  <a:srgbClr val="252525"/>
                </a:solidFill>
                <a:latin typeface="Arial"/>
              </a:rPr>
              <a:t>Βιωσιμότητα</a:t>
            </a:r>
            <a:r>
              <a:rPr lang="el-GR" sz="2000" dirty="0">
                <a:solidFill>
                  <a:srgbClr val="252525"/>
                </a:solidFill>
                <a:latin typeface="Arial"/>
              </a:rPr>
              <a:t> (ή </a:t>
            </a:r>
            <a:r>
              <a:rPr lang="el-GR" sz="2000" i="1" dirty="0" err="1">
                <a:solidFill>
                  <a:srgbClr val="252525"/>
                </a:solidFill>
                <a:latin typeface="Arial"/>
              </a:rPr>
              <a:t>αειφορία</a:t>
            </a:r>
            <a:r>
              <a:rPr lang="el-GR" sz="2000" dirty="0">
                <a:solidFill>
                  <a:srgbClr val="252525"/>
                </a:solidFill>
                <a:latin typeface="Arial"/>
              </a:rPr>
              <a:t>) είναι ένα πρότυπο </a:t>
            </a:r>
            <a:r>
              <a:rPr lang="el-GR" sz="2000" dirty="0">
                <a:solidFill>
                  <a:srgbClr val="A55858"/>
                </a:solidFill>
                <a:latin typeface="Arial"/>
                <a:hlinkClick r:id="rId4" tooltip="Παραγωγή (δεν έχει γραφτεί ακόμα)"/>
              </a:rPr>
              <a:t>παραγωγής</a:t>
            </a:r>
            <a:r>
              <a:rPr lang="el-GR" sz="2000" dirty="0">
                <a:solidFill>
                  <a:srgbClr val="252525"/>
                </a:solidFill>
                <a:latin typeface="Arial"/>
              </a:rPr>
              <a:t> το οποίο στοχεύει στο καλύτερο </a:t>
            </a:r>
            <a:r>
              <a:rPr lang="el-GR" sz="2000" dirty="0">
                <a:solidFill>
                  <a:srgbClr val="0B0080"/>
                </a:solidFill>
                <a:latin typeface="Arial"/>
                <a:hlinkClick r:id="rId5" tooltip="Οικονομία"/>
              </a:rPr>
              <a:t>οικονομικό</a:t>
            </a:r>
            <a:r>
              <a:rPr lang="el-GR" sz="2000" dirty="0">
                <a:solidFill>
                  <a:srgbClr val="252525"/>
                </a:solidFill>
                <a:latin typeface="Arial"/>
              </a:rPr>
              <a:t> αποτέλεσμα τόσο για τον </a:t>
            </a:r>
            <a:r>
              <a:rPr lang="el-GR" sz="2000" dirty="0">
                <a:solidFill>
                  <a:srgbClr val="0B0080"/>
                </a:solidFill>
                <a:latin typeface="Arial"/>
                <a:hlinkClick r:id="rId6" tooltip="Άνθρωπος"/>
              </a:rPr>
              <a:t>Άνθρωπο</a:t>
            </a:r>
            <a:r>
              <a:rPr lang="el-GR" sz="2000" dirty="0">
                <a:solidFill>
                  <a:srgbClr val="252525"/>
                </a:solidFill>
                <a:latin typeface="Arial"/>
              </a:rPr>
              <a:t> όσο και για το φυσικό </a:t>
            </a:r>
            <a:r>
              <a:rPr lang="el-GR" sz="2000" dirty="0">
                <a:solidFill>
                  <a:srgbClr val="0B0080"/>
                </a:solidFill>
                <a:latin typeface="Arial"/>
                <a:hlinkClick r:id="rId7" tooltip="Περιβάλλον"/>
              </a:rPr>
              <a:t>περιβάλλον</a:t>
            </a:r>
            <a:r>
              <a:rPr lang="el-GR" sz="2000" dirty="0">
                <a:solidFill>
                  <a:srgbClr val="252525"/>
                </a:solidFill>
                <a:latin typeface="Arial"/>
              </a:rPr>
              <a:t>, τόσο στο παρόν όσο και στο αόριστο μέλλον. Βασικό της στοιχείο είναι η ισορροπία μεταξύ παραγωγής αγαθών και πρώτης ύλης (που δαπανήθηκε για να επιτευχθεί η παραγωγή).</a:t>
            </a:r>
            <a:endParaRPr lang="el-GR" sz="2000" b="1" dirty="0">
              <a:solidFill>
                <a:schemeClr val="tx1"/>
              </a:solidFill>
            </a:endParaRPr>
          </a:p>
        </p:txBody>
      </p:sp>
      <p:sp>
        <p:nvSpPr>
          <p:cNvPr id="3" name="Θέση ημερομηνίας 2"/>
          <p:cNvSpPr>
            <a:spLocks noGrp="1"/>
          </p:cNvSpPr>
          <p:nvPr>
            <p:ph type="dt" sz="half" idx="10"/>
          </p:nvPr>
        </p:nvSpPr>
        <p:spPr/>
        <p:txBody>
          <a:bodyPr/>
          <a:lstStyle/>
          <a:p>
            <a:fld id="{4676D1D1-87F7-47AF-A83C-44A88C91089D}" type="datetime1">
              <a:rPr lang="el-GR" smtClean="0"/>
              <a:pPr/>
              <a:t>22/10/2016</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4</a:t>
            </a:fld>
            <a:endParaRPr lang="el-GR"/>
          </a:p>
        </p:txBody>
      </p:sp>
    </p:spTree>
    <p:extLst>
      <p:ext uri="{BB962C8B-B14F-4D97-AF65-F5344CB8AC3E}">
        <p14:creationId xmlns:p14="http://schemas.microsoft.com/office/powerpoint/2010/main" val="23149104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196752"/>
            <a:ext cx="7024744" cy="757888"/>
          </a:xfrm>
        </p:spPr>
        <p:txBody>
          <a:bodyPr>
            <a:normAutofit/>
          </a:bodyPr>
          <a:lstStyle/>
          <a:p>
            <a:pPr algn="ctr"/>
            <a:r>
              <a:rPr lang="el-GR" sz="3600" b="1" dirty="0" smtClean="0">
                <a:solidFill>
                  <a:schemeClr val="tx1"/>
                </a:solidFill>
              </a:rPr>
              <a:t>ΑΕΙΦΟΡΙΑ</a:t>
            </a:r>
            <a:endParaRPr lang="el-GR" sz="3600" dirty="0"/>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164288" y="764704"/>
            <a:ext cx="1080000" cy="314670"/>
          </a:xfrm>
        </p:spPr>
      </p:pic>
      <p:sp>
        <p:nvSpPr>
          <p:cNvPr id="5" name="Θέση περιεχομένου 4"/>
          <p:cNvSpPr>
            <a:spLocks noGrp="1"/>
          </p:cNvSpPr>
          <p:nvPr>
            <p:ph sz="quarter" idx="16"/>
          </p:nvPr>
        </p:nvSpPr>
        <p:spPr>
          <a:xfrm>
            <a:off x="1042988" y="2132856"/>
            <a:ext cx="7058025" cy="4104432"/>
          </a:xfrm>
        </p:spPr>
        <p:txBody>
          <a:bodyPr/>
          <a:lstStyle/>
          <a:p>
            <a:endParaRPr lang="en-US" sz="2000" b="1" dirty="0" smtClean="0">
              <a:solidFill>
                <a:schemeClr val="tx1"/>
              </a:solidFill>
            </a:endParaRPr>
          </a:p>
          <a:p>
            <a:pPr algn="just"/>
            <a:r>
              <a:rPr lang="el-GR" sz="2000" b="1" dirty="0">
                <a:solidFill>
                  <a:schemeClr val="tx1"/>
                </a:solidFill>
              </a:rPr>
              <a:t>Αυτό έχει ως αποτέλεσμα την πιο ευρέως αναφέρεται ορισμός της </a:t>
            </a:r>
            <a:r>
              <a:rPr lang="el-GR" sz="2000" b="1" dirty="0" err="1">
                <a:solidFill>
                  <a:schemeClr val="tx1"/>
                </a:solidFill>
              </a:rPr>
              <a:t>αειφορίας</a:t>
            </a:r>
            <a:r>
              <a:rPr lang="el-GR" sz="2000" b="1" dirty="0">
                <a:solidFill>
                  <a:schemeClr val="tx1"/>
                </a:solidFill>
              </a:rPr>
              <a:t>:</a:t>
            </a:r>
          </a:p>
          <a:p>
            <a:pPr algn="just"/>
            <a:endParaRPr lang="el-GR" sz="2000" b="1" dirty="0">
              <a:solidFill>
                <a:schemeClr val="tx1"/>
              </a:solidFill>
            </a:endParaRPr>
          </a:p>
          <a:p>
            <a:pPr algn="just"/>
            <a:r>
              <a:rPr lang="el-GR" sz="2000" b="1" dirty="0">
                <a:solidFill>
                  <a:schemeClr val="tx1"/>
                </a:solidFill>
              </a:rPr>
              <a:t>«Αειφόρος ανάπτυξη είναι η ανάπτυξη που ικανοποιεί τις ανάγκες του παρόντος χωρίς να διακυβεύεται η ικανότητα των μελλοντικών γενεών να καλύψουν τις δικές τους ανάγκες».</a:t>
            </a:r>
            <a:endParaRPr lang="en-US" sz="1800" b="1" dirty="0" smtClean="0"/>
          </a:p>
          <a:p>
            <a:pPr algn="just"/>
            <a:r>
              <a:rPr lang="en-US" sz="1600" dirty="0" smtClean="0">
                <a:solidFill>
                  <a:schemeClr val="tx1"/>
                </a:solidFill>
              </a:rPr>
              <a:t>Source: World Commission on Environment and Development (established by a resolution of UN General Assembly) (</a:t>
            </a:r>
            <a:r>
              <a:rPr lang="en-US" sz="1600" dirty="0" err="1" smtClean="0">
                <a:solidFill>
                  <a:schemeClr val="tx1"/>
                </a:solidFill>
              </a:rPr>
              <a:t>Brundtland</a:t>
            </a:r>
            <a:r>
              <a:rPr lang="en-US" sz="1600" dirty="0" smtClean="0">
                <a:solidFill>
                  <a:schemeClr val="tx1"/>
                </a:solidFill>
              </a:rPr>
              <a:t> Commission, 1987). </a:t>
            </a:r>
            <a:endParaRPr lang="el-GR" sz="1600" dirty="0">
              <a:solidFill>
                <a:schemeClr val="tx1"/>
              </a:solidFill>
            </a:endParaRPr>
          </a:p>
        </p:txBody>
      </p:sp>
      <p:sp>
        <p:nvSpPr>
          <p:cNvPr id="3" name="Θέση ημερομηνίας 2"/>
          <p:cNvSpPr>
            <a:spLocks noGrp="1"/>
          </p:cNvSpPr>
          <p:nvPr>
            <p:ph type="dt" sz="half" idx="10"/>
          </p:nvPr>
        </p:nvSpPr>
        <p:spPr/>
        <p:txBody>
          <a:bodyPr/>
          <a:lstStyle/>
          <a:p>
            <a:fld id="{62146C5D-C806-415A-82D4-6C6B25FFC478}" type="datetime1">
              <a:rPr lang="el-GR" smtClean="0"/>
              <a:pPr/>
              <a:t>22/10/2016</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5</a:t>
            </a:fld>
            <a:endParaRPr lang="el-GR"/>
          </a:p>
        </p:txBody>
      </p:sp>
    </p:spTree>
    <p:extLst>
      <p:ext uri="{BB962C8B-B14F-4D97-AF65-F5344CB8AC3E}">
        <p14:creationId xmlns:p14="http://schemas.microsoft.com/office/powerpoint/2010/main" val="1733273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268760"/>
            <a:ext cx="7024744" cy="720080"/>
          </a:xfrm>
        </p:spPr>
        <p:txBody>
          <a:bodyPr>
            <a:normAutofit/>
          </a:bodyPr>
          <a:lstStyle/>
          <a:p>
            <a:pPr algn="ctr"/>
            <a:r>
              <a:rPr lang="el-GR" sz="3600" b="1" dirty="0" smtClean="0">
                <a:solidFill>
                  <a:schemeClr val="tx1"/>
                </a:solidFill>
              </a:rPr>
              <a:t>ΑΕΙΦΟΡΙΑ</a:t>
            </a:r>
            <a:endParaRPr lang="el-GR" sz="3600" dirty="0"/>
          </a:p>
        </p:txBody>
      </p:sp>
      <p:pic>
        <p:nvPicPr>
          <p:cNvPr id="6" name="Θέση εικόνας 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t="439" b="439"/>
          <a:stretch>
            <a:fillRect/>
          </a:stretch>
        </p:blipFill>
        <p:spPr>
          <a:xfrm>
            <a:off x="7164288" y="764704"/>
            <a:ext cx="1080000" cy="314670"/>
          </a:xfrm>
        </p:spPr>
      </p:pic>
      <p:sp>
        <p:nvSpPr>
          <p:cNvPr id="5" name="Θέση περιεχομένου 4"/>
          <p:cNvSpPr>
            <a:spLocks noGrp="1"/>
          </p:cNvSpPr>
          <p:nvPr>
            <p:ph sz="quarter" idx="16"/>
          </p:nvPr>
        </p:nvSpPr>
        <p:spPr>
          <a:xfrm>
            <a:off x="1042988" y="2204864"/>
            <a:ext cx="7058025" cy="4032424"/>
          </a:xfrm>
        </p:spPr>
        <p:txBody>
          <a:bodyPr/>
          <a:lstStyle/>
          <a:p>
            <a:endParaRPr lang="en-US" sz="2000" b="1" dirty="0" smtClean="0">
              <a:solidFill>
                <a:schemeClr val="tx1"/>
              </a:solidFill>
            </a:endParaRPr>
          </a:p>
          <a:p>
            <a:r>
              <a:rPr lang="el-GR" sz="2000" b="1" dirty="0">
                <a:solidFill>
                  <a:schemeClr val="tx1"/>
                </a:solidFill>
              </a:rPr>
              <a:t>Οφέλη της </a:t>
            </a:r>
            <a:r>
              <a:rPr lang="el-GR" sz="2000" b="1" dirty="0" err="1">
                <a:solidFill>
                  <a:schemeClr val="tx1"/>
                </a:solidFill>
              </a:rPr>
              <a:t>αειφορίας</a:t>
            </a:r>
            <a:r>
              <a:rPr lang="el-GR" sz="2000" b="1" dirty="0">
                <a:solidFill>
                  <a:schemeClr val="tx1"/>
                </a:solidFill>
              </a:rPr>
              <a:t>:</a:t>
            </a:r>
          </a:p>
          <a:p>
            <a:pPr marL="411480" indent="-342900">
              <a:buFont typeface="Arial" panose="020B0604020202020204" pitchFamily="34" charset="0"/>
              <a:buChar char="•"/>
            </a:pPr>
            <a:r>
              <a:rPr lang="el-GR" sz="2000" b="1" dirty="0">
                <a:solidFill>
                  <a:schemeClr val="tx1"/>
                </a:solidFill>
              </a:rPr>
              <a:t>Βελτίωση της ενεργειακής απόδοσης</a:t>
            </a:r>
          </a:p>
          <a:p>
            <a:pPr marL="411480" indent="-342900">
              <a:buFont typeface="Arial" panose="020B0604020202020204" pitchFamily="34" charset="0"/>
              <a:buChar char="•"/>
            </a:pPr>
            <a:r>
              <a:rPr lang="el-GR" sz="2000" b="1" dirty="0">
                <a:solidFill>
                  <a:schemeClr val="tx1"/>
                </a:solidFill>
              </a:rPr>
              <a:t>Βελτιώνει τη συνολική απόδοση</a:t>
            </a:r>
          </a:p>
          <a:p>
            <a:pPr marL="411480" indent="-342900">
              <a:buFont typeface="Arial" panose="020B0604020202020204" pitchFamily="34" charset="0"/>
              <a:buChar char="•"/>
            </a:pPr>
            <a:r>
              <a:rPr lang="el-GR" sz="2000" b="1" dirty="0">
                <a:solidFill>
                  <a:schemeClr val="tx1"/>
                </a:solidFill>
              </a:rPr>
              <a:t>Μειωμένο συνολικό κόστος ιδιοκτησίας</a:t>
            </a:r>
            <a:endParaRPr lang="el-GR" dirty="0"/>
          </a:p>
        </p:txBody>
      </p:sp>
      <p:sp>
        <p:nvSpPr>
          <p:cNvPr id="3" name="Θέση ημερομηνίας 2"/>
          <p:cNvSpPr>
            <a:spLocks noGrp="1"/>
          </p:cNvSpPr>
          <p:nvPr>
            <p:ph type="dt" sz="half" idx="10"/>
          </p:nvPr>
        </p:nvSpPr>
        <p:spPr/>
        <p:txBody>
          <a:bodyPr/>
          <a:lstStyle/>
          <a:p>
            <a:fld id="{20736B69-AEFA-4D1B-952E-644AB88AB1BB}" type="datetime1">
              <a:rPr lang="el-GR" smtClean="0"/>
              <a:pPr/>
              <a:t>22/10/2016</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6</a:t>
            </a:fld>
            <a:endParaRPr lang="el-GR"/>
          </a:p>
        </p:txBody>
      </p:sp>
    </p:spTree>
    <p:extLst>
      <p:ext uri="{BB962C8B-B14F-4D97-AF65-F5344CB8AC3E}">
        <p14:creationId xmlns:p14="http://schemas.microsoft.com/office/powerpoint/2010/main" val="3118743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608" y="1412776"/>
            <a:ext cx="7024744" cy="648072"/>
          </a:xfrm>
        </p:spPr>
        <p:txBody>
          <a:bodyPr>
            <a:noAutofit/>
          </a:bodyPr>
          <a:lstStyle/>
          <a:p>
            <a:r>
              <a:rPr lang="el-GR" sz="2800" b="1" dirty="0">
                <a:solidFill>
                  <a:schemeClr val="tx1"/>
                </a:solidFill>
              </a:rPr>
              <a:t>ΟΛΙΣΤΙΚΗ ΠΡΟΣΕΓΓΙΣΗ ΤΗΣ ΒΙΩΣΙΜΟΤΗΤΑΣ</a:t>
            </a:r>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164288" y="764704"/>
            <a:ext cx="1080000" cy="314670"/>
          </a:xfrm>
        </p:spPr>
      </p:pic>
      <p:sp>
        <p:nvSpPr>
          <p:cNvPr id="5" name="Θέση περιεχομένου 4"/>
          <p:cNvSpPr>
            <a:spLocks noGrp="1"/>
          </p:cNvSpPr>
          <p:nvPr>
            <p:ph sz="quarter" idx="16"/>
          </p:nvPr>
        </p:nvSpPr>
        <p:spPr>
          <a:xfrm>
            <a:off x="785786" y="2492896"/>
            <a:ext cx="7643866" cy="3744392"/>
          </a:xfrm>
        </p:spPr>
        <p:txBody>
          <a:bodyPr>
            <a:noAutofit/>
          </a:bodyPr>
          <a:lstStyle/>
          <a:p>
            <a:pPr algn="just">
              <a:buFont typeface="Arial" pitchFamily="34" charset="0"/>
              <a:buChar char="•"/>
            </a:pPr>
            <a:r>
              <a:rPr lang="en-US" sz="2000" b="1" dirty="0" smtClean="0">
                <a:solidFill>
                  <a:schemeClr val="tx1"/>
                </a:solidFill>
              </a:rPr>
              <a:t> </a:t>
            </a:r>
            <a:r>
              <a:rPr lang="el-GR" sz="2000" b="1" dirty="0">
                <a:solidFill>
                  <a:schemeClr val="tx1"/>
                </a:solidFill>
              </a:rPr>
              <a:t>Η </a:t>
            </a:r>
            <a:r>
              <a:rPr lang="el-GR" sz="2000" b="1" dirty="0" err="1">
                <a:solidFill>
                  <a:schemeClr val="tx1"/>
                </a:solidFill>
              </a:rPr>
              <a:t>αειφορία</a:t>
            </a:r>
            <a:r>
              <a:rPr lang="el-GR" sz="2000" b="1" dirty="0">
                <a:solidFill>
                  <a:schemeClr val="tx1"/>
                </a:solidFill>
              </a:rPr>
              <a:t> είναι ένα σύνθετο και πολύπλευρο αναπτυξιακό όραμα.</a:t>
            </a:r>
          </a:p>
          <a:p>
            <a:pPr algn="just">
              <a:buFont typeface="Arial" pitchFamily="34" charset="0"/>
              <a:buChar char="•"/>
            </a:pPr>
            <a:r>
              <a:rPr lang="el-GR" sz="2000" b="1" dirty="0">
                <a:solidFill>
                  <a:schemeClr val="tx1"/>
                </a:solidFill>
              </a:rPr>
              <a:t>  Πρόκειται για ένα πολυδιάστατο μοντέλο ανάπτυξης που περιορίζει την οικονομική ανάπτυξη και άλλων ανθρώπινων δραστηριοτήτων στην ικανότητα της φύσης για την </a:t>
            </a:r>
            <a:r>
              <a:rPr lang="el-GR" sz="2000" b="1" dirty="0" err="1">
                <a:solidFill>
                  <a:schemeClr val="tx1"/>
                </a:solidFill>
              </a:rPr>
              <a:t>αυτο</a:t>
            </a:r>
            <a:r>
              <a:rPr lang="el-GR" sz="2000" b="1" dirty="0">
                <a:solidFill>
                  <a:schemeClr val="tx1"/>
                </a:solidFill>
              </a:rPr>
              <a:t>-αναγέννηση, τοποθετεί τη βελτίωση της ανθρώπινης κατάστασης (κοινωνικής και ανθρώπινης ανάπτυξης) ως πρωταρχικό στόχο, και τοποθετεί το σεβασμό της ποιότητας του περιβάλλοντος και τα όρια της φύσης στον πυρήνα της κάθε οικονομική, πολιτική, εκπαιδευτική και πολιτιστική στρατηγική.</a:t>
            </a:r>
          </a:p>
        </p:txBody>
      </p:sp>
      <p:sp>
        <p:nvSpPr>
          <p:cNvPr id="3" name="Θέση ημερομηνίας 2"/>
          <p:cNvSpPr>
            <a:spLocks noGrp="1"/>
          </p:cNvSpPr>
          <p:nvPr>
            <p:ph type="dt" sz="half" idx="10"/>
          </p:nvPr>
        </p:nvSpPr>
        <p:spPr/>
        <p:txBody>
          <a:bodyPr/>
          <a:lstStyle/>
          <a:p>
            <a:fld id="{4701628B-2C8D-497A-8E70-549BDF088D86}" type="datetime1">
              <a:rPr lang="el-GR" smtClean="0"/>
              <a:pPr/>
              <a:t>22/10/2016</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7</a:t>
            </a:fld>
            <a:endParaRPr lang="el-GR"/>
          </a:p>
        </p:txBody>
      </p:sp>
    </p:spTree>
    <p:extLst>
      <p:ext uri="{BB962C8B-B14F-4D97-AF65-F5344CB8AC3E}">
        <p14:creationId xmlns:p14="http://schemas.microsoft.com/office/powerpoint/2010/main" val="34225867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412776"/>
            <a:ext cx="7024744" cy="576064"/>
          </a:xfrm>
        </p:spPr>
        <p:txBody>
          <a:bodyPr>
            <a:normAutofit/>
          </a:bodyPr>
          <a:lstStyle/>
          <a:p>
            <a:r>
              <a:rPr lang="el-GR" sz="2800" b="1" dirty="0">
                <a:solidFill>
                  <a:schemeClr val="tx1"/>
                </a:solidFill>
              </a:rPr>
              <a:t>ΟΛΙΣΤΙΚΗ ΠΡΟΣΕΓΓΙΣΗ ΤΗΣ ΒΙΩΣΙΜΟΤΗΤΑΣ</a:t>
            </a:r>
            <a:endParaRPr lang="el-GR" sz="3600" b="1" dirty="0">
              <a:solidFill>
                <a:schemeClr val="tx1"/>
              </a:solidFill>
            </a:endParaRPr>
          </a:p>
        </p:txBody>
      </p:sp>
      <p:pic>
        <p:nvPicPr>
          <p:cNvPr id="6" name="Θέση εικόνας 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924" r="924"/>
          <a:stretch>
            <a:fillRect/>
          </a:stretch>
        </p:blipFill>
        <p:spPr>
          <a:xfrm>
            <a:off x="1043608" y="764704"/>
            <a:ext cx="1236718" cy="360000"/>
          </a:xfrm>
        </p:spPr>
      </p:pic>
      <p:pic>
        <p:nvPicPr>
          <p:cNvPr id="7" name="Θέση εικόνας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439" b="439"/>
          <a:stretch>
            <a:fillRect/>
          </a:stretch>
        </p:blipFill>
        <p:spPr>
          <a:xfrm>
            <a:off x="7092280" y="764704"/>
            <a:ext cx="1080000" cy="314670"/>
          </a:xfrm>
        </p:spPr>
      </p:pic>
      <p:sp>
        <p:nvSpPr>
          <p:cNvPr id="5" name="Θέση περιεχομένου 4"/>
          <p:cNvSpPr>
            <a:spLocks noGrp="1"/>
          </p:cNvSpPr>
          <p:nvPr>
            <p:ph sz="quarter" idx="16"/>
          </p:nvPr>
        </p:nvSpPr>
        <p:spPr>
          <a:xfrm>
            <a:off x="1042988" y="2420888"/>
            <a:ext cx="7058025" cy="3816400"/>
          </a:xfrm>
        </p:spPr>
        <p:txBody>
          <a:bodyPr>
            <a:normAutofit/>
          </a:bodyPr>
          <a:lstStyle/>
          <a:p>
            <a:pPr algn="just">
              <a:buFont typeface="Arial" pitchFamily="34" charset="0"/>
              <a:buChar char="•"/>
            </a:pPr>
            <a:r>
              <a:rPr lang="en-US" sz="2000" b="1" dirty="0" smtClean="0">
                <a:solidFill>
                  <a:schemeClr val="tx1"/>
                </a:solidFill>
              </a:rPr>
              <a:t> </a:t>
            </a:r>
            <a:r>
              <a:rPr lang="el-GR" sz="2000" b="1" dirty="0">
                <a:solidFill>
                  <a:schemeClr val="tx1"/>
                </a:solidFill>
              </a:rPr>
              <a:t>Η βιώσιμη ανάπτυξη είναι συχνά παρουσιάζεται ως διαιρείται στην οικονομία, το περιβάλλον και την κοινωνία </a:t>
            </a:r>
            <a:r>
              <a:rPr lang="en-US" sz="2000" b="1" dirty="0" smtClean="0">
                <a:solidFill>
                  <a:schemeClr val="tx1"/>
                </a:solidFill>
              </a:rPr>
              <a:t>(</a:t>
            </a:r>
            <a:r>
              <a:rPr lang="en-US" sz="2000" b="1" dirty="0" err="1">
                <a:solidFill>
                  <a:schemeClr val="tx1"/>
                </a:solidFill>
              </a:rPr>
              <a:t>Hardi</a:t>
            </a:r>
            <a:r>
              <a:rPr lang="en-US" sz="2000" b="1" dirty="0">
                <a:solidFill>
                  <a:schemeClr val="tx1"/>
                </a:solidFill>
              </a:rPr>
              <a:t> and </a:t>
            </a:r>
            <a:r>
              <a:rPr lang="en-US" sz="2000" b="1" dirty="0" err="1">
                <a:solidFill>
                  <a:schemeClr val="tx1"/>
                </a:solidFill>
              </a:rPr>
              <a:t>Zdan</a:t>
            </a:r>
            <a:r>
              <a:rPr lang="en-US" sz="2000" b="1" dirty="0">
                <a:solidFill>
                  <a:schemeClr val="tx1"/>
                </a:solidFill>
              </a:rPr>
              <a:t>, 1997; West </a:t>
            </a:r>
            <a:r>
              <a:rPr lang="en-US" sz="2000" b="1" dirty="0" smtClean="0">
                <a:solidFill>
                  <a:schemeClr val="tx1"/>
                </a:solidFill>
              </a:rPr>
              <a:t>Midlands Round </a:t>
            </a:r>
            <a:r>
              <a:rPr lang="en-US" sz="2000" b="1" dirty="0">
                <a:solidFill>
                  <a:schemeClr val="tx1"/>
                </a:solidFill>
              </a:rPr>
              <a:t>Table, 2000). </a:t>
            </a:r>
            <a:endParaRPr lang="en-US" sz="2000" b="1" dirty="0" smtClean="0">
              <a:solidFill>
                <a:schemeClr val="tx1"/>
              </a:solidFill>
            </a:endParaRPr>
          </a:p>
          <a:p>
            <a:pPr algn="just">
              <a:buFont typeface="Arial" pitchFamily="34" charset="0"/>
              <a:buChar char="•"/>
            </a:pPr>
            <a:r>
              <a:rPr lang="en-US" sz="2000" b="1" dirty="0" smtClean="0">
                <a:solidFill>
                  <a:schemeClr val="tx1"/>
                </a:solidFill>
              </a:rPr>
              <a:t> </a:t>
            </a:r>
            <a:r>
              <a:rPr lang="el-GR" sz="2000" b="1" dirty="0">
                <a:solidFill>
                  <a:schemeClr val="tx1"/>
                </a:solidFill>
              </a:rPr>
              <a:t>Οι τρεις τομείς συχνά παρουσιάζονται ως </a:t>
            </a:r>
            <a:r>
              <a:rPr lang="el-GR" sz="2000" b="1" dirty="0" err="1" smtClean="0">
                <a:solidFill>
                  <a:schemeClr val="tx1"/>
                </a:solidFill>
              </a:rPr>
              <a:t>τρια</a:t>
            </a:r>
            <a:r>
              <a:rPr lang="el-GR" sz="2000" b="1" dirty="0" smtClean="0">
                <a:solidFill>
                  <a:schemeClr val="tx1"/>
                </a:solidFill>
              </a:rPr>
              <a:t> αλληλένδετα </a:t>
            </a:r>
            <a:r>
              <a:rPr lang="el-GR" sz="2000" b="1" dirty="0">
                <a:solidFill>
                  <a:schemeClr val="tx1"/>
                </a:solidFill>
              </a:rPr>
              <a:t>δαχτυλίδια </a:t>
            </a:r>
            <a:r>
              <a:rPr lang="en-US" sz="2000" b="1" dirty="0" smtClean="0">
                <a:solidFill>
                  <a:schemeClr val="tx1"/>
                </a:solidFill>
              </a:rPr>
              <a:t>(</a:t>
            </a:r>
            <a:r>
              <a:rPr lang="en-US" sz="2000" b="1" dirty="0">
                <a:solidFill>
                  <a:schemeClr val="tx1"/>
                </a:solidFill>
              </a:rPr>
              <a:t>ICLEI, 1996; du </a:t>
            </a:r>
            <a:r>
              <a:rPr lang="en-US" sz="2000" b="1" dirty="0" err="1">
                <a:solidFill>
                  <a:schemeClr val="tx1"/>
                </a:solidFill>
              </a:rPr>
              <a:t>Plessis</a:t>
            </a:r>
            <a:r>
              <a:rPr lang="en-US" sz="2000" b="1" dirty="0">
                <a:solidFill>
                  <a:schemeClr val="tx1"/>
                </a:solidFill>
              </a:rPr>
              <a:t>, 2000; Barton, 2000) The model has a conceptual simplicity.</a:t>
            </a:r>
          </a:p>
          <a:p>
            <a:pPr algn="just">
              <a:buFont typeface="Arial" pitchFamily="34" charset="0"/>
              <a:buChar char="•"/>
            </a:pPr>
            <a:r>
              <a:rPr lang="en-US" sz="2000" b="1" dirty="0" smtClean="0">
                <a:solidFill>
                  <a:schemeClr val="tx1"/>
                </a:solidFill>
              </a:rPr>
              <a:t> </a:t>
            </a:r>
            <a:r>
              <a:rPr lang="el-GR" sz="2000" b="1" dirty="0">
                <a:solidFill>
                  <a:schemeClr val="tx1"/>
                </a:solidFill>
              </a:rPr>
              <a:t>Με την ενθάρρυνση της κατάταξης των επιπτώσεων σε </a:t>
            </a:r>
            <a:r>
              <a:rPr lang="el-GR" sz="2000" b="1" dirty="0" smtClean="0">
                <a:solidFill>
                  <a:schemeClr val="tx1"/>
                </a:solidFill>
              </a:rPr>
              <a:t>τρεις </a:t>
            </a:r>
            <a:r>
              <a:rPr lang="el-GR" sz="2000" b="1" dirty="0">
                <a:solidFill>
                  <a:schemeClr val="tx1"/>
                </a:solidFill>
              </a:rPr>
              <a:t>κατηγορίες που </a:t>
            </a:r>
            <a:r>
              <a:rPr lang="el-GR" sz="2000" b="1" dirty="0" smtClean="0">
                <a:solidFill>
                  <a:schemeClr val="tx1"/>
                </a:solidFill>
              </a:rPr>
              <a:t>καθιστούν </a:t>
            </a:r>
            <a:r>
              <a:rPr lang="el-GR" sz="2000" b="1" dirty="0">
                <a:solidFill>
                  <a:schemeClr val="tx1"/>
                </a:solidFill>
              </a:rPr>
              <a:t>την ανάλυση πιο απλή.</a:t>
            </a:r>
          </a:p>
        </p:txBody>
      </p:sp>
      <p:sp>
        <p:nvSpPr>
          <p:cNvPr id="3" name="Θέση ημερομηνίας 2"/>
          <p:cNvSpPr>
            <a:spLocks noGrp="1"/>
          </p:cNvSpPr>
          <p:nvPr>
            <p:ph type="dt" sz="half" idx="10"/>
          </p:nvPr>
        </p:nvSpPr>
        <p:spPr/>
        <p:txBody>
          <a:bodyPr/>
          <a:lstStyle/>
          <a:p>
            <a:fld id="{CE206634-8249-4B5E-B35A-955869CBB975}" type="datetime1">
              <a:rPr lang="el-GR" smtClean="0"/>
              <a:pPr/>
              <a:t>22/10/2016</a:t>
            </a:fld>
            <a:endParaRPr lang="el-GR"/>
          </a:p>
        </p:txBody>
      </p:sp>
      <p:sp>
        <p:nvSpPr>
          <p:cNvPr id="4" name="Θέση αριθμού διαφάνειας 3"/>
          <p:cNvSpPr>
            <a:spLocks noGrp="1"/>
          </p:cNvSpPr>
          <p:nvPr>
            <p:ph type="sldNum" sz="quarter" idx="12"/>
          </p:nvPr>
        </p:nvSpPr>
        <p:spPr/>
        <p:txBody>
          <a:bodyPr/>
          <a:lstStyle/>
          <a:p>
            <a:fld id="{4C1C8F9D-69D7-4BA8-848A-7E2F70465C07}" type="slidenum">
              <a:rPr lang="el-GR" smtClean="0"/>
              <a:pPr/>
              <a:t>8</a:t>
            </a:fld>
            <a:endParaRPr lang="el-GR"/>
          </a:p>
        </p:txBody>
      </p:sp>
    </p:spTree>
    <p:extLst>
      <p:ext uri="{BB962C8B-B14F-4D97-AF65-F5344CB8AC3E}">
        <p14:creationId xmlns:p14="http://schemas.microsoft.com/office/powerpoint/2010/main" val="32708073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043490" y="1412776"/>
            <a:ext cx="7024744" cy="576064"/>
          </a:xfrm>
        </p:spPr>
        <p:txBody>
          <a:bodyPr/>
          <a:lstStyle/>
          <a:p>
            <a:r>
              <a:rPr lang="el-GR" sz="2800" b="1" dirty="0">
                <a:solidFill>
                  <a:schemeClr val="tx1"/>
                </a:solidFill>
              </a:rPr>
              <a:t>ΟΛΙΣΤΙΚΗ ΠΡΟΣΕΓΓΙΣΗ ΤΗΣ ΒΙΩΣΙΜΟΤΗΤΑΣ</a:t>
            </a:r>
            <a:endParaRPr lang="el-GR" dirty="0"/>
          </a:p>
        </p:txBody>
      </p:sp>
      <p:pic>
        <p:nvPicPr>
          <p:cNvPr id="4" name="Θέση περιεχομένου 3"/>
          <p:cNvPicPr>
            <a:picLocks noGrp="1" noChangeAspect="1"/>
          </p:cNvPicPr>
          <p:nvPr>
            <p:ph sz="quarter" idx="16"/>
          </p:nvPr>
        </p:nvPicPr>
        <p:blipFill>
          <a:blip r:embed="rId2" cstate="print">
            <a:extLst>
              <a:ext uri="{28A0092B-C50C-407E-A947-70E740481C1C}">
                <a14:useLocalDpi xmlns:a14="http://schemas.microsoft.com/office/drawing/2010/main" val="0"/>
              </a:ext>
            </a:extLst>
          </a:blip>
          <a:stretch>
            <a:fillRect/>
          </a:stretch>
        </p:blipFill>
        <p:spPr>
          <a:xfrm>
            <a:off x="1478939" y="2205038"/>
            <a:ext cx="6186122" cy="4032250"/>
          </a:xfrm>
        </p:spPr>
      </p:pic>
    </p:spTree>
    <p:extLst>
      <p:ext uri="{BB962C8B-B14F-4D97-AF65-F5344CB8AC3E}">
        <p14:creationId xmlns:p14="http://schemas.microsoft.com/office/powerpoint/2010/main" val="30878740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1888</TotalTime>
  <Words>2377</Words>
  <Application>Microsoft Office PowerPoint</Application>
  <PresentationFormat>Προβολή στην οθόνη (4:3)</PresentationFormat>
  <Paragraphs>170</Paragraphs>
  <Slides>37</Slides>
  <Notes>6</Notes>
  <HiddenSlides>0</HiddenSlides>
  <MMClips>0</MMClips>
  <ScaleCrop>false</ScaleCrop>
  <HeadingPairs>
    <vt:vector size="4" baseType="variant">
      <vt:variant>
        <vt:lpstr>Θέμα</vt:lpstr>
      </vt:variant>
      <vt:variant>
        <vt:i4>2</vt:i4>
      </vt:variant>
      <vt:variant>
        <vt:lpstr>Τίτλοι διαφανειών</vt:lpstr>
      </vt:variant>
      <vt:variant>
        <vt:i4>37</vt:i4>
      </vt:variant>
    </vt:vector>
  </HeadingPairs>
  <TitlesOfParts>
    <vt:vector size="39" baseType="lpstr">
      <vt:lpstr>Austin</vt:lpstr>
      <vt:lpstr>1_Austin</vt:lpstr>
      <vt:lpstr>Mέθοδοι συμμετοχής στη βιώσιμη διαχείριση των φυσικών πόρων</vt:lpstr>
      <vt:lpstr>Παρουσίαση του PowerPoint</vt:lpstr>
      <vt:lpstr>Πίνακας Περιεχομένων</vt:lpstr>
      <vt:lpstr>ΑΕΙΦΟΡΙΑ</vt:lpstr>
      <vt:lpstr>ΑΕΙΦΟΡΙΑ</vt:lpstr>
      <vt:lpstr>ΑΕΙΦΟΡΙΑ</vt:lpstr>
      <vt:lpstr>ΟΛΙΣΤΙΚΗ ΠΡΟΣΕΓΓΙΣΗ ΤΗΣ ΒΙΩΣΙΜΟΤΗΤΑΣ</vt:lpstr>
      <vt:lpstr>ΟΛΙΣΤΙΚΗ ΠΡΟΣΕΓΓΙΣΗ ΤΗΣ ΒΙΩΣΙΜΟΤΗΤΑΣ</vt:lpstr>
      <vt:lpstr>ΟΛΙΣΤΙΚΗ ΠΡΟΣΕΓΓΙΣΗ ΤΗΣ ΒΙΩΣΙΜΟΤΗΤΑΣ</vt:lpstr>
      <vt:lpstr>ΟΛΙΣΤΙΚΗ ΠΡΟΣΕΓΓΙΣΗ ΤΗΣ ΒΙΩΣΙΜΟΤΗΤΑΣ</vt:lpstr>
      <vt:lpstr>ΠΟΛΙΤΙΚΗ ΠΡΑΓΜΑΤΙΚΟΤΗΤΑ</vt:lpstr>
      <vt:lpstr>2. ΥΛΙΚΗ ΠΡΑΓΜΑΤΙΚΟΤΗΤΑ</vt:lpstr>
      <vt:lpstr>2. ΥΛΙΚΗ ΠΡΑΓΜΑΤΙΚΟΤΗΤΑ</vt:lpstr>
      <vt:lpstr>NESTED SUSTAINABLE DEVELOPMENT</vt:lpstr>
      <vt:lpstr>3. Πολυεπίπεδη και πολύπλευρη </vt:lpstr>
      <vt:lpstr>4. ΑΛΛΑΓΗ  ΟΠΤΙΚΗΣ ΓΩΝΙΑΣ</vt:lpstr>
      <vt:lpstr>Ανθρώπινες δραστηριότητες και το περιβάλλον αλληλεπιδρούν συνεχώς μεταξύ τους.</vt:lpstr>
      <vt:lpstr>4. ΑΛΛΑΓΗ  ΟΠΤΙΚΗΣ ΓΩΝΙΑΣ</vt:lpstr>
      <vt:lpstr>ΑΡΧΕΣ ΤΗΣ ΑΕΙΦΟΡΟΥ ΑΝΑΠΤΥΞΗΣ</vt:lpstr>
      <vt:lpstr>Παρουσίαση του PowerPoint</vt:lpstr>
      <vt:lpstr>Βασικά θέματα σε σχέση με τις μελλοντικές παγκόσμιες προσπάθειες για την προώθηση της αειφόρου ανάπτυξης:</vt:lpstr>
      <vt:lpstr>Εσωτερικές και παγκόσμιες προσπάθειες από την ΕΕ για την επίτευξη της αειφόρου ανάπτυξης:</vt:lpstr>
      <vt:lpstr>Παρουσίαση του PowerPoint</vt:lpstr>
      <vt:lpstr>Η ηθική της βιωσιμότητα ως ολιστική θεώρηση</vt:lpstr>
      <vt:lpstr>Η ηθική της βιωσιμότητα ως ολιστική θεώρηση</vt:lpstr>
      <vt:lpstr>ΚΟΙΝΩΝΙΚΟ-ΠΟΛΙΤΙΣΤΙΚΑ κονστρουκτιβιστική ΠΡΟΟΠΤΙΚΗ</vt:lpstr>
      <vt:lpstr>ΚΟΙΝΩΝΙΚΟ-ΠΟΛΙΤΙΣΤΙΚΗ ΚΟΝΣΤΡΟΥΚΤΙΒΙΣΤΙΚΗ ΠΡΟΟΠΤΙΚΗ </vt:lpstr>
      <vt:lpstr>ΘΕΜΑΤΙΚη ΕΝοΤΗΤΑ:? μαθαίνοντας για την έρευνα με σύνθετα προβλήματα</vt:lpstr>
      <vt:lpstr>ΔΙΑΔΙΚΑΣΙΑ: μάθηση σε ομάδες</vt:lpstr>
      <vt:lpstr>Σπουδαστές κ καθηγητές παρουσιάζουν τα προβλήματα του πραγματικού κόσμου</vt:lpstr>
      <vt:lpstr>Η εκπαιδευτική προσέγγιση, ως εκ τούτου, πρέπει να ενσωματώσει τις πτυχές της ομαδικής εργασίας και ενσωμάτωση των μαθητών σε μια ομάδα έργου.</vt:lpstr>
      <vt:lpstr>Κοινωνικό πλαίσιο : από μια διεπιστημονική σε μια διεπιστημονική προσέγγιση</vt:lpstr>
      <vt:lpstr>Σε αυτή την διεπιστημονική προσέγγιση, ο δάσκαλος, φοιτητής, και οι ενδιαφερόμενοι μπορούν να σχηματίσουν μια κοινότητα στην οποία λαμβάνουν χώρα συγκεκριμένες διαδικασίες μάθησης.</vt:lpstr>
      <vt:lpstr>ΔΙΕΠΙΣΤΗΜΟΝΙΚΕΣ ΜΕΛΕΤΕΣ ΠΕΡΙΠΤΏΣΕΩΝ</vt:lpstr>
      <vt:lpstr>ΔΙΕΠΙΣΤΗΜΟΝΙΚΕΣ ΜΕΛΕΤΕΣ ΠΕΡΙΠΤΏΣΕΩΝ</vt:lpstr>
      <vt:lpstr>Αναφορές</vt:lpstr>
      <vt:lpstr>Σας ευχαριστώ για την προσοχή σας!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Participating methods in sustainable management of natural resources</dc:title>
  <dc:creator>Athina</dc:creator>
  <cp:lastModifiedBy>Epoque Project</cp:lastModifiedBy>
  <cp:revision>56</cp:revision>
  <dcterms:created xsi:type="dcterms:W3CDTF">2015-05-09T16:38:01Z</dcterms:created>
  <dcterms:modified xsi:type="dcterms:W3CDTF">2016-10-22T10:24:39Z</dcterms:modified>
</cp:coreProperties>
</file>