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 id="2147483720" r:id="rId2"/>
  </p:sldMasterIdLst>
  <p:notesMasterIdLst>
    <p:notesMasterId r:id="rId23"/>
  </p:notesMasterIdLst>
  <p:sldIdLst>
    <p:sldId id="256" r:id="rId3"/>
    <p:sldId id="268" r:id="rId4"/>
    <p:sldId id="269" r:id="rId5"/>
    <p:sldId id="259" r:id="rId6"/>
    <p:sldId id="275" r:id="rId7"/>
    <p:sldId id="276" r:id="rId8"/>
    <p:sldId id="277" r:id="rId9"/>
    <p:sldId id="279" r:id="rId10"/>
    <p:sldId id="278" r:id="rId11"/>
    <p:sldId id="280" r:id="rId12"/>
    <p:sldId id="281" r:id="rId13"/>
    <p:sldId id="273" r:id="rId14"/>
    <p:sldId id="282" r:id="rId15"/>
    <p:sldId id="258" r:id="rId16"/>
    <p:sldId id="283" r:id="rId17"/>
    <p:sldId id="260" r:id="rId18"/>
    <p:sldId id="265" r:id="rId19"/>
    <p:sldId id="270" r:id="rId20"/>
    <p:sldId id="272" r:id="rId21"/>
    <p:sldId id="271" r:id="rId22"/>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917"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E96CF5EC-3787-4E91-9057-3C4B40187B13}" type="datetimeFigureOut">
              <a:rPr lang="el-GR"/>
              <a:pPr>
                <a:defRPr/>
              </a:pPr>
              <a:t>27/8/2016</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noProof="0" smtClean="0"/>
              <a:t>Στυλ υποδείγματος κειμένου</a:t>
            </a:r>
          </a:p>
          <a:p>
            <a:pPr lvl="1"/>
            <a:r>
              <a:rPr lang="el-GR" noProof="0" smtClean="0"/>
              <a:t>Δεύτερου επιπέδου</a:t>
            </a:r>
          </a:p>
          <a:p>
            <a:pPr lvl="2"/>
            <a:r>
              <a:rPr lang="el-GR" noProof="0" smtClean="0"/>
              <a:t>Τρίτου επιπέδου</a:t>
            </a:r>
          </a:p>
          <a:p>
            <a:pPr lvl="3"/>
            <a:r>
              <a:rPr lang="el-GR" noProof="0" smtClean="0"/>
              <a:t>Τέταρτου επιπέδου</a:t>
            </a:r>
          </a:p>
          <a:p>
            <a:pPr lvl="4"/>
            <a:r>
              <a:rPr lang="el-GR" noProof="0" smtClean="0"/>
              <a:t>Πέμπτου επιπέδου</a:t>
            </a:r>
            <a:endParaRPr lang="el-GR" noProof="0"/>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8AC718E8-0629-4DAD-885A-8E6F847D3994}" type="slidenum">
              <a:rPr lang="el-GR"/>
              <a:pPr>
                <a:defRPr/>
              </a:pPr>
              <a:t>‹#›</a:t>
            </a:fld>
            <a:endParaRPr lang="el-GR"/>
          </a:p>
        </p:txBody>
      </p:sp>
    </p:spTree>
    <p:extLst>
      <p:ext uri="{BB962C8B-B14F-4D97-AF65-F5344CB8AC3E}">
        <p14:creationId xmlns:p14="http://schemas.microsoft.com/office/powerpoint/2010/main" val="318197838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1">
        <a:schemeClr val="bg2"/>
      </p:bgRef>
    </p:bg>
    <p:spTree>
      <p:nvGrpSpPr>
        <p:cNvPr id="1" name=""/>
        <p:cNvGrpSpPr/>
        <p:nvPr/>
      </p:nvGrpSpPr>
      <p:grpSpPr>
        <a:xfrm>
          <a:off x="0" y="0"/>
          <a:ext cx="0" cy="0"/>
          <a:chOff x="0" y="0"/>
          <a:chExt cx="0" cy="0"/>
        </a:xfrm>
      </p:grpSpPr>
      <p:sp>
        <p:nvSpPr>
          <p:cNvPr id="4" name="Ορθογώνιο 6"/>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Ορθογώνιο 9"/>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10"/>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Τίτλος 7"/>
          <p:cNvSpPr>
            <a:spLocks noGrp="1"/>
          </p:cNvSpPr>
          <p:nvPr>
            <p:ph type="ctrTitle"/>
          </p:nvPr>
        </p:nvSpPr>
        <p:spPr>
          <a:xfrm>
            <a:off x="2362200" y="4038600"/>
            <a:ext cx="6477000" cy="1828800"/>
          </a:xfrm>
        </p:spPr>
        <p:txBody>
          <a:bodyPr anchor="b"/>
          <a:lstStyle>
            <a:lvl1pPr>
              <a:defRPr cap="all" baseline="0"/>
            </a:lvl1pPr>
          </a:lstStyle>
          <a:p>
            <a:r>
              <a:rPr lang="el-GR" smtClean="0"/>
              <a:t>Στυλ κύριου τίτλου</a:t>
            </a:r>
            <a:endParaRPr lang="en-US"/>
          </a:p>
        </p:txBody>
      </p:sp>
      <p:sp>
        <p:nvSpPr>
          <p:cNvPr id="9" name="Υπότιτλος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l-GR" smtClean="0"/>
              <a:t>Στυλ κύριου υπότιτλου</a:t>
            </a:r>
            <a:endParaRPr lang="en-US"/>
          </a:p>
        </p:txBody>
      </p:sp>
      <p:sp>
        <p:nvSpPr>
          <p:cNvPr id="7" name="Θέση ημερομηνίας 27"/>
          <p:cNvSpPr>
            <a:spLocks noGrp="1"/>
          </p:cNvSpPr>
          <p:nvPr>
            <p:ph type="dt" sz="half" idx="10"/>
          </p:nvPr>
        </p:nvSpPr>
        <p:spPr>
          <a:xfrm>
            <a:off x="76200" y="6069013"/>
            <a:ext cx="2057400" cy="685800"/>
          </a:xfrm>
        </p:spPr>
        <p:txBody>
          <a:bodyPr>
            <a:noAutofit/>
          </a:bodyPr>
          <a:lstStyle>
            <a:lvl1pPr algn="ctr">
              <a:defRPr sz="2000" smtClean="0">
                <a:solidFill>
                  <a:srgbClr val="FFFFFF"/>
                </a:solidFill>
              </a:defRPr>
            </a:lvl1pPr>
          </a:lstStyle>
          <a:p>
            <a:pPr>
              <a:defRPr/>
            </a:pPr>
            <a:fld id="{1548466E-FA42-47A7-A80A-C2726B7A54FF}" type="datetime1">
              <a:rPr lang="el-GR"/>
              <a:pPr>
                <a:defRPr/>
              </a:pPr>
              <a:t>27/8/2016</a:t>
            </a:fld>
            <a:endParaRPr lang="el-GR"/>
          </a:p>
        </p:txBody>
      </p:sp>
      <p:sp>
        <p:nvSpPr>
          <p:cNvPr id="10" name="Θέση υποσέλιδου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l-GR"/>
          </a:p>
        </p:txBody>
      </p:sp>
      <p:sp>
        <p:nvSpPr>
          <p:cNvPr id="11" name="Θέση αριθμού διαφάνειας 28"/>
          <p:cNvSpPr>
            <a:spLocks noGrp="1"/>
          </p:cNvSpPr>
          <p:nvPr>
            <p:ph type="sldNum" sz="quarter" idx="12"/>
          </p:nvPr>
        </p:nvSpPr>
        <p:spPr>
          <a:xfrm>
            <a:off x="8001000" y="228600"/>
            <a:ext cx="838200" cy="381000"/>
          </a:xfrm>
        </p:spPr>
        <p:txBody>
          <a:bodyPr/>
          <a:lstStyle>
            <a:lvl1pPr>
              <a:defRPr smtClean="0">
                <a:solidFill>
                  <a:schemeClr val="tx2"/>
                </a:solidFill>
              </a:defRPr>
            </a:lvl1pPr>
          </a:lstStyle>
          <a:p>
            <a:pPr>
              <a:defRPr/>
            </a:pPr>
            <a:fld id="{24518B91-3F17-49E0-9651-0D014ED1F005}" type="slidenum">
              <a:rPr lang="el-GR"/>
              <a:pPr>
                <a:defRPr/>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Θέση ημερομηνίας 13"/>
          <p:cNvSpPr>
            <a:spLocks noGrp="1"/>
          </p:cNvSpPr>
          <p:nvPr>
            <p:ph type="dt" sz="half" idx="10"/>
          </p:nvPr>
        </p:nvSpPr>
        <p:spPr/>
        <p:txBody>
          <a:bodyPr/>
          <a:lstStyle>
            <a:lvl1pPr>
              <a:defRPr/>
            </a:lvl1pPr>
          </a:lstStyle>
          <a:p>
            <a:pPr>
              <a:defRPr/>
            </a:pPr>
            <a:fld id="{4ED0F6CB-FD0D-40B8-91E1-0CC8CA12C1B3}" type="datetime1">
              <a:rPr lang="el-GR"/>
              <a:pPr>
                <a:defRPr/>
              </a:pPr>
              <a:t>27/8/2016</a:t>
            </a:fld>
            <a:endParaRPr lang="el-GR"/>
          </a:p>
        </p:txBody>
      </p:sp>
      <p:sp>
        <p:nvSpPr>
          <p:cNvPr id="5" name="Θέση υποσέλιδου 2"/>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22"/>
          <p:cNvSpPr>
            <a:spLocks noGrp="1"/>
          </p:cNvSpPr>
          <p:nvPr>
            <p:ph type="sldNum" sz="quarter" idx="12"/>
          </p:nvPr>
        </p:nvSpPr>
        <p:spPr/>
        <p:txBody>
          <a:bodyPr/>
          <a:lstStyle>
            <a:lvl1pPr>
              <a:defRPr/>
            </a:lvl1pPr>
          </a:lstStyle>
          <a:p>
            <a:pPr>
              <a:defRPr/>
            </a:pPr>
            <a:fld id="{06D9FD66-261B-4B07-8807-89F46CDA309D}"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4" name="Ορθογώνιο 6"/>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Ορθογώνιο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Κατακόρυφος τίτλος 1"/>
          <p:cNvSpPr>
            <a:spLocks noGrp="1"/>
          </p:cNvSpPr>
          <p:nvPr>
            <p:ph type="title" orient="vert"/>
          </p:nvPr>
        </p:nvSpPr>
        <p:spPr>
          <a:xfrm>
            <a:off x="6553200" y="609600"/>
            <a:ext cx="2057400" cy="5516563"/>
          </a:xfrm>
        </p:spPr>
        <p:txBody>
          <a:bodyPr vert="eaVert"/>
          <a:lstStyle/>
          <a:p>
            <a:r>
              <a:rPr lang="el-GR" smtClean="0"/>
              <a:t>Στυλ κύριου τίτλου</a:t>
            </a:r>
            <a:endParaRPr lang="en-US"/>
          </a:p>
        </p:txBody>
      </p:sp>
      <p:sp>
        <p:nvSpPr>
          <p:cNvPr id="3" name="Θέση κατακόρυφου κειμένου 2"/>
          <p:cNvSpPr>
            <a:spLocks noGrp="1"/>
          </p:cNvSpPr>
          <p:nvPr>
            <p:ph type="body" orient="vert" idx="1"/>
          </p:nvPr>
        </p:nvSpPr>
        <p:spPr>
          <a:xfrm>
            <a:off x="457200" y="609600"/>
            <a:ext cx="5562600" cy="5516564"/>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Θέση ημερομηνίας 3"/>
          <p:cNvSpPr>
            <a:spLocks noGrp="1"/>
          </p:cNvSpPr>
          <p:nvPr>
            <p:ph type="dt" sz="half" idx="10"/>
          </p:nvPr>
        </p:nvSpPr>
        <p:spPr>
          <a:xfrm>
            <a:off x="6553200" y="6248400"/>
            <a:ext cx="2209800" cy="365125"/>
          </a:xfrm>
        </p:spPr>
        <p:txBody>
          <a:bodyPr/>
          <a:lstStyle>
            <a:lvl1pPr>
              <a:defRPr/>
            </a:lvl1pPr>
          </a:lstStyle>
          <a:p>
            <a:pPr>
              <a:defRPr/>
            </a:pPr>
            <a:fld id="{574E916A-D735-4144-82B9-1D8F786BBF2C}" type="datetime1">
              <a:rPr lang="el-GR"/>
              <a:pPr>
                <a:defRPr/>
              </a:pPr>
              <a:t>27/8/2016</a:t>
            </a:fld>
            <a:endParaRPr lang="el-GR"/>
          </a:p>
        </p:txBody>
      </p:sp>
      <p:sp>
        <p:nvSpPr>
          <p:cNvPr id="8" name="Θέση υποσέλιδου 4"/>
          <p:cNvSpPr>
            <a:spLocks noGrp="1"/>
          </p:cNvSpPr>
          <p:nvPr>
            <p:ph type="ftr" sz="quarter" idx="11"/>
          </p:nvPr>
        </p:nvSpPr>
        <p:spPr>
          <a:xfrm>
            <a:off x="457200" y="6248400"/>
            <a:ext cx="5573713" cy="365125"/>
          </a:xfrm>
        </p:spPr>
        <p:txBody>
          <a:bodyPr/>
          <a:lstStyle>
            <a:lvl1pPr>
              <a:defRPr/>
            </a:lvl1pPr>
          </a:lstStyle>
          <a:p>
            <a:pPr>
              <a:defRPr/>
            </a:pPr>
            <a:endParaRPr lang="el-GR"/>
          </a:p>
        </p:txBody>
      </p:sp>
      <p:sp>
        <p:nvSpPr>
          <p:cNvPr id="9" name="Θέση αριθμού διαφάνειας 5"/>
          <p:cNvSpPr>
            <a:spLocks noGrp="1"/>
          </p:cNvSpPr>
          <p:nvPr>
            <p:ph type="sldNum" sz="quarter" idx="12"/>
          </p:nvPr>
        </p:nvSpPr>
        <p:spPr>
          <a:xfrm rot="5400000">
            <a:off x="5989638" y="144462"/>
            <a:ext cx="533400" cy="244475"/>
          </a:xfrm>
        </p:spPr>
        <p:txBody>
          <a:bodyPr/>
          <a:lstStyle>
            <a:lvl1pPr>
              <a:defRPr/>
            </a:lvl1pPr>
          </a:lstStyle>
          <a:p>
            <a:pPr>
              <a:defRPr/>
            </a:pPr>
            <a:fld id="{43429BEE-62B1-4A49-BD49-093C3548F07B}" type="slidenum">
              <a:rPr lang="el-GR"/>
              <a:pPr>
                <a:defRPr/>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lvl1pPr>
              <a:defRPr/>
            </a:lvl1pPr>
          </a:lstStyle>
          <a:p>
            <a:pPr>
              <a:defRPr/>
            </a:pPr>
            <a:fld id="{7CC03258-FD20-4E69-8939-AF322AB11EAE}" type="datetime1">
              <a:rPr lang="el-GR"/>
              <a:pPr>
                <a:defRPr/>
              </a:pPr>
              <a:t>27/8/2016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EEF1241C-BC5F-4DF4-8A7E-3FFD5EE83A18}" type="slidenum">
              <a:rPr lang="el-GR"/>
              <a:pPr>
                <a:defRPr/>
              </a:pPr>
              <a:t>‹#›</a:t>
            </a:fld>
            <a:endParaRPr 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lvl1pPr>
              <a:defRPr/>
            </a:lvl1pPr>
          </a:lstStyle>
          <a:p>
            <a:pPr>
              <a:defRPr/>
            </a:pPr>
            <a:fld id="{0EB3F404-12A8-4115-9B4F-521CADD76D0A}" type="datetime1">
              <a:rPr lang="el-GR"/>
              <a:pPr>
                <a:defRPr/>
              </a:pPr>
              <a:t>27/8/2016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83D9D33F-8D3B-4730-9C27-00377C7986F4}" type="slidenum">
              <a:rPr lang="el-GR"/>
              <a:pPr>
                <a:defRPr/>
              </a:pPr>
              <a:t>‹#›</a:t>
            </a:fld>
            <a:endParaRPr lang="el-G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lvl1pPr>
              <a:defRPr/>
            </a:lvl1pPr>
          </a:lstStyle>
          <a:p>
            <a:pPr>
              <a:defRPr/>
            </a:pPr>
            <a:fld id="{972052CE-C3A4-4699-86F6-2C1DFC89F5D4}" type="datetime1">
              <a:rPr lang="el-GR"/>
              <a:pPr>
                <a:defRPr/>
              </a:pPr>
              <a:t>27/8/2016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0D36420E-2BCF-4A17-9A03-E5BBE11DF3C2}" type="slidenum">
              <a:rPr lang="el-GR"/>
              <a:pPr>
                <a:defRPr/>
              </a:pPr>
              <a:t>‹#›</a:t>
            </a:fld>
            <a:endParaRPr lang="el-G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3"/>
          <p:cNvSpPr>
            <a:spLocks noGrp="1"/>
          </p:cNvSpPr>
          <p:nvPr>
            <p:ph type="dt" sz="half" idx="10"/>
          </p:nvPr>
        </p:nvSpPr>
        <p:spPr/>
        <p:txBody>
          <a:bodyPr/>
          <a:lstStyle>
            <a:lvl1pPr>
              <a:defRPr/>
            </a:lvl1pPr>
          </a:lstStyle>
          <a:p>
            <a:pPr>
              <a:defRPr/>
            </a:pPr>
            <a:fld id="{FC24A992-5122-46A9-AE75-7AC04F46FDBC}" type="datetime1">
              <a:rPr lang="el-GR"/>
              <a:pPr>
                <a:defRPr/>
              </a:pPr>
              <a:t>27/8/2016</a:t>
            </a:fld>
            <a:endParaRPr lang="el-GR"/>
          </a:p>
        </p:txBody>
      </p:sp>
      <p:sp>
        <p:nvSpPr>
          <p:cNvPr id="6" name="Θέση υποσέλιδου 4"/>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5"/>
          <p:cNvSpPr>
            <a:spLocks noGrp="1"/>
          </p:cNvSpPr>
          <p:nvPr>
            <p:ph type="sldNum" sz="quarter" idx="12"/>
          </p:nvPr>
        </p:nvSpPr>
        <p:spPr/>
        <p:txBody>
          <a:bodyPr/>
          <a:lstStyle>
            <a:lvl1pPr>
              <a:defRPr/>
            </a:lvl1pPr>
          </a:lstStyle>
          <a:p>
            <a:pPr>
              <a:defRPr/>
            </a:pPr>
            <a:fld id="{5901EEB4-1A8F-4AEC-872F-A2074C0A10A8}" type="slidenum">
              <a:rPr lang="el-GR"/>
              <a:pPr>
                <a:defRPr/>
              </a:pPr>
              <a:t>‹#›</a:t>
            </a:fld>
            <a:endParaRPr lang="el-G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3"/>
          <p:cNvSpPr>
            <a:spLocks noGrp="1"/>
          </p:cNvSpPr>
          <p:nvPr>
            <p:ph type="dt" sz="half" idx="10"/>
          </p:nvPr>
        </p:nvSpPr>
        <p:spPr/>
        <p:txBody>
          <a:bodyPr/>
          <a:lstStyle>
            <a:lvl1pPr>
              <a:defRPr/>
            </a:lvl1pPr>
          </a:lstStyle>
          <a:p>
            <a:pPr>
              <a:defRPr/>
            </a:pPr>
            <a:fld id="{FF96E18E-5151-4312-8158-EFA7F9D6021A}" type="datetime1">
              <a:rPr lang="el-GR"/>
              <a:pPr>
                <a:defRPr/>
              </a:pPr>
              <a:t>27/8/2016</a:t>
            </a:fld>
            <a:endParaRPr lang="el-GR"/>
          </a:p>
        </p:txBody>
      </p:sp>
      <p:sp>
        <p:nvSpPr>
          <p:cNvPr id="8" name="Θέση υποσέλιδου 4"/>
          <p:cNvSpPr>
            <a:spLocks noGrp="1"/>
          </p:cNvSpPr>
          <p:nvPr>
            <p:ph type="ftr" sz="quarter" idx="11"/>
          </p:nvPr>
        </p:nvSpPr>
        <p:spPr/>
        <p:txBody>
          <a:bodyPr/>
          <a:lstStyle>
            <a:lvl1pPr>
              <a:defRPr/>
            </a:lvl1pPr>
          </a:lstStyle>
          <a:p>
            <a:pPr>
              <a:defRPr/>
            </a:pPr>
            <a:endParaRPr lang="el-GR"/>
          </a:p>
        </p:txBody>
      </p:sp>
      <p:sp>
        <p:nvSpPr>
          <p:cNvPr id="9" name="Θέση αριθμού διαφάνειας 5"/>
          <p:cNvSpPr>
            <a:spLocks noGrp="1"/>
          </p:cNvSpPr>
          <p:nvPr>
            <p:ph type="sldNum" sz="quarter" idx="12"/>
          </p:nvPr>
        </p:nvSpPr>
        <p:spPr/>
        <p:txBody>
          <a:bodyPr/>
          <a:lstStyle>
            <a:lvl1pPr>
              <a:defRPr/>
            </a:lvl1pPr>
          </a:lstStyle>
          <a:p>
            <a:pPr>
              <a:defRPr/>
            </a:pPr>
            <a:fld id="{3E47E236-5F38-4B4D-9169-EA1110F5FF10}" type="slidenum">
              <a:rPr lang="el-GR"/>
              <a:pPr>
                <a:defRPr/>
              </a:pPr>
              <a:t>‹#›</a:t>
            </a:fld>
            <a:endParaRPr lang="el-G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3"/>
          <p:cNvSpPr>
            <a:spLocks noGrp="1"/>
          </p:cNvSpPr>
          <p:nvPr>
            <p:ph type="dt" sz="half" idx="10"/>
          </p:nvPr>
        </p:nvSpPr>
        <p:spPr/>
        <p:txBody>
          <a:bodyPr/>
          <a:lstStyle>
            <a:lvl1pPr>
              <a:defRPr/>
            </a:lvl1pPr>
          </a:lstStyle>
          <a:p>
            <a:pPr>
              <a:defRPr/>
            </a:pPr>
            <a:fld id="{49FE584B-A5A2-42CE-8455-8A1FB4CDB43B}" type="datetime1">
              <a:rPr lang="el-GR"/>
              <a:pPr>
                <a:defRPr/>
              </a:pPr>
              <a:t>27/8/2016</a:t>
            </a:fld>
            <a:endParaRPr lang="el-GR"/>
          </a:p>
        </p:txBody>
      </p:sp>
      <p:sp>
        <p:nvSpPr>
          <p:cNvPr id="4" name="Θέση υποσέλιδου 4"/>
          <p:cNvSpPr>
            <a:spLocks noGrp="1"/>
          </p:cNvSpPr>
          <p:nvPr>
            <p:ph type="ftr" sz="quarter" idx="11"/>
          </p:nvPr>
        </p:nvSpPr>
        <p:spPr/>
        <p:txBody>
          <a:bodyPr/>
          <a:lstStyle>
            <a:lvl1pPr>
              <a:defRPr/>
            </a:lvl1pPr>
          </a:lstStyle>
          <a:p>
            <a:pPr>
              <a:defRPr/>
            </a:pPr>
            <a:endParaRPr lang="el-GR"/>
          </a:p>
        </p:txBody>
      </p:sp>
      <p:sp>
        <p:nvSpPr>
          <p:cNvPr id="5" name="Θέση αριθμού διαφάνειας 5"/>
          <p:cNvSpPr>
            <a:spLocks noGrp="1"/>
          </p:cNvSpPr>
          <p:nvPr>
            <p:ph type="sldNum" sz="quarter" idx="12"/>
          </p:nvPr>
        </p:nvSpPr>
        <p:spPr/>
        <p:txBody>
          <a:bodyPr/>
          <a:lstStyle>
            <a:lvl1pPr>
              <a:defRPr/>
            </a:lvl1pPr>
          </a:lstStyle>
          <a:p>
            <a:pPr>
              <a:defRPr/>
            </a:pPr>
            <a:fld id="{7C24E039-086D-4959-B1CA-C1179812D199}" type="slidenum">
              <a:rPr lang="el-GR"/>
              <a:pPr>
                <a:defRPr/>
              </a:pPr>
              <a:t>‹#›</a:t>
            </a:fld>
            <a:endParaRPr lang="el-G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3"/>
          <p:cNvSpPr>
            <a:spLocks noGrp="1"/>
          </p:cNvSpPr>
          <p:nvPr>
            <p:ph type="dt" sz="half" idx="10"/>
          </p:nvPr>
        </p:nvSpPr>
        <p:spPr/>
        <p:txBody>
          <a:bodyPr/>
          <a:lstStyle>
            <a:lvl1pPr>
              <a:defRPr/>
            </a:lvl1pPr>
          </a:lstStyle>
          <a:p>
            <a:pPr>
              <a:defRPr/>
            </a:pPr>
            <a:fld id="{130EACB2-C6BB-4C6E-8CC6-BAB26B5719F9}" type="datetime1">
              <a:rPr lang="el-GR"/>
              <a:pPr>
                <a:defRPr/>
              </a:pPr>
              <a:t>27/8/2016</a:t>
            </a:fld>
            <a:endParaRPr lang="el-GR"/>
          </a:p>
        </p:txBody>
      </p:sp>
      <p:sp>
        <p:nvSpPr>
          <p:cNvPr id="3" name="Θέση υποσέλιδου 4"/>
          <p:cNvSpPr>
            <a:spLocks noGrp="1"/>
          </p:cNvSpPr>
          <p:nvPr>
            <p:ph type="ftr" sz="quarter" idx="11"/>
          </p:nvPr>
        </p:nvSpPr>
        <p:spPr/>
        <p:txBody>
          <a:bodyPr/>
          <a:lstStyle>
            <a:lvl1pPr>
              <a:defRPr/>
            </a:lvl1pPr>
          </a:lstStyle>
          <a:p>
            <a:pPr>
              <a:defRPr/>
            </a:pPr>
            <a:endParaRPr lang="el-GR"/>
          </a:p>
        </p:txBody>
      </p:sp>
      <p:sp>
        <p:nvSpPr>
          <p:cNvPr id="4" name="Θέση αριθμού διαφάνειας 5"/>
          <p:cNvSpPr>
            <a:spLocks noGrp="1"/>
          </p:cNvSpPr>
          <p:nvPr>
            <p:ph type="sldNum" sz="quarter" idx="12"/>
          </p:nvPr>
        </p:nvSpPr>
        <p:spPr/>
        <p:txBody>
          <a:bodyPr/>
          <a:lstStyle>
            <a:lvl1pPr>
              <a:defRPr/>
            </a:lvl1pPr>
          </a:lstStyle>
          <a:p>
            <a:pPr>
              <a:defRPr/>
            </a:pPr>
            <a:fld id="{180434F1-42F0-45EE-9C23-6C46D5B1799E}" type="slidenum">
              <a:rPr lang="el-GR"/>
              <a:pPr>
                <a:defRPr/>
              </a:pPr>
              <a:t>‹#›</a:t>
            </a:fld>
            <a:endParaRPr lang="el-G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3"/>
          <p:cNvSpPr>
            <a:spLocks noGrp="1"/>
          </p:cNvSpPr>
          <p:nvPr>
            <p:ph type="dt" sz="half" idx="10"/>
          </p:nvPr>
        </p:nvSpPr>
        <p:spPr/>
        <p:txBody>
          <a:bodyPr/>
          <a:lstStyle>
            <a:lvl1pPr>
              <a:defRPr/>
            </a:lvl1pPr>
          </a:lstStyle>
          <a:p>
            <a:pPr>
              <a:defRPr/>
            </a:pPr>
            <a:fld id="{39C7C735-6755-4E15-95A0-B2ADBBFCF060}" type="datetime1">
              <a:rPr lang="el-GR"/>
              <a:pPr>
                <a:defRPr/>
              </a:pPr>
              <a:t>27/8/2016</a:t>
            </a:fld>
            <a:endParaRPr lang="el-GR"/>
          </a:p>
        </p:txBody>
      </p:sp>
      <p:sp>
        <p:nvSpPr>
          <p:cNvPr id="6" name="Θέση υποσέλιδου 4"/>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5"/>
          <p:cNvSpPr>
            <a:spLocks noGrp="1"/>
          </p:cNvSpPr>
          <p:nvPr>
            <p:ph type="sldNum" sz="quarter" idx="12"/>
          </p:nvPr>
        </p:nvSpPr>
        <p:spPr/>
        <p:txBody>
          <a:bodyPr/>
          <a:lstStyle>
            <a:lvl1pPr>
              <a:defRPr/>
            </a:lvl1pPr>
          </a:lstStyle>
          <a:p>
            <a:pPr>
              <a:defRPr/>
            </a:pPr>
            <a:fld id="{F5CCF486-0DED-43E2-B98C-18C715B937CA}" type="slidenum">
              <a:rPr lang="el-GR"/>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pic>
        <p:nvPicPr>
          <p:cNvPr id="4" name="Εικόνα 2"/>
          <p:cNvPicPr>
            <a:picLocks noChangeAspect="1"/>
          </p:cNvPicPr>
          <p:nvPr userDrawn="1"/>
        </p:nvPicPr>
        <p:blipFill>
          <a:blip r:embed="rId2"/>
          <a:srcRect/>
          <a:stretch>
            <a:fillRect/>
          </a:stretch>
        </p:blipFill>
        <p:spPr bwMode="auto">
          <a:xfrm>
            <a:off x="620713" y="6337300"/>
            <a:ext cx="1260475" cy="360363"/>
          </a:xfrm>
          <a:prstGeom prst="rect">
            <a:avLst/>
          </a:prstGeom>
          <a:noFill/>
          <a:ln w="9525">
            <a:noFill/>
            <a:miter lim="800000"/>
            <a:headEnd/>
            <a:tailEnd/>
          </a:ln>
        </p:spPr>
      </p:pic>
      <p:pic>
        <p:nvPicPr>
          <p:cNvPr id="5" name="Εικόνα 6"/>
          <p:cNvPicPr>
            <a:picLocks noChangeAspect="1"/>
          </p:cNvPicPr>
          <p:nvPr userDrawn="1"/>
        </p:nvPicPr>
        <p:blipFill>
          <a:blip r:embed="rId3"/>
          <a:srcRect/>
          <a:stretch>
            <a:fillRect/>
          </a:stretch>
        </p:blipFill>
        <p:spPr bwMode="auto">
          <a:xfrm>
            <a:off x="4643438" y="6392863"/>
            <a:ext cx="1081087" cy="317500"/>
          </a:xfrm>
          <a:prstGeom prst="rect">
            <a:avLst/>
          </a:prstGeom>
          <a:noFill/>
          <a:ln w="9525">
            <a:noFill/>
            <a:miter lim="800000"/>
            <a:headEnd/>
            <a:tailEnd/>
          </a:ln>
        </p:spPr>
      </p:pic>
      <p:sp>
        <p:nvSpPr>
          <p:cNvPr id="2" name="Τίτλος 1"/>
          <p:cNvSpPr>
            <a:spLocks noGrp="1"/>
          </p:cNvSpPr>
          <p:nvPr>
            <p:ph type="title"/>
          </p:nvPr>
        </p:nvSpPr>
        <p:spPr>
          <a:xfrm>
            <a:off x="612648" y="260648"/>
            <a:ext cx="8153400" cy="958552"/>
          </a:xfrm>
        </p:spPr>
        <p:txBody>
          <a:bodyPr/>
          <a:lstStyle/>
          <a:p>
            <a:r>
              <a:rPr lang="el-GR" dirty="0" smtClean="0"/>
              <a:t>Στυλ κύριου τίτλου</a:t>
            </a:r>
            <a:endParaRPr lang="en-US" dirty="0"/>
          </a:p>
        </p:txBody>
      </p:sp>
      <p:sp>
        <p:nvSpPr>
          <p:cNvPr id="8" name="Θέση περιεχομένου 7"/>
          <p:cNvSpPr>
            <a:spLocks noGrp="1"/>
          </p:cNvSpPr>
          <p:nvPr>
            <p:ph sz="quarter" idx="1"/>
          </p:nvPr>
        </p:nvSpPr>
        <p:spPr>
          <a:xfrm>
            <a:off x="612648" y="1600200"/>
            <a:ext cx="8153400" cy="4495800"/>
          </a:xfrm>
        </p:spPr>
        <p:txBody>
          <a:bodyPr/>
          <a:lstStyle>
            <a:lvl1pPr marL="0" indent="0">
              <a:buNone/>
              <a:defRPr/>
            </a:lvl1pPr>
          </a:lstStyle>
          <a:p>
            <a:pPr lvl="0"/>
            <a:endParaRPr lang="el-GR" dirty="0" smtClean="0"/>
          </a:p>
        </p:txBody>
      </p:sp>
      <p:sp>
        <p:nvSpPr>
          <p:cNvPr id="6" name="Θέση ημερομηνίας 3"/>
          <p:cNvSpPr>
            <a:spLocks noGrp="1"/>
          </p:cNvSpPr>
          <p:nvPr>
            <p:ph type="dt" sz="half" idx="10"/>
          </p:nvPr>
        </p:nvSpPr>
        <p:spPr/>
        <p:txBody>
          <a:bodyPr/>
          <a:lstStyle>
            <a:lvl1pPr>
              <a:defRPr/>
            </a:lvl1pPr>
          </a:lstStyle>
          <a:p>
            <a:pPr>
              <a:defRPr/>
            </a:pPr>
            <a:fld id="{AA617248-86E6-4163-8C57-7B5BE437670A}" type="datetime1">
              <a:rPr lang="el-GR"/>
              <a:pPr>
                <a:defRPr/>
              </a:pPr>
              <a:t>27/8/2016</a:t>
            </a:fld>
            <a:endParaRPr lang="el-GR"/>
          </a:p>
        </p:txBody>
      </p:sp>
      <p:sp>
        <p:nvSpPr>
          <p:cNvPr id="7" name="Θέση αριθμού διαφάνειας 5"/>
          <p:cNvSpPr>
            <a:spLocks noGrp="1"/>
          </p:cNvSpPr>
          <p:nvPr>
            <p:ph type="sldNum" sz="quarter" idx="11"/>
          </p:nvPr>
        </p:nvSpPr>
        <p:spPr/>
        <p:txBody>
          <a:bodyPr/>
          <a:lstStyle>
            <a:lvl1pPr>
              <a:defRPr smtClean="0">
                <a:solidFill>
                  <a:srgbClr val="FFFFFF"/>
                </a:solidFill>
              </a:defRPr>
            </a:lvl1pPr>
          </a:lstStyle>
          <a:p>
            <a:pPr>
              <a:defRPr/>
            </a:pPr>
            <a:fld id="{87B341DC-D5F6-4C4D-9971-3FCDD75F4AB3}" type="slidenum">
              <a:rPr lang="el-GR"/>
              <a:pPr>
                <a:defRPr/>
              </a:pPr>
              <a:t>‹#›</a:t>
            </a:fld>
            <a:endParaRPr lang="el-G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3"/>
          <p:cNvSpPr>
            <a:spLocks noGrp="1"/>
          </p:cNvSpPr>
          <p:nvPr>
            <p:ph type="dt" sz="half" idx="10"/>
          </p:nvPr>
        </p:nvSpPr>
        <p:spPr/>
        <p:txBody>
          <a:bodyPr/>
          <a:lstStyle>
            <a:lvl1pPr>
              <a:defRPr/>
            </a:lvl1pPr>
          </a:lstStyle>
          <a:p>
            <a:pPr>
              <a:defRPr/>
            </a:pPr>
            <a:fld id="{8C3A13DB-B981-4626-8399-B098B7390AB8}" type="datetime1">
              <a:rPr lang="el-GR"/>
              <a:pPr>
                <a:defRPr/>
              </a:pPr>
              <a:t>27/8/2016</a:t>
            </a:fld>
            <a:endParaRPr lang="el-GR"/>
          </a:p>
        </p:txBody>
      </p:sp>
      <p:sp>
        <p:nvSpPr>
          <p:cNvPr id="6" name="Θέση υποσέλιδου 4"/>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5"/>
          <p:cNvSpPr>
            <a:spLocks noGrp="1"/>
          </p:cNvSpPr>
          <p:nvPr>
            <p:ph type="sldNum" sz="quarter" idx="12"/>
          </p:nvPr>
        </p:nvSpPr>
        <p:spPr/>
        <p:txBody>
          <a:bodyPr/>
          <a:lstStyle>
            <a:lvl1pPr>
              <a:defRPr/>
            </a:lvl1pPr>
          </a:lstStyle>
          <a:p>
            <a:pPr>
              <a:defRPr/>
            </a:pPr>
            <a:fld id="{08EF52F2-E588-44AE-A320-51E659A6E4D3}" type="slidenum">
              <a:rPr lang="el-GR"/>
              <a:pPr>
                <a:defRPr/>
              </a:pPr>
              <a:t>‹#›</a:t>
            </a:fld>
            <a:endParaRPr lang="el-G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lvl1pPr>
              <a:defRPr/>
            </a:lvl1pPr>
          </a:lstStyle>
          <a:p>
            <a:pPr>
              <a:defRPr/>
            </a:pPr>
            <a:fld id="{4DF2FFE7-36A3-4E66-89C6-EDBA06B2F72D}" type="datetime1">
              <a:rPr lang="el-GR"/>
              <a:pPr>
                <a:defRPr/>
              </a:pPr>
              <a:t>27/8/2016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EE60A167-00B5-485A-AD18-D44B59C2274D}" type="slidenum">
              <a:rPr lang="el-GR"/>
              <a:pPr>
                <a:defRPr/>
              </a:pPr>
              <a:t>‹#›</a:t>
            </a:fld>
            <a:endParaRPr lang="el-G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lvl1pPr>
              <a:defRPr/>
            </a:lvl1pPr>
          </a:lstStyle>
          <a:p>
            <a:pPr>
              <a:defRPr/>
            </a:pPr>
            <a:fld id="{9BF0AB25-F438-47DE-BCA0-28592E495CD6}" type="datetime1">
              <a:rPr lang="el-GR"/>
              <a:pPr>
                <a:defRPr/>
              </a:pPr>
              <a:t>27/8/2016</a:t>
            </a:fld>
            <a:endParaRPr lang="el-GR"/>
          </a:p>
        </p:txBody>
      </p:sp>
      <p:sp>
        <p:nvSpPr>
          <p:cNvPr id="5" name="Θέση υποσέλιδου 4"/>
          <p:cNvSpPr>
            <a:spLocks noGrp="1"/>
          </p:cNvSpPr>
          <p:nvPr>
            <p:ph type="ftr" sz="quarter" idx="11"/>
          </p:nvPr>
        </p:nvSpPr>
        <p:spPr/>
        <p:txBody>
          <a:bodyPr/>
          <a:lstStyle>
            <a:lvl1pPr>
              <a:defRPr/>
            </a:lvl1pPr>
          </a:lstStyle>
          <a:p>
            <a:pPr>
              <a:defRPr/>
            </a:pPr>
            <a:endParaRPr lang="el-GR"/>
          </a:p>
        </p:txBody>
      </p:sp>
      <p:sp>
        <p:nvSpPr>
          <p:cNvPr id="6" name="Θέση αριθμού διαφάνειας 5"/>
          <p:cNvSpPr>
            <a:spLocks noGrp="1"/>
          </p:cNvSpPr>
          <p:nvPr>
            <p:ph type="sldNum" sz="quarter" idx="12"/>
          </p:nvPr>
        </p:nvSpPr>
        <p:spPr/>
        <p:txBody>
          <a:bodyPr/>
          <a:lstStyle>
            <a:lvl1pPr>
              <a:defRPr/>
            </a:lvl1pPr>
          </a:lstStyle>
          <a:p>
            <a:pPr>
              <a:defRPr/>
            </a:pPr>
            <a:fld id="{C420E18D-763D-4BDC-AB06-7775C56EC893}"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3">
        <a:schemeClr val="bg1"/>
      </p:bgRef>
    </p:bg>
    <p:spTree>
      <p:nvGrpSpPr>
        <p:cNvPr id="1" name=""/>
        <p:cNvGrpSpPr/>
        <p:nvPr/>
      </p:nvGrpSpPr>
      <p:grpSpPr>
        <a:xfrm>
          <a:off x="0" y="0"/>
          <a:ext cx="0" cy="0"/>
          <a:chOff x="0" y="0"/>
          <a:chExt cx="0" cy="0"/>
        </a:xfrm>
      </p:grpSpPr>
      <p:sp>
        <p:nvSpPr>
          <p:cNvPr id="4" name="Ορθογώνιο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Ορθογώνιο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Εικόνα 3"/>
          <p:cNvPicPr>
            <a:picLocks noChangeAspect="1"/>
          </p:cNvPicPr>
          <p:nvPr userDrawn="1"/>
        </p:nvPicPr>
        <p:blipFill>
          <a:blip r:embed="rId2"/>
          <a:srcRect/>
          <a:stretch>
            <a:fillRect/>
          </a:stretch>
        </p:blipFill>
        <p:spPr bwMode="auto">
          <a:xfrm>
            <a:off x="1371600" y="260350"/>
            <a:ext cx="1260475" cy="360363"/>
          </a:xfrm>
          <a:prstGeom prst="rect">
            <a:avLst/>
          </a:prstGeom>
          <a:noFill/>
          <a:ln w="9525">
            <a:noFill/>
            <a:miter lim="800000"/>
            <a:headEnd/>
            <a:tailEnd/>
          </a:ln>
        </p:spPr>
      </p:pic>
      <p:pic>
        <p:nvPicPr>
          <p:cNvPr id="8" name="Εικόνα 4"/>
          <p:cNvPicPr>
            <a:picLocks noChangeAspect="1"/>
          </p:cNvPicPr>
          <p:nvPr userDrawn="1"/>
        </p:nvPicPr>
        <p:blipFill>
          <a:blip r:embed="rId3"/>
          <a:srcRect/>
          <a:stretch>
            <a:fillRect/>
          </a:stretch>
        </p:blipFill>
        <p:spPr bwMode="auto">
          <a:xfrm>
            <a:off x="7740650" y="260350"/>
            <a:ext cx="1079500" cy="317500"/>
          </a:xfrm>
          <a:prstGeom prst="rect">
            <a:avLst/>
          </a:prstGeom>
          <a:noFill/>
          <a:ln w="9525">
            <a:noFill/>
            <a:miter lim="800000"/>
            <a:headEnd/>
            <a:tailEnd/>
          </a:ln>
        </p:spPr>
      </p:pic>
      <p:sp>
        <p:nvSpPr>
          <p:cNvPr id="3" name="Θέση κειμένου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l-GR" smtClean="0"/>
              <a:t>Στυλ υποδείγματος κειμένου</a:t>
            </a:r>
          </a:p>
        </p:txBody>
      </p:sp>
      <p:sp>
        <p:nvSpPr>
          <p:cNvPr id="2" name="Τίτλος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l-GR" smtClean="0"/>
              <a:t>Στυλ κύριου τίτλου</a:t>
            </a:r>
            <a:endParaRPr lang="en-US"/>
          </a:p>
        </p:txBody>
      </p:sp>
      <p:sp>
        <p:nvSpPr>
          <p:cNvPr id="9" name="Θέση ημερομηνίας 11"/>
          <p:cNvSpPr>
            <a:spLocks noGrp="1"/>
          </p:cNvSpPr>
          <p:nvPr>
            <p:ph type="dt" sz="half" idx="10"/>
          </p:nvPr>
        </p:nvSpPr>
        <p:spPr/>
        <p:txBody>
          <a:bodyPr/>
          <a:lstStyle>
            <a:lvl1pPr>
              <a:defRPr/>
            </a:lvl1pPr>
          </a:lstStyle>
          <a:p>
            <a:pPr>
              <a:defRPr/>
            </a:pPr>
            <a:fld id="{63C80C7D-C497-403D-BA27-3F92ED72ADEE}" type="datetime1">
              <a:rPr lang="el-GR"/>
              <a:pPr>
                <a:defRPr/>
              </a:pPr>
              <a:t>27/8/2016</a:t>
            </a:fld>
            <a:endParaRPr lang="el-GR"/>
          </a:p>
        </p:txBody>
      </p:sp>
      <p:sp>
        <p:nvSpPr>
          <p:cNvPr id="10" name="Θέση αριθμού διαφάνειας 12"/>
          <p:cNvSpPr>
            <a:spLocks noGrp="1"/>
          </p:cNvSpPr>
          <p:nvPr>
            <p:ph type="sldNum" sz="quarter" idx="11"/>
          </p:nvPr>
        </p:nvSpPr>
        <p:spPr>
          <a:xfrm>
            <a:off x="0" y="1752600"/>
            <a:ext cx="1295400" cy="701675"/>
          </a:xfrm>
        </p:spPr>
        <p:txBody>
          <a:bodyPr>
            <a:noAutofit/>
          </a:bodyPr>
          <a:lstStyle>
            <a:lvl1pPr>
              <a:defRPr sz="2400" smtClean="0">
                <a:solidFill>
                  <a:srgbClr val="FFFFFF"/>
                </a:solidFill>
              </a:defRPr>
            </a:lvl1pPr>
          </a:lstStyle>
          <a:p>
            <a:pPr>
              <a:defRPr/>
            </a:pPr>
            <a:fld id="{E944553C-6321-4396-9F2B-A6330AED0F6D}" type="slidenum">
              <a:rPr lang="el-GR"/>
              <a:pPr>
                <a:defRPr/>
              </a:pPr>
              <a:t>‹#›</a:t>
            </a:fld>
            <a:endParaRPr lang="el-GR"/>
          </a:p>
        </p:txBody>
      </p:sp>
      <p:sp>
        <p:nvSpPr>
          <p:cNvPr id="11" name="Θέση υποσέλιδου 13"/>
          <p:cNvSpPr>
            <a:spLocks noGrp="1"/>
          </p:cNvSpPr>
          <p:nvPr>
            <p:ph type="ftr" sz="quarter" idx="12"/>
          </p:nvPr>
        </p:nvSpPr>
        <p:spPr/>
        <p:txBody>
          <a:bodyPr/>
          <a:lstStyle>
            <a:lvl1pPr>
              <a:defRPr/>
            </a:lvl1pPr>
          </a:lstStyle>
          <a:p>
            <a:pPr>
              <a:defRPr/>
            </a:pPr>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9" name="Θέση περιεχομένου 8"/>
          <p:cNvSpPr>
            <a:spLocks noGrp="1"/>
          </p:cNvSpPr>
          <p:nvPr>
            <p:ph sz="quarter" idx="1"/>
          </p:nvPr>
        </p:nvSpPr>
        <p:spPr>
          <a:xfrm>
            <a:off x="609600" y="1589567"/>
            <a:ext cx="3886200" cy="45720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1" name="Θέση περιεχομένου 10"/>
          <p:cNvSpPr>
            <a:spLocks noGrp="1"/>
          </p:cNvSpPr>
          <p:nvPr>
            <p:ph sz="quarter" idx="2"/>
          </p:nvPr>
        </p:nvSpPr>
        <p:spPr>
          <a:xfrm>
            <a:off x="4844901" y="1589567"/>
            <a:ext cx="3886200" cy="45720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7"/>
          <p:cNvSpPr>
            <a:spLocks noGrp="1"/>
          </p:cNvSpPr>
          <p:nvPr>
            <p:ph type="dt" sz="half" idx="10"/>
          </p:nvPr>
        </p:nvSpPr>
        <p:spPr/>
        <p:txBody>
          <a:bodyPr rtlCol="0"/>
          <a:lstStyle>
            <a:lvl1pPr>
              <a:defRPr/>
            </a:lvl1pPr>
          </a:lstStyle>
          <a:p>
            <a:pPr>
              <a:defRPr/>
            </a:pPr>
            <a:fld id="{55B27228-0FA3-464B-9C65-67F5E9236D0B}" type="datetime1">
              <a:rPr lang="el-GR"/>
              <a:pPr>
                <a:defRPr/>
              </a:pPr>
              <a:t>27/8/2016</a:t>
            </a:fld>
            <a:endParaRPr lang="el-GR"/>
          </a:p>
        </p:txBody>
      </p:sp>
      <p:sp>
        <p:nvSpPr>
          <p:cNvPr id="6" name="Θέση αριθμού διαφάνειας 9"/>
          <p:cNvSpPr>
            <a:spLocks noGrp="1"/>
          </p:cNvSpPr>
          <p:nvPr>
            <p:ph type="sldNum" sz="quarter" idx="11"/>
          </p:nvPr>
        </p:nvSpPr>
        <p:spPr/>
        <p:txBody>
          <a:bodyPr rtlCol="0"/>
          <a:lstStyle>
            <a:lvl1pPr>
              <a:defRPr/>
            </a:lvl1pPr>
          </a:lstStyle>
          <a:p>
            <a:pPr>
              <a:defRPr/>
            </a:pPr>
            <a:fld id="{959D53D7-D7C9-41E2-9B01-6542BAEAFA35}" type="slidenum">
              <a:rPr lang="el-GR"/>
              <a:pPr>
                <a:defRPr/>
              </a:pPr>
              <a:t>‹#›</a:t>
            </a:fld>
            <a:endParaRPr lang="el-GR"/>
          </a:p>
        </p:txBody>
      </p:sp>
      <p:sp>
        <p:nvSpPr>
          <p:cNvPr id="7" name="Θέση υποσέλιδου 11"/>
          <p:cNvSpPr>
            <a:spLocks noGrp="1"/>
          </p:cNvSpPr>
          <p:nvPr>
            <p:ph type="ftr" sz="quarter" idx="12"/>
          </p:nvPr>
        </p:nvSpPr>
        <p:spPr/>
        <p:txBody>
          <a:bodyPr rtlCol="0"/>
          <a:lstStyle>
            <a:lvl1pPr>
              <a:defRPr/>
            </a:lvl1pPr>
          </a:lstStyle>
          <a:p>
            <a:pPr>
              <a:defRPr/>
            </a:pPr>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533400" y="273050"/>
            <a:ext cx="8153400" cy="869950"/>
          </a:xfrm>
        </p:spPr>
        <p:txBody>
          <a:bodyPr/>
          <a:lstStyle>
            <a:lvl1pPr>
              <a:defRPr/>
            </a:lvl1pPr>
          </a:lstStyle>
          <a:p>
            <a:r>
              <a:rPr lang="el-GR" smtClean="0"/>
              <a:t>Στυλ κύριου τίτλου</a:t>
            </a:r>
            <a:endParaRPr lang="en-US"/>
          </a:p>
        </p:txBody>
      </p:sp>
      <p:sp>
        <p:nvSpPr>
          <p:cNvPr id="11" name="Θέση περιεχομένου 10"/>
          <p:cNvSpPr>
            <a:spLocks noGrp="1"/>
          </p:cNvSpPr>
          <p:nvPr>
            <p:ph sz="quarter" idx="2"/>
          </p:nvPr>
        </p:nvSpPr>
        <p:spPr>
          <a:xfrm>
            <a:off x="609600" y="2438400"/>
            <a:ext cx="3886200" cy="35814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3" name="Θέση περιεχομένου 12"/>
          <p:cNvSpPr>
            <a:spLocks noGrp="1"/>
          </p:cNvSpPr>
          <p:nvPr>
            <p:ph sz="quarter" idx="4"/>
          </p:nvPr>
        </p:nvSpPr>
        <p:spPr>
          <a:xfrm>
            <a:off x="4800600" y="2438400"/>
            <a:ext cx="3886200" cy="35814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6" name="Θέση κειμένου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l-GR" smtClean="0"/>
              <a:t>Στυλ υποδείγματος κειμένου</a:t>
            </a:r>
          </a:p>
        </p:txBody>
      </p:sp>
      <p:sp>
        <p:nvSpPr>
          <p:cNvPr id="15" name="Θέση κειμένου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l-GR" smtClean="0"/>
              <a:t>Στυλ υποδείγματος κειμένου</a:t>
            </a:r>
          </a:p>
        </p:txBody>
      </p:sp>
      <p:sp>
        <p:nvSpPr>
          <p:cNvPr id="7" name="Θέση ημερομηνίας 9"/>
          <p:cNvSpPr>
            <a:spLocks noGrp="1"/>
          </p:cNvSpPr>
          <p:nvPr>
            <p:ph type="dt" sz="half" idx="10"/>
          </p:nvPr>
        </p:nvSpPr>
        <p:spPr/>
        <p:txBody>
          <a:bodyPr rtlCol="0"/>
          <a:lstStyle>
            <a:lvl1pPr>
              <a:defRPr/>
            </a:lvl1pPr>
          </a:lstStyle>
          <a:p>
            <a:pPr>
              <a:defRPr/>
            </a:pPr>
            <a:fld id="{2F5203B1-97F9-46DA-8EA3-A214EDEAC671}" type="datetime1">
              <a:rPr lang="el-GR"/>
              <a:pPr>
                <a:defRPr/>
              </a:pPr>
              <a:t>27/8/2016</a:t>
            </a:fld>
            <a:endParaRPr lang="el-GR"/>
          </a:p>
        </p:txBody>
      </p:sp>
      <p:sp>
        <p:nvSpPr>
          <p:cNvPr id="8" name="Θέση αριθμού διαφάνειας 11"/>
          <p:cNvSpPr>
            <a:spLocks noGrp="1"/>
          </p:cNvSpPr>
          <p:nvPr>
            <p:ph type="sldNum" sz="quarter" idx="11"/>
          </p:nvPr>
        </p:nvSpPr>
        <p:spPr/>
        <p:txBody>
          <a:bodyPr rtlCol="0"/>
          <a:lstStyle>
            <a:lvl1pPr>
              <a:defRPr/>
            </a:lvl1pPr>
          </a:lstStyle>
          <a:p>
            <a:pPr>
              <a:defRPr/>
            </a:pPr>
            <a:fld id="{BBC32045-9B3A-4823-9023-9E01D4D8121C}" type="slidenum">
              <a:rPr lang="el-GR"/>
              <a:pPr>
                <a:defRPr/>
              </a:pPr>
              <a:t>‹#›</a:t>
            </a:fld>
            <a:endParaRPr lang="el-GR"/>
          </a:p>
        </p:txBody>
      </p:sp>
      <p:sp>
        <p:nvSpPr>
          <p:cNvPr id="9" name="Θέση υποσέλιδου 13"/>
          <p:cNvSpPr>
            <a:spLocks noGrp="1"/>
          </p:cNvSpPr>
          <p:nvPr>
            <p:ph type="ftr" sz="quarter" idx="12"/>
          </p:nvPr>
        </p:nvSpPr>
        <p:spPr/>
        <p:txBody>
          <a:bodyPr rtlCol="0"/>
          <a:lstStyle>
            <a:lvl1pPr>
              <a:defRPr/>
            </a:lvl1pPr>
          </a:lstStyle>
          <a:p>
            <a:pPr>
              <a:defRPr/>
            </a:pPr>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n-US"/>
          </a:p>
        </p:txBody>
      </p:sp>
      <p:sp>
        <p:nvSpPr>
          <p:cNvPr id="3" name="Θέση ημερομηνίας 13"/>
          <p:cNvSpPr>
            <a:spLocks noGrp="1"/>
          </p:cNvSpPr>
          <p:nvPr>
            <p:ph type="dt" sz="half" idx="10"/>
          </p:nvPr>
        </p:nvSpPr>
        <p:spPr/>
        <p:txBody>
          <a:bodyPr/>
          <a:lstStyle>
            <a:lvl1pPr>
              <a:defRPr/>
            </a:lvl1pPr>
          </a:lstStyle>
          <a:p>
            <a:pPr>
              <a:defRPr/>
            </a:pPr>
            <a:fld id="{30EFCFAE-F798-4A0D-BE44-C0B1FE3352BD}" type="datetime1">
              <a:rPr lang="el-GR"/>
              <a:pPr>
                <a:defRPr/>
              </a:pPr>
              <a:t>27/8/2016</a:t>
            </a:fld>
            <a:endParaRPr lang="el-GR"/>
          </a:p>
        </p:txBody>
      </p:sp>
      <p:sp>
        <p:nvSpPr>
          <p:cNvPr id="4" name="Θέση υποσέλιδου 2"/>
          <p:cNvSpPr>
            <a:spLocks noGrp="1"/>
          </p:cNvSpPr>
          <p:nvPr>
            <p:ph type="ftr" sz="quarter" idx="11"/>
          </p:nvPr>
        </p:nvSpPr>
        <p:spPr/>
        <p:txBody>
          <a:bodyPr/>
          <a:lstStyle>
            <a:lvl1pPr>
              <a:defRPr/>
            </a:lvl1pPr>
          </a:lstStyle>
          <a:p>
            <a:pPr>
              <a:defRPr/>
            </a:pPr>
            <a:endParaRPr lang="el-GR"/>
          </a:p>
        </p:txBody>
      </p:sp>
      <p:sp>
        <p:nvSpPr>
          <p:cNvPr id="5" name="Θέση αριθμού διαφάνειας 22"/>
          <p:cNvSpPr>
            <a:spLocks noGrp="1"/>
          </p:cNvSpPr>
          <p:nvPr>
            <p:ph type="sldNum" sz="quarter" idx="12"/>
          </p:nvPr>
        </p:nvSpPr>
        <p:spPr/>
        <p:txBody>
          <a:bodyPr/>
          <a:lstStyle>
            <a:lvl1pPr>
              <a:defRPr/>
            </a:lvl1pPr>
          </a:lstStyle>
          <a:p>
            <a:pPr>
              <a:defRPr/>
            </a:pPr>
            <a:fld id="{83B9E885-98EE-45F4-AB66-128EF8D7CCE6}"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lvl1pPr>
              <a:defRPr/>
            </a:lvl1pPr>
          </a:lstStyle>
          <a:p>
            <a:pPr>
              <a:defRPr/>
            </a:pPr>
            <a:fld id="{CAF5B732-0BF0-4BFA-8FB3-1ADADD288C11}" type="datetime1">
              <a:rPr lang="el-GR"/>
              <a:pPr>
                <a:defRPr/>
              </a:pPr>
              <a:t>27/8/2016</a:t>
            </a:fld>
            <a:endParaRPr lang="el-GR"/>
          </a:p>
        </p:txBody>
      </p:sp>
      <p:sp>
        <p:nvSpPr>
          <p:cNvPr id="3" name="Θέση υποσέλιδου 2"/>
          <p:cNvSpPr>
            <a:spLocks noGrp="1"/>
          </p:cNvSpPr>
          <p:nvPr>
            <p:ph type="ftr" sz="quarter" idx="11"/>
          </p:nvPr>
        </p:nvSpPr>
        <p:spPr/>
        <p:txBody>
          <a:bodyPr/>
          <a:lstStyle>
            <a:lvl1pPr>
              <a:defRPr/>
            </a:lvl1pPr>
          </a:lstStyle>
          <a:p>
            <a:pPr>
              <a:defRPr/>
            </a:pPr>
            <a:endParaRPr lang="el-GR"/>
          </a:p>
        </p:txBody>
      </p:sp>
      <p:sp>
        <p:nvSpPr>
          <p:cNvPr id="4" name="Θέση αριθμού διαφάνειας 3"/>
          <p:cNvSpPr>
            <a:spLocks noGrp="1"/>
          </p:cNvSpPr>
          <p:nvPr>
            <p:ph type="sldNum" sz="quarter" idx="12"/>
          </p:nvPr>
        </p:nvSpPr>
        <p:spPr>
          <a:xfrm>
            <a:off x="0" y="6248400"/>
            <a:ext cx="533400" cy="381000"/>
          </a:xfrm>
        </p:spPr>
        <p:txBody>
          <a:bodyPr/>
          <a:lstStyle>
            <a:lvl1pPr>
              <a:defRPr smtClean="0">
                <a:solidFill>
                  <a:schemeClr val="tx2"/>
                </a:solidFill>
              </a:defRPr>
            </a:lvl1pPr>
          </a:lstStyle>
          <a:p>
            <a:pPr>
              <a:defRPr/>
            </a:pPr>
            <a:fld id="{58571E04-971C-4CB4-84AE-B2780DB66451}"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609600" y="273050"/>
            <a:ext cx="8077200" cy="869950"/>
          </a:xfrm>
        </p:spPr>
        <p:txBody>
          <a:bodyPr/>
          <a:lstStyle>
            <a:lvl1pPr algn="l">
              <a:buNone/>
              <a:defRPr sz="4400" b="0"/>
            </a:lvl1pPr>
          </a:lstStyle>
          <a:p>
            <a:r>
              <a:rPr lang="el-GR" smtClean="0"/>
              <a:t>Στυλ κύριου τίτλου</a:t>
            </a:r>
            <a:endParaRPr lang="en-US"/>
          </a:p>
        </p:txBody>
      </p:sp>
      <p:sp>
        <p:nvSpPr>
          <p:cNvPr id="3" name="Θέση κειμένου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l-GR" smtClean="0"/>
              <a:t>Στυλ υποδείγματος κειμένου</a:t>
            </a:r>
          </a:p>
        </p:txBody>
      </p:sp>
      <p:sp>
        <p:nvSpPr>
          <p:cNvPr id="9" name="Θέση περιεχομένου 8"/>
          <p:cNvSpPr>
            <a:spLocks noGrp="1"/>
          </p:cNvSpPr>
          <p:nvPr>
            <p:ph sz="quarter" idx="1"/>
          </p:nvPr>
        </p:nvSpPr>
        <p:spPr>
          <a:xfrm>
            <a:off x="2362200" y="1752600"/>
            <a:ext cx="6400800" cy="441960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Θέση ημερομηνίας 13"/>
          <p:cNvSpPr>
            <a:spLocks noGrp="1"/>
          </p:cNvSpPr>
          <p:nvPr>
            <p:ph type="dt" sz="half" idx="10"/>
          </p:nvPr>
        </p:nvSpPr>
        <p:spPr/>
        <p:txBody>
          <a:bodyPr/>
          <a:lstStyle>
            <a:lvl1pPr>
              <a:defRPr/>
            </a:lvl1pPr>
          </a:lstStyle>
          <a:p>
            <a:pPr>
              <a:defRPr/>
            </a:pPr>
            <a:fld id="{7FB61F8C-2369-43DC-9C6D-8E2B29948971}" type="datetime1">
              <a:rPr lang="el-GR"/>
              <a:pPr>
                <a:defRPr/>
              </a:pPr>
              <a:t>27/8/2016</a:t>
            </a:fld>
            <a:endParaRPr lang="el-GR"/>
          </a:p>
        </p:txBody>
      </p:sp>
      <p:sp>
        <p:nvSpPr>
          <p:cNvPr id="6" name="Θέση υποσέλιδου 2"/>
          <p:cNvSpPr>
            <a:spLocks noGrp="1"/>
          </p:cNvSpPr>
          <p:nvPr>
            <p:ph type="ftr" sz="quarter" idx="11"/>
          </p:nvPr>
        </p:nvSpPr>
        <p:spPr/>
        <p:txBody>
          <a:bodyPr/>
          <a:lstStyle>
            <a:lvl1pPr>
              <a:defRPr/>
            </a:lvl1pPr>
          </a:lstStyle>
          <a:p>
            <a:pPr>
              <a:defRPr/>
            </a:pPr>
            <a:endParaRPr lang="el-GR"/>
          </a:p>
        </p:txBody>
      </p:sp>
      <p:sp>
        <p:nvSpPr>
          <p:cNvPr id="7" name="Θέση αριθμού διαφάνειας 22"/>
          <p:cNvSpPr>
            <a:spLocks noGrp="1"/>
          </p:cNvSpPr>
          <p:nvPr>
            <p:ph type="sldNum" sz="quarter" idx="12"/>
          </p:nvPr>
        </p:nvSpPr>
        <p:spPr/>
        <p:txBody>
          <a:bodyPr/>
          <a:lstStyle>
            <a:lvl1pPr>
              <a:defRPr/>
            </a:lvl1pPr>
          </a:lstStyle>
          <a:p>
            <a:pPr>
              <a:defRPr/>
            </a:pPr>
            <a:fld id="{4FB971C8-B243-4385-8E0A-E4098139DC97}"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bg>
      <p:bgRef idx="1003">
        <a:schemeClr val="bg2"/>
      </p:bgRef>
    </p:bg>
    <p:spTree>
      <p:nvGrpSpPr>
        <p:cNvPr id="1" name=""/>
        <p:cNvGrpSpPr/>
        <p:nvPr/>
      </p:nvGrpSpPr>
      <p:grpSpPr>
        <a:xfrm>
          <a:off x="0" y="0"/>
          <a:ext cx="0" cy="0"/>
          <a:chOff x="0" y="0"/>
          <a:chExt cx="0" cy="0"/>
        </a:xfrm>
      </p:grpSpPr>
      <p:sp>
        <p:nvSpPr>
          <p:cNvPr id="5" name="Ορθογώνιο 7"/>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Ορθογώνιο 8"/>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Ορθογώνιο 9"/>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Ορθογώνιο 10"/>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Θέση κειμένου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l-GR" smtClean="0"/>
              <a:t>Στυλ υποδείγματος κειμένου</a:t>
            </a:r>
          </a:p>
        </p:txBody>
      </p:sp>
      <p:sp>
        <p:nvSpPr>
          <p:cNvPr id="2" name="Τίτλος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l-GR" smtClean="0"/>
              <a:t>Στυλ κύριου τίτλου</a:t>
            </a:r>
            <a:endParaRPr lang="en-US"/>
          </a:p>
        </p:txBody>
      </p:sp>
      <p:sp>
        <p:nvSpPr>
          <p:cNvPr id="3" name="Θέση εικόνας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l-GR" noProof="0" smtClean="0"/>
              <a:t>Κάντε κλικ στο εικονίδιο για να προσθέσετε μια εικόνα</a:t>
            </a:r>
            <a:endParaRPr lang="en-US" noProof="0" dirty="0"/>
          </a:p>
        </p:txBody>
      </p:sp>
      <p:sp>
        <p:nvSpPr>
          <p:cNvPr id="9" name="Θέση ημερομηνίας 11"/>
          <p:cNvSpPr>
            <a:spLocks noGrp="1"/>
          </p:cNvSpPr>
          <p:nvPr>
            <p:ph type="dt" sz="half" idx="10"/>
          </p:nvPr>
        </p:nvSpPr>
        <p:spPr>
          <a:xfrm>
            <a:off x="6248400" y="6248400"/>
            <a:ext cx="2667000" cy="365125"/>
          </a:xfrm>
        </p:spPr>
        <p:txBody>
          <a:bodyPr rtlCol="0"/>
          <a:lstStyle>
            <a:lvl1pPr>
              <a:defRPr/>
            </a:lvl1pPr>
          </a:lstStyle>
          <a:p>
            <a:pPr>
              <a:defRPr/>
            </a:pPr>
            <a:fld id="{FF198A74-DDC4-43B2-A443-F9E4ADB02BE9}" type="datetime1">
              <a:rPr lang="el-GR"/>
              <a:pPr>
                <a:defRPr/>
              </a:pPr>
              <a:t>27/8/2016</a:t>
            </a:fld>
            <a:endParaRPr lang="el-GR"/>
          </a:p>
        </p:txBody>
      </p:sp>
      <p:sp>
        <p:nvSpPr>
          <p:cNvPr id="10" name="Θέση αριθμού διαφάνειας 12"/>
          <p:cNvSpPr>
            <a:spLocks noGrp="1"/>
          </p:cNvSpPr>
          <p:nvPr>
            <p:ph type="sldNum" sz="quarter" idx="11"/>
          </p:nvPr>
        </p:nvSpPr>
        <p:spPr>
          <a:xfrm>
            <a:off x="0" y="4667250"/>
            <a:ext cx="1447800" cy="663575"/>
          </a:xfrm>
        </p:spPr>
        <p:txBody>
          <a:bodyPr rtlCol="0"/>
          <a:lstStyle>
            <a:lvl1pPr>
              <a:defRPr sz="2800" smtClean="0"/>
            </a:lvl1pPr>
          </a:lstStyle>
          <a:p>
            <a:pPr>
              <a:defRPr/>
            </a:pPr>
            <a:fld id="{1F6C86F3-289C-4D8A-82CB-3744B7EBDC45}" type="slidenum">
              <a:rPr lang="el-GR"/>
              <a:pPr>
                <a:defRPr/>
              </a:pPr>
              <a:t>‹#›</a:t>
            </a:fld>
            <a:endParaRPr lang="el-GR"/>
          </a:p>
        </p:txBody>
      </p:sp>
      <p:sp>
        <p:nvSpPr>
          <p:cNvPr id="11" name="Θέση υποσέλιδου 13"/>
          <p:cNvSpPr>
            <a:spLocks noGrp="1"/>
          </p:cNvSpPr>
          <p:nvPr>
            <p:ph type="ftr" sz="quarter" idx="12"/>
          </p:nvPr>
        </p:nvSpPr>
        <p:spPr>
          <a:xfrm>
            <a:off x="1600200" y="6248400"/>
            <a:ext cx="4572000" cy="365125"/>
          </a:xfrm>
        </p:spPr>
        <p:txBody>
          <a:bodyPr rtlCol="0"/>
          <a:lstStyle>
            <a:lvl1pPr>
              <a:defRPr/>
            </a:lvl1pPr>
          </a:lstStyle>
          <a:p>
            <a:pPr>
              <a:defRPr/>
            </a:pPr>
            <a:endParaRPr lang="el-G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Θέση τίτλου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l-GR" smtClean="0"/>
              <a:t>Στυλ κύριου τίτλου</a:t>
            </a:r>
            <a:endParaRPr lang="en-US" smtClean="0"/>
          </a:p>
        </p:txBody>
      </p:sp>
      <p:sp>
        <p:nvSpPr>
          <p:cNvPr id="1027" name="Θέση κειμένου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smtClean="0"/>
          </a:p>
        </p:txBody>
      </p:sp>
      <p:sp>
        <p:nvSpPr>
          <p:cNvPr id="14" name="Θέση ημερομηνίας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smtClean="0">
                <a:solidFill>
                  <a:schemeClr val="tx2"/>
                </a:solidFill>
                <a:latin typeface="+mn-lt"/>
                <a:cs typeface="+mn-cs"/>
              </a:defRPr>
            </a:lvl1pPr>
          </a:lstStyle>
          <a:p>
            <a:pPr>
              <a:defRPr/>
            </a:pPr>
            <a:fld id="{0DF5563F-72DC-420A-8567-1A9C04D1BC3D}" type="datetime1">
              <a:rPr lang="el-GR"/>
              <a:pPr>
                <a:defRPr/>
              </a:pPr>
              <a:t>27/8/2016</a:t>
            </a:fld>
            <a:endParaRPr lang="el-GR"/>
          </a:p>
        </p:txBody>
      </p:sp>
      <p:sp>
        <p:nvSpPr>
          <p:cNvPr id="3" name="Θέση υποσέλιδου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endParaRPr lang="el-GR"/>
          </a:p>
        </p:txBody>
      </p:sp>
      <p:sp>
        <p:nvSpPr>
          <p:cNvPr id="7" name="Ορθογώνιο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Ορθογώνιο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Ορθογώνιο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Θέση αριθμού διαφάνειας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smtClean="0">
                <a:solidFill>
                  <a:srgbClr val="FFFFFF"/>
                </a:solidFill>
                <a:latin typeface="+mn-lt"/>
                <a:cs typeface="+mn-cs"/>
              </a:defRPr>
            </a:lvl1pPr>
          </a:lstStyle>
          <a:p>
            <a:pPr>
              <a:defRPr/>
            </a:pPr>
            <a:fld id="{031693A0-D8C8-4C35-B96B-2EA14D4048C6}" type="slidenum">
              <a:rPr lang="el-GR"/>
              <a:pPr>
                <a:defRPr/>
              </a:pPr>
              <a:t>‹#›</a:t>
            </a:fld>
            <a:endParaRPr lang="el-GR"/>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29" r:id="rId6"/>
    <p:sldLayoutId id="2147483748" r:id="rId7"/>
    <p:sldLayoutId id="2147483730" r:id="rId8"/>
    <p:sldLayoutId id="2147483749" r:id="rId9"/>
    <p:sldLayoutId id="2147483731" r:id="rId10"/>
    <p:sldLayoutId id="2147483750" r:id="rId11"/>
  </p:sldLayoutIdLst>
  <p:hf hdr="0" ftr="0"/>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Calibri" pitchFamily="34" charset="0"/>
        </a:defRPr>
      </a:lvl2pPr>
      <a:lvl3pPr algn="l" rtl="0" fontAlgn="base">
        <a:spcBef>
          <a:spcPct val="0"/>
        </a:spcBef>
        <a:spcAft>
          <a:spcPct val="0"/>
        </a:spcAft>
        <a:defRPr sz="4400">
          <a:solidFill>
            <a:schemeClr val="tx2"/>
          </a:solidFill>
          <a:latin typeface="Calibri" pitchFamily="34" charset="0"/>
        </a:defRPr>
      </a:lvl3pPr>
      <a:lvl4pPr algn="l" rtl="0" fontAlgn="base">
        <a:spcBef>
          <a:spcPct val="0"/>
        </a:spcBef>
        <a:spcAft>
          <a:spcPct val="0"/>
        </a:spcAft>
        <a:defRPr sz="4400">
          <a:solidFill>
            <a:schemeClr val="tx2"/>
          </a:solidFill>
          <a:latin typeface="Calibri" pitchFamily="34" charset="0"/>
        </a:defRPr>
      </a:lvl4pPr>
      <a:lvl5pPr algn="l" rtl="0" fontAlgn="base">
        <a:spcBef>
          <a:spcPct val="0"/>
        </a:spcBef>
        <a:spcAft>
          <a:spcPct val="0"/>
        </a:spcAft>
        <a:defRPr sz="4400">
          <a:solidFill>
            <a:schemeClr val="tx2"/>
          </a:solidFill>
          <a:latin typeface="Calibri" pitchFamily="34" charset="0"/>
        </a:defRPr>
      </a:lvl5pPr>
      <a:lvl6pPr marL="457200" algn="l" rtl="0" fontAlgn="base">
        <a:spcBef>
          <a:spcPct val="0"/>
        </a:spcBef>
        <a:spcAft>
          <a:spcPct val="0"/>
        </a:spcAft>
        <a:defRPr sz="4400">
          <a:solidFill>
            <a:schemeClr val="tx2"/>
          </a:solidFill>
          <a:latin typeface="Calibri" pitchFamily="34" charset="0"/>
        </a:defRPr>
      </a:lvl6pPr>
      <a:lvl7pPr marL="914400" algn="l" rtl="0" fontAlgn="base">
        <a:spcBef>
          <a:spcPct val="0"/>
        </a:spcBef>
        <a:spcAft>
          <a:spcPct val="0"/>
        </a:spcAft>
        <a:defRPr sz="4400">
          <a:solidFill>
            <a:schemeClr val="tx2"/>
          </a:solidFill>
          <a:latin typeface="Calibri" pitchFamily="34" charset="0"/>
        </a:defRPr>
      </a:lvl7pPr>
      <a:lvl8pPr marL="1371600" algn="l" rtl="0" fontAlgn="base">
        <a:spcBef>
          <a:spcPct val="0"/>
        </a:spcBef>
        <a:spcAft>
          <a:spcPct val="0"/>
        </a:spcAft>
        <a:defRPr sz="4400">
          <a:solidFill>
            <a:schemeClr val="tx2"/>
          </a:solidFill>
          <a:latin typeface="Calibri" pitchFamily="34" charset="0"/>
        </a:defRPr>
      </a:lvl8pPr>
      <a:lvl9pPr marL="1828800" algn="l" rtl="0" fontAlgn="base">
        <a:spcBef>
          <a:spcPct val="0"/>
        </a:spcBef>
        <a:spcAft>
          <a:spcPct val="0"/>
        </a:spcAft>
        <a:defRPr sz="4400">
          <a:solidFill>
            <a:schemeClr val="tx2"/>
          </a:solidFill>
          <a:latin typeface="Calibri" pitchFamily="34" charset="0"/>
        </a:defRPr>
      </a:lvl9pPr>
    </p:titleStyle>
    <p:bodyStyle>
      <a:lvl1pPr marL="319088" indent="-319088" algn="l" rtl="0" fontAlgn="base">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fontAlgn="base">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fontAlgn="base">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fontAlgn="base">
        <a:spcBef>
          <a:spcPts val="400"/>
        </a:spcBef>
        <a:spcAft>
          <a:spcPct val="0"/>
        </a:spcAft>
        <a:buClr>
          <a:srgbClr val="FF6700"/>
        </a:buClr>
        <a:buSzPct val="75000"/>
        <a:buFont typeface="Wingdings" pitchFamily="2" charset="2"/>
        <a:buChar char=""/>
        <a:defRPr sz="2000" kern="1200">
          <a:solidFill>
            <a:schemeClr val="tx1"/>
          </a:solidFill>
          <a:latin typeface="+mn-lt"/>
          <a:ea typeface="+mn-ea"/>
          <a:cs typeface="+mn-cs"/>
        </a:defRPr>
      </a:lvl4pPr>
      <a:lvl5pPr marL="1828800" indent="-228600" algn="l" rtl="0" fontAlgn="base">
        <a:spcBef>
          <a:spcPts val="400"/>
        </a:spcBef>
        <a:spcAft>
          <a:spcPct val="0"/>
        </a:spcAft>
        <a:buClr>
          <a:srgbClr val="909465"/>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Θέση τίτλου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l-GR" smtClean="0"/>
              <a:t>Στυλ κύριου τίτλου</a:t>
            </a:r>
          </a:p>
        </p:txBody>
      </p:sp>
      <p:sp>
        <p:nvSpPr>
          <p:cNvPr id="13315" name="Θέση κειμένου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14182B84-854F-476A-94E8-BD2B408E31E4}" type="datetime1">
              <a:rPr lang="el-GR"/>
              <a:pPr>
                <a:defRPr/>
              </a:pPr>
              <a:t>27/8/2016</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482B7D0C-81D7-4A08-8561-4DF5F7B2554B}" type="slidenum">
              <a:rPr lang="el-GR"/>
              <a:pPr>
                <a:defRPr/>
              </a:pPr>
              <a:t>‹#›</a:t>
            </a:fld>
            <a:endParaRPr lang="el-GR"/>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iming>
    <p:tnLst>
      <p:par>
        <p:cTn id="1" dur="indefinite" restart="never" nodeType="tmRoot"/>
      </p:par>
    </p:tnLst>
  </p:timing>
  <p:hf hdr="0" ftr="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uoi.gr/en/" TargetMode="External"/><Relationship Id="rId2" Type="http://schemas.openxmlformats.org/officeDocument/2006/relationships/hyperlink" Target="http://www.unina.it/home" TargetMode="Externa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787900" y="908050"/>
            <a:ext cx="4105275" cy="3879850"/>
          </a:xfrm>
          <a:ln w="38100"/>
        </p:spPr>
        <p:txBody>
          <a:bodyPr>
            <a:normAutofit/>
          </a:bodyPr>
          <a:lstStyle/>
          <a:p>
            <a:pPr algn="ctr" fontAlgn="auto">
              <a:spcAft>
                <a:spcPts val="0"/>
              </a:spcAft>
              <a:defRPr/>
            </a:pPr>
            <a:r>
              <a:rPr lang="el-GR" sz="3600" dirty="0" err="1" smtClean="0"/>
              <a:t>Συμμετοχικεσ</a:t>
            </a:r>
            <a:r>
              <a:rPr lang="el-GR" sz="3600" dirty="0" smtClean="0"/>
              <a:t> </a:t>
            </a:r>
            <a:r>
              <a:rPr lang="el-GR" sz="3600" dirty="0" err="1" smtClean="0"/>
              <a:t>μεθοδοι</a:t>
            </a:r>
            <a:r>
              <a:rPr lang="el-GR" sz="3600" dirty="0" smtClean="0"/>
              <a:t> </a:t>
            </a:r>
            <a:r>
              <a:rPr lang="el-GR" sz="3600" dirty="0"/>
              <a:t>για τη </a:t>
            </a:r>
            <a:r>
              <a:rPr lang="el-GR" sz="3600" dirty="0" err="1" smtClean="0"/>
              <a:t>βιωσιμη</a:t>
            </a:r>
            <a:r>
              <a:rPr lang="el-GR" sz="3600" dirty="0" smtClean="0"/>
              <a:t> διαχείριση </a:t>
            </a:r>
            <a:r>
              <a:rPr lang="el-GR" sz="3600" dirty="0"/>
              <a:t>των </a:t>
            </a:r>
            <a:r>
              <a:rPr lang="el-GR" sz="3600" dirty="0" err="1" smtClean="0"/>
              <a:t>φυσικων</a:t>
            </a:r>
            <a:r>
              <a:rPr lang="el-GR" sz="3600" dirty="0" smtClean="0"/>
              <a:t> </a:t>
            </a:r>
            <a:r>
              <a:rPr lang="el-GR" sz="3600" dirty="0" err="1" smtClean="0"/>
              <a:t>πορων</a:t>
            </a:r>
            <a:endParaRPr lang="el-GR" sz="3600" dirty="0"/>
          </a:p>
        </p:txBody>
      </p:sp>
      <p:sp>
        <p:nvSpPr>
          <p:cNvPr id="26626" name="Υπότιτλος 2"/>
          <p:cNvSpPr>
            <a:spLocks noGrp="1"/>
          </p:cNvSpPr>
          <p:nvPr>
            <p:ph type="subTitle" idx="1"/>
          </p:nvPr>
        </p:nvSpPr>
        <p:spPr>
          <a:xfrm>
            <a:off x="2362200" y="6049963"/>
            <a:ext cx="6705600" cy="685800"/>
          </a:xfrm>
        </p:spPr>
        <p:txBody>
          <a:bodyPr/>
          <a:lstStyle/>
          <a:p>
            <a:pPr algn="ctr"/>
            <a:r>
              <a:rPr lang="en-US" smtClean="0"/>
              <a:t>		</a:t>
            </a:r>
            <a:endParaRPr lang="el-GR" smtClean="0"/>
          </a:p>
        </p:txBody>
      </p:sp>
      <p:pic>
        <p:nvPicPr>
          <p:cNvPr id="4" name="Εικόνα 3"/>
          <p:cNvPicPr>
            <a:picLocks noChangeAspect="1"/>
          </p:cNvPicPr>
          <p:nvPr/>
        </p:nvPicPr>
        <p:blipFill>
          <a:blip r:embed="rId2" cstate="print">
            <a:extLst/>
          </a:blip>
          <a:stretch>
            <a:fillRect/>
          </a:stretch>
        </p:blipFill>
        <p:spPr>
          <a:xfrm>
            <a:off x="395536" y="908720"/>
            <a:ext cx="4194970" cy="4693121"/>
          </a:xfrm>
          <a:prstGeom prst="rect">
            <a:avLst/>
          </a:prstGeom>
          <a:effectLst>
            <a:glow rad="228600">
              <a:schemeClr val="accent2">
                <a:satMod val="175000"/>
                <a:alpha val="40000"/>
              </a:schemeClr>
            </a:glow>
            <a:softEdge rad="127000"/>
          </a:effectLst>
        </p:spPr>
      </p:pic>
      <p:sp>
        <p:nvSpPr>
          <p:cNvPr id="26628" name="TextBox 5"/>
          <p:cNvSpPr txBox="1">
            <a:spLocks noChangeArrowheads="1"/>
          </p:cNvSpPr>
          <p:nvPr/>
        </p:nvSpPr>
        <p:spPr bwMode="auto">
          <a:xfrm>
            <a:off x="5572125" y="4957763"/>
            <a:ext cx="2592388" cy="461962"/>
          </a:xfrm>
          <a:prstGeom prst="rect">
            <a:avLst/>
          </a:prstGeom>
          <a:noFill/>
          <a:ln w="9525">
            <a:noFill/>
            <a:miter lim="800000"/>
            <a:headEnd/>
            <a:tailEnd/>
          </a:ln>
        </p:spPr>
        <p:txBody>
          <a:bodyPr>
            <a:spAutoFit/>
          </a:bodyPr>
          <a:lstStyle/>
          <a:p>
            <a:pPr algn="ctr"/>
            <a:r>
              <a:rPr lang="en-US" sz="2400" b="1">
                <a:latin typeface="Tw Cen MT"/>
              </a:rPr>
              <a:t>Module 4</a:t>
            </a:r>
            <a:endParaRPr lang="el-GR" sz="2400" b="1">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Θέση κειμένου 1"/>
          <p:cNvSpPr>
            <a:spLocks noGrp="1"/>
          </p:cNvSpPr>
          <p:nvPr>
            <p:ph type="body" idx="1"/>
          </p:nvPr>
        </p:nvSpPr>
        <p:spPr>
          <a:xfrm>
            <a:off x="323850" y="2743200"/>
            <a:ext cx="8569325" cy="3781425"/>
          </a:xfrm>
        </p:spPr>
        <p:txBody>
          <a:bodyPr/>
          <a:lstStyle/>
          <a:p>
            <a:r>
              <a:rPr lang="el-GR" sz="2000" dirty="0"/>
              <a:t>Βασικές έννοιες της WM</a:t>
            </a:r>
          </a:p>
          <a:p>
            <a:r>
              <a:rPr lang="el-GR" sz="2000" dirty="0"/>
              <a:t>Μια άλλη σημαντική έννοια στη σύγχρονη WM είναι η μία από την ανάκαμψη των πόρων, η οποία περιλαμβάνει όλες τις δράσεις που στοχεύουν στην επαναχρησιμοποίηση των ήδη διατεθεί υλικά, όπως η ανακύκλωση, </a:t>
            </a:r>
            <a:r>
              <a:rPr lang="el-GR" sz="2000" dirty="0" err="1"/>
              <a:t>κομποστοποίηση</a:t>
            </a:r>
            <a:r>
              <a:rPr lang="el-GR" sz="2000" dirty="0"/>
              <a:t> και παραγωγή ενέργειας.</a:t>
            </a:r>
          </a:p>
          <a:p>
            <a:r>
              <a:rPr lang="el-GR" sz="2000" dirty="0"/>
              <a:t>Όλες αυτές οι δράσεις στοχεύουν στη μείωση της κατανάλωσης των παρθένων πόρων και το ποσό και θα προσφέρει αποδοτικές εναλλακτικές λύσεις για την υγειονομική ταφή.</a:t>
            </a:r>
          </a:p>
          <a:p>
            <a:r>
              <a:rPr lang="el-GR" sz="2000" dirty="0"/>
              <a:t>Αυτή η ιδέα αποτελεί τη βάση όλης της σύγχρονης διαχείρισης των στερεών αποβλήτων στις αστικές περιοχές και συνδέεται στενά με την ανάγκη του διαχωρισμού των απορριμμάτων, προκειμένου να καταστεί πιο εύκολα να επαναχρησιμοποιηθούν.</a:t>
            </a:r>
            <a:endParaRPr lang="en-GB" sz="2000" dirty="0" smtClean="0">
              <a:solidFill>
                <a:schemeClr val="tx1"/>
              </a:solidFill>
            </a:endParaRPr>
          </a:p>
        </p:txBody>
      </p:sp>
      <p:sp>
        <p:nvSpPr>
          <p:cNvPr id="35842" name="Τίτλος 2"/>
          <p:cNvSpPr>
            <a:spLocks noGrp="1"/>
          </p:cNvSpPr>
          <p:nvPr>
            <p:ph type="title"/>
          </p:nvPr>
        </p:nvSpPr>
        <p:spPr/>
        <p:txBody>
          <a:bodyPr/>
          <a:lstStyle/>
          <a:p>
            <a:pPr algn="ctr"/>
            <a:r>
              <a:rPr lang="el-GR" sz="4000" dirty="0"/>
              <a:t>ΠΟΙΟΣ Ο ΣΤΟΧΟΣ ΤΟΥ ΜΑΘΗΜΑΤΟΣ</a:t>
            </a:r>
            <a:endParaRPr lang="el-GR" dirty="0" smtClean="0"/>
          </a:p>
        </p:txBody>
      </p:sp>
      <p:sp>
        <p:nvSpPr>
          <p:cNvPr id="35843"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7</a:t>
            </a:r>
            <a:endParaRPr lang="el-GR">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4294967295"/>
          </p:nvPr>
        </p:nvSpPr>
        <p:spPr>
          <a:xfrm>
            <a:off x="323850" y="2743200"/>
            <a:ext cx="8569325" cy="3781425"/>
          </a:xfrm>
        </p:spPr>
        <p:txBody>
          <a:bodyPr>
            <a:normAutofit fontScale="92500"/>
          </a:bodyPr>
          <a:lstStyle/>
          <a:p>
            <a:pPr marL="0" indent="0">
              <a:lnSpc>
                <a:spcPct val="90000"/>
              </a:lnSpc>
              <a:buNone/>
            </a:pPr>
            <a:r>
              <a:rPr lang="el-GR" sz="2000" dirty="0">
                <a:solidFill>
                  <a:schemeClr val="tx2"/>
                </a:solidFill>
                <a:latin typeface="Arial" charset="0"/>
                <a:cs typeface="Arial" charset="0"/>
              </a:rPr>
              <a:t>Η εστίαση στην αστική διαχείριση στερεών αποβλήτων</a:t>
            </a:r>
          </a:p>
          <a:p>
            <a:pPr marL="0" indent="0">
              <a:lnSpc>
                <a:spcPct val="90000"/>
              </a:lnSpc>
              <a:buNone/>
            </a:pPr>
            <a:endParaRPr lang="el-GR" sz="2000" dirty="0">
              <a:solidFill>
                <a:schemeClr val="tx2"/>
              </a:solidFill>
              <a:latin typeface="Arial" charset="0"/>
              <a:cs typeface="Arial" charset="0"/>
            </a:endParaRPr>
          </a:p>
          <a:p>
            <a:pPr marL="0" indent="0">
              <a:lnSpc>
                <a:spcPct val="90000"/>
              </a:lnSpc>
              <a:buNone/>
            </a:pPr>
            <a:r>
              <a:rPr lang="el-GR" sz="2000" dirty="0">
                <a:solidFill>
                  <a:schemeClr val="tx2"/>
                </a:solidFill>
                <a:latin typeface="Arial" charset="0"/>
                <a:cs typeface="Arial" charset="0"/>
              </a:rPr>
              <a:t>Προκειμένου να </a:t>
            </a:r>
            <a:r>
              <a:rPr lang="el-GR" sz="2000" dirty="0" smtClean="0">
                <a:solidFill>
                  <a:schemeClr val="tx2"/>
                </a:solidFill>
                <a:latin typeface="Arial" charset="0"/>
                <a:cs typeface="Arial" charset="0"/>
              </a:rPr>
              <a:t>διερευνήσουμε </a:t>
            </a:r>
            <a:r>
              <a:rPr lang="el-GR" sz="2000" dirty="0">
                <a:solidFill>
                  <a:schemeClr val="tx2"/>
                </a:solidFill>
                <a:latin typeface="Arial" charset="0"/>
                <a:cs typeface="Arial" charset="0"/>
              </a:rPr>
              <a:t>την έννοια και τη σημασία των βασικών εννοιών της WM που έχουν εισαχθεί, αυτή η ενότητα επικεντρώνεται σε μια μελέτη περίπτωσης έκτακτης ανάγκης απόβλητα τα οποία, όπως προσέλκυσε την προσοχή του σε όλο τον κόσμο για δύο βασικούς λόγους:</a:t>
            </a:r>
          </a:p>
          <a:p>
            <a:pPr marL="0" indent="0">
              <a:lnSpc>
                <a:spcPct val="90000"/>
              </a:lnSpc>
              <a:buNone/>
            </a:pPr>
            <a:endParaRPr lang="el-GR" sz="2000" dirty="0">
              <a:solidFill>
                <a:schemeClr val="tx2"/>
              </a:solidFill>
              <a:latin typeface="Arial" charset="0"/>
              <a:cs typeface="Arial" charset="0"/>
            </a:endParaRPr>
          </a:p>
          <a:p>
            <a:pPr marL="0" indent="0">
              <a:lnSpc>
                <a:spcPct val="90000"/>
              </a:lnSpc>
              <a:buNone/>
            </a:pPr>
            <a:r>
              <a:rPr lang="el-GR" sz="2000" dirty="0">
                <a:solidFill>
                  <a:schemeClr val="tx2"/>
                </a:solidFill>
                <a:latin typeface="Arial" charset="0"/>
                <a:cs typeface="Arial" charset="0"/>
              </a:rPr>
              <a:t>Αυτό συνέβη σε μια δυτική ανεπτυγμένη χώρα (Ιταλία)</a:t>
            </a:r>
          </a:p>
          <a:p>
            <a:pPr marL="0" indent="0">
              <a:lnSpc>
                <a:spcPct val="90000"/>
              </a:lnSpc>
              <a:buNone/>
            </a:pPr>
            <a:endParaRPr lang="el-GR" sz="2000" dirty="0">
              <a:solidFill>
                <a:schemeClr val="tx2"/>
              </a:solidFill>
              <a:latin typeface="Arial" charset="0"/>
              <a:cs typeface="Arial" charset="0"/>
            </a:endParaRPr>
          </a:p>
          <a:p>
            <a:pPr marL="0" indent="0">
              <a:lnSpc>
                <a:spcPct val="90000"/>
              </a:lnSpc>
              <a:buNone/>
            </a:pPr>
            <a:r>
              <a:rPr lang="el-GR" sz="2000" dirty="0">
                <a:solidFill>
                  <a:schemeClr val="tx2"/>
                </a:solidFill>
                <a:latin typeface="Arial" charset="0"/>
                <a:cs typeface="Arial" charset="0"/>
              </a:rPr>
              <a:t>Μία από τις συνέπειες της κρίσης ήταν η διακοπή (για μεγάλα χρονικά διαστήματα) της συλλογής αστικών αποβλήτων, η οποία οδήγησε σε τεράστιες ποσότητες σκουπιδιών κατακλύζουν τους δρόμους της πόλης της Νάπολης</a:t>
            </a:r>
            <a:endParaRPr lang="en-US" sz="2000" dirty="0" smtClean="0">
              <a:solidFill>
                <a:schemeClr val="tx2"/>
              </a:solidFill>
              <a:latin typeface="Arial" charset="0"/>
              <a:cs typeface="Arial" charset="0"/>
            </a:endParaRPr>
          </a:p>
        </p:txBody>
      </p:sp>
      <p:sp>
        <p:nvSpPr>
          <p:cNvPr id="54275" name="Τίτλος 2"/>
          <p:cNvSpPr>
            <a:spLocks noGrp="1"/>
          </p:cNvSpPr>
          <p:nvPr>
            <p:ph type="title" idx="4294967295"/>
          </p:nvPr>
        </p:nvSpPr>
        <p:spPr>
          <a:xfrm>
            <a:off x="1371600" y="1600200"/>
            <a:ext cx="7620000" cy="990600"/>
          </a:xfrm>
        </p:spPr>
        <p:txBody>
          <a:bodyPr/>
          <a:lstStyle/>
          <a:p>
            <a:pPr algn="ctr"/>
            <a:r>
              <a:rPr lang="el-GR" sz="4000" dirty="0" smtClean="0">
                <a:solidFill>
                  <a:srgbClr val="FFFFFF"/>
                </a:solidFill>
              </a:rPr>
              <a:t>ΠΕΡΙ ΤΟΥ ΠΑΡΑΔΕΙΓΜΑΤΟΣ</a:t>
            </a:r>
            <a:endParaRPr lang="el-GR" dirty="0" smtClean="0">
              <a:solidFill>
                <a:srgbClr val="FFFFFF"/>
              </a:solidFill>
            </a:endParaRPr>
          </a:p>
        </p:txBody>
      </p:sp>
      <p:sp>
        <p:nvSpPr>
          <p:cNvPr id="54276" name="Θέση αριθμού διαφάνειας 4"/>
          <p:cNvSpPr txBox="1">
            <a:spLocks noGrp="1"/>
          </p:cNvSpPr>
          <p:nvPr/>
        </p:nvSpPr>
        <p:spPr bwMode="auto">
          <a:xfrm>
            <a:off x="0" y="1752600"/>
            <a:ext cx="1295400" cy="701675"/>
          </a:xfrm>
          <a:prstGeom prst="rect">
            <a:avLst/>
          </a:prstGeom>
          <a:noFill/>
          <a:ln w="9525">
            <a:noFill/>
            <a:miter lim="800000"/>
            <a:headEnd/>
            <a:tailEnd/>
          </a:ln>
        </p:spPr>
        <p:txBody>
          <a:bodyPr anchor="ctr"/>
          <a:lstStyle/>
          <a:p>
            <a:pPr algn="ctr"/>
            <a:r>
              <a:rPr lang="it-IT" sz="2400" b="1">
                <a:solidFill>
                  <a:srgbClr val="FFFFFF"/>
                </a:solidFill>
                <a:latin typeface="Tw Cen MT"/>
              </a:rPr>
              <a:t>8</a:t>
            </a:r>
            <a:endParaRPr lang="el-GR" sz="2400" b="1">
              <a:solidFill>
                <a:srgbClr val="FFFFFF"/>
              </a:solidFill>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43200"/>
            <a:ext cx="8569325" cy="3781425"/>
          </a:xfrm>
        </p:spPr>
        <p:txBody>
          <a:bodyPr>
            <a:normAutofit/>
          </a:bodyPr>
          <a:lstStyle/>
          <a:p>
            <a:pPr>
              <a:lnSpc>
                <a:spcPct val="80000"/>
              </a:lnSpc>
            </a:pPr>
            <a:r>
              <a:rPr lang="el-GR" sz="1800" dirty="0">
                <a:latin typeface="Arial" charset="0"/>
                <a:cs typeface="Arial" charset="0"/>
              </a:rPr>
              <a:t>Η κατάσταση έκτακτης ανάγκης αποβλήτων στην περιφέρεια της </a:t>
            </a:r>
            <a:r>
              <a:rPr lang="el-GR" sz="1800" dirty="0" err="1">
                <a:latin typeface="Arial" charset="0"/>
                <a:cs typeface="Arial" charset="0"/>
              </a:rPr>
              <a:t>Καμπανίας</a:t>
            </a:r>
            <a:r>
              <a:rPr lang="el-GR" sz="1800" dirty="0">
                <a:latin typeface="Arial" charset="0"/>
                <a:cs typeface="Arial" charset="0"/>
              </a:rPr>
              <a:t>, Ιταλία</a:t>
            </a:r>
          </a:p>
          <a:p>
            <a:pPr>
              <a:lnSpc>
                <a:spcPct val="80000"/>
              </a:lnSpc>
            </a:pPr>
            <a:endParaRPr lang="el-GR" sz="1800" dirty="0">
              <a:latin typeface="Arial" charset="0"/>
              <a:cs typeface="Arial" charset="0"/>
            </a:endParaRPr>
          </a:p>
          <a:p>
            <a:pPr>
              <a:lnSpc>
                <a:spcPct val="80000"/>
              </a:lnSpc>
            </a:pPr>
            <a:r>
              <a:rPr lang="el-GR" sz="1800" dirty="0">
                <a:latin typeface="Arial" charset="0"/>
                <a:cs typeface="Arial" charset="0"/>
              </a:rPr>
              <a:t>Από το 1994 έως τις αρχές του 2008, η ιταλική κυβέρνηση κήρυξε την κατάσταση έκτακτης ανάγκης στην περιοχή της </a:t>
            </a:r>
            <a:r>
              <a:rPr lang="el-GR" sz="1800" dirty="0" err="1">
                <a:latin typeface="Arial" charset="0"/>
                <a:cs typeface="Arial" charset="0"/>
              </a:rPr>
              <a:t>Καμπανίας</a:t>
            </a:r>
            <a:r>
              <a:rPr lang="el-GR" sz="1800" dirty="0">
                <a:latin typeface="Arial" charset="0"/>
                <a:cs typeface="Arial" charset="0"/>
              </a:rPr>
              <a:t>, λόγω του κορεσμού των εγκαταστάσεων επεξεργασίας αποβλήτων περιφερειακών. Η συσσώρευση των αποβλήτων, παράνομη και νόμιμη, αστικά και βιομηχανικά, μολυσμένο έδαφος, το νερό και τον αέρα.</a:t>
            </a:r>
          </a:p>
          <a:p>
            <a:pPr>
              <a:lnSpc>
                <a:spcPct val="80000"/>
              </a:lnSpc>
            </a:pPr>
            <a:endParaRPr lang="el-GR" sz="1800" dirty="0">
              <a:latin typeface="Arial" charset="0"/>
              <a:cs typeface="Arial" charset="0"/>
            </a:endParaRPr>
          </a:p>
          <a:p>
            <a:pPr>
              <a:lnSpc>
                <a:spcPct val="80000"/>
              </a:lnSpc>
            </a:pPr>
            <a:r>
              <a:rPr lang="el-GR" sz="1800" dirty="0">
                <a:latin typeface="Arial" charset="0"/>
                <a:cs typeface="Arial" charset="0"/>
              </a:rPr>
              <a:t>Δεδομένου ότι η κυβέρνηση έπρεπε να χρησιμοποιήσει στρατιωτική δύναμη για να κάνει τους πολίτες να δεχθεί στο έδαφός τους τη δημιουργία αποτεφρωτήρες ή χωματερές, η κρίση αύξησε τις δημόσιες ταραχές και επιδείνωσε τη σύγκρουση.</a:t>
            </a:r>
          </a:p>
          <a:p>
            <a:pPr>
              <a:lnSpc>
                <a:spcPct val="80000"/>
              </a:lnSpc>
            </a:pPr>
            <a:endParaRPr lang="el-GR" sz="1800" dirty="0">
              <a:latin typeface="Arial" charset="0"/>
              <a:cs typeface="Arial" charset="0"/>
            </a:endParaRPr>
          </a:p>
          <a:p>
            <a:pPr>
              <a:lnSpc>
                <a:spcPct val="80000"/>
              </a:lnSpc>
            </a:pPr>
            <a:r>
              <a:rPr lang="el-GR" sz="1800" dirty="0">
                <a:latin typeface="Arial" charset="0"/>
                <a:cs typeface="Arial" charset="0"/>
              </a:rPr>
              <a:t>Η κατάσταση έκτακτης ανάγκης γίνεται επίσης σαφής η συμμετοχή των εγκληματικών οργανώσεων στον κλάδο της διαχείρισης αποβλήτων.</a:t>
            </a:r>
            <a:endParaRPr lang="it-IT" sz="1800" dirty="0" smtClean="0">
              <a:latin typeface="Arial" charset="0"/>
              <a:cs typeface="Arial" charset="0"/>
            </a:endParaRPr>
          </a:p>
        </p:txBody>
      </p:sp>
      <p:sp>
        <p:nvSpPr>
          <p:cNvPr id="37890" name="Τίτλος 2"/>
          <p:cNvSpPr>
            <a:spLocks noGrp="1"/>
          </p:cNvSpPr>
          <p:nvPr>
            <p:ph type="title"/>
          </p:nvPr>
        </p:nvSpPr>
        <p:spPr/>
        <p:txBody>
          <a:bodyPr/>
          <a:lstStyle/>
          <a:p>
            <a:pPr algn="ctr"/>
            <a:r>
              <a:rPr lang="el-GR" sz="4000" dirty="0"/>
              <a:t>ΠΕΡΙ ΤΟΥ ΠΑΡΑΔΕΙΓΜΑΤΟΣ</a:t>
            </a:r>
            <a:endParaRPr lang="el-GR" dirty="0" smtClean="0"/>
          </a:p>
        </p:txBody>
      </p:sp>
      <p:sp>
        <p:nvSpPr>
          <p:cNvPr id="37891"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9</a:t>
            </a:r>
            <a:endParaRPr lang="el-GR">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4294967295"/>
          </p:nvPr>
        </p:nvSpPr>
        <p:spPr>
          <a:xfrm>
            <a:off x="323850" y="2743200"/>
            <a:ext cx="8569325" cy="3781425"/>
          </a:xfrm>
        </p:spPr>
        <p:txBody>
          <a:bodyPr>
            <a:normAutofit/>
          </a:bodyPr>
          <a:lstStyle/>
          <a:p>
            <a:pPr marL="0" indent="0">
              <a:lnSpc>
                <a:spcPct val="80000"/>
              </a:lnSpc>
              <a:buNone/>
            </a:pPr>
            <a:r>
              <a:rPr lang="el-GR" sz="1800" dirty="0">
                <a:solidFill>
                  <a:schemeClr val="tx2"/>
                </a:solidFill>
                <a:latin typeface="Arial" charset="0"/>
                <a:cs typeface="Arial" charset="0"/>
              </a:rPr>
              <a:t>Η κατάσταση έκτακτης ανάγκης αποβλήτων στην περιφέρεια της </a:t>
            </a:r>
            <a:r>
              <a:rPr lang="el-GR" sz="1800" dirty="0" err="1">
                <a:solidFill>
                  <a:schemeClr val="tx2"/>
                </a:solidFill>
                <a:latin typeface="Arial" charset="0"/>
                <a:cs typeface="Arial" charset="0"/>
              </a:rPr>
              <a:t>Καμπανίας</a:t>
            </a:r>
            <a:r>
              <a:rPr lang="el-GR" sz="1800" dirty="0">
                <a:solidFill>
                  <a:schemeClr val="tx2"/>
                </a:solidFill>
                <a:latin typeface="Arial" charset="0"/>
                <a:cs typeface="Arial" charset="0"/>
              </a:rPr>
              <a:t>, Ιταλία</a:t>
            </a:r>
          </a:p>
          <a:p>
            <a:pPr marL="0" indent="0">
              <a:lnSpc>
                <a:spcPct val="80000"/>
              </a:lnSpc>
              <a:buNone/>
            </a:pPr>
            <a:endParaRPr lang="el-GR" sz="1800" dirty="0">
              <a:solidFill>
                <a:schemeClr val="tx2"/>
              </a:solidFill>
              <a:latin typeface="Arial" charset="0"/>
              <a:cs typeface="Arial" charset="0"/>
            </a:endParaRPr>
          </a:p>
          <a:p>
            <a:pPr marL="0" indent="0">
              <a:lnSpc>
                <a:spcPct val="80000"/>
              </a:lnSpc>
              <a:buNone/>
            </a:pPr>
            <a:r>
              <a:rPr lang="el-GR" sz="1800" dirty="0">
                <a:solidFill>
                  <a:schemeClr val="tx2"/>
                </a:solidFill>
                <a:latin typeface="Arial" charset="0"/>
                <a:cs typeface="Arial" charset="0"/>
              </a:rPr>
              <a:t>Ένα έμμεσο αποτέλεσμα την εμφάνιση των αποβλήτων είναι η άνοδος μιας νέας ευρείας ευαισθητοποίησης στην Καμπανία κατοίκων περιοχής για τις κοινωνικές επιπτώσεις και τις περιβαλλοντικές ζημιές που μπορούν να αποκομίσουν από μια λανθασμένη χρήση των φυσικών πόρων ή μια εσφαλμένη διαχείριση των αποβλήτων.</a:t>
            </a:r>
          </a:p>
          <a:p>
            <a:pPr marL="0" indent="0">
              <a:lnSpc>
                <a:spcPct val="80000"/>
              </a:lnSpc>
              <a:buNone/>
            </a:pPr>
            <a:endParaRPr lang="el-GR" sz="1800" dirty="0">
              <a:solidFill>
                <a:schemeClr val="tx2"/>
              </a:solidFill>
              <a:latin typeface="Arial" charset="0"/>
              <a:cs typeface="Arial" charset="0"/>
            </a:endParaRPr>
          </a:p>
          <a:p>
            <a:pPr marL="0" indent="0">
              <a:lnSpc>
                <a:spcPct val="80000"/>
              </a:lnSpc>
              <a:buNone/>
            </a:pPr>
            <a:r>
              <a:rPr lang="el-GR" sz="1800" dirty="0">
                <a:solidFill>
                  <a:schemeClr val="tx2"/>
                </a:solidFill>
                <a:latin typeface="Arial" charset="0"/>
                <a:cs typeface="Arial" charset="0"/>
              </a:rPr>
              <a:t>Από το 2008 διαφορετικό είδος της εμπειρίας (κοινωνικά κινήματα, συνεταιρισμοί, ενώσεις, κλπ) προέκυψε με στόχο την προώθηση και την άσκηση μιας βιώσιμης διαχείρισης των φυσικών πόρων και των αστικών στερεών αποβλήτων.</a:t>
            </a:r>
            <a:endParaRPr lang="it-IT" sz="1800" dirty="0" smtClean="0">
              <a:solidFill>
                <a:schemeClr val="tx2"/>
              </a:solidFill>
              <a:latin typeface="Arial" charset="0"/>
              <a:cs typeface="Arial" charset="0"/>
            </a:endParaRPr>
          </a:p>
        </p:txBody>
      </p:sp>
      <p:sp>
        <p:nvSpPr>
          <p:cNvPr id="55299" name="Τίτλος 2"/>
          <p:cNvSpPr>
            <a:spLocks noGrp="1"/>
          </p:cNvSpPr>
          <p:nvPr>
            <p:ph type="title" idx="4294967295"/>
          </p:nvPr>
        </p:nvSpPr>
        <p:spPr>
          <a:xfrm>
            <a:off x="1371600" y="1600200"/>
            <a:ext cx="7620000" cy="990600"/>
          </a:xfrm>
        </p:spPr>
        <p:txBody>
          <a:bodyPr/>
          <a:lstStyle/>
          <a:p>
            <a:pPr algn="ctr"/>
            <a:r>
              <a:rPr lang="el-GR" sz="4000" dirty="0">
                <a:solidFill>
                  <a:srgbClr val="FFFFFF"/>
                </a:solidFill>
              </a:rPr>
              <a:t>ΠΕΡΙ ΤΟΥ ΠΑΡΑΔΕΙΓΜΑΤΟΣ</a:t>
            </a:r>
            <a:endParaRPr lang="el-GR" dirty="0" smtClean="0">
              <a:solidFill>
                <a:srgbClr val="FFFFFF"/>
              </a:solidFill>
            </a:endParaRPr>
          </a:p>
        </p:txBody>
      </p:sp>
      <p:sp>
        <p:nvSpPr>
          <p:cNvPr id="55300" name="Θέση αριθμού διαφάνειας 4"/>
          <p:cNvSpPr txBox="1">
            <a:spLocks noGrp="1"/>
          </p:cNvSpPr>
          <p:nvPr/>
        </p:nvSpPr>
        <p:spPr bwMode="auto">
          <a:xfrm>
            <a:off x="0" y="1752600"/>
            <a:ext cx="1295400" cy="701675"/>
          </a:xfrm>
          <a:prstGeom prst="rect">
            <a:avLst/>
          </a:prstGeom>
          <a:noFill/>
          <a:ln w="9525">
            <a:noFill/>
            <a:miter lim="800000"/>
            <a:headEnd/>
            <a:tailEnd/>
          </a:ln>
        </p:spPr>
        <p:txBody>
          <a:bodyPr anchor="ctr"/>
          <a:lstStyle/>
          <a:p>
            <a:pPr algn="ctr"/>
            <a:r>
              <a:rPr lang="it-IT" sz="2400" b="1">
                <a:solidFill>
                  <a:srgbClr val="FFFFFF"/>
                </a:solidFill>
                <a:latin typeface="Tw Cen MT"/>
              </a:rPr>
              <a:t>10</a:t>
            </a:r>
            <a:endParaRPr lang="el-GR" sz="2400" b="1">
              <a:solidFill>
                <a:srgbClr val="FFFFFF"/>
              </a:solidFill>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08275"/>
            <a:ext cx="8170863" cy="3529013"/>
          </a:xfrm>
        </p:spPr>
        <p:txBody>
          <a:bodyPr>
            <a:normAutofit fontScale="70000" lnSpcReduction="20000"/>
          </a:bodyPr>
          <a:lstStyle/>
          <a:p>
            <a:r>
              <a:rPr lang="el-GR" sz="1800" dirty="0">
                <a:latin typeface="Arial" charset="0"/>
                <a:cs typeface="Arial" charset="0"/>
              </a:rPr>
              <a:t>Η κατάσταση έκτακτης ανάγκης αποβλήτων στην περιφέρεια της </a:t>
            </a:r>
            <a:r>
              <a:rPr lang="el-GR" sz="1800" dirty="0" err="1">
                <a:latin typeface="Arial" charset="0"/>
                <a:cs typeface="Arial" charset="0"/>
              </a:rPr>
              <a:t>Καμπανίας</a:t>
            </a:r>
            <a:r>
              <a:rPr lang="el-GR" sz="1800" dirty="0">
                <a:latin typeface="Arial" charset="0"/>
                <a:cs typeface="Arial" charset="0"/>
              </a:rPr>
              <a:t>, Ιταλία</a:t>
            </a:r>
          </a:p>
          <a:p>
            <a:endParaRPr lang="el-GR" sz="1800" dirty="0">
              <a:latin typeface="Arial" charset="0"/>
              <a:cs typeface="Arial" charset="0"/>
            </a:endParaRPr>
          </a:p>
          <a:p>
            <a:r>
              <a:rPr lang="el-GR" sz="1800" dirty="0">
                <a:latin typeface="Arial" charset="0"/>
                <a:cs typeface="Arial" charset="0"/>
              </a:rPr>
              <a:t>Υπάρχουν αυξανόμενες ενδείξεις, συμπεριλαμβανομένης μιας μελέτης της Παγκόσμιας Οργάνωσης Υγείας της περιοχής, ότι η συσσώρευση των αποβλήτων, παράνομη και νόμιμη, </a:t>
            </a:r>
            <a:r>
              <a:rPr lang="el-GR" sz="1800" dirty="0" smtClean="0">
                <a:latin typeface="Arial" charset="0"/>
                <a:cs typeface="Arial" charset="0"/>
              </a:rPr>
              <a:t>αστική και βιομηχανική, </a:t>
            </a:r>
            <a:r>
              <a:rPr lang="el-GR" sz="1800" dirty="0">
                <a:latin typeface="Arial" charset="0"/>
                <a:cs typeface="Arial" charset="0"/>
              </a:rPr>
              <a:t>έχει μολύνει το έδαφος, το νερό και τον αέρα με εύρος τοξικών ρύπων, συμπεριλαμβανομένων των διοξινών. Μια υψηλή συσχέτιση μεταξύ περιστατικά καρκίνου, αναπνευστικών ασθενειών, και γενετικές ανωμαλίες και την παρουσία των βιομηχανικών και τοξικών αποβλήτων χωματερές βρέθηκε επίσης. Η κυβέρνηση δεν έχει καταφέρει να επιλύσει την κρίση αυτή, υιοθετώντας μέτρα που έχουν αυξηθεί μόνο δημόσια αναταραχή, την επιδείνωση της σύρραξης. Οι τοπικές κοινότητες συνεχίζουν να οργανώνουν και να διαμαρτυρηθούν, διακινδυνεύοντας τη σύλληψη προκειμένου να ακουστούν από μια κυβέρνηση που τους έχει μέχρι σήμερα εξαιρούνταν από την λήψη αποφάσεων διαδικασίες. Εν τω μεταξύ, η διαχείριση των αποβλήτων έχει επιδεινωθεί: από την αποτυχία να διαχωρίσει ξηρά από υγρά απόβλητα και την προκύπτουσα ανικανότητα να παράγουν </a:t>
            </a:r>
            <a:r>
              <a:rPr lang="el-GR" sz="1800" dirty="0" err="1">
                <a:latin typeface="Arial" charset="0"/>
                <a:cs typeface="Arial" charset="0"/>
              </a:rPr>
              <a:t>κομπόστ</a:t>
            </a:r>
            <a:r>
              <a:rPr lang="el-GR" sz="1800" dirty="0">
                <a:latin typeface="Arial" charset="0"/>
                <a:cs typeface="Arial" charset="0"/>
              </a:rPr>
              <a:t> (απαραίτητο για την αναγέννηση του μολυσμένου εδάφους) για να συνεχιστεί η παραγωγή των ανακριβώς ονομάζονται "</a:t>
            </a:r>
            <a:r>
              <a:rPr lang="el-GR" sz="1800" dirty="0" err="1">
                <a:latin typeface="Arial" charset="0"/>
                <a:cs typeface="Arial" charset="0"/>
              </a:rPr>
              <a:t>ecoballs</a:t>
            </a:r>
            <a:r>
              <a:rPr lang="el-GR" sz="1800" dirty="0">
                <a:latin typeface="Arial" charset="0"/>
                <a:cs typeface="Arial" charset="0"/>
              </a:rPr>
              <a:t>» που συνέχισαν να συσσωρεύονται λόγω σε καθυστερήσεις στην κατασκευή των αποτεφρωτήρων. Οι καθυστερήσεις αυτές έχουν καταστήσει αναγκαία τη δημιουργία νέων περιοχών του ζωικού κεφαλαίου, την επαναλειτουργία των παλαιών χωματερών και τη δημιουργία νέων. Αν και παράνομη διαχείριση των αποβλήτων είναι σήμερα ένα από τα πιο επείγοντα περιβαλλοντικά θέματα στην Ιταλία, την κοινή γνώμη και τα μέσα ενημέρωσης παραμένουν σιωπηλοί σχετικά με το θέμα.</a:t>
            </a:r>
            <a:r>
              <a:rPr lang="it-IT" sz="1300" dirty="0" smtClean="0">
                <a:latin typeface="Arial" charset="0"/>
                <a:cs typeface="Arial" charset="0"/>
              </a:rPr>
              <a:t>Source</a:t>
            </a:r>
            <a:r>
              <a:rPr lang="it-IT" sz="1300" dirty="0" smtClean="0">
                <a:latin typeface="Arial" charset="0"/>
                <a:cs typeface="Arial" charset="0"/>
              </a:rPr>
              <a:t>: </a:t>
            </a:r>
            <a:r>
              <a:rPr lang="el-GR" sz="1300" dirty="0" smtClean="0">
                <a:latin typeface="Arial" charset="0"/>
                <a:cs typeface="Arial" charset="0"/>
              </a:rPr>
              <a:t>G</a:t>
            </a:r>
            <a:r>
              <a:rPr lang="it-IT" sz="1300" dirty="0" smtClean="0">
                <a:latin typeface="Arial" charset="0"/>
                <a:cs typeface="Arial" charset="0"/>
              </a:rPr>
              <a:t>reyl, L., Vegni, S., Natalicchio, M., Cure, S. and Ferretti, J., </a:t>
            </a:r>
            <a:r>
              <a:rPr lang="it-IT" sz="1300" i="1" dirty="0" smtClean="0">
                <a:latin typeface="Arial" charset="0"/>
                <a:cs typeface="Arial" charset="0"/>
              </a:rPr>
              <a:t>The waste crisis in Campania region</a:t>
            </a:r>
            <a:r>
              <a:rPr lang="it-IT" sz="1300" dirty="0" smtClean="0">
                <a:latin typeface="Arial" charset="0"/>
                <a:cs typeface="Arial" charset="0"/>
              </a:rPr>
              <a:t>, 2012</a:t>
            </a:r>
          </a:p>
          <a:p>
            <a:pPr algn="just"/>
            <a:endParaRPr lang="en-US" sz="1300" dirty="0" smtClean="0">
              <a:latin typeface="Arial" charset="0"/>
              <a:cs typeface="Arial" charset="0"/>
            </a:endParaRPr>
          </a:p>
          <a:p>
            <a:pPr algn="just"/>
            <a:endParaRPr lang="en-US" sz="1500" dirty="0" smtClean="0"/>
          </a:p>
        </p:txBody>
      </p:sp>
      <p:sp>
        <p:nvSpPr>
          <p:cNvPr id="38914" name="Τίτλος 2"/>
          <p:cNvSpPr>
            <a:spLocks noGrp="1"/>
          </p:cNvSpPr>
          <p:nvPr>
            <p:ph type="title"/>
          </p:nvPr>
        </p:nvSpPr>
        <p:spPr/>
        <p:txBody>
          <a:bodyPr/>
          <a:lstStyle/>
          <a:p>
            <a:pPr algn="ctr"/>
            <a:r>
              <a:rPr lang="el-GR" dirty="0" smtClean="0"/>
              <a:t>ΜΕΛΕΤΗ </a:t>
            </a:r>
            <a:r>
              <a:rPr lang="el-GR" dirty="0"/>
              <a:t>ΠΕΡΙΠΤΩΣΗΣ 1</a:t>
            </a:r>
            <a:endParaRPr lang="el-GR" dirty="0" smtClean="0"/>
          </a:p>
        </p:txBody>
      </p:sp>
      <p:sp>
        <p:nvSpPr>
          <p:cNvPr id="38915"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11</a:t>
            </a:r>
            <a:endParaRPr lang="el-GR">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4294967295"/>
          </p:nvPr>
        </p:nvSpPr>
        <p:spPr>
          <a:xfrm>
            <a:off x="323850" y="2708275"/>
            <a:ext cx="8170863" cy="3529013"/>
          </a:xfrm>
        </p:spPr>
        <p:txBody>
          <a:bodyPr>
            <a:normAutofit fontScale="70000" lnSpcReduction="20000"/>
          </a:bodyPr>
          <a:lstStyle/>
          <a:p>
            <a:pPr marL="0" indent="0">
              <a:buNone/>
            </a:pPr>
            <a:r>
              <a:rPr lang="el-GR" sz="1800" dirty="0">
                <a:solidFill>
                  <a:schemeClr val="tx2"/>
                </a:solidFill>
                <a:latin typeface="Arial" charset="0"/>
                <a:cs typeface="Arial" charset="0"/>
              </a:rPr>
              <a:t>Η περίπτωση του «Γη της Φωτιές" στην περιφέρεια της </a:t>
            </a:r>
            <a:r>
              <a:rPr lang="el-GR" sz="1800" dirty="0" err="1">
                <a:solidFill>
                  <a:schemeClr val="tx2"/>
                </a:solidFill>
                <a:latin typeface="Arial" charset="0"/>
                <a:cs typeface="Arial" charset="0"/>
              </a:rPr>
              <a:t>Καμπανίας</a:t>
            </a:r>
            <a:r>
              <a:rPr lang="el-GR" sz="1800" dirty="0">
                <a:solidFill>
                  <a:schemeClr val="tx2"/>
                </a:solidFill>
                <a:latin typeface="Arial" charset="0"/>
                <a:cs typeface="Arial" charset="0"/>
              </a:rPr>
              <a:t>, Ιταλία</a:t>
            </a:r>
          </a:p>
          <a:p>
            <a:pPr marL="0" indent="0">
              <a:buNone/>
            </a:pPr>
            <a:endParaRPr lang="el-GR" sz="1800" dirty="0">
              <a:solidFill>
                <a:schemeClr val="tx2"/>
              </a:solidFill>
              <a:latin typeface="Arial" charset="0"/>
              <a:cs typeface="Arial" charset="0"/>
            </a:endParaRPr>
          </a:p>
          <a:p>
            <a:pPr marL="0" indent="0">
              <a:buNone/>
            </a:pPr>
            <a:r>
              <a:rPr lang="el-GR" sz="1800" dirty="0">
                <a:solidFill>
                  <a:schemeClr val="tx2"/>
                </a:solidFill>
                <a:latin typeface="Arial" charset="0"/>
                <a:cs typeface="Arial" charset="0"/>
              </a:rPr>
              <a:t>Η «Γη των πυρκαγιών» υποδεικνύει τον τομέα στην Καμπανία, στο νότιο τμήμα της Ιταλίας, συστηματικά, από τα τέλη της δεκαετίας του '80, τοξικά απόβλητα έχουν αντικείμενο ντάμπινγκ από το οργανωμένο έγκλημα. Αν και στην κοινή γνώμη οι φατρίες της μαφίας είναι τα πιο σημαντικά θέματα που εμπλέκονται στην παράνομη διακίνηση αποβλήτων, σημαντικό ρόλο παίζει επίσης σε αυτόν τον τομέα από πολλούς επιχειρηματίες και τις επιχειρήσεις. Η διαφθορά είναι ένα κρίσιμο στοιχείο που συνδέει όλους αυτούς τους φορείς στον τομέα των αποβλήτων, η οποία χαρακτηρίζεται από τη χορήγηση δημόσιας αδειών και εγκρίσεων. Επιπλέον, ο τομέας αυτός χρειάζεται μεγάλες οικονομικές επενδύσεις και έχει να αντιμετωπίσει μια τεράστια γραφειοκρατική μηχανή, η οποία καθιστά το έδαφος ακόμα πιο γόνιμο για διαφθορά. Όλες αυτές οι συνθήκες παρεμποδίζουν τον ανταγωνισμό και να διευκολύνει τη δημιουργία και την ανάπτυξη των </a:t>
            </a:r>
            <a:r>
              <a:rPr lang="el-GR" sz="1800" dirty="0" err="1">
                <a:solidFill>
                  <a:schemeClr val="tx2"/>
                </a:solidFill>
                <a:latin typeface="Arial" charset="0"/>
                <a:cs typeface="Arial" charset="0"/>
              </a:rPr>
              <a:t>ολιγοπωλιακών</a:t>
            </a:r>
            <a:r>
              <a:rPr lang="el-GR" sz="1800" dirty="0">
                <a:solidFill>
                  <a:schemeClr val="tx2"/>
                </a:solidFill>
                <a:latin typeface="Arial" charset="0"/>
                <a:cs typeface="Arial" charset="0"/>
              </a:rPr>
              <a:t> δυνάμεων, όπου η δύναμη της μαφίας εκφοβισμού αποδεικνύεται ότι είναι ιδιαίτερα αποτελεσματική. Η ασθενής (ή η απόλυτη έλλειψη) εξουσία επιβολής τόσο σε εθνικό όσο και σε περιφερειακό επίπεδο έχει χρησιμοποιηθεί για να εξηγήσει αυτή την ευρέως διαδεδομένη παράνομη κατάσταση, αλλά ευθύνες στην πραγματικότητα βρίσκονται σε διάφορα επίπεδα διακυβέρνησης, που εκτείνονται από την αναποτελεσματική γραφειοκρατία με την πολιτική κηδεμονία και ποινικές κακοδιαχείριση. Επιπλέον, η έλλειψη επαρκούς (και εφαρμόζεται αποτελεσματικά) πολιτικές διαχείρισης των αποβλήτων έχει δημιουργήσει θεσμικό και κανονιστικό αβεβαιότητα που προωθεί την παράνομη αγορά των αποβλήτων.</a:t>
            </a:r>
            <a:endParaRPr lang="en-US" sz="1300" dirty="0" smtClean="0">
              <a:solidFill>
                <a:schemeClr val="tx2"/>
              </a:solidFill>
              <a:latin typeface="Arial" charset="0"/>
              <a:cs typeface="Arial" charset="0"/>
            </a:endParaRPr>
          </a:p>
          <a:p>
            <a:pPr marL="0" indent="0" algn="just">
              <a:lnSpc>
                <a:spcPct val="80000"/>
              </a:lnSpc>
              <a:spcBef>
                <a:spcPct val="0"/>
              </a:spcBef>
              <a:buFont typeface="Wingdings" pitchFamily="2" charset="2"/>
              <a:buNone/>
            </a:pPr>
            <a:endParaRPr lang="en-US" sz="1300" b="1" i="1" dirty="0" smtClean="0">
              <a:solidFill>
                <a:schemeClr val="tx2"/>
              </a:solidFill>
              <a:latin typeface="Arial" charset="0"/>
              <a:cs typeface="Arial" charset="0"/>
            </a:endParaRPr>
          </a:p>
          <a:p>
            <a:pPr marL="0" indent="0" algn="just">
              <a:lnSpc>
                <a:spcPct val="80000"/>
              </a:lnSpc>
              <a:spcBef>
                <a:spcPct val="0"/>
              </a:spcBef>
              <a:buFont typeface="Wingdings" pitchFamily="2" charset="2"/>
              <a:buNone/>
            </a:pPr>
            <a:r>
              <a:rPr lang="it-IT" sz="1300" dirty="0" smtClean="0">
                <a:solidFill>
                  <a:schemeClr val="tx2"/>
                </a:solidFill>
                <a:latin typeface="Arial" charset="0"/>
                <a:cs typeface="Arial" charset="0"/>
              </a:rPr>
              <a:t>Source: D’Alisa, G., P.M. Falcone, A.R. Germani, C. Imbriani, P. Morone, F. Reganati, </a:t>
            </a:r>
            <a:r>
              <a:rPr lang="en-US" sz="1300" i="1" dirty="0" smtClean="0">
                <a:solidFill>
                  <a:schemeClr val="tx2"/>
                </a:solidFill>
                <a:latin typeface="Arial" charset="0"/>
                <a:cs typeface="Arial" charset="0"/>
              </a:rPr>
              <a:t>Victims in the “Land of Fires”: A case study on the consequences of buried and burnt waste in Campania, Italy, </a:t>
            </a:r>
            <a:r>
              <a:rPr lang="en-US" sz="1300" dirty="0" smtClean="0">
                <a:solidFill>
                  <a:schemeClr val="tx2"/>
                </a:solidFill>
                <a:latin typeface="Arial" charset="0"/>
                <a:cs typeface="Arial" charset="0"/>
              </a:rPr>
              <a:t>2015</a:t>
            </a:r>
          </a:p>
          <a:p>
            <a:pPr marL="0" indent="0" algn="just">
              <a:lnSpc>
                <a:spcPct val="80000"/>
              </a:lnSpc>
              <a:spcBef>
                <a:spcPct val="0"/>
              </a:spcBef>
              <a:buFont typeface="Wingdings" pitchFamily="2" charset="2"/>
              <a:buNone/>
            </a:pPr>
            <a:endParaRPr lang="en-US" sz="1300" dirty="0" smtClean="0">
              <a:solidFill>
                <a:schemeClr val="tx2"/>
              </a:solidFill>
              <a:latin typeface="Arial" charset="0"/>
              <a:cs typeface="Arial" charset="0"/>
            </a:endParaRPr>
          </a:p>
          <a:p>
            <a:pPr marL="0" indent="0" algn="just">
              <a:lnSpc>
                <a:spcPct val="80000"/>
              </a:lnSpc>
              <a:spcBef>
                <a:spcPct val="0"/>
              </a:spcBef>
              <a:buFont typeface="Wingdings" pitchFamily="2" charset="2"/>
              <a:buNone/>
            </a:pPr>
            <a:endParaRPr lang="en-US" sz="1400" dirty="0" smtClean="0">
              <a:solidFill>
                <a:schemeClr val="tx2"/>
              </a:solidFill>
              <a:latin typeface="Arial" charset="0"/>
              <a:cs typeface="Arial" charset="0"/>
            </a:endParaRPr>
          </a:p>
          <a:p>
            <a:pPr marL="0" indent="0" algn="just">
              <a:buFont typeface="Wingdings" pitchFamily="2" charset="2"/>
              <a:buNone/>
            </a:pPr>
            <a:endParaRPr lang="en-US" sz="1500" dirty="0" smtClean="0">
              <a:solidFill>
                <a:schemeClr val="tx2"/>
              </a:solidFill>
            </a:endParaRPr>
          </a:p>
        </p:txBody>
      </p:sp>
      <p:sp>
        <p:nvSpPr>
          <p:cNvPr id="56323" name="Τίτλος 2"/>
          <p:cNvSpPr>
            <a:spLocks noGrp="1"/>
          </p:cNvSpPr>
          <p:nvPr>
            <p:ph type="title" idx="4294967295"/>
          </p:nvPr>
        </p:nvSpPr>
        <p:spPr>
          <a:xfrm>
            <a:off x="1371600" y="1600200"/>
            <a:ext cx="7620000" cy="990600"/>
          </a:xfrm>
        </p:spPr>
        <p:txBody>
          <a:bodyPr/>
          <a:lstStyle/>
          <a:p>
            <a:pPr algn="ctr"/>
            <a:r>
              <a:rPr lang="el-GR" dirty="0">
                <a:solidFill>
                  <a:srgbClr val="FFFFFF"/>
                </a:solidFill>
              </a:rPr>
              <a:t>ΜΕΛΕΤΗ ΠΕΡΙΠΤΩΣΗΣ 2</a:t>
            </a:r>
            <a:endParaRPr lang="el-GR" dirty="0" smtClean="0">
              <a:solidFill>
                <a:srgbClr val="FFFFFF"/>
              </a:solidFill>
            </a:endParaRPr>
          </a:p>
        </p:txBody>
      </p:sp>
      <p:sp>
        <p:nvSpPr>
          <p:cNvPr id="56324" name="Θέση αριθμού διαφάνειας 4"/>
          <p:cNvSpPr txBox="1">
            <a:spLocks noGrp="1"/>
          </p:cNvSpPr>
          <p:nvPr/>
        </p:nvSpPr>
        <p:spPr bwMode="auto">
          <a:xfrm>
            <a:off x="0" y="1752600"/>
            <a:ext cx="1295400" cy="701675"/>
          </a:xfrm>
          <a:prstGeom prst="rect">
            <a:avLst/>
          </a:prstGeom>
          <a:noFill/>
          <a:ln w="9525">
            <a:noFill/>
            <a:miter lim="800000"/>
            <a:headEnd/>
            <a:tailEnd/>
          </a:ln>
        </p:spPr>
        <p:txBody>
          <a:bodyPr anchor="ctr"/>
          <a:lstStyle/>
          <a:p>
            <a:pPr algn="ctr"/>
            <a:r>
              <a:rPr lang="it-IT" sz="2400" b="1">
                <a:solidFill>
                  <a:srgbClr val="FFFFFF"/>
                </a:solidFill>
                <a:latin typeface="Tw Cen MT"/>
              </a:rPr>
              <a:t>12</a:t>
            </a:r>
            <a:endParaRPr lang="el-GR" sz="2400" b="1">
              <a:solidFill>
                <a:srgbClr val="FFFFFF"/>
              </a:solidFill>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1371600" y="3141663"/>
            <a:ext cx="7123113" cy="2519362"/>
          </a:xfrm>
        </p:spPr>
        <p:txBody>
          <a:bodyPr>
            <a:normAutofit fontScale="92500" lnSpcReduction="10000"/>
          </a:bodyPr>
          <a:lstStyle/>
          <a:p>
            <a:pPr marL="342900" indent="-342900" fontAlgn="auto">
              <a:spcAft>
                <a:spcPts val="0"/>
              </a:spcAft>
              <a:buFont typeface="Wingdings" pitchFamily="2" charset="2"/>
              <a:buChar char="Ø"/>
              <a:defRPr/>
            </a:pPr>
            <a:r>
              <a:rPr lang="el-GR" sz="2400" dirty="0"/>
              <a:t>Ανάλυση (Θέματα),</a:t>
            </a:r>
          </a:p>
          <a:p>
            <a:pPr marL="342900" indent="-342900" fontAlgn="auto">
              <a:spcAft>
                <a:spcPts val="0"/>
              </a:spcAft>
              <a:buFont typeface="Wingdings" pitchFamily="2" charset="2"/>
              <a:buChar char="Ø"/>
              <a:defRPr/>
            </a:pPr>
            <a:r>
              <a:rPr lang="el-GR" sz="2400" dirty="0"/>
              <a:t>Δημόσια συζήτηση,</a:t>
            </a:r>
          </a:p>
          <a:p>
            <a:pPr marL="342900" indent="-342900" fontAlgn="auto">
              <a:spcAft>
                <a:spcPts val="0"/>
              </a:spcAft>
              <a:buFont typeface="Wingdings" pitchFamily="2" charset="2"/>
              <a:buChar char="Ø"/>
              <a:defRPr/>
            </a:pPr>
            <a:r>
              <a:rPr lang="el-GR" sz="2400" dirty="0"/>
              <a:t>Δίλημμα / Απόφαση,</a:t>
            </a:r>
          </a:p>
          <a:p>
            <a:pPr marL="342900" indent="-342900" fontAlgn="auto">
              <a:spcAft>
                <a:spcPts val="0"/>
              </a:spcAft>
              <a:buFont typeface="Wingdings" pitchFamily="2" charset="2"/>
              <a:buChar char="Ø"/>
              <a:defRPr/>
            </a:pPr>
            <a:r>
              <a:rPr lang="el-GR" sz="2400" dirty="0"/>
              <a:t>Συζήτηση,</a:t>
            </a:r>
          </a:p>
          <a:p>
            <a:pPr marL="342900" indent="-342900" fontAlgn="auto">
              <a:spcAft>
                <a:spcPts val="0"/>
              </a:spcAft>
              <a:buFont typeface="Wingdings" pitchFamily="2" charset="2"/>
              <a:buChar char="Ø"/>
              <a:defRPr/>
            </a:pPr>
            <a:r>
              <a:rPr lang="el-GR" sz="2400" dirty="0"/>
              <a:t>Παιχνίδι ρόλων</a:t>
            </a:r>
          </a:p>
          <a:p>
            <a:pPr marL="342900" indent="-342900" fontAlgn="auto">
              <a:spcAft>
                <a:spcPts val="0"/>
              </a:spcAft>
              <a:buFont typeface="Wingdings" pitchFamily="2" charset="2"/>
              <a:buChar char="Ø"/>
              <a:defRPr/>
            </a:pPr>
            <a:r>
              <a:rPr lang="el-GR" sz="2400" dirty="0" smtClean="0"/>
              <a:t>Επιτόπια </a:t>
            </a:r>
            <a:r>
              <a:rPr lang="el-GR" sz="2400" dirty="0"/>
              <a:t>έρευνα</a:t>
            </a:r>
            <a:endParaRPr lang="el-GR" sz="2400" dirty="0"/>
          </a:p>
        </p:txBody>
      </p:sp>
      <p:sp>
        <p:nvSpPr>
          <p:cNvPr id="40962" name="Τίτλος 2"/>
          <p:cNvSpPr>
            <a:spLocks noGrp="1"/>
          </p:cNvSpPr>
          <p:nvPr>
            <p:ph type="title"/>
          </p:nvPr>
        </p:nvSpPr>
        <p:spPr/>
        <p:txBody>
          <a:bodyPr/>
          <a:lstStyle/>
          <a:p>
            <a:pPr algn="ctr"/>
            <a:r>
              <a:rPr lang="el-GR" dirty="0" smtClean="0"/>
              <a:t>ΜΕΘΟΔΟΙ</a:t>
            </a:r>
            <a:endParaRPr lang="el-GR" dirty="0" smtClean="0"/>
          </a:p>
        </p:txBody>
      </p:sp>
      <p:sp>
        <p:nvSpPr>
          <p:cNvPr id="40963"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13</a:t>
            </a:r>
            <a:endParaRPr lang="el-GR">
              <a:cs typeface="Arial"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Θέση κειμένου 1"/>
          <p:cNvSpPr>
            <a:spLocks noGrp="1"/>
          </p:cNvSpPr>
          <p:nvPr>
            <p:ph type="body" idx="1"/>
          </p:nvPr>
        </p:nvSpPr>
        <p:spPr>
          <a:xfrm>
            <a:off x="179388" y="2852738"/>
            <a:ext cx="8856662" cy="4005262"/>
          </a:xfrm>
        </p:spPr>
        <p:txBody>
          <a:bodyPr/>
          <a:lstStyle/>
          <a:p>
            <a:r>
              <a:rPr lang="el-GR" sz="2000" b="1" dirty="0"/>
              <a:t>Διαβάστε και σκεφτείτε! Αναλύστε τη μελέτη περίπτωσης που προσπαθεί να απαντήσει στα ακόλουθα ερωτήματα:</a:t>
            </a:r>
          </a:p>
          <a:p>
            <a:pPr marL="342900" indent="-342900">
              <a:buFont typeface="Arial" panose="020B0604020202020204" pitchFamily="34" charset="0"/>
              <a:buChar char="•"/>
            </a:pPr>
            <a:r>
              <a:rPr lang="el-GR" sz="2000" b="1" dirty="0"/>
              <a:t>  Ποιο είναι το πλαίσιο, οι βασικές χαρακτήρες και ρύθμιση (ες);</a:t>
            </a:r>
          </a:p>
          <a:p>
            <a:pPr marL="342900" indent="-342900">
              <a:buFont typeface="Arial" panose="020B0604020202020204" pitchFamily="34" charset="0"/>
              <a:buChar char="•"/>
            </a:pPr>
            <a:r>
              <a:rPr lang="el-GR" sz="2000" b="1" dirty="0"/>
              <a:t>  Πώς αυτή η υπόθεση σχετίζεται με το περιεχόμενο του μαθήματος;</a:t>
            </a:r>
          </a:p>
          <a:p>
            <a:pPr marL="342900" indent="-342900">
              <a:buFont typeface="Arial" panose="020B0604020202020204" pitchFamily="34" charset="0"/>
              <a:buChar char="•"/>
            </a:pPr>
            <a:r>
              <a:rPr lang="el-GR" sz="2000" b="1" dirty="0"/>
              <a:t>  Ποια είναι τα κύρια θέματα και οι διαφορετικές προοπτικές;</a:t>
            </a:r>
          </a:p>
          <a:p>
            <a:pPr marL="342900" indent="-342900">
              <a:buFont typeface="Arial" panose="020B0604020202020204" pitchFamily="34" charset="0"/>
              <a:buChar char="•"/>
            </a:pPr>
            <a:r>
              <a:rPr lang="el-GR" sz="2000" b="1" dirty="0"/>
              <a:t>  Ποιες είναι οι πιθανές λύσεις, εναλλακτικές προσεγγίσεις, και τις συνέπειες των διαφόρων διαδρομών;</a:t>
            </a:r>
          </a:p>
          <a:p>
            <a:pPr marL="342900" indent="-342900">
              <a:buFont typeface="Arial" panose="020B0604020202020204" pitchFamily="34" charset="0"/>
              <a:buChar char="•"/>
            </a:pPr>
            <a:r>
              <a:rPr lang="el-GR" sz="2000" b="1" dirty="0"/>
              <a:t>  Ποια είναι τα πλεονεκτήματα και τα μειονεκτήματα για κάθε προσέγγιση ή λύση;</a:t>
            </a:r>
          </a:p>
          <a:p>
            <a:pPr marL="342900" indent="-342900">
              <a:buFont typeface="Arial" panose="020B0604020202020204" pitchFamily="34" charset="0"/>
              <a:buChar char="•"/>
            </a:pPr>
            <a:r>
              <a:rPr lang="el-GR" sz="2000" b="1" dirty="0"/>
              <a:t>  Πώς αυτή η περίπτωση γενικευθεί στο «πραγματικό κόσμο»;</a:t>
            </a:r>
            <a:endParaRPr lang="el-GR" sz="1800" dirty="0" smtClean="0"/>
          </a:p>
        </p:txBody>
      </p:sp>
      <p:sp>
        <p:nvSpPr>
          <p:cNvPr id="41986" name="Τίτλος 2"/>
          <p:cNvSpPr>
            <a:spLocks noGrp="1"/>
          </p:cNvSpPr>
          <p:nvPr>
            <p:ph type="title"/>
          </p:nvPr>
        </p:nvSpPr>
        <p:spPr/>
        <p:txBody>
          <a:bodyPr/>
          <a:lstStyle/>
          <a:p>
            <a:pPr algn="ctr"/>
            <a:r>
              <a:rPr lang="el-GR" dirty="0"/>
              <a:t>Ο στόχος σας - 1</a:t>
            </a:r>
            <a:endParaRPr lang="el-GR" dirty="0" smtClean="0"/>
          </a:p>
        </p:txBody>
      </p:sp>
      <p:sp>
        <p:nvSpPr>
          <p:cNvPr id="41987"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14</a:t>
            </a:r>
            <a:endParaRPr lang="el-GR">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Θέση κειμένου 1"/>
          <p:cNvSpPr>
            <a:spLocks noGrp="1"/>
          </p:cNvSpPr>
          <p:nvPr>
            <p:ph type="body" idx="1"/>
          </p:nvPr>
        </p:nvSpPr>
        <p:spPr>
          <a:xfrm>
            <a:off x="250825" y="2852738"/>
            <a:ext cx="8785225" cy="4005262"/>
          </a:xfrm>
        </p:spPr>
        <p:txBody>
          <a:bodyPr/>
          <a:lstStyle/>
          <a:p>
            <a:r>
              <a:rPr lang="el-GR" sz="2000" b="1" dirty="0" smtClean="0"/>
              <a:t>Αρχίστε </a:t>
            </a:r>
            <a:r>
              <a:rPr lang="el-GR" sz="2000" b="1" dirty="0"/>
              <a:t>να </a:t>
            </a:r>
            <a:r>
              <a:rPr lang="el-GR" sz="2000" b="1" dirty="0" smtClean="0"/>
              <a:t>εργάζεστε </a:t>
            </a:r>
            <a:r>
              <a:rPr lang="el-GR" sz="2000" b="1" dirty="0"/>
              <a:t>σε ομάδες! Χωρίστε την υπόθεση σε πολλά μέρη και να </a:t>
            </a:r>
            <a:r>
              <a:rPr lang="el-GR" sz="2000" b="1" dirty="0" smtClean="0"/>
              <a:t>προσπαθήσετε </a:t>
            </a:r>
            <a:r>
              <a:rPr lang="el-GR" sz="2000" b="1" dirty="0"/>
              <a:t>να </a:t>
            </a:r>
            <a:r>
              <a:rPr lang="el-GR" sz="2000" b="1" dirty="0" smtClean="0"/>
              <a:t>τονίσετε τα </a:t>
            </a:r>
            <a:r>
              <a:rPr lang="el-GR" sz="2000" b="1" dirty="0"/>
              <a:t>διάφορα σημεία των </a:t>
            </a:r>
            <a:r>
              <a:rPr lang="el-GR" sz="2000" b="1" dirty="0" smtClean="0"/>
              <a:t>ηθοποιών, την </a:t>
            </a:r>
            <a:r>
              <a:rPr lang="el-GR" sz="2000" b="1" dirty="0"/>
              <a:t>άποψη </a:t>
            </a:r>
            <a:r>
              <a:rPr lang="el-GR" sz="2000" b="1" dirty="0" smtClean="0"/>
              <a:t>τους ή τις </a:t>
            </a:r>
            <a:r>
              <a:rPr lang="el-GR" sz="2000" b="1" dirty="0" err="1" smtClean="0"/>
              <a:t>πολυεπίπεδες</a:t>
            </a:r>
            <a:r>
              <a:rPr lang="el-GR" sz="2000" b="1" dirty="0" smtClean="0"/>
              <a:t> επιπτώσεις </a:t>
            </a:r>
            <a:r>
              <a:rPr lang="el-GR" sz="2000" b="1" dirty="0"/>
              <a:t>(οικονομικές, κοινωνικές, πολιτιστικές) </a:t>
            </a:r>
            <a:r>
              <a:rPr lang="el-GR" sz="2000" b="1" dirty="0" smtClean="0"/>
              <a:t>που θεωρούνται προβληματικές:</a:t>
            </a:r>
            <a:endParaRPr lang="el-GR" sz="2000" b="1" dirty="0"/>
          </a:p>
          <a:p>
            <a:r>
              <a:rPr lang="el-GR" sz="2000" b="1" dirty="0"/>
              <a:t>  Επιδιώξτε πολλαπλές επιλογές και λύσεις</a:t>
            </a:r>
          </a:p>
          <a:p>
            <a:r>
              <a:rPr lang="el-GR" sz="2000" b="1" dirty="0"/>
              <a:t>  </a:t>
            </a:r>
            <a:r>
              <a:rPr lang="el-GR" sz="2000" b="1" dirty="0" smtClean="0"/>
              <a:t>Κρατείστε </a:t>
            </a:r>
            <a:r>
              <a:rPr lang="el-GR" sz="2000" b="1" dirty="0"/>
              <a:t>ανοιχτό το μυαλό </a:t>
            </a:r>
            <a:r>
              <a:rPr lang="el-GR" sz="2000" b="1" dirty="0" smtClean="0"/>
              <a:t>σας</a:t>
            </a:r>
            <a:endParaRPr lang="el-GR" sz="2000" b="1" dirty="0"/>
          </a:p>
          <a:p>
            <a:r>
              <a:rPr lang="el-GR" sz="2000" b="1" dirty="0"/>
              <a:t>  </a:t>
            </a:r>
            <a:r>
              <a:rPr lang="el-GR" sz="2000" b="1" dirty="0" smtClean="0"/>
              <a:t>Κοιτάξτε </a:t>
            </a:r>
            <a:r>
              <a:rPr lang="el-GR" sz="2000" b="1" dirty="0"/>
              <a:t>πολλαπλές προοπτικές</a:t>
            </a:r>
          </a:p>
          <a:p>
            <a:r>
              <a:rPr lang="el-GR" sz="2000" b="1" dirty="0"/>
              <a:t>  Δείτε το φάσμα των επιλογών από το ένα άκρο στο άλλο</a:t>
            </a:r>
          </a:p>
          <a:p>
            <a:r>
              <a:rPr lang="el-GR" sz="2000" b="1" dirty="0"/>
              <a:t>  Ψάξτε για τρύπες σε παραδοχές και γενικεύσεις</a:t>
            </a:r>
          </a:p>
          <a:p>
            <a:r>
              <a:rPr lang="el-GR" sz="2000" b="1" dirty="0"/>
              <a:t>  </a:t>
            </a:r>
            <a:r>
              <a:rPr lang="el-GR" sz="2000" b="1" dirty="0" smtClean="0"/>
              <a:t>Αξιολογείστε </a:t>
            </a:r>
            <a:r>
              <a:rPr lang="el-GR" sz="2000" b="1" dirty="0"/>
              <a:t>αποδείξεις</a:t>
            </a:r>
          </a:p>
          <a:p>
            <a:r>
              <a:rPr lang="el-GR" sz="2000" b="1" dirty="0"/>
              <a:t>  </a:t>
            </a:r>
            <a:r>
              <a:rPr lang="el-GR" sz="2000" b="1" dirty="0" smtClean="0"/>
              <a:t>Προβείτε </a:t>
            </a:r>
            <a:r>
              <a:rPr lang="el-GR" sz="2000" b="1" dirty="0"/>
              <a:t>σε ενημερωμένες αποφάσεις</a:t>
            </a:r>
            <a:endParaRPr lang="el-GR" sz="2000" dirty="0" smtClean="0"/>
          </a:p>
        </p:txBody>
      </p:sp>
      <p:sp>
        <p:nvSpPr>
          <p:cNvPr id="43010" name="Τίτλος 2"/>
          <p:cNvSpPr>
            <a:spLocks noGrp="1"/>
          </p:cNvSpPr>
          <p:nvPr>
            <p:ph type="title"/>
          </p:nvPr>
        </p:nvSpPr>
        <p:spPr/>
        <p:txBody>
          <a:bodyPr/>
          <a:lstStyle/>
          <a:p>
            <a:pPr algn="ctr"/>
            <a:r>
              <a:rPr lang="el-GR" dirty="0"/>
              <a:t>Ο στόχος σας - </a:t>
            </a:r>
            <a:r>
              <a:rPr lang="el-GR" dirty="0" smtClean="0"/>
              <a:t>2</a:t>
            </a:r>
            <a:endParaRPr lang="el-GR" dirty="0" smtClean="0"/>
          </a:p>
        </p:txBody>
      </p:sp>
      <p:sp>
        <p:nvSpPr>
          <p:cNvPr id="43011"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15</a:t>
            </a:r>
            <a:endParaRPr lang="el-GR">
              <a:cs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Θέση κειμένου 1"/>
          <p:cNvSpPr>
            <a:spLocks noGrp="1"/>
          </p:cNvSpPr>
          <p:nvPr>
            <p:ph type="body" idx="1"/>
          </p:nvPr>
        </p:nvSpPr>
        <p:spPr>
          <a:xfrm>
            <a:off x="323850" y="2852738"/>
            <a:ext cx="8712200" cy="4005262"/>
          </a:xfrm>
        </p:spPr>
        <p:txBody>
          <a:bodyPr/>
          <a:lstStyle/>
          <a:p>
            <a:r>
              <a:rPr lang="el-GR" sz="1800" b="1" dirty="0"/>
              <a:t>Κάντε μια εμπειρία στον τομέα! Κάντε μια εμπειρία στον τομέα των καλών πρακτικών στον τομέα της ανακύκλωσης και τη βιώσιμη διαχείριση των φυσικών πόρων στην περιοχή σας. Επισκεφθείτε οργανώσεις και ενώσεις και συγκρίνετε βιώσιμων σχεδίων διαχείρισης των αποβλήτων πραγματικά εφαρμόζονται στην περιοχή της </a:t>
            </a:r>
            <a:r>
              <a:rPr lang="el-GR" sz="1800" b="1" dirty="0" err="1"/>
              <a:t>Καμπανίας</a:t>
            </a:r>
            <a:r>
              <a:rPr lang="el-GR" sz="1800" b="1" dirty="0"/>
              <a:t>, μετά την κατάσταση έκτακτης ανάγκης αποβλήτων:</a:t>
            </a:r>
          </a:p>
          <a:p>
            <a:r>
              <a:rPr lang="el-GR" sz="1800" b="1" dirty="0"/>
              <a:t>  Ρυθμίσεις </a:t>
            </a:r>
            <a:r>
              <a:rPr lang="el-GR" sz="1800" b="1" dirty="0" smtClean="0"/>
              <a:t>σε εμπειρία </a:t>
            </a:r>
            <a:r>
              <a:rPr lang="el-GR" sz="1800" b="1" dirty="0"/>
              <a:t>που αντανακλά το περιεχόμενο του μαθήματος.</a:t>
            </a:r>
          </a:p>
          <a:p>
            <a:r>
              <a:rPr lang="el-GR" sz="1800" b="1" dirty="0"/>
              <a:t>  Κάντε παρατηρήσεις των κοινωνικών αλληλεπιδράσεων και των δραστηριοτήτων.</a:t>
            </a:r>
          </a:p>
          <a:p>
            <a:r>
              <a:rPr lang="el-GR" sz="1800" b="1" dirty="0"/>
              <a:t>  Συγκεντρώστε στοιχεία για την επίλυση προβλημάτων ή συζητήσεων.</a:t>
            </a:r>
          </a:p>
          <a:p>
            <a:r>
              <a:rPr lang="el-GR" sz="1800" b="1" dirty="0"/>
              <a:t>  Σκεφτείτε να χρησιμοποιήσετε διάφορα εργαλεία για να </a:t>
            </a:r>
            <a:r>
              <a:rPr lang="el-GR" sz="1800" b="1" dirty="0" smtClean="0"/>
              <a:t>καταγράψετε </a:t>
            </a:r>
            <a:r>
              <a:rPr lang="el-GR" sz="1800" b="1" dirty="0"/>
              <a:t>τις εμπειρίες και τις παρατηρήσεις (ψηφιακή φωτογραφική μηχανή, σκίτσα ή σχέδια, σημειώσεις, φωτογραφική μηχανή </a:t>
            </a:r>
            <a:r>
              <a:rPr lang="el-GR" sz="1800" b="1" dirty="0" err="1"/>
              <a:t>Video</a:t>
            </a:r>
            <a:r>
              <a:rPr lang="el-GR" sz="1800" b="1" dirty="0"/>
              <a:t>)</a:t>
            </a:r>
            <a:endParaRPr lang="el-GR" sz="1800" dirty="0" smtClean="0"/>
          </a:p>
        </p:txBody>
      </p:sp>
      <p:sp>
        <p:nvSpPr>
          <p:cNvPr id="44034" name="Τίτλος 2"/>
          <p:cNvSpPr>
            <a:spLocks noGrp="1"/>
          </p:cNvSpPr>
          <p:nvPr>
            <p:ph type="title"/>
          </p:nvPr>
        </p:nvSpPr>
        <p:spPr/>
        <p:txBody>
          <a:bodyPr/>
          <a:lstStyle/>
          <a:p>
            <a:pPr algn="ctr"/>
            <a:r>
              <a:rPr lang="el-GR" dirty="0"/>
              <a:t>Ο στόχος σας - </a:t>
            </a:r>
            <a:r>
              <a:rPr lang="el-GR" dirty="0" smtClean="0"/>
              <a:t>3</a:t>
            </a:r>
            <a:endParaRPr lang="el-GR" dirty="0" smtClean="0"/>
          </a:p>
        </p:txBody>
      </p:sp>
      <p:sp>
        <p:nvSpPr>
          <p:cNvPr id="44035"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16</a:t>
            </a:r>
            <a:endParaRPr lang="el-GR">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Τίτλος 1"/>
          <p:cNvSpPr>
            <a:spLocks noGrp="1"/>
          </p:cNvSpPr>
          <p:nvPr>
            <p:ph type="title"/>
          </p:nvPr>
        </p:nvSpPr>
        <p:spPr>
          <a:xfrm>
            <a:off x="611188" y="260350"/>
            <a:ext cx="7921625" cy="1152525"/>
          </a:xfrm>
        </p:spPr>
        <p:txBody>
          <a:bodyPr/>
          <a:lstStyle/>
          <a:p>
            <a:pPr algn="ctr"/>
            <a:r>
              <a:rPr lang="el-GR" sz="2800" b="1" dirty="0">
                <a:solidFill>
                  <a:srgbClr val="000000"/>
                </a:solidFill>
              </a:rPr>
              <a:t>Συμμετοχικές μέθοδοι για τη βιώσιμη διαχείριση των φυσικών πόρων</a:t>
            </a:r>
            <a:endParaRPr lang="el-GR" sz="2800" b="1" dirty="0" smtClean="0"/>
          </a:p>
        </p:txBody>
      </p:sp>
      <p:sp>
        <p:nvSpPr>
          <p:cNvPr id="27650" name="Θέση κειμένου 2"/>
          <p:cNvSpPr>
            <a:spLocks noGrp="1"/>
          </p:cNvSpPr>
          <p:nvPr>
            <p:ph type="body" idx="1"/>
          </p:nvPr>
        </p:nvSpPr>
        <p:spPr>
          <a:xfrm>
            <a:off x="827088" y="2781300"/>
            <a:ext cx="3460750" cy="935038"/>
          </a:xfrm>
          <a:ln>
            <a:solidFill>
              <a:schemeClr val="tx1"/>
            </a:solidFill>
          </a:ln>
        </p:spPr>
        <p:txBody>
          <a:bodyPr/>
          <a:lstStyle/>
          <a:p>
            <a:pPr algn="ctr"/>
            <a:r>
              <a:rPr lang="en-US" sz="1800" smtClean="0">
                <a:latin typeface="Calibri" pitchFamily="34" charset="0"/>
              </a:rPr>
              <a:t>University of Naples (UNINA) </a:t>
            </a:r>
            <a:r>
              <a:rPr lang="en-US" sz="1800" smtClean="0">
                <a:latin typeface="Calibri" pitchFamily="34" charset="0"/>
                <a:hlinkClick r:id="rId2"/>
              </a:rPr>
              <a:t>http://www.unina.it/home</a:t>
            </a:r>
            <a:r>
              <a:rPr lang="en-US" sz="1800" smtClean="0">
                <a:latin typeface="Calibri" pitchFamily="34" charset="0"/>
              </a:rPr>
              <a:t>  </a:t>
            </a:r>
          </a:p>
        </p:txBody>
      </p:sp>
      <p:sp>
        <p:nvSpPr>
          <p:cNvPr id="4" name="Θέση περιεχομένου 3"/>
          <p:cNvSpPr>
            <a:spLocks noGrp="1"/>
          </p:cNvSpPr>
          <p:nvPr>
            <p:ph sz="half" idx="2"/>
          </p:nvPr>
        </p:nvSpPr>
        <p:spPr>
          <a:xfrm>
            <a:off x="827088" y="3933825"/>
            <a:ext cx="3465512" cy="1812925"/>
          </a:xfrm>
          <a:ln>
            <a:solidFill>
              <a:schemeClr val="tx1"/>
            </a:solidFill>
          </a:ln>
        </p:spPr>
        <p:txBody>
          <a:bodyPr>
            <a:normAutofit fontScale="92500" lnSpcReduction="20000"/>
          </a:bodyPr>
          <a:lstStyle/>
          <a:p>
            <a:pPr marL="320040" indent="-320040" fontAlgn="auto">
              <a:spcAft>
                <a:spcPts val="0"/>
              </a:spcAft>
              <a:buFont typeface="Arial" pitchFamily="34" charset="0"/>
              <a:buChar char="•"/>
              <a:defRPr/>
            </a:pPr>
            <a:r>
              <a:rPr lang="en-US" sz="2000" dirty="0">
                <a:latin typeface="Calibri" pitchFamily="34" charset="0"/>
              </a:rPr>
              <a:t>Emilio </a:t>
            </a:r>
            <a:r>
              <a:rPr lang="en-US" sz="2000" dirty="0" err="1">
                <a:latin typeface="Calibri" pitchFamily="34" charset="0"/>
              </a:rPr>
              <a:t>Balzano</a:t>
            </a:r>
            <a:r>
              <a:rPr lang="en-US" sz="2000" dirty="0">
                <a:latin typeface="Calibri" pitchFamily="34" charset="0"/>
              </a:rPr>
              <a:t>, Aggregate Professor</a:t>
            </a:r>
          </a:p>
          <a:p>
            <a:pPr marL="320040" indent="-320040" fontAlgn="auto">
              <a:spcAft>
                <a:spcPts val="0"/>
              </a:spcAft>
              <a:buFont typeface="Arial" pitchFamily="34" charset="0"/>
              <a:buChar char="•"/>
              <a:defRPr/>
            </a:pPr>
            <a:r>
              <a:rPr lang="en-US" sz="2000" dirty="0" err="1">
                <a:latin typeface="Calibri" pitchFamily="34" charset="0"/>
              </a:rPr>
              <a:t>Caterina</a:t>
            </a:r>
            <a:r>
              <a:rPr lang="en-US" sz="2000" dirty="0">
                <a:latin typeface="Calibri" pitchFamily="34" charset="0"/>
              </a:rPr>
              <a:t> </a:t>
            </a:r>
            <a:r>
              <a:rPr lang="en-US" sz="2000" dirty="0" err="1" smtClean="0">
                <a:latin typeface="Calibri" pitchFamily="34" charset="0"/>
              </a:rPr>
              <a:t>Miele</a:t>
            </a:r>
            <a:r>
              <a:rPr lang="en-US" sz="2000" dirty="0" smtClean="0">
                <a:latin typeface="Calibri" pitchFamily="34" charset="0"/>
              </a:rPr>
              <a:t>, Post-Doctoral Fellow </a:t>
            </a:r>
            <a:endParaRPr lang="en-US" sz="2000" dirty="0">
              <a:latin typeface="Calibri" pitchFamily="34" charset="0"/>
            </a:endParaRPr>
          </a:p>
          <a:p>
            <a:pPr marL="320040" indent="-320040" fontAlgn="auto">
              <a:spcAft>
                <a:spcPts val="0"/>
              </a:spcAft>
              <a:buFont typeface="Arial" pitchFamily="34" charset="0"/>
              <a:buChar char="•"/>
              <a:defRPr/>
            </a:pPr>
            <a:r>
              <a:rPr lang="en-US" sz="2000" dirty="0" smtClean="0">
                <a:latin typeface="Calibri" pitchFamily="34" charset="0"/>
              </a:rPr>
              <a:t>Marco </a:t>
            </a:r>
            <a:r>
              <a:rPr lang="en-US" sz="2000" dirty="0" err="1">
                <a:latin typeface="Calibri" pitchFamily="34" charset="0"/>
              </a:rPr>
              <a:t>Serpico</a:t>
            </a:r>
            <a:r>
              <a:rPr lang="en-US" sz="2000" dirty="0">
                <a:latin typeface="Calibri" pitchFamily="34" charset="0"/>
              </a:rPr>
              <a:t>, </a:t>
            </a:r>
            <a:r>
              <a:rPr lang="en-US" sz="2000" dirty="0" smtClean="0">
                <a:latin typeface="Calibri" pitchFamily="34" charset="0"/>
              </a:rPr>
              <a:t>Research Associate</a:t>
            </a:r>
            <a:endParaRPr lang="en-US" sz="2000" dirty="0">
              <a:latin typeface="Calibri" pitchFamily="34" charset="0"/>
            </a:endParaRPr>
          </a:p>
          <a:p>
            <a:pPr marL="320040" indent="-320040" fontAlgn="auto">
              <a:spcAft>
                <a:spcPts val="0"/>
              </a:spcAft>
              <a:buFont typeface="Wingdings"/>
              <a:buChar char=""/>
              <a:defRPr/>
            </a:pPr>
            <a:endParaRPr lang="el-GR" dirty="0"/>
          </a:p>
        </p:txBody>
      </p:sp>
      <p:sp>
        <p:nvSpPr>
          <p:cNvPr id="5" name="Θέση κειμένου 4"/>
          <p:cNvSpPr>
            <a:spLocks noGrp="1"/>
          </p:cNvSpPr>
          <p:nvPr>
            <p:ph type="body" sz="quarter" idx="3"/>
          </p:nvPr>
        </p:nvSpPr>
        <p:spPr>
          <a:xfrm>
            <a:off x="4716463" y="2781300"/>
            <a:ext cx="3527425" cy="935038"/>
          </a:xfrm>
          <a:ln>
            <a:solidFill>
              <a:schemeClr val="tx1"/>
            </a:solidFill>
          </a:ln>
        </p:spPr>
        <p:txBody>
          <a:bodyPr>
            <a:normAutofit/>
          </a:bodyPr>
          <a:lstStyle/>
          <a:p>
            <a:pPr algn="ctr" fontAlgn="auto">
              <a:spcAft>
                <a:spcPts val="0"/>
              </a:spcAft>
              <a:defRPr/>
            </a:pPr>
            <a:r>
              <a:rPr lang="en-US" sz="1800" dirty="0" smtClean="0">
                <a:latin typeface="Calibri" pitchFamily="34" charset="0"/>
              </a:rPr>
              <a:t>University of </a:t>
            </a:r>
            <a:r>
              <a:rPr lang="en-US" sz="1800" dirty="0" err="1" smtClean="0">
                <a:latin typeface="Calibri" pitchFamily="34" charset="0"/>
              </a:rPr>
              <a:t>ioannina</a:t>
            </a:r>
            <a:r>
              <a:rPr lang="en-US" sz="1800" dirty="0" smtClean="0">
                <a:latin typeface="Calibri" pitchFamily="34" charset="0"/>
              </a:rPr>
              <a:t> (UOI) </a:t>
            </a:r>
            <a:r>
              <a:rPr lang="en-US" sz="1800" dirty="0" smtClean="0">
                <a:latin typeface="Calibri" pitchFamily="34" charset="0"/>
                <a:hlinkClick r:id="rId3"/>
              </a:rPr>
              <a:t>http://www.uoi.gr/en/</a:t>
            </a:r>
            <a:r>
              <a:rPr lang="en-US" sz="1800" dirty="0" smtClean="0">
                <a:latin typeface="Calibri" pitchFamily="34" charset="0"/>
              </a:rPr>
              <a:t> </a:t>
            </a:r>
            <a:endParaRPr lang="el-GR" sz="1800" dirty="0"/>
          </a:p>
        </p:txBody>
      </p:sp>
      <p:sp>
        <p:nvSpPr>
          <p:cNvPr id="6" name="Θέση περιεχομένου 5"/>
          <p:cNvSpPr>
            <a:spLocks noGrp="1"/>
          </p:cNvSpPr>
          <p:nvPr>
            <p:ph sz="quarter" idx="4"/>
          </p:nvPr>
        </p:nvSpPr>
        <p:spPr>
          <a:xfrm>
            <a:off x="4716463" y="3933825"/>
            <a:ext cx="3471862" cy="1798638"/>
          </a:xfrm>
          <a:ln>
            <a:solidFill>
              <a:schemeClr val="tx1"/>
            </a:solidFill>
          </a:ln>
        </p:spPr>
        <p:txBody>
          <a:bodyPr>
            <a:normAutofit/>
          </a:bodyPr>
          <a:lstStyle/>
          <a:p>
            <a:pPr marL="320040" indent="-320040" fontAlgn="auto">
              <a:spcAft>
                <a:spcPts val="0"/>
              </a:spcAft>
              <a:buFont typeface="Arial" pitchFamily="34" charset="0"/>
              <a:buChar char="•"/>
              <a:defRPr/>
            </a:pPr>
            <a:r>
              <a:rPr lang="en-US" sz="2000" dirty="0" err="1" smtClean="0">
                <a:latin typeface="Calibri" pitchFamily="34" charset="0"/>
              </a:rPr>
              <a:t>Katerina</a:t>
            </a:r>
            <a:r>
              <a:rPr lang="en-US" sz="2000" dirty="0" smtClean="0">
                <a:latin typeface="Calibri" pitchFamily="34" charset="0"/>
              </a:rPr>
              <a:t> </a:t>
            </a:r>
            <a:r>
              <a:rPr lang="en-US" sz="2000" dirty="0" err="1" smtClean="0">
                <a:latin typeface="Calibri" pitchFamily="34" charset="0"/>
              </a:rPr>
              <a:t>Plakitsi</a:t>
            </a:r>
            <a:r>
              <a:rPr lang="en-US" sz="2000" dirty="0" smtClean="0">
                <a:latin typeface="Calibri" pitchFamily="34" charset="0"/>
              </a:rPr>
              <a:t>, </a:t>
            </a:r>
            <a:r>
              <a:rPr lang="en-US" sz="2000" dirty="0" err="1" smtClean="0">
                <a:latin typeface="Calibri" pitchFamily="34" charset="0"/>
              </a:rPr>
              <a:t>Assocciate</a:t>
            </a:r>
            <a:r>
              <a:rPr lang="en-US" sz="2000" dirty="0" smtClean="0">
                <a:latin typeface="Calibri" pitchFamily="34" charset="0"/>
              </a:rPr>
              <a:t> Professor </a:t>
            </a:r>
          </a:p>
          <a:p>
            <a:pPr marL="320040" indent="-320040" fontAlgn="auto">
              <a:spcAft>
                <a:spcPts val="0"/>
              </a:spcAft>
              <a:buFont typeface="Arial" pitchFamily="34" charset="0"/>
              <a:buChar char="•"/>
              <a:defRPr/>
            </a:pPr>
            <a:r>
              <a:rPr lang="en-US" sz="2000" dirty="0" err="1" smtClean="0">
                <a:latin typeface="Calibri" pitchFamily="34" charset="0"/>
              </a:rPr>
              <a:t>Athina</a:t>
            </a:r>
            <a:r>
              <a:rPr lang="en-US" sz="2000" dirty="0" smtClean="0">
                <a:latin typeface="Calibri" pitchFamily="34" charset="0"/>
              </a:rPr>
              <a:t> Christina </a:t>
            </a:r>
            <a:r>
              <a:rPr lang="en-US" sz="2000" dirty="0" err="1" smtClean="0">
                <a:latin typeface="Calibri" pitchFamily="34" charset="0"/>
              </a:rPr>
              <a:t>Kornelaki</a:t>
            </a:r>
            <a:r>
              <a:rPr lang="en-US" sz="2000" dirty="0" smtClean="0">
                <a:latin typeface="Calibri" pitchFamily="34" charset="0"/>
              </a:rPr>
              <a:t>, PhD student</a:t>
            </a:r>
          </a:p>
          <a:p>
            <a:pPr marL="0" indent="0" fontAlgn="auto">
              <a:spcAft>
                <a:spcPts val="0"/>
              </a:spcAft>
              <a:buFont typeface="Wingdings"/>
              <a:buChar char=""/>
              <a:defRPr/>
            </a:pPr>
            <a:endParaRPr lang="el-GR" sz="2000" dirty="0"/>
          </a:p>
        </p:txBody>
      </p:sp>
      <p:sp>
        <p:nvSpPr>
          <p:cNvPr id="27654" name="Θέση αριθμού διαφάνειας 7"/>
          <p:cNvSpPr>
            <a:spLocks noGrp="1"/>
          </p:cNvSpPr>
          <p:nvPr>
            <p:ph type="sldNum" sz="quarter" idx="11"/>
          </p:nvPr>
        </p:nvSpPr>
        <p:spPr bwMode="auto">
          <a:xfrm>
            <a:off x="8401050" y="6170613"/>
            <a:ext cx="503238" cy="503237"/>
          </a:xfrm>
          <a:prstGeom prst="ellipse">
            <a:avLst/>
          </a:prstGeom>
          <a:noFill/>
          <a:ln>
            <a:round/>
            <a:headEnd/>
            <a:tailEnd/>
          </a:ln>
        </p:spPr>
        <p:txBody>
          <a:bodyPr wrap="square" lIns="91440" tIns="45720" rIns="91440" bIns="45720" numCol="1" compatLnSpc="1">
            <a:prstTxWarp prst="textNoShape">
              <a:avLst/>
            </a:prstTxWarp>
          </a:bodyPr>
          <a:lstStyle/>
          <a:p>
            <a:pPr fontAlgn="base">
              <a:spcBef>
                <a:spcPct val="0"/>
              </a:spcBef>
              <a:spcAft>
                <a:spcPct val="0"/>
              </a:spcAft>
            </a:pPr>
            <a:fld id="{F4F69CE7-5D34-470D-AB78-79D75DC002BF}" type="slidenum">
              <a:rPr lang="el-GR">
                <a:cs typeface="Arial" charset="0"/>
              </a:rPr>
              <a:pPr fontAlgn="base">
                <a:spcBef>
                  <a:spcPct val="0"/>
                </a:spcBef>
                <a:spcAft>
                  <a:spcPct val="0"/>
                </a:spcAft>
              </a:pPr>
              <a:t>2</a:t>
            </a:fld>
            <a:endParaRPr lang="el-GR">
              <a:cs typeface="Arial" charset="0"/>
            </a:endParaRPr>
          </a:p>
        </p:txBody>
      </p:sp>
      <p:sp>
        <p:nvSpPr>
          <p:cNvPr id="27655" name="TextBox 8"/>
          <p:cNvSpPr txBox="1">
            <a:spLocks noChangeArrowheads="1"/>
          </p:cNvSpPr>
          <p:nvPr/>
        </p:nvSpPr>
        <p:spPr bwMode="auto">
          <a:xfrm flipH="1">
            <a:off x="1393825" y="1997075"/>
            <a:ext cx="6296025" cy="461963"/>
          </a:xfrm>
          <a:prstGeom prst="rect">
            <a:avLst/>
          </a:prstGeom>
          <a:noFill/>
          <a:ln w="9525">
            <a:noFill/>
            <a:miter lim="800000"/>
            <a:headEnd/>
            <a:tailEnd/>
          </a:ln>
        </p:spPr>
        <p:txBody>
          <a:bodyPr>
            <a:spAutoFit/>
          </a:bodyPr>
          <a:lstStyle/>
          <a:p>
            <a:pPr algn="ctr"/>
            <a:r>
              <a:rPr lang="en-US" sz="2400" b="1">
                <a:latin typeface="Calibri" pitchFamily="34" charset="0"/>
              </a:rPr>
              <a:t>Participating Organizations:</a:t>
            </a:r>
            <a:endParaRPr lang="el-GR" sz="2400" b="1">
              <a:latin typeface="Calibri" pitchFamily="34" charset="0"/>
            </a:endParaRPr>
          </a:p>
        </p:txBody>
      </p:sp>
      <p:sp>
        <p:nvSpPr>
          <p:cNvPr id="27656" name="TextBox 9"/>
          <p:cNvSpPr txBox="1">
            <a:spLocks noChangeArrowheads="1"/>
          </p:cNvSpPr>
          <p:nvPr/>
        </p:nvSpPr>
        <p:spPr bwMode="auto">
          <a:xfrm>
            <a:off x="3462338" y="1196975"/>
            <a:ext cx="2160587" cy="400050"/>
          </a:xfrm>
          <a:prstGeom prst="rect">
            <a:avLst/>
          </a:prstGeom>
          <a:noFill/>
          <a:ln w="9525">
            <a:noFill/>
            <a:miter lim="800000"/>
            <a:headEnd/>
            <a:tailEnd/>
          </a:ln>
        </p:spPr>
        <p:txBody>
          <a:bodyPr>
            <a:spAutoFit/>
          </a:bodyPr>
          <a:lstStyle/>
          <a:p>
            <a:pPr algn="ctr"/>
            <a:r>
              <a:rPr lang="en-US" sz="2000" b="1">
                <a:latin typeface="Tw Cen MT"/>
              </a:rPr>
              <a:t>Module 4</a:t>
            </a:r>
            <a:endParaRPr lang="el-GR" sz="2000" b="1">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Θέση κειμένου 1"/>
          <p:cNvSpPr>
            <a:spLocks noGrp="1"/>
          </p:cNvSpPr>
          <p:nvPr>
            <p:ph type="body" idx="1"/>
          </p:nvPr>
        </p:nvSpPr>
        <p:spPr>
          <a:xfrm>
            <a:off x="323850" y="2924175"/>
            <a:ext cx="8712200" cy="3933825"/>
          </a:xfrm>
        </p:spPr>
        <p:txBody>
          <a:bodyPr/>
          <a:lstStyle/>
          <a:p>
            <a:r>
              <a:rPr lang="el-GR" sz="2000" b="1" dirty="0" smtClean="0"/>
              <a:t>Προσπαθήστε να βρείτε εναλλακτικούς τρόπους προσέγγισης</a:t>
            </a:r>
            <a:r>
              <a:rPr lang="en-US" sz="2000" b="1" dirty="0" smtClean="0"/>
              <a:t>!</a:t>
            </a:r>
            <a:r>
              <a:rPr lang="en-US" sz="2000" dirty="0" smtClean="0"/>
              <a:t>  </a:t>
            </a:r>
            <a:r>
              <a:rPr lang="el-GR" sz="2000" dirty="0" smtClean="0"/>
              <a:t>Προσπαθήστε να αναλύσετε τους διάφορους τόπους προσέγγισης του θέματος</a:t>
            </a:r>
            <a:endParaRPr lang="en-US" sz="2000" dirty="0" smtClean="0"/>
          </a:p>
          <a:p>
            <a:pPr>
              <a:buFont typeface="Arial" charset="0"/>
              <a:buChar char="•"/>
            </a:pPr>
            <a:r>
              <a:rPr lang="en-US" sz="2000" dirty="0" smtClean="0"/>
              <a:t> </a:t>
            </a:r>
            <a:r>
              <a:rPr lang="el-GR" sz="2000" dirty="0" smtClean="0"/>
              <a:t>Παρουσιάστε ως παράδειγμα μια κατάσταση και παραθέστε τα </a:t>
            </a:r>
            <a:r>
              <a:rPr lang="el-GR" sz="2000" dirty="0" err="1" smtClean="0"/>
              <a:t>γενονοτα</a:t>
            </a:r>
            <a:endParaRPr lang="en-US" sz="2000" dirty="0" smtClean="0"/>
          </a:p>
          <a:p>
            <a:pPr>
              <a:buFont typeface="Arial" charset="0"/>
              <a:buChar char="•"/>
            </a:pPr>
            <a:r>
              <a:rPr lang="en-US" sz="2000" dirty="0" smtClean="0"/>
              <a:t> </a:t>
            </a:r>
            <a:r>
              <a:rPr lang="el-GR" sz="2000" dirty="0" smtClean="0"/>
              <a:t>Χ</a:t>
            </a:r>
            <a:r>
              <a:rPr lang="el-GR" sz="2000" dirty="0" smtClean="0"/>
              <a:t>ρήση </a:t>
            </a:r>
            <a:r>
              <a:rPr lang="el-GR" sz="2000" dirty="0"/>
              <a:t>ιστοσελίδων, </a:t>
            </a:r>
            <a:r>
              <a:rPr lang="el-GR" sz="2000" dirty="0" err="1"/>
              <a:t>online</a:t>
            </a:r>
            <a:r>
              <a:rPr lang="el-GR" sz="2000" dirty="0"/>
              <a:t> εκθέσεις και έγγραφα</a:t>
            </a:r>
          </a:p>
          <a:p>
            <a:pPr>
              <a:buFont typeface="Arial" charset="0"/>
              <a:buChar char="•"/>
            </a:pPr>
            <a:r>
              <a:rPr lang="el-GR" sz="2000" dirty="0"/>
              <a:t>  Ρωτήστε </a:t>
            </a:r>
            <a:r>
              <a:rPr lang="el-GR" sz="2000" dirty="0" smtClean="0"/>
              <a:t>υποθετικές ερωτήσεις</a:t>
            </a:r>
            <a:endParaRPr lang="el-GR" sz="2000" dirty="0"/>
          </a:p>
          <a:p>
            <a:pPr>
              <a:buFont typeface="Arial" charset="0"/>
              <a:buChar char="•"/>
            </a:pPr>
            <a:r>
              <a:rPr lang="el-GR" sz="2000" dirty="0"/>
              <a:t>  Τι θα </a:t>
            </a:r>
            <a:r>
              <a:rPr lang="el-GR" sz="2000" dirty="0" smtClean="0"/>
              <a:t>έκανες </a:t>
            </a:r>
            <a:r>
              <a:rPr lang="el-GR" sz="2000" dirty="0" err="1" smtClean="0"/>
              <a:t>εσυ</a:t>
            </a:r>
            <a:r>
              <a:rPr lang="el-GR" sz="2000" dirty="0" smtClean="0"/>
              <a:t>? </a:t>
            </a:r>
            <a:r>
              <a:rPr lang="el-GR" sz="2000" dirty="0"/>
              <a:t>Να </a:t>
            </a:r>
            <a:r>
              <a:rPr lang="el-GR" sz="2000" dirty="0" smtClean="0"/>
              <a:t>πάρετε </a:t>
            </a:r>
            <a:r>
              <a:rPr lang="el-GR" sz="2000" dirty="0"/>
              <a:t>θέση. Χρησιμοποιήστε στοιχεία που να δικαιολογούν τη </a:t>
            </a:r>
            <a:r>
              <a:rPr lang="el-GR" sz="2000" dirty="0" smtClean="0"/>
              <a:t>θέση σας</a:t>
            </a:r>
            <a:endParaRPr lang="el-GR" sz="2000" dirty="0"/>
          </a:p>
          <a:p>
            <a:pPr>
              <a:buFont typeface="Arial" charset="0"/>
              <a:buChar char="•"/>
            </a:pPr>
            <a:r>
              <a:rPr lang="el-GR" sz="2000" dirty="0"/>
              <a:t>  Συζητήστε </a:t>
            </a:r>
            <a:r>
              <a:rPr lang="el-GR" sz="2000" dirty="0" smtClean="0"/>
              <a:t>τις τελικές </a:t>
            </a:r>
            <a:r>
              <a:rPr lang="el-GR" sz="2000" dirty="0"/>
              <a:t>σκέψεις σας με την τάξη σας</a:t>
            </a:r>
            <a:endParaRPr lang="en-US" sz="2000" dirty="0" smtClean="0"/>
          </a:p>
          <a:p>
            <a:endParaRPr lang="el-GR" sz="2000" dirty="0" smtClean="0"/>
          </a:p>
        </p:txBody>
      </p:sp>
      <p:sp>
        <p:nvSpPr>
          <p:cNvPr id="45058" name="Τίτλος 2"/>
          <p:cNvSpPr>
            <a:spLocks noGrp="1"/>
          </p:cNvSpPr>
          <p:nvPr>
            <p:ph type="title"/>
          </p:nvPr>
        </p:nvSpPr>
        <p:spPr/>
        <p:txBody>
          <a:bodyPr/>
          <a:lstStyle/>
          <a:p>
            <a:pPr algn="ctr"/>
            <a:r>
              <a:rPr lang="el-GR" dirty="0"/>
              <a:t>Ο στόχος σας - </a:t>
            </a:r>
            <a:r>
              <a:rPr lang="el-GR" dirty="0" smtClean="0"/>
              <a:t>4</a:t>
            </a:r>
            <a:endParaRPr lang="el-GR" dirty="0" smtClean="0"/>
          </a:p>
        </p:txBody>
      </p:sp>
      <p:sp>
        <p:nvSpPr>
          <p:cNvPr id="45059"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17</a:t>
            </a:r>
            <a:endParaRPr lang="el-GR">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0"/>
            <a:ext cx="9144000" cy="1219200"/>
          </a:xfrm>
        </p:spPr>
        <p:txBody>
          <a:bodyPr>
            <a:noAutofit/>
          </a:bodyPr>
          <a:lstStyle/>
          <a:p>
            <a:pPr algn="ctr" fontAlgn="auto">
              <a:spcAft>
                <a:spcPts val="0"/>
              </a:spcAft>
              <a:defRPr/>
            </a:pPr>
            <a:r>
              <a:rPr lang="el-GR" sz="3000" b="1" cap="small" dirty="0" err="1" smtClean="0">
                <a:hlinkClick r:id="rId2" action="ppaction://hlinksldjump"/>
              </a:rPr>
              <a:t>αποβολη</a:t>
            </a:r>
            <a:r>
              <a:rPr lang="el-GR" sz="3000" b="1" cap="small" dirty="0" smtClean="0">
                <a:hlinkClick r:id="rId2" action="ppaction://hlinksldjump"/>
              </a:rPr>
              <a:t> </a:t>
            </a:r>
            <a:r>
              <a:rPr lang="el-GR" sz="3000" b="1" cap="small" dirty="0" err="1" smtClean="0">
                <a:hlinkClick r:id="rId2" action="ppaction://hlinksldjump"/>
              </a:rPr>
              <a:t>αποβλητων</a:t>
            </a:r>
            <a:r>
              <a:rPr lang="el-GR" sz="3000" b="1" cap="small" dirty="0" smtClean="0">
                <a:hlinkClick r:id="rId2" action="ppaction://hlinksldjump"/>
              </a:rPr>
              <a:t> </a:t>
            </a:r>
            <a:r>
              <a:rPr lang="el-GR" sz="3000" b="1" cap="small" dirty="0">
                <a:hlinkClick r:id="rId2" action="ppaction://hlinksldjump"/>
              </a:rPr>
              <a:t>και </a:t>
            </a:r>
            <a:r>
              <a:rPr lang="el-GR" sz="3000" b="1" cap="small" dirty="0" err="1" smtClean="0">
                <a:hlinkClick r:id="rId2" action="ppaction://hlinksldjump"/>
              </a:rPr>
              <a:t>καλεσ</a:t>
            </a:r>
            <a:r>
              <a:rPr lang="el-GR" sz="3000" b="1" cap="small" dirty="0" smtClean="0">
                <a:hlinkClick r:id="rId2" action="ppaction://hlinksldjump"/>
              </a:rPr>
              <a:t> </a:t>
            </a:r>
            <a:r>
              <a:rPr lang="el-GR" sz="3000" b="1" cap="small" dirty="0" err="1" smtClean="0">
                <a:hlinkClick r:id="rId2" action="ppaction://hlinksldjump"/>
              </a:rPr>
              <a:t>πρακτικεσ</a:t>
            </a:r>
            <a:r>
              <a:rPr lang="el-GR" sz="3000" b="1" cap="small" dirty="0" smtClean="0">
                <a:hlinkClick r:id="rId2" action="ppaction://hlinksldjump"/>
              </a:rPr>
              <a:t> </a:t>
            </a:r>
            <a:r>
              <a:rPr lang="el-GR" sz="3000" b="1" cap="small" dirty="0">
                <a:hlinkClick r:id="rId2" action="ppaction://hlinksldjump"/>
              </a:rPr>
              <a:t>στη </a:t>
            </a:r>
            <a:r>
              <a:rPr lang="el-GR" sz="3000" b="1" cap="small" dirty="0" err="1" smtClean="0">
                <a:hlinkClick r:id="rId2" action="ppaction://hlinksldjump"/>
              </a:rPr>
              <a:t>νοτια</a:t>
            </a:r>
            <a:r>
              <a:rPr lang="el-GR" sz="3000" b="1" cap="small" dirty="0" smtClean="0">
                <a:hlinkClick r:id="rId2" action="ppaction://hlinksldjump"/>
              </a:rPr>
              <a:t> </a:t>
            </a:r>
            <a:r>
              <a:rPr lang="el-GR" sz="3000" b="1" cap="small" dirty="0" err="1" smtClean="0">
                <a:hlinkClick r:id="rId2" action="ppaction://hlinksldjump"/>
              </a:rPr>
              <a:t>Ιταλια</a:t>
            </a:r>
            <a:r>
              <a:rPr lang="el-GR" sz="3000" b="1" cap="small" dirty="0">
                <a:hlinkClick r:id="rId2" action="ppaction://hlinksldjump"/>
              </a:rPr>
              <a:t>. ; </a:t>
            </a:r>
            <a:r>
              <a:rPr lang="el-GR" sz="3000" b="1" cap="small" dirty="0" err="1" smtClean="0">
                <a:hlinkClick r:id="rId2" action="ppaction://hlinksldjump"/>
              </a:rPr>
              <a:t>Μελετη</a:t>
            </a:r>
            <a:r>
              <a:rPr lang="el-GR" sz="3000" b="1" cap="small" dirty="0" smtClean="0">
                <a:hlinkClick r:id="rId2" action="ppaction://hlinksldjump"/>
              </a:rPr>
              <a:t> </a:t>
            </a:r>
            <a:r>
              <a:rPr lang="el-GR" sz="3000" b="1" cap="small" dirty="0" err="1" smtClean="0">
                <a:hlinkClick r:id="rId2" action="ppaction://hlinksldjump"/>
              </a:rPr>
              <a:t>Περιπτωσησ</a:t>
            </a:r>
            <a:r>
              <a:rPr lang="el-GR" sz="3000" b="1" cap="small" dirty="0" smtClean="0">
                <a:hlinkClick r:id="rId2" action="ppaction://hlinksldjump"/>
              </a:rPr>
              <a:t> </a:t>
            </a:r>
            <a:r>
              <a:rPr lang="el-GR" sz="3000" b="1" cap="small" dirty="0">
                <a:hlinkClick r:id="rId2" action="ppaction://hlinksldjump"/>
              </a:rPr>
              <a:t>και </a:t>
            </a:r>
            <a:r>
              <a:rPr lang="el-GR" sz="3000" b="1" cap="small" dirty="0" err="1" smtClean="0">
                <a:hlinkClick r:id="rId2" action="ppaction://hlinksldjump"/>
              </a:rPr>
              <a:t>Μελετη</a:t>
            </a:r>
            <a:r>
              <a:rPr lang="el-GR" sz="3000" b="1" cap="small" dirty="0" smtClean="0">
                <a:hlinkClick r:id="rId2" action="ppaction://hlinksldjump"/>
              </a:rPr>
              <a:t> </a:t>
            </a:r>
            <a:r>
              <a:rPr lang="el-GR" sz="3000" b="1" cap="small" dirty="0" err="1" smtClean="0">
                <a:hlinkClick r:id="rId2" action="ppaction://hlinksldjump"/>
              </a:rPr>
              <a:t>πεδιου</a:t>
            </a:r>
            <a:endParaRPr lang="el-GR" sz="3000" dirty="0">
              <a:hlinkClick r:id="rId2" action="ppaction://hlinksldjump"/>
            </a:endParaRPr>
          </a:p>
        </p:txBody>
      </p:sp>
      <p:sp>
        <p:nvSpPr>
          <p:cNvPr id="3" name="Θέση περιεχομένου 2"/>
          <p:cNvSpPr>
            <a:spLocks noGrp="1"/>
          </p:cNvSpPr>
          <p:nvPr>
            <p:ph sz="quarter" idx="1"/>
          </p:nvPr>
        </p:nvSpPr>
        <p:spPr>
          <a:xfrm>
            <a:off x="1187450" y="1989138"/>
            <a:ext cx="6553200" cy="3884612"/>
          </a:xfrm>
        </p:spPr>
        <p:txBody>
          <a:bodyPr>
            <a:normAutofit fontScale="70000" lnSpcReduction="20000"/>
          </a:bodyPr>
          <a:lstStyle/>
          <a:p>
            <a:pPr marL="320040" indent="-320040" fontAlgn="auto">
              <a:spcAft>
                <a:spcPts val="0"/>
              </a:spcAft>
              <a:buFont typeface="Wingdings"/>
              <a:buNone/>
              <a:defRPr/>
            </a:pPr>
            <a:r>
              <a:rPr lang="el-GR" sz="2800" dirty="0" err="1" smtClean="0">
                <a:hlinkClick r:id="rId2" action="ppaction://hlinksldjump"/>
              </a:rPr>
              <a:t>ΠιΝΑΚΑΣ</a:t>
            </a:r>
            <a:r>
              <a:rPr lang="el-GR" sz="2800" dirty="0" smtClean="0">
                <a:hlinkClick r:id="rId2" action="ppaction://hlinksldjump"/>
              </a:rPr>
              <a:t> ΠΕΡΙΕΧΟΜΕΝΩΝ</a:t>
            </a:r>
            <a:endParaRPr lang="el-GR" sz="2800" dirty="0">
              <a:hlinkClick r:id="rId2" action="ppaction://hlinksldjump"/>
            </a:endParaRPr>
          </a:p>
          <a:p>
            <a:pPr marL="320040" indent="-320040" fontAlgn="auto">
              <a:spcAft>
                <a:spcPts val="0"/>
              </a:spcAft>
              <a:buFont typeface="Wingdings"/>
              <a:buNone/>
              <a:defRPr/>
            </a:pPr>
            <a:endParaRPr lang="el-GR" sz="2800" dirty="0">
              <a:hlinkClick r:id="rId2" action="ppaction://hlinksldjump"/>
            </a:endParaRPr>
          </a:p>
          <a:p>
            <a:pPr marL="320040" indent="-320040" fontAlgn="auto">
              <a:spcAft>
                <a:spcPts val="0"/>
              </a:spcAft>
              <a:buFont typeface="Wingdings"/>
              <a:buNone/>
              <a:defRPr/>
            </a:pPr>
            <a:r>
              <a:rPr lang="el-GR" sz="2800" dirty="0">
                <a:hlinkClick r:id="rId2" action="ppaction://hlinksldjump"/>
              </a:rPr>
              <a:t>Στόχοι</a:t>
            </a:r>
          </a:p>
          <a:p>
            <a:pPr marL="320040" indent="-320040" fontAlgn="auto">
              <a:spcAft>
                <a:spcPts val="0"/>
              </a:spcAft>
              <a:buFont typeface="Wingdings"/>
              <a:buNone/>
              <a:defRPr/>
            </a:pPr>
            <a:r>
              <a:rPr lang="el-GR" sz="2800" dirty="0">
                <a:hlinkClick r:id="rId2" action="ppaction://hlinksldjump"/>
              </a:rPr>
              <a:t>Ποια </a:t>
            </a:r>
            <a:r>
              <a:rPr lang="el-GR" sz="2800" dirty="0" smtClean="0">
                <a:hlinkClick r:id="rId2" action="ppaction://hlinksldjump"/>
              </a:rPr>
              <a:t>ο στόχος του μαθήματος</a:t>
            </a:r>
            <a:endParaRPr lang="el-GR" sz="2800" dirty="0">
              <a:hlinkClick r:id="rId2" action="ppaction://hlinksldjump"/>
            </a:endParaRPr>
          </a:p>
          <a:p>
            <a:pPr marL="320040" indent="-320040" fontAlgn="auto">
              <a:spcAft>
                <a:spcPts val="0"/>
              </a:spcAft>
              <a:buFont typeface="Wingdings"/>
              <a:buNone/>
              <a:defRPr/>
            </a:pPr>
            <a:r>
              <a:rPr lang="el-GR" sz="2800" dirty="0">
                <a:hlinkClick r:id="rId2" action="ppaction://hlinksldjump"/>
              </a:rPr>
              <a:t>Τύπος / μέθοδοι</a:t>
            </a:r>
          </a:p>
          <a:p>
            <a:pPr marL="320040" indent="-320040" fontAlgn="auto">
              <a:spcAft>
                <a:spcPts val="0"/>
              </a:spcAft>
              <a:buFont typeface="Wingdings"/>
              <a:buNone/>
              <a:defRPr/>
            </a:pPr>
            <a:r>
              <a:rPr lang="el-GR" sz="2800" dirty="0">
                <a:hlinkClick r:id="rId2" action="ppaction://hlinksldjump"/>
              </a:rPr>
              <a:t>Μελέτη </a:t>
            </a:r>
            <a:r>
              <a:rPr lang="el-GR" sz="2800" dirty="0" smtClean="0">
                <a:hlinkClick r:id="rId2" action="ppaction://hlinksldjump"/>
              </a:rPr>
              <a:t> περίπτωσης. </a:t>
            </a:r>
            <a:r>
              <a:rPr lang="el-GR" sz="2800" dirty="0">
                <a:hlinkClick r:id="rId2" action="ppaction://hlinksldjump"/>
              </a:rPr>
              <a:t>1</a:t>
            </a:r>
          </a:p>
          <a:p>
            <a:pPr marL="320040" indent="-320040" fontAlgn="auto">
              <a:spcAft>
                <a:spcPts val="0"/>
              </a:spcAft>
              <a:buFont typeface="Wingdings"/>
              <a:buNone/>
              <a:defRPr/>
            </a:pPr>
            <a:r>
              <a:rPr lang="el-GR" sz="2800" dirty="0">
                <a:hlinkClick r:id="rId2" action="ppaction://hlinksldjump"/>
              </a:rPr>
              <a:t>Μελέτη </a:t>
            </a:r>
            <a:r>
              <a:rPr lang="el-GR" sz="2800" dirty="0" smtClean="0">
                <a:hlinkClick r:id="rId2" action="ppaction://hlinksldjump"/>
              </a:rPr>
              <a:t> περίπτωσης. </a:t>
            </a:r>
            <a:r>
              <a:rPr lang="el-GR" sz="2800" dirty="0">
                <a:hlinkClick r:id="rId2" action="ppaction://hlinksldjump"/>
              </a:rPr>
              <a:t>2</a:t>
            </a:r>
          </a:p>
          <a:p>
            <a:pPr marL="320040" indent="-320040" fontAlgn="auto">
              <a:spcAft>
                <a:spcPts val="0"/>
              </a:spcAft>
              <a:buFont typeface="Wingdings"/>
              <a:buNone/>
              <a:defRPr/>
            </a:pPr>
            <a:r>
              <a:rPr lang="el-GR" sz="2800" dirty="0">
                <a:hlinkClick r:id="rId2" action="ppaction://hlinksldjump"/>
              </a:rPr>
              <a:t>Ο στόχος </a:t>
            </a:r>
            <a:r>
              <a:rPr lang="el-GR" sz="2800" dirty="0" smtClean="0">
                <a:hlinkClick r:id="rId2" action="ppaction://hlinksldjump"/>
              </a:rPr>
              <a:t>1</a:t>
            </a:r>
            <a:r>
              <a:rPr lang="el-GR" sz="2800" dirty="0">
                <a:hlinkClick r:id="rId2" action="ppaction://hlinksldjump"/>
              </a:rPr>
              <a:t>: Διαβάστε και σκεφτείτε</a:t>
            </a:r>
          </a:p>
          <a:p>
            <a:pPr marL="320040" indent="-320040" fontAlgn="auto">
              <a:spcAft>
                <a:spcPts val="0"/>
              </a:spcAft>
              <a:buFont typeface="Wingdings"/>
              <a:buNone/>
              <a:defRPr/>
            </a:pPr>
            <a:r>
              <a:rPr lang="el-GR" sz="2800" dirty="0">
                <a:hlinkClick r:id="rId2" action="ppaction://hlinksldjump"/>
              </a:rPr>
              <a:t>Ο </a:t>
            </a:r>
            <a:r>
              <a:rPr lang="el-GR" sz="2800" dirty="0" smtClean="0">
                <a:hlinkClick r:id="rId2" action="ppaction://hlinksldjump"/>
              </a:rPr>
              <a:t>στόχος </a:t>
            </a:r>
            <a:r>
              <a:rPr lang="el-GR" sz="2800" dirty="0">
                <a:hlinkClick r:id="rId2" action="ppaction://hlinksldjump"/>
              </a:rPr>
              <a:t>2: Ξεκινήστε την εργασία σε ομάδες</a:t>
            </a:r>
          </a:p>
          <a:p>
            <a:pPr marL="320040" indent="-320040" fontAlgn="auto">
              <a:spcAft>
                <a:spcPts val="0"/>
              </a:spcAft>
              <a:buFont typeface="Wingdings"/>
              <a:buNone/>
              <a:defRPr/>
            </a:pPr>
            <a:r>
              <a:rPr lang="el-GR" sz="2800" dirty="0">
                <a:hlinkClick r:id="rId2" action="ppaction://hlinksldjump"/>
              </a:rPr>
              <a:t>Ο </a:t>
            </a:r>
            <a:r>
              <a:rPr lang="el-GR" sz="2800" dirty="0" smtClean="0">
                <a:hlinkClick r:id="rId2" action="ppaction://hlinksldjump"/>
              </a:rPr>
              <a:t>στόχος 3</a:t>
            </a:r>
            <a:r>
              <a:rPr lang="el-GR" sz="2800" dirty="0">
                <a:hlinkClick r:id="rId2" action="ppaction://hlinksldjump"/>
              </a:rPr>
              <a:t>: Κάντε μια εμπειρία στον τομέα</a:t>
            </a:r>
          </a:p>
          <a:p>
            <a:pPr marL="320040" indent="-320040" fontAlgn="auto">
              <a:spcAft>
                <a:spcPts val="0"/>
              </a:spcAft>
              <a:buFont typeface="Wingdings"/>
              <a:buNone/>
              <a:defRPr/>
            </a:pPr>
            <a:r>
              <a:rPr lang="el-GR" sz="2800" dirty="0">
                <a:hlinkClick r:id="rId2" action="ppaction://hlinksldjump"/>
              </a:rPr>
              <a:t>Ο </a:t>
            </a:r>
            <a:r>
              <a:rPr lang="el-GR" sz="2800" dirty="0" smtClean="0">
                <a:hlinkClick r:id="rId2" action="ppaction://hlinksldjump"/>
              </a:rPr>
              <a:t>στόχος </a:t>
            </a:r>
            <a:r>
              <a:rPr lang="el-GR" sz="2800" dirty="0">
                <a:hlinkClick r:id="rId2" action="ppaction://hlinksldjump"/>
              </a:rPr>
              <a:t>4: Υπολογίστε εναλλακτικές διαδρομές</a:t>
            </a:r>
            <a:endParaRPr lang="en-US" sz="2800" dirty="0">
              <a:hlinkClick r:id="rId2" action="ppaction://hlinksldjump"/>
            </a:endParaRPr>
          </a:p>
        </p:txBody>
      </p:sp>
      <p:sp>
        <p:nvSpPr>
          <p:cNvPr id="6" name="Θέση αριθμού διαφάνειας 5"/>
          <p:cNvSpPr>
            <a:spLocks noGrp="1"/>
          </p:cNvSpPr>
          <p:nvPr>
            <p:ph type="sldNum" sz="quarter" idx="11"/>
          </p:nvPr>
        </p:nvSpPr>
        <p:spPr/>
        <p:txBody>
          <a:bodyPr>
            <a:normAutofit fontScale="85000" lnSpcReduction="20000"/>
          </a:bodyPr>
          <a:lstStyle/>
          <a:p>
            <a:pPr>
              <a:defRPr/>
            </a:pPr>
            <a:fld id="{D1B59535-41AA-4340-836C-37D8C7405C01}" type="slidenum">
              <a:rPr lang="el-GR"/>
              <a:pPr>
                <a:defRPr/>
              </a:pPr>
              <a:t>3</a:t>
            </a:fld>
            <a:endParaRPr lang="el-G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1403350" y="2924175"/>
            <a:ext cx="7416800" cy="2520950"/>
          </a:xfrm>
        </p:spPr>
        <p:txBody>
          <a:bodyPr>
            <a:normAutofit fontScale="77500" lnSpcReduction="20000"/>
          </a:bodyPr>
          <a:lstStyle/>
          <a:p>
            <a:pPr fontAlgn="auto">
              <a:spcAft>
                <a:spcPts val="0"/>
              </a:spcAft>
              <a:buFont typeface="Wingdings" pitchFamily="2" charset="2"/>
              <a:buChar char="q"/>
              <a:defRPr/>
            </a:pPr>
            <a:endParaRPr lang="el-GR" sz="2000" dirty="0"/>
          </a:p>
          <a:p>
            <a:pPr fontAlgn="auto">
              <a:spcAft>
                <a:spcPts val="0"/>
              </a:spcAft>
              <a:buFont typeface="Wingdings" pitchFamily="2" charset="2"/>
              <a:buChar char="q"/>
              <a:defRPr/>
            </a:pPr>
            <a:r>
              <a:rPr lang="el-GR" sz="2000" dirty="0"/>
              <a:t>Εξερευνώντας τις βασικές έννοιες των σύγχρονων πολιτικών διαχείρισης αποβλήτων</a:t>
            </a:r>
          </a:p>
          <a:p>
            <a:pPr fontAlgn="auto">
              <a:spcAft>
                <a:spcPts val="0"/>
              </a:spcAft>
              <a:buFont typeface="Wingdings" pitchFamily="2" charset="2"/>
              <a:buChar char="q"/>
              <a:defRPr/>
            </a:pPr>
            <a:r>
              <a:rPr lang="el-GR" sz="2000" dirty="0"/>
              <a:t>  Συγκρίνοντας τις λύσεις που προτείνονται και </a:t>
            </a:r>
            <a:r>
              <a:rPr lang="el-GR" sz="2000" dirty="0" smtClean="0"/>
              <a:t>αν υλοποιούνται </a:t>
            </a:r>
            <a:r>
              <a:rPr lang="el-GR" sz="2000" dirty="0"/>
              <a:t>σε μια εμβληματική έκτακτης ανάγκης διαχείρισης </a:t>
            </a:r>
            <a:r>
              <a:rPr lang="el-GR" sz="2000" dirty="0" smtClean="0"/>
              <a:t>αποβλήτων</a:t>
            </a:r>
            <a:endParaRPr lang="el-GR" sz="2000" dirty="0"/>
          </a:p>
          <a:p>
            <a:pPr fontAlgn="auto">
              <a:spcAft>
                <a:spcPts val="0"/>
              </a:spcAft>
              <a:buFont typeface="Wingdings" pitchFamily="2" charset="2"/>
              <a:buChar char="q"/>
              <a:defRPr/>
            </a:pPr>
            <a:r>
              <a:rPr lang="el-GR" sz="2000" dirty="0"/>
              <a:t>  Ο εντοπισμός των περιβαλλοντικών, οικονομικών, κοινωνικών και πολιτιστικών συνεπειών τους</a:t>
            </a:r>
          </a:p>
          <a:p>
            <a:pPr fontAlgn="auto">
              <a:spcAft>
                <a:spcPts val="0"/>
              </a:spcAft>
              <a:buFont typeface="Wingdings" pitchFamily="2" charset="2"/>
              <a:buChar char="q"/>
              <a:defRPr/>
            </a:pPr>
            <a:r>
              <a:rPr lang="el-GR" sz="2000" dirty="0"/>
              <a:t>  Εστιάζοντας σε διαφορετικές απόψεις (για τη χάραξη πολιτικής / κάτοικοι)</a:t>
            </a:r>
          </a:p>
          <a:p>
            <a:pPr fontAlgn="auto">
              <a:spcAft>
                <a:spcPts val="0"/>
              </a:spcAft>
              <a:buFont typeface="Wingdings" pitchFamily="2" charset="2"/>
              <a:buChar char="q"/>
              <a:defRPr/>
            </a:pPr>
            <a:r>
              <a:rPr lang="el-GR" sz="2000" dirty="0"/>
              <a:t>  εμπειρία στον τομέα των βιώσιμων πρακτικών στον τομέα της διαχείρισης των αποβλήτων.</a:t>
            </a:r>
            <a:endParaRPr lang="it-IT" sz="2000" dirty="0" smtClean="0"/>
          </a:p>
        </p:txBody>
      </p:sp>
      <p:sp>
        <p:nvSpPr>
          <p:cNvPr id="29698" name="Τίτλος 2"/>
          <p:cNvSpPr>
            <a:spLocks noGrp="1"/>
          </p:cNvSpPr>
          <p:nvPr>
            <p:ph type="title"/>
          </p:nvPr>
        </p:nvSpPr>
        <p:spPr>
          <a:xfrm>
            <a:off x="1403648" y="1556792"/>
            <a:ext cx="7620000" cy="990600"/>
          </a:xfrm>
        </p:spPr>
        <p:txBody>
          <a:bodyPr/>
          <a:lstStyle/>
          <a:p>
            <a:pPr algn="ctr"/>
            <a:r>
              <a:rPr lang="el-GR" dirty="0" smtClean="0"/>
              <a:t>ΣΤΟΧΟΙ</a:t>
            </a:r>
            <a:endParaRPr lang="el-GR" dirty="0" smtClean="0"/>
          </a:p>
        </p:txBody>
      </p:sp>
      <p:sp>
        <p:nvSpPr>
          <p:cNvPr id="29699"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1</a:t>
            </a:r>
            <a:endParaRPr lang="el-GR">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43200"/>
            <a:ext cx="8569325" cy="3781425"/>
          </a:xfrm>
        </p:spPr>
        <p:txBody>
          <a:bodyPr>
            <a:normAutofit fontScale="92500" lnSpcReduction="20000"/>
          </a:bodyPr>
          <a:lstStyle/>
          <a:p>
            <a:pPr fontAlgn="auto">
              <a:spcAft>
                <a:spcPts val="0"/>
              </a:spcAft>
              <a:defRPr/>
            </a:pPr>
            <a:r>
              <a:rPr lang="el-GR" sz="2000" dirty="0"/>
              <a:t>Τι εννοούμε με τον όρο Διαχείρισης Αποβλήτων (WM);</a:t>
            </a:r>
          </a:p>
          <a:p>
            <a:pPr fontAlgn="auto">
              <a:spcAft>
                <a:spcPts val="0"/>
              </a:spcAft>
              <a:defRPr/>
            </a:pPr>
            <a:r>
              <a:rPr lang="el-GR" sz="2000" dirty="0"/>
              <a:t>Οι όροι WM αναφέρεται στο σύνολο του κύκλου των ενεργειών που απαιτούνται για τη διαχείριση των αποβλήτων που παράγονται μέσα από κατοικημένες και βιομηχανικές δραστηριότητες, προκειμένου να μειώσει τις επιπτώσεις της στο περιβάλλον και τη δημόσια υγεία.</a:t>
            </a:r>
          </a:p>
          <a:p>
            <a:pPr fontAlgn="auto">
              <a:spcAft>
                <a:spcPts val="0"/>
              </a:spcAft>
              <a:defRPr/>
            </a:pPr>
            <a:r>
              <a:rPr lang="el-GR" sz="2000" dirty="0"/>
              <a:t>Ιστορικά WM ανέκαθεν διαχειρίζεται η ανθρωπότητα σε πολύ τοπικό επίπεδο και έχει βασιστεί σε μεγάλο βαθμό από την επαναχρησιμοποίηση των υλικών.</a:t>
            </a:r>
          </a:p>
          <a:p>
            <a:pPr fontAlgn="auto">
              <a:spcAft>
                <a:spcPts val="0"/>
              </a:spcAft>
              <a:defRPr/>
            </a:pPr>
            <a:r>
              <a:rPr lang="el-GR" sz="2000" dirty="0"/>
              <a:t>Η σύγχρονη εποχή της WM ξεκινά το δέκατο ένατο αιώνα, με την βιομηχανική επανάσταση και τη συνακόλουθη εκθετική αύξηση της παραγωγής των αστικών, αγροτικών και βιομηχανικών αποβλήτων.</a:t>
            </a:r>
          </a:p>
          <a:p>
            <a:pPr fontAlgn="auto">
              <a:spcAft>
                <a:spcPts val="0"/>
              </a:spcAft>
              <a:defRPr/>
            </a:pPr>
            <a:r>
              <a:rPr lang="el-GR" sz="2000" dirty="0"/>
              <a:t>Σήμερα WM είναι ένα μάλλον πολύπλοκο θέμα που περιλαμβάνει τη συλλογή, μεταφορά, επεξεργασία, ανακύκλωση και διάθεση των αποβλήτων και πρέπει να παρακολουθείται και να ρυθμίζεται σε τοπικό, περιφερειακό, εθνικό και διεθνές επίπεδο.</a:t>
            </a:r>
            <a:endParaRPr lang="en-GB" sz="2000" dirty="0" smtClean="0"/>
          </a:p>
        </p:txBody>
      </p:sp>
      <p:sp>
        <p:nvSpPr>
          <p:cNvPr id="30722" name="Τίτλος 2"/>
          <p:cNvSpPr>
            <a:spLocks noGrp="1"/>
          </p:cNvSpPr>
          <p:nvPr>
            <p:ph type="title"/>
          </p:nvPr>
        </p:nvSpPr>
        <p:spPr/>
        <p:txBody>
          <a:bodyPr/>
          <a:lstStyle/>
          <a:p>
            <a:pPr algn="ctr"/>
            <a:r>
              <a:rPr lang="el-GR" sz="4000" dirty="0" smtClean="0"/>
              <a:t/>
            </a:r>
            <a:br>
              <a:rPr lang="el-GR" sz="4000" dirty="0" smtClean="0"/>
            </a:br>
            <a:r>
              <a:rPr lang="el-GR" sz="4000" dirty="0" smtClean="0"/>
              <a:t>ΠΟΙΟΣ Ο ΣΤΟΧΟΣ ΤΟΥ ΜΑΘΗΜΑΤΟΣ</a:t>
            </a:r>
            <a:r>
              <a:rPr lang="el-GR" dirty="0" smtClean="0"/>
              <a:t/>
            </a:r>
            <a:br>
              <a:rPr lang="el-GR" dirty="0" smtClean="0"/>
            </a:br>
            <a:endParaRPr lang="el-GR" dirty="0" smtClean="0"/>
          </a:p>
        </p:txBody>
      </p:sp>
      <p:sp>
        <p:nvSpPr>
          <p:cNvPr id="30723"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2</a:t>
            </a:r>
            <a:endParaRPr lang="el-GR">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Θέση κειμένου 1"/>
          <p:cNvSpPr>
            <a:spLocks noGrp="1"/>
          </p:cNvSpPr>
          <p:nvPr>
            <p:ph type="body" idx="1"/>
          </p:nvPr>
        </p:nvSpPr>
        <p:spPr>
          <a:xfrm>
            <a:off x="323850" y="2743200"/>
            <a:ext cx="8569325" cy="3781425"/>
          </a:xfrm>
        </p:spPr>
        <p:txBody>
          <a:bodyPr/>
          <a:lstStyle/>
          <a:p>
            <a:r>
              <a:rPr lang="el-GR" sz="1800" dirty="0"/>
              <a:t>Βασικές έννοιες της WM</a:t>
            </a:r>
          </a:p>
          <a:p>
            <a:r>
              <a:rPr lang="el-GR" sz="1800" dirty="0"/>
              <a:t>Μεταξύ των βασικών εννοιών της σύγχρονης WM το πιο σημαντικό είναι σίγουρα αυτό της ιεράρχησης των αποβλήτων, η οποία μπορεί να εξηγηθεί μέσα από τρεις βασικές λέξεις-κλειδιά</a:t>
            </a:r>
          </a:p>
          <a:p>
            <a:r>
              <a:rPr lang="el-GR" sz="1800" dirty="0"/>
              <a:t>Μείωσε, επαναχρησιμοποίησε, ανακύκλωσε</a:t>
            </a:r>
          </a:p>
          <a:p>
            <a:r>
              <a:rPr lang="el-GR" sz="1800" dirty="0"/>
              <a:t>Αυτό είναι συχνά αναφέρεται ως «3 </a:t>
            </a:r>
            <a:r>
              <a:rPr lang="el-GR" sz="1800" dirty="0" err="1"/>
              <a:t>Rs</a:t>
            </a:r>
            <a:r>
              <a:rPr lang="el-GR" sz="1800" dirty="0"/>
              <a:t>»</a:t>
            </a:r>
          </a:p>
          <a:p>
            <a:r>
              <a:rPr lang="el-GR" sz="1800" dirty="0"/>
              <a:t>Η έννοια ιεράρχηση των αποβλήτων είναι συνήθως εκπροσωπούνται μέσω πυραμιδική διαγράμματα που απεικονίζουν τις ιεραρχική σχέση μεταξύ των διαφόρων δράσεων που μπορούν να αναληφθούν, προκειμένου να </a:t>
            </a:r>
            <a:r>
              <a:rPr lang="el-GR" sz="1800" dirty="0" smtClean="0"/>
              <a:t>δημιουργήσουμε </a:t>
            </a:r>
            <a:r>
              <a:rPr lang="el-GR" sz="1800" dirty="0"/>
              <a:t>κύκλους WM: εκτός από τις 3 </a:t>
            </a:r>
            <a:r>
              <a:rPr lang="el-GR" sz="1800" dirty="0" err="1"/>
              <a:t>Rs</a:t>
            </a:r>
            <a:r>
              <a:rPr lang="el-GR" sz="1800" dirty="0"/>
              <a:t>, τα οποία προορίζονται να είναι πιο ενάρετος και το περιβάλλον και την υγεία φιλικές ενέργειες, αυτές περιλαμβάνουν την ανάκαμψη, θεραπεία και, ως τελευταία πόρων, την απόρριψη.</a:t>
            </a:r>
            <a:endParaRPr lang="en-GB" sz="1800" dirty="0" smtClean="0"/>
          </a:p>
        </p:txBody>
      </p:sp>
      <p:sp>
        <p:nvSpPr>
          <p:cNvPr id="31746" name="Τίτλος 2"/>
          <p:cNvSpPr>
            <a:spLocks noGrp="1"/>
          </p:cNvSpPr>
          <p:nvPr>
            <p:ph type="title"/>
          </p:nvPr>
        </p:nvSpPr>
        <p:spPr/>
        <p:txBody>
          <a:bodyPr/>
          <a:lstStyle/>
          <a:p>
            <a:pPr algn="ctr"/>
            <a:r>
              <a:rPr lang="el-GR" sz="4000" dirty="0"/>
              <a:t>ΠΟΙΟΣ Ο ΣΤΟΧΟΣ ΤΟΥ ΜΑΘΗΜΑΤΟΣ</a:t>
            </a:r>
            <a:endParaRPr lang="el-GR" dirty="0" smtClean="0"/>
          </a:p>
        </p:txBody>
      </p:sp>
      <p:sp>
        <p:nvSpPr>
          <p:cNvPr id="31747" name="Θέση αριθμού διαφάνειας 4"/>
          <p:cNvSpPr>
            <a:spLocks noGrp="1"/>
          </p:cNvSpPr>
          <p:nvPr>
            <p:ph type="sldNum" sz="quarter" idx="11"/>
          </p:nvPr>
        </p:nvSpPr>
        <p:spPr bwMode="auto">
          <a:xfrm>
            <a:off x="0" y="1773238"/>
            <a:ext cx="1295400" cy="701675"/>
          </a:xfrm>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3</a:t>
            </a:r>
            <a:endParaRPr lang="el-GR">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Θέση κειμένου 1"/>
          <p:cNvSpPr>
            <a:spLocks noGrp="1"/>
          </p:cNvSpPr>
          <p:nvPr>
            <p:ph type="body" idx="1"/>
          </p:nvPr>
        </p:nvSpPr>
        <p:spPr>
          <a:xfrm>
            <a:off x="323850" y="2743200"/>
            <a:ext cx="8569325" cy="469900"/>
          </a:xfrm>
        </p:spPr>
        <p:txBody>
          <a:bodyPr/>
          <a:lstStyle/>
          <a:p>
            <a:r>
              <a:rPr lang="en-GB" sz="2000" smtClean="0"/>
              <a:t>The waste hierarchy pyramid</a:t>
            </a:r>
          </a:p>
          <a:p>
            <a:endParaRPr lang="en-GB" sz="2000" smtClean="0"/>
          </a:p>
        </p:txBody>
      </p:sp>
      <p:sp>
        <p:nvSpPr>
          <p:cNvPr id="32770" name="Τίτλος 2"/>
          <p:cNvSpPr>
            <a:spLocks noGrp="1"/>
          </p:cNvSpPr>
          <p:nvPr>
            <p:ph type="title"/>
          </p:nvPr>
        </p:nvSpPr>
        <p:spPr/>
        <p:txBody>
          <a:bodyPr/>
          <a:lstStyle/>
          <a:p>
            <a:pPr algn="ctr"/>
            <a:r>
              <a:rPr lang="el-GR" sz="4000" dirty="0"/>
              <a:t>ΠΟΙΟΣ Ο ΣΤΟΧΟΣ ΤΟΥ ΜΑΘΗΜΑΤΟΣ</a:t>
            </a:r>
            <a:endParaRPr lang="el-GR" dirty="0" smtClean="0"/>
          </a:p>
        </p:txBody>
      </p:sp>
      <p:sp>
        <p:nvSpPr>
          <p:cNvPr id="32771"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4</a:t>
            </a:r>
            <a:endParaRPr lang="el-GR">
              <a:cs typeface="Arial" charset="0"/>
            </a:endParaRPr>
          </a:p>
        </p:txBody>
      </p:sp>
      <p:pic>
        <p:nvPicPr>
          <p:cNvPr id="32772" name="Immagine 3"/>
          <p:cNvPicPr>
            <a:picLocks noChangeAspect="1"/>
          </p:cNvPicPr>
          <p:nvPr/>
        </p:nvPicPr>
        <p:blipFill>
          <a:blip r:embed="rId2"/>
          <a:srcRect/>
          <a:stretch>
            <a:fillRect/>
          </a:stretch>
        </p:blipFill>
        <p:spPr bwMode="auto">
          <a:xfrm>
            <a:off x="468313" y="3141663"/>
            <a:ext cx="3348037" cy="3600450"/>
          </a:xfrm>
          <a:prstGeom prst="rect">
            <a:avLst/>
          </a:prstGeom>
          <a:noFill/>
          <a:ln w="9525">
            <a:noFill/>
            <a:miter lim="800000"/>
            <a:headEnd/>
            <a:tailEnd/>
          </a:ln>
        </p:spPr>
      </p:pic>
      <p:sp>
        <p:nvSpPr>
          <p:cNvPr id="6" name="Θέση κειμένου 1"/>
          <p:cNvSpPr txBox="1">
            <a:spLocks/>
          </p:cNvSpPr>
          <p:nvPr/>
        </p:nvSpPr>
        <p:spPr>
          <a:xfrm>
            <a:off x="4356100" y="6021388"/>
            <a:ext cx="3708400" cy="469900"/>
          </a:xfrm>
          <a:prstGeom prst="rect">
            <a:avLst/>
          </a:prstGeom>
        </p:spPr>
        <p:txBody>
          <a:bodyPr>
            <a:normAutofit fontScale="92500" lnSpcReduction="10000"/>
          </a:bodyPr>
          <a:lstStyle>
            <a:lvl1pPr marL="0" indent="0" algn="l" rtl="0" eaLnBrk="1" latinLnBrk="0" hangingPunct="1">
              <a:spcBef>
                <a:spcPts val="700"/>
              </a:spcBef>
              <a:buClr>
                <a:schemeClr val="accent2"/>
              </a:buClr>
              <a:buSzPct val="60000"/>
              <a:buFont typeface="Wingdings"/>
              <a:buNone/>
              <a:defRPr kumimoji="0" sz="2800" kern="1200">
                <a:solidFill>
                  <a:schemeClr val="tx2"/>
                </a:solidFill>
                <a:latin typeface="+mn-lt"/>
                <a:ea typeface="+mn-ea"/>
                <a:cs typeface="+mn-cs"/>
              </a:defRPr>
            </a:lvl1pPr>
            <a:lvl2pPr marL="640080" indent="-274320" algn="l" rtl="0" eaLnBrk="1" latinLnBrk="0" hangingPunct="1">
              <a:spcBef>
                <a:spcPts val="550"/>
              </a:spcBef>
              <a:buClr>
                <a:schemeClr val="accent1"/>
              </a:buClr>
              <a:buSzPct val="70000"/>
              <a:buFont typeface="Wingdings 2"/>
              <a:buNone/>
              <a:defRPr kumimoji="0" sz="1800" kern="1200">
                <a:solidFill>
                  <a:schemeClr val="tx1">
                    <a:tint val="75000"/>
                  </a:schemeClr>
                </a:solidFill>
                <a:latin typeface="+mn-lt"/>
                <a:ea typeface="+mn-ea"/>
                <a:cs typeface="+mn-cs"/>
              </a:defRPr>
            </a:lvl2pPr>
            <a:lvl3pPr marL="914400" indent="-228600" algn="l" rtl="0" eaLnBrk="1" latinLnBrk="0" hangingPunct="1">
              <a:spcBef>
                <a:spcPts val="500"/>
              </a:spcBef>
              <a:buClr>
                <a:schemeClr val="accent2"/>
              </a:buClr>
              <a:buSzPct val="75000"/>
              <a:buFont typeface="Wingdings"/>
              <a:buNone/>
              <a:defRPr kumimoji="0" sz="1600" kern="1200">
                <a:solidFill>
                  <a:schemeClr val="tx1">
                    <a:tint val="75000"/>
                  </a:schemeClr>
                </a:solidFill>
                <a:latin typeface="+mn-lt"/>
                <a:ea typeface="+mn-ea"/>
                <a:cs typeface="+mn-cs"/>
              </a:defRPr>
            </a:lvl3pPr>
            <a:lvl4pPr marL="1371600" indent="-228600" algn="l" rtl="0" eaLnBrk="1" latinLnBrk="0" hangingPunct="1">
              <a:spcBef>
                <a:spcPts val="400"/>
              </a:spcBef>
              <a:buClr>
                <a:schemeClr val="accent3"/>
              </a:buClr>
              <a:buSzPct val="75000"/>
              <a:buFont typeface="Wingdings"/>
              <a:buNone/>
              <a:defRPr kumimoji="0" sz="1400" kern="1200">
                <a:solidFill>
                  <a:schemeClr val="tx1">
                    <a:tint val="75000"/>
                  </a:schemeClr>
                </a:solidFill>
                <a:latin typeface="+mn-lt"/>
                <a:ea typeface="+mn-ea"/>
                <a:cs typeface="+mn-cs"/>
              </a:defRPr>
            </a:lvl4pPr>
            <a:lvl5pPr marL="1828800" indent="-228600" algn="l" rtl="0" eaLnBrk="1" latinLnBrk="0" hangingPunct="1">
              <a:spcBef>
                <a:spcPts val="400"/>
              </a:spcBef>
              <a:buClr>
                <a:schemeClr val="accent4"/>
              </a:buClr>
              <a:buSzPct val="65000"/>
              <a:buFont typeface="Wingdings"/>
              <a:buNone/>
              <a:defRPr kumimoji="0" sz="1400" kern="1200">
                <a:solidFill>
                  <a:schemeClr val="tx1">
                    <a:tint val="75000"/>
                  </a:schemeClr>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fontAlgn="auto">
              <a:spcAft>
                <a:spcPts val="0"/>
              </a:spcAft>
              <a:defRPr/>
            </a:pPr>
            <a:r>
              <a:rPr lang="en-GB" sz="1400" dirty="0"/>
              <a:t>Source: https://</a:t>
            </a:r>
            <a:r>
              <a:rPr lang="en-GB" sz="1400" dirty="0" smtClean="0"/>
              <a:t>greenerneighbourhoods.net/resources/waste</a:t>
            </a:r>
          </a:p>
          <a:p>
            <a:pPr fontAlgn="auto">
              <a:spcAft>
                <a:spcPts val="0"/>
              </a:spcAft>
              <a:defRPr/>
            </a:pPr>
            <a:endParaRPr lang="en-GB" sz="1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κειμένου 1"/>
          <p:cNvSpPr>
            <a:spLocks noGrp="1"/>
          </p:cNvSpPr>
          <p:nvPr>
            <p:ph type="body" idx="1"/>
          </p:nvPr>
        </p:nvSpPr>
        <p:spPr>
          <a:xfrm>
            <a:off x="323850" y="2743200"/>
            <a:ext cx="8569325" cy="3781425"/>
          </a:xfrm>
        </p:spPr>
        <p:txBody>
          <a:bodyPr>
            <a:normAutofit fontScale="92500" lnSpcReduction="20000"/>
          </a:bodyPr>
          <a:lstStyle/>
          <a:p>
            <a:pPr fontAlgn="auto">
              <a:spcAft>
                <a:spcPts val="0"/>
              </a:spcAft>
              <a:defRPr/>
            </a:pPr>
            <a:r>
              <a:rPr lang="el-GR" sz="2000" dirty="0"/>
              <a:t>Βασικές έννοιες της WM</a:t>
            </a:r>
          </a:p>
          <a:p>
            <a:pPr fontAlgn="auto">
              <a:spcAft>
                <a:spcPts val="0"/>
              </a:spcAft>
              <a:defRPr/>
            </a:pPr>
            <a:r>
              <a:rPr lang="el-GR" sz="2000" dirty="0"/>
              <a:t>Στενά συνδεδεμένη με την έννοια της ιεράρχησης των αποβλήτων είναι ο ένας από τον κύκλο ζωής ενός προϊόντος, το οποίο παραπέμπει σε όλες τις δράσεις που μπορούν να αναληφθούν (και ενδεχομένως ρυθμιζόμενη), προκειμένου να κάνει την παραγωγή, συσκευασία και διανομή κάθε είδους προϊόντων πιο κατάλληλη σε μια «3Rs-oriented" κύκλο WM.</a:t>
            </a:r>
          </a:p>
          <a:p>
            <a:pPr fontAlgn="auto">
              <a:spcAft>
                <a:spcPts val="0"/>
              </a:spcAft>
              <a:defRPr/>
            </a:pPr>
            <a:r>
              <a:rPr lang="el-GR" sz="2000" dirty="0"/>
              <a:t>Οι πολιτικές (και νομοθεσίες) που βασίζεται στην αρχή γίνονται όλο και πιο διαδεδομένη, ιδιαίτερα στις δυτικές χώρες.</a:t>
            </a:r>
          </a:p>
          <a:p>
            <a:pPr fontAlgn="auto">
              <a:spcAft>
                <a:spcPts val="0"/>
              </a:spcAft>
              <a:defRPr/>
            </a:pPr>
            <a:r>
              <a:rPr lang="el-GR" sz="2000" dirty="0"/>
              <a:t>Ένα πολύ ενδιαφέρον θέμα που συνδέεται με την ιδέα του κύκλου της ζωής, η οποία παράγει τεράστια συζήτηση και αντιπαράθεση (και, σε ορισμένες χώρες, επίσης, ο σχεδιασμός του αφιέρωσε μια πολύ αυστηρή νομοθεσία), είναι ότι από προγραμματισμένη απαξίωση (το σχεδιασμό ή το σχεδιασμό ενός προϊόν το οποίο περιλαμβάνει εγγενώς μία τεχνητά περιορισμένη διάρκεια ζωής ή τη διάρκεια της χρηστικότητας).</a:t>
            </a:r>
            <a:endParaRPr lang="en-GB" sz="2000" dirty="0" smtClean="0"/>
          </a:p>
        </p:txBody>
      </p:sp>
      <p:sp>
        <p:nvSpPr>
          <p:cNvPr id="33794" name="Τίτλος 2"/>
          <p:cNvSpPr>
            <a:spLocks noGrp="1"/>
          </p:cNvSpPr>
          <p:nvPr>
            <p:ph type="title"/>
          </p:nvPr>
        </p:nvSpPr>
        <p:spPr/>
        <p:txBody>
          <a:bodyPr/>
          <a:lstStyle/>
          <a:p>
            <a:pPr algn="ctr"/>
            <a:r>
              <a:rPr lang="el-GR" sz="4000" dirty="0"/>
              <a:t>ΠΟΙΟΣ Ο ΣΤΟΧΟΣ ΤΟΥ ΜΑΘΗΜΑΤΟΣ</a:t>
            </a:r>
            <a:endParaRPr lang="el-GR" dirty="0" smtClean="0"/>
          </a:p>
        </p:txBody>
      </p:sp>
      <p:sp>
        <p:nvSpPr>
          <p:cNvPr id="33795"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5</a:t>
            </a:r>
            <a:endParaRPr lang="el-GR">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Θέση κειμένου 1"/>
          <p:cNvSpPr>
            <a:spLocks noGrp="1"/>
          </p:cNvSpPr>
          <p:nvPr>
            <p:ph type="body" idx="1"/>
          </p:nvPr>
        </p:nvSpPr>
        <p:spPr>
          <a:xfrm>
            <a:off x="323850" y="2743200"/>
            <a:ext cx="8569325" cy="3781425"/>
          </a:xfrm>
        </p:spPr>
        <p:txBody>
          <a:bodyPr/>
          <a:lstStyle/>
          <a:p>
            <a:r>
              <a:rPr lang="el-GR" sz="1800" dirty="0"/>
              <a:t>Βασικές έννοιες της WM</a:t>
            </a:r>
          </a:p>
          <a:p>
            <a:r>
              <a:rPr lang="el-GR" sz="1800" dirty="0"/>
              <a:t>Από νομική άποψη, η πιο σημαντική αρχή της WM είναι η αρχή της λεγόμενης </a:t>
            </a:r>
            <a:r>
              <a:rPr lang="el-GR" sz="1800" dirty="0" smtClean="0"/>
              <a:t>«ο </a:t>
            </a:r>
            <a:r>
              <a:rPr lang="el-GR" sz="1800" dirty="0" err="1" smtClean="0"/>
              <a:t>ρυπαίνων</a:t>
            </a:r>
            <a:r>
              <a:rPr lang="el-GR" sz="1800" dirty="0" smtClean="0"/>
              <a:t> πληρώνει», </a:t>
            </a:r>
            <a:r>
              <a:rPr lang="el-GR" sz="1800" dirty="0"/>
              <a:t>η οποία αποτελεί τη βάση της περιβαλλοντικής νομοθεσίας σε όλο τον κόσμο.</a:t>
            </a:r>
          </a:p>
          <a:p>
            <a:r>
              <a:rPr lang="el-GR" sz="1800" dirty="0"/>
              <a:t>Η ιδέα πίσω από αυτή την αρχή είναι ότι οποιαδήποτε είδους ζημία που προκαλείται από τους ρύπους στο περιβάλλον είναι πλήρη ευθύνη του προσώπου (ων) ή του φορέα που παρήγαγε τα ρύπους.</a:t>
            </a:r>
          </a:p>
          <a:p>
            <a:r>
              <a:rPr lang="el-GR" sz="1800" dirty="0"/>
              <a:t>Η αρχή αυτή συνδέεται με συγκεκριμένους περιβαλλοντικούς νόμους που επιβάλλουν στους </a:t>
            </a:r>
            <a:r>
              <a:rPr lang="el-GR" sz="1800" dirty="0" err="1"/>
              <a:t>ρυπαίνοντες</a:t>
            </a:r>
            <a:r>
              <a:rPr lang="el-GR" sz="1800" dirty="0"/>
              <a:t> να καλύψει όλα τα έξοδα που απαιτούνται για να ανακτήσει μια μολυσμένη περιοχή και, κατά τη διάρκεια των τελευταίων ετών, με τις λεγόμενες «οικολογικοί φόροι» που αποσκοπούν στην επιβολή κυρώσεων εταιρείες που δεν σέβονται πλήρως τα πρωτόκολλα για τη διατήρηση του περιβάλλοντος.</a:t>
            </a:r>
            <a:endParaRPr lang="en-GB" sz="1800" dirty="0" smtClean="0"/>
          </a:p>
        </p:txBody>
      </p:sp>
      <p:sp>
        <p:nvSpPr>
          <p:cNvPr id="34818" name="Τίτλος 2"/>
          <p:cNvSpPr>
            <a:spLocks noGrp="1"/>
          </p:cNvSpPr>
          <p:nvPr>
            <p:ph type="title"/>
          </p:nvPr>
        </p:nvSpPr>
        <p:spPr/>
        <p:txBody>
          <a:bodyPr/>
          <a:lstStyle/>
          <a:p>
            <a:pPr algn="ctr"/>
            <a:r>
              <a:rPr lang="el-GR" sz="4000" dirty="0"/>
              <a:t>ΠΟΙΟΣ Ο ΣΤΟΧΟΣ ΤΟΥ ΜΑΘΗΜΑΤΟΣ</a:t>
            </a:r>
            <a:endParaRPr lang="el-GR" dirty="0" smtClean="0"/>
          </a:p>
        </p:txBody>
      </p:sp>
      <p:sp>
        <p:nvSpPr>
          <p:cNvPr id="34819" name="Θέση αριθμού διαφάνειας 4"/>
          <p:cNvSpPr>
            <a:spLocks noGrp="1"/>
          </p:cNvSpPr>
          <p:nvPr>
            <p:ph type="sldNum" sz="quarter" idx="11"/>
          </p:nvPr>
        </p:nvSpPr>
        <p:spPr bwMode="auto">
          <a:noFill/>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pPr>
            <a:r>
              <a:rPr lang="it-IT">
                <a:cs typeface="Arial" charset="0"/>
              </a:rPr>
              <a:t>6</a:t>
            </a:r>
            <a:endParaRPr lang="el-GR">
              <a:cs typeface="Arial"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Διάμεσος">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Διάμεσος">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Διάμεσος">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docProps/app.xml><?xml version="1.0" encoding="utf-8"?>
<Properties xmlns="http://schemas.openxmlformats.org/officeDocument/2006/extended-properties" xmlns:vt="http://schemas.openxmlformats.org/officeDocument/2006/docPropsVTypes">
  <Template>Median</Template>
  <TotalTime>1033</TotalTime>
  <Words>1935</Words>
  <Application>Microsoft Office PowerPoint</Application>
  <PresentationFormat>Προβολή στην οθόνη (4:3)</PresentationFormat>
  <Paragraphs>151</Paragraphs>
  <Slides>20</Slides>
  <Notes>0</Notes>
  <HiddenSlides>0</HiddenSlides>
  <MMClips>0</MMClips>
  <ScaleCrop>false</ScaleCrop>
  <HeadingPairs>
    <vt:vector size="4" baseType="variant">
      <vt:variant>
        <vt:lpstr>Θέμα</vt:lpstr>
      </vt:variant>
      <vt:variant>
        <vt:i4>2</vt:i4>
      </vt:variant>
      <vt:variant>
        <vt:lpstr>Τίτλοι διαφανειών</vt:lpstr>
      </vt:variant>
      <vt:variant>
        <vt:i4>20</vt:i4>
      </vt:variant>
    </vt:vector>
  </HeadingPairs>
  <TitlesOfParts>
    <vt:vector size="22" baseType="lpstr">
      <vt:lpstr>Διάμεσος</vt:lpstr>
      <vt:lpstr>Προσαρμοσμένη σχεδίαση</vt:lpstr>
      <vt:lpstr>Συμμετοχικεσ μεθοδοι για τη βιωσιμη διαχείριση των φυσικων πορων</vt:lpstr>
      <vt:lpstr>Συμμετοχικές μέθοδοι για τη βιώσιμη διαχείριση των φυσικών πόρων</vt:lpstr>
      <vt:lpstr>αποβολη αποβλητων και καλεσ πρακτικεσ στη νοτια Ιταλια. ; Μελετη Περιπτωσησ και Μελετη πεδιου</vt:lpstr>
      <vt:lpstr>ΣΤΟΧΟΙ</vt:lpstr>
      <vt:lpstr> ΠΟΙΟΣ Ο ΣΤΟΧΟΣ ΤΟΥ ΜΑΘΗΜΑΤΟΣ </vt:lpstr>
      <vt:lpstr>ΠΟΙΟΣ Ο ΣΤΟΧΟΣ ΤΟΥ ΜΑΘΗΜΑΤΟΣ</vt:lpstr>
      <vt:lpstr>ΠΟΙΟΣ Ο ΣΤΟΧΟΣ ΤΟΥ ΜΑΘΗΜΑΤΟΣ</vt:lpstr>
      <vt:lpstr>ΠΟΙΟΣ Ο ΣΤΟΧΟΣ ΤΟΥ ΜΑΘΗΜΑΤΟΣ</vt:lpstr>
      <vt:lpstr>ΠΟΙΟΣ Ο ΣΤΟΧΟΣ ΤΟΥ ΜΑΘΗΜΑΤΟΣ</vt:lpstr>
      <vt:lpstr>ΠΟΙΟΣ Ο ΣΤΟΧΟΣ ΤΟΥ ΜΑΘΗΜΑΤΟΣ</vt:lpstr>
      <vt:lpstr>ΠΕΡΙ ΤΟΥ ΠΑΡΑΔΕΙΓΜΑΤΟΣ</vt:lpstr>
      <vt:lpstr>ΠΕΡΙ ΤΟΥ ΠΑΡΑΔΕΙΓΜΑΤΟΣ</vt:lpstr>
      <vt:lpstr>ΠΕΡΙ ΤΟΥ ΠΑΡΑΔΕΙΓΜΑΤΟΣ</vt:lpstr>
      <vt:lpstr>ΜΕΛΕΤΗ ΠΕΡΙΠΤΩΣΗΣ 1</vt:lpstr>
      <vt:lpstr>ΜΕΛΕΤΗ ΠΕΡΙΠΤΩΣΗΣ 2</vt:lpstr>
      <vt:lpstr>ΜΕΘΟΔΟΙ</vt:lpstr>
      <vt:lpstr>Ο στόχος σας - 1</vt:lpstr>
      <vt:lpstr>Ο στόχος σας - 2</vt:lpstr>
      <vt:lpstr>Ο στόχος σας - 3</vt:lpstr>
      <vt:lpstr>Ο στόχος σας - 4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Participating methods in sustainable management of natural resources</dc:title>
  <dc:creator>Athina</dc:creator>
  <cp:lastModifiedBy>Epoque Project</cp:lastModifiedBy>
  <cp:revision>66</cp:revision>
  <dcterms:created xsi:type="dcterms:W3CDTF">2015-05-29T10:44:33Z</dcterms:created>
  <dcterms:modified xsi:type="dcterms:W3CDTF">2016-08-27T02:26:10Z</dcterms:modified>
</cp:coreProperties>
</file>