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72" r:id="rId1"/>
    <p:sldMasterId id="2147483984" r:id="rId2"/>
  </p:sldMasterIdLst>
  <p:notesMasterIdLst>
    <p:notesMasterId r:id="rId74"/>
  </p:notesMasterIdLst>
  <p:sldIdLst>
    <p:sldId id="256" r:id="rId3"/>
    <p:sldId id="328" r:id="rId4"/>
    <p:sldId id="329" r:id="rId5"/>
    <p:sldId id="292" r:id="rId6"/>
    <p:sldId id="293" r:id="rId7"/>
    <p:sldId id="294" r:id="rId8"/>
    <p:sldId id="295" r:id="rId9"/>
    <p:sldId id="296" r:id="rId10"/>
    <p:sldId id="300" r:id="rId11"/>
    <p:sldId id="299" r:id="rId12"/>
    <p:sldId id="298" r:id="rId13"/>
    <p:sldId id="301" r:id="rId14"/>
    <p:sldId id="302" r:id="rId15"/>
    <p:sldId id="303" r:id="rId16"/>
    <p:sldId id="304" r:id="rId17"/>
    <p:sldId id="305" r:id="rId18"/>
    <p:sldId id="306" r:id="rId19"/>
    <p:sldId id="307" r:id="rId20"/>
    <p:sldId id="308" r:id="rId21"/>
    <p:sldId id="314" r:id="rId22"/>
    <p:sldId id="309" r:id="rId23"/>
    <p:sldId id="310" r:id="rId24"/>
    <p:sldId id="311" r:id="rId25"/>
    <p:sldId id="312" r:id="rId26"/>
    <p:sldId id="313" r:id="rId27"/>
    <p:sldId id="315" r:id="rId28"/>
    <p:sldId id="316" r:id="rId29"/>
    <p:sldId id="317" r:id="rId30"/>
    <p:sldId id="318" r:id="rId31"/>
    <p:sldId id="319" r:id="rId32"/>
    <p:sldId id="320" r:id="rId33"/>
    <p:sldId id="321" r:id="rId34"/>
    <p:sldId id="322" r:id="rId35"/>
    <p:sldId id="323" r:id="rId36"/>
    <p:sldId id="324" r:id="rId37"/>
    <p:sldId id="325" r:id="rId38"/>
    <p:sldId id="326" r:id="rId39"/>
    <p:sldId id="257" r:id="rId40"/>
    <p:sldId id="258" r:id="rId41"/>
    <p:sldId id="259" r:id="rId42"/>
    <p:sldId id="260" r:id="rId43"/>
    <p:sldId id="261" r:id="rId44"/>
    <p:sldId id="262" r:id="rId45"/>
    <p:sldId id="263" r:id="rId46"/>
    <p:sldId id="264" r:id="rId47"/>
    <p:sldId id="265" r:id="rId48"/>
    <p:sldId id="266" r:id="rId49"/>
    <p:sldId id="267" r:id="rId50"/>
    <p:sldId id="268" r:id="rId51"/>
    <p:sldId id="269" r:id="rId52"/>
    <p:sldId id="272" r:id="rId53"/>
    <p:sldId id="273" r:id="rId54"/>
    <p:sldId id="274" r:id="rId55"/>
    <p:sldId id="275" r:id="rId56"/>
    <p:sldId id="276" r:id="rId57"/>
    <p:sldId id="277" r:id="rId58"/>
    <p:sldId id="278" r:id="rId59"/>
    <p:sldId id="279" r:id="rId60"/>
    <p:sldId id="280" r:id="rId61"/>
    <p:sldId id="281" r:id="rId62"/>
    <p:sldId id="282" r:id="rId63"/>
    <p:sldId id="283" r:id="rId64"/>
    <p:sldId id="284" r:id="rId65"/>
    <p:sldId id="285" r:id="rId66"/>
    <p:sldId id="286" r:id="rId67"/>
    <p:sldId id="287" r:id="rId68"/>
    <p:sldId id="288" r:id="rId69"/>
    <p:sldId id="289" r:id="rId70"/>
    <p:sldId id="290" r:id="rId71"/>
    <p:sldId id="327" r:id="rId72"/>
    <p:sldId id="291" r:id="rId73"/>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339"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6B617F-56B6-4A3B-98CB-C0833DC3F6D6}" type="datetimeFigureOut">
              <a:rPr lang="el-GR" smtClean="0"/>
              <a:pPr/>
              <a:t>23/10/2016</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9E87C8-9090-49A3-9BF7-7C7FAD48530C}" type="slidenum">
              <a:rPr lang="el-GR" smtClean="0"/>
              <a:pPr/>
              <a:t>‹#›</a:t>
            </a:fld>
            <a:endParaRPr lang="el-GR"/>
          </a:p>
        </p:txBody>
      </p:sp>
    </p:spTree>
    <p:extLst>
      <p:ext uri="{BB962C8B-B14F-4D97-AF65-F5344CB8AC3E}">
        <p14:creationId xmlns:p14="http://schemas.microsoft.com/office/powerpoint/2010/main" val="3329755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D19E87C8-9090-49A3-9BF7-7C7FAD48530C}" type="slidenum">
              <a:rPr lang="el-GR" smtClean="0"/>
              <a:pPr/>
              <a:t>4</a:t>
            </a:fld>
            <a:endParaRPr lang="el-GR"/>
          </a:p>
        </p:txBody>
      </p:sp>
    </p:spTree>
    <p:extLst>
      <p:ext uri="{BB962C8B-B14F-4D97-AF65-F5344CB8AC3E}">
        <p14:creationId xmlns:p14="http://schemas.microsoft.com/office/powerpoint/2010/main" val="3904742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 review of </a:t>
            </a:r>
            <a:r>
              <a:rPr lang="en-US" sz="1200" b="0" i="0" u="none" strike="noStrike" kern="1200" baseline="0" dirty="0" err="1" smtClean="0">
                <a:solidFill>
                  <a:schemeClr val="tx1"/>
                </a:solidFill>
                <a:latin typeface="+mn-lt"/>
                <a:ea typeface="+mn-ea"/>
                <a:cs typeface="+mn-cs"/>
              </a:rPr>
              <a:t>transdisciplinary</a:t>
            </a:r>
            <a:r>
              <a:rPr lang="en-US" sz="1200" b="0" i="0" u="none" strike="noStrike" kern="1200" baseline="0" dirty="0" smtClean="0">
                <a:solidFill>
                  <a:schemeClr val="tx1"/>
                </a:solidFill>
                <a:latin typeface="+mn-lt"/>
                <a:ea typeface="+mn-ea"/>
                <a:cs typeface="+mn-cs"/>
              </a:rPr>
              <a:t> research in sustainability science, </a:t>
            </a:r>
            <a:r>
              <a:rPr lang="en-US" sz="1200" b="0" i="0" u="none" strike="noStrike" kern="1200" baseline="0" dirty="0" err="1" smtClean="0">
                <a:solidFill>
                  <a:schemeClr val="tx1"/>
                </a:solidFill>
                <a:latin typeface="+mn-lt"/>
                <a:ea typeface="+mn-ea"/>
                <a:cs typeface="+mn-cs"/>
              </a:rPr>
              <a:t>Patric</a:t>
            </a:r>
            <a:r>
              <a:rPr lang="en-US" sz="1200" b="0" i="0" u="none" strike="noStrike" kern="1200" baseline="0" dirty="0" smtClean="0">
                <a:solidFill>
                  <a:schemeClr val="tx1"/>
                </a:solidFill>
                <a:latin typeface="+mn-lt"/>
                <a:ea typeface="+mn-ea"/>
                <a:cs typeface="+mn-cs"/>
              </a:rPr>
              <a:t> Brandt, Anna Ernst, </a:t>
            </a:r>
            <a:r>
              <a:rPr lang="en-US" sz="1200" b="0" i="0" u="none" strike="noStrike" kern="1200" baseline="0" dirty="0" err="1" smtClean="0">
                <a:solidFill>
                  <a:schemeClr val="tx1"/>
                </a:solidFill>
                <a:latin typeface="+mn-lt"/>
                <a:ea typeface="+mn-ea"/>
                <a:cs typeface="+mn-cs"/>
              </a:rPr>
              <a:t>Fabienne</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Gralla</a:t>
            </a:r>
            <a:r>
              <a:rPr lang="en-US" sz="1200" b="0" i="0" u="none" strike="noStrike" kern="1200" baseline="0" dirty="0" smtClean="0">
                <a:solidFill>
                  <a:schemeClr val="tx1"/>
                </a:solidFill>
                <a:latin typeface="+mn-lt"/>
                <a:ea typeface="+mn-ea"/>
                <a:cs typeface="+mn-cs"/>
              </a:rPr>
              <a:t>, Christopher </a:t>
            </a:r>
            <a:r>
              <a:rPr lang="en-US" sz="1200" b="0" i="0" u="none" strike="noStrike" kern="1200" baseline="0" dirty="0" err="1" smtClean="0">
                <a:solidFill>
                  <a:schemeClr val="tx1"/>
                </a:solidFill>
                <a:latin typeface="+mn-lt"/>
                <a:ea typeface="+mn-ea"/>
                <a:cs typeface="+mn-cs"/>
              </a:rPr>
              <a:t>Luederitz</a:t>
            </a:r>
            <a:r>
              <a:rPr lang="en-US" sz="1200" b="0" i="0" u="none" strike="noStrike" kern="1200" baseline="0" dirty="0" smtClean="0">
                <a:solidFill>
                  <a:schemeClr val="tx1"/>
                </a:solidFill>
                <a:latin typeface="+mn-lt"/>
                <a:ea typeface="+mn-ea"/>
                <a:cs typeface="+mn-cs"/>
              </a:rPr>
              <a:t>, Daniel J. Lang, Jens </a:t>
            </a:r>
            <a:r>
              <a:rPr lang="en-US" sz="1200" b="0" i="0" u="none" strike="noStrike" kern="1200" baseline="0" dirty="0" err="1" smtClean="0">
                <a:solidFill>
                  <a:schemeClr val="tx1"/>
                </a:solidFill>
                <a:latin typeface="+mn-lt"/>
                <a:ea typeface="+mn-ea"/>
                <a:cs typeface="+mn-cs"/>
              </a:rPr>
              <a:t>Newig</a:t>
            </a:r>
            <a:r>
              <a:rPr lang="en-US" sz="1200" b="0" i="0" u="none" strike="noStrike" kern="1200" baseline="0" dirty="0" smtClean="0">
                <a:solidFill>
                  <a:schemeClr val="tx1"/>
                </a:solidFill>
                <a:latin typeface="+mn-lt"/>
                <a:ea typeface="+mn-ea"/>
                <a:cs typeface="+mn-cs"/>
              </a:rPr>
              <a:t>, </a:t>
            </a:r>
            <a:r>
              <a:rPr lang="de-DE" sz="1200" b="0" i="0" u="none" strike="noStrike" kern="1200" baseline="0" dirty="0" smtClean="0">
                <a:solidFill>
                  <a:schemeClr val="tx1"/>
                </a:solidFill>
                <a:latin typeface="+mn-lt"/>
                <a:ea typeface="+mn-ea"/>
                <a:cs typeface="+mn-cs"/>
              </a:rPr>
              <a:t>Florian Reinert, David J. </a:t>
            </a:r>
            <a:r>
              <a:rPr lang="de-DE" sz="1200" b="0" i="0" u="none" strike="noStrike" kern="1200" baseline="0" dirty="0" err="1" smtClean="0">
                <a:solidFill>
                  <a:schemeClr val="tx1"/>
                </a:solidFill>
                <a:latin typeface="+mn-lt"/>
                <a:ea typeface="+mn-ea"/>
                <a:cs typeface="+mn-cs"/>
              </a:rPr>
              <a:t>Abson</a:t>
            </a:r>
            <a:r>
              <a:rPr lang="de-DE" sz="1200" b="0" i="0" u="none" strike="noStrike" kern="1200" baseline="0" dirty="0" smtClean="0">
                <a:solidFill>
                  <a:schemeClr val="tx1"/>
                </a:solidFill>
                <a:latin typeface="+mn-lt"/>
                <a:ea typeface="+mn-ea"/>
                <a:cs typeface="+mn-cs"/>
              </a:rPr>
              <a:t>, Henrik von </a:t>
            </a:r>
            <a:r>
              <a:rPr lang="de-DE" sz="1200" b="0" i="0" u="none" strike="noStrike" kern="1200" baseline="0" dirty="0" err="1" smtClean="0">
                <a:solidFill>
                  <a:schemeClr val="tx1"/>
                </a:solidFill>
                <a:latin typeface="+mn-lt"/>
                <a:ea typeface="+mn-ea"/>
                <a:cs typeface="+mn-cs"/>
              </a:rPr>
              <a:t>Wehrden</a:t>
            </a:r>
            <a:r>
              <a:rPr lang="de-DE" sz="1200" b="0" i="0" u="none" strike="noStrike" kern="1200" baseline="0" dirty="0" smtClean="0">
                <a:solidFill>
                  <a:schemeClr val="tx1"/>
                </a:solidFill>
                <a:latin typeface="+mn-lt"/>
                <a:ea typeface="+mn-ea"/>
                <a:cs typeface="+mn-cs"/>
              </a:rPr>
              <a:t>, 2013</a:t>
            </a:r>
            <a:endParaRPr lang="el-GR" dirty="0"/>
          </a:p>
        </p:txBody>
      </p:sp>
      <p:sp>
        <p:nvSpPr>
          <p:cNvPr id="4" name="Θέση αριθμού διαφάνειας 3"/>
          <p:cNvSpPr>
            <a:spLocks noGrp="1"/>
          </p:cNvSpPr>
          <p:nvPr>
            <p:ph type="sldNum" sz="quarter" idx="10"/>
          </p:nvPr>
        </p:nvSpPr>
        <p:spPr/>
        <p:txBody>
          <a:bodyPr/>
          <a:lstStyle/>
          <a:p>
            <a:fld id="{D19E87C8-9090-49A3-9BF7-7C7FAD48530C}" type="slidenum">
              <a:rPr lang="el-GR" smtClean="0"/>
              <a:pPr/>
              <a:t>14</a:t>
            </a:fld>
            <a:endParaRPr lang="el-GR"/>
          </a:p>
        </p:txBody>
      </p:sp>
    </p:spTree>
    <p:extLst>
      <p:ext uri="{BB962C8B-B14F-4D97-AF65-F5344CB8AC3E}">
        <p14:creationId xmlns:p14="http://schemas.microsoft.com/office/powerpoint/2010/main" val="3455354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Overview: The Dynamics of Complex Systems — Examples, Questions, Methods and Concepts, Prof. Peter Sheridan</a:t>
            </a:r>
            <a:r>
              <a:rPr lang="en-US" baseline="0" dirty="0" smtClean="0"/>
              <a:t> </a:t>
            </a:r>
            <a:r>
              <a:rPr lang="en-US" baseline="0" dirty="0" err="1" smtClean="0"/>
              <a:t>Dodds</a:t>
            </a:r>
            <a:r>
              <a:rPr lang="en-US" baseline="0" dirty="0" smtClean="0"/>
              <a:t>, University of Vermont 2013</a:t>
            </a:r>
            <a:endParaRPr lang="el-GR" dirty="0"/>
          </a:p>
        </p:txBody>
      </p:sp>
      <p:sp>
        <p:nvSpPr>
          <p:cNvPr id="4" name="Θέση αριθμού διαφάνειας 3"/>
          <p:cNvSpPr>
            <a:spLocks noGrp="1"/>
          </p:cNvSpPr>
          <p:nvPr>
            <p:ph type="sldNum" sz="quarter" idx="10"/>
          </p:nvPr>
        </p:nvSpPr>
        <p:spPr/>
        <p:txBody>
          <a:bodyPr/>
          <a:lstStyle/>
          <a:p>
            <a:fld id="{D19E87C8-9090-49A3-9BF7-7C7FAD48530C}" type="slidenum">
              <a:rPr lang="el-GR" smtClean="0"/>
              <a:pPr/>
              <a:t>34</a:t>
            </a:fld>
            <a:endParaRPr lang="el-GR"/>
          </a:p>
        </p:txBody>
      </p:sp>
    </p:spTree>
    <p:extLst>
      <p:ext uri="{BB962C8B-B14F-4D97-AF65-F5344CB8AC3E}">
        <p14:creationId xmlns:p14="http://schemas.microsoft.com/office/powerpoint/2010/main" val="37752282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Second Dimension— Crosscutting Concepts Understanding </a:t>
            </a:r>
            <a:r>
              <a:rPr lang="en-US" sz="1200" b="0" i="1" u="none" strike="noStrike" kern="1200" baseline="0" dirty="0" smtClean="0">
                <a:solidFill>
                  <a:schemeClr val="tx1"/>
                </a:solidFill>
                <a:latin typeface="+mn-lt"/>
                <a:ea typeface="+mn-ea"/>
                <a:cs typeface="+mn-cs"/>
              </a:rPr>
              <a:t>A Framework for K–12 Science Education By Richard A. </a:t>
            </a:r>
            <a:r>
              <a:rPr lang="en-US" sz="1200" b="0" i="1" u="none" strike="noStrike" kern="1200" baseline="0" dirty="0" err="1" smtClean="0">
                <a:solidFill>
                  <a:schemeClr val="tx1"/>
                </a:solidFill>
                <a:latin typeface="+mn-lt"/>
                <a:ea typeface="+mn-ea"/>
                <a:cs typeface="+mn-cs"/>
              </a:rPr>
              <a:t>Duschl</a:t>
            </a:r>
            <a:r>
              <a:rPr lang="en-US" sz="1200" b="0" i="1" u="none" strike="noStrike" kern="1200" baseline="0" dirty="0" smtClean="0">
                <a:solidFill>
                  <a:schemeClr val="tx1"/>
                </a:solidFill>
                <a:latin typeface="+mn-lt"/>
                <a:ea typeface="+mn-ea"/>
                <a:cs typeface="+mn-cs"/>
              </a:rPr>
              <a:t>, 2012</a:t>
            </a:r>
            <a:endParaRPr lang="el-GR" dirty="0"/>
          </a:p>
        </p:txBody>
      </p:sp>
      <p:sp>
        <p:nvSpPr>
          <p:cNvPr id="4" name="Θέση αριθμού διαφάνειας 3"/>
          <p:cNvSpPr>
            <a:spLocks noGrp="1"/>
          </p:cNvSpPr>
          <p:nvPr>
            <p:ph type="sldNum" sz="quarter" idx="10"/>
          </p:nvPr>
        </p:nvSpPr>
        <p:spPr/>
        <p:txBody>
          <a:bodyPr/>
          <a:lstStyle/>
          <a:p>
            <a:fld id="{D19E87C8-9090-49A3-9BF7-7C7FAD48530C}" type="slidenum">
              <a:rPr lang="el-GR" smtClean="0"/>
              <a:pPr/>
              <a:t>69</a:t>
            </a:fld>
            <a:endParaRPr lang="el-GR"/>
          </a:p>
        </p:txBody>
      </p:sp>
    </p:spTree>
    <p:extLst>
      <p:ext uri="{BB962C8B-B14F-4D97-AF65-F5344CB8AC3E}">
        <p14:creationId xmlns:p14="http://schemas.microsoft.com/office/powerpoint/2010/main" val="1243687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l-GR" smtClean="0"/>
              <a:t>Στυλ κύριου τίτλου</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dirty="0"/>
          </a:p>
        </p:txBody>
      </p:sp>
      <p:sp>
        <p:nvSpPr>
          <p:cNvPr id="4" name="Date Placeholder 3"/>
          <p:cNvSpPr>
            <a:spLocks noGrp="1"/>
          </p:cNvSpPr>
          <p:nvPr>
            <p:ph type="dt" sz="half" idx="10"/>
          </p:nvPr>
        </p:nvSpPr>
        <p:spPr/>
        <p:txBody>
          <a:bodyPr/>
          <a:lstStyle/>
          <a:p>
            <a:fld id="{0C96B7CE-E5F1-4AD2-B2C7-D1F42E2B9FDC}" type="datetime1">
              <a:rPr lang="el-GR" smtClean="0"/>
              <a:pPr/>
              <a:t>23/10/2016</a:t>
            </a:fld>
            <a:endParaRPr lang="el-GR"/>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l-GR"/>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3C84320D-D16C-4654-B441-E5DBDE9C8ECD}" type="slidenum">
              <a:rPr lang="el-GR" smtClean="0"/>
              <a:pPr/>
              <a:t>‹#›</a:t>
            </a:fld>
            <a:endParaRPr lang="el-GR"/>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Vertical Text Placeholder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A847DF1F-416D-4FC3-AF57-7979E4995BF2}" type="datetime1">
              <a:rPr lang="el-GR" smtClean="0"/>
              <a:pPr/>
              <a:t>23/10/2016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3C84320D-D16C-4654-B441-E5DBDE9C8EC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01FD3052-90FF-4C47-BA3F-6139F6967466}" type="datetime1">
              <a:rPr lang="el-GR" smtClean="0"/>
              <a:pPr/>
              <a:t>23/10/2016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a:xfrm>
            <a:off x="6096000" y="6356350"/>
            <a:ext cx="762000" cy="365125"/>
          </a:xfrm>
        </p:spPr>
        <p:txBody>
          <a:bodyPr/>
          <a:lstStyle/>
          <a:p>
            <a:fld id="{3C84320D-D16C-4654-B441-E5DBDE9C8ECD}" type="slidenum">
              <a:rPr lang="el-GR" smtClean="0"/>
              <a:pPr/>
              <a:t>‹#›</a:t>
            </a:fld>
            <a:endParaRPr lang="el-GR"/>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63DEC12E-8AFE-427E-851E-AE957F14AD57}" type="datetime1">
              <a:rPr lang="el-GR" smtClean="0"/>
              <a:pPr/>
              <a:t>23/10/2016</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35528606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414E3F04-34A8-4711-A896-E164D5025E72}" type="datetime1">
              <a:rPr lang="el-GR" smtClean="0"/>
              <a:pPr/>
              <a:t>23/10/2016</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36571766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D43675AE-5E03-458C-AA27-43B2C68904AA}" type="datetime1">
              <a:rPr lang="el-GR" smtClean="0"/>
              <a:pPr/>
              <a:t>23/10/2016</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11406241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94A6105A-F6E3-4104-A7CE-DEDC6FD78AA2}" type="datetime1">
              <a:rPr lang="el-GR" smtClean="0"/>
              <a:pPr/>
              <a:t>23/10/2016</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12925808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9ABA95C5-3DE9-4CA8-B1FC-D3EB44433896}" type="datetime1">
              <a:rPr lang="el-GR" smtClean="0"/>
              <a:pPr/>
              <a:t>23/10/2016</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39571467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0479210C-326B-4982-85F1-59D34D0064B9}" type="datetime1">
              <a:rPr lang="el-GR" smtClean="0"/>
              <a:pPr/>
              <a:t>23/10/2016</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40982666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F35DE845-A7BC-4E19-983C-C59FA3D70683}" type="datetime1">
              <a:rPr lang="el-GR" smtClean="0"/>
              <a:pPr/>
              <a:t>23/10/2016</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228764041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D148600-8FE3-4E2F-9649-FE74DADBB1DD}" type="datetime1">
              <a:rPr lang="el-GR" smtClean="0"/>
              <a:pPr/>
              <a:t>23/10/2016</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2327131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8973FC50-B8B2-4516-BFC3-E6B407A90E2A}" type="datetime1">
              <a:rPr lang="el-GR" smtClean="0"/>
              <a:pPr/>
              <a:t>23/10/2016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3C84320D-D16C-4654-B441-E5DBDE9C8ECD}" type="slidenum">
              <a:rPr lang="el-GR" smtClean="0"/>
              <a:pPr/>
              <a:t>‹#›</a:t>
            </a:fld>
            <a:endParaRPr lang="el-G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BFCE3024-DD07-4D0A-8365-DA02D4C30651}" type="datetime1">
              <a:rPr lang="el-GR" smtClean="0"/>
              <a:pPr/>
              <a:t>23/10/2016</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31937599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90CB6C5B-1ACD-4A28-B39D-E58127AEC3FD}" type="datetime1">
              <a:rPr lang="el-GR" smtClean="0"/>
              <a:pPr/>
              <a:t>23/10/2016</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14304602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3B4EF6DD-E916-4C39-9B4B-981B793D97D5}" type="datetime1">
              <a:rPr lang="el-GR" smtClean="0"/>
              <a:pPr/>
              <a:t>23/10/2016</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E7AE16FE-9491-4506-8D1D-E0A0145D6893}" type="slidenum">
              <a:rPr lang="el-GR" smtClean="0"/>
              <a:pPr/>
              <a:t>‹#›</a:t>
            </a:fld>
            <a:endParaRPr lang="el-GR"/>
          </a:p>
        </p:txBody>
      </p:sp>
    </p:spTree>
    <p:extLst>
      <p:ext uri="{BB962C8B-B14F-4D97-AF65-F5344CB8AC3E}">
        <p14:creationId xmlns:p14="http://schemas.microsoft.com/office/powerpoint/2010/main" val="212150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l-GR" smtClean="0"/>
              <a:t>Στυλ κύριου τίτλου</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ABF9ECDF-C2DB-4A1C-95DF-E0E0D51E1DE8}" type="datetime1">
              <a:rPr lang="el-GR" smtClean="0"/>
              <a:pPr/>
              <a:t>23/10/2016</a:t>
            </a:fld>
            <a:endParaRPr lang="el-GR"/>
          </a:p>
        </p:txBody>
      </p:sp>
      <p:sp>
        <p:nvSpPr>
          <p:cNvPr id="5" name="Footer Placeholder 4"/>
          <p:cNvSpPr>
            <a:spLocks noGrp="1"/>
          </p:cNvSpPr>
          <p:nvPr>
            <p:ph type="ftr" sz="quarter" idx="11"/>
          </p:nvPr>
        </p:nvSpPr>
        <p:spPr>
          <a:xfrm>
            <a:off x="5791200" y="6356350"/>
            <a:ext cx="2895600" cy="365125"/>
          </a:xfrm>
        </p:spPr>
        <p:txBody>
          <a:bodyPr/>
          <a:lstStyle/>
          <a:p>
            <a:endParaRPr lang="el-GR"/>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3C84320D-D16C-4654-B441-E5DBDE9C8ECD}" type="slidenum">
              <a:rPr lang="el-GR" smtClean="0"/>
              <a:pPr/>
              <a:t>‹#›</a:t>
            </a:fld>
            <a:endParaRPr lang="el-GR"/>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Date Placeholder 4"/>
          <p:cNvSpPr>
            <a:spLocks noGrp="1"/>
          </p:cNvSpPr>
          <p:nvPr>
            <p:ph type="dt" sz="half" idx="10"/>
          </p:nvPr>
        </p:nvSpPr>
        <p:spPr/>
        <p:txBody>
          <a:bodyPr/>
          <a:lstStyle/>
          <a:p>
            <a:fld id="{AE7DB0E4-ED83-4F6B-BDF1-01B3B3263C47}" type="datetime1">
              <a:rPr lang="el-GR" smtClean="0"/>
              <a:pPr/>
              <a:t>23/10/2016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3C84320D-D16C-4654-B441-E5DBDE9C8ECD}"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Στυλ κύριου τίτλου</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Date Placeholder 6"/>
          <p:cNvSpPr>
            <a:spLocks noGrp="1"/>
          </p:cNvSpPr>
          <p:nvPr>
            <p:ph type="dt" sz="half" idx="10"/>
          </p:nvPr>
        </p:nvSpPr>
        <p:spPr/>
        <p:txBody>
          <a:bodyPr/>
          <a:lstStyle/>
          <a:p>
            <a:fld id="{BE9FFF4E-D125-48D7-B6E0-8F589C367B46}" type="datetime1">
              <a:rPr lang="el-GR" smtClean="0"/>
              <a:pPr/>
              <a:t>23/10/2016</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3C84320D-D16C-4654-B441-E5DBDE9C8ECD}" type="slidenum">
              <a:rPr lang="el-GR" smtClean="0"/>
              <a:pPr/>
              <a:t>‹#›</a:t>
            </a:fld>
            <a:endParaRPr lang="el-G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720080"/>
          </a:xfrm>
        </p:spPr>
        <p:txBody>
          <a:bodyPr/>
          <a:lstStyle/>
          <a:p>
            <a:r>
              <a:rPr lang="el-GR" dirty="0" smtClean="0"/>
              <a:t>Στυλ κύριου τίτλου</a:t>
            </a:r>
            <a:endParaRPr lang="en-US" dirty="0"/>
          </a:p>
        </p:txBody>
      </p:sp>
      <p:sp>
        <p:nvSpPr>
          <p:cNvPr id="3" name="Date Placeholder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3C84320D-D16C-4654-B441-E5DBDE9C8ECD}" type="slidenum">
              <a:rPr lang="el-GR" smtClean="0"/>
              <a:pPr/>
              <a:t>‹#›</a:t>
            </a:fld>
            <a:endParaRPr lang="el-GR"/>
          </a:p>
        </p:txBody>
      </p:sp>
      <p:sp>
        <p:nvSpPr>
          <p:cNvPr id="7" name="Θέση περιεχομένου 6"/>
          <p:cNvSpPr>
            <a:spLocks noGrp="1"/>
          </p:cNvSpPr>
          <p:nvPr>
            <p:ph sz="quarter" idx="13"/>
          </p:nvPr>
        </p:nvSpPr>
        <p:spPr>
          <a:xfrm>
            <a:off x="1187624" y="1844824"/>
            <a:ext cx="6768752" cy="4104456"/>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pic>
        <p:nvPicPr>
          <p:cNvPr id="8" name="Εικόνα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5536" y="192517"/>
            <a:ext cx="1260000" cy="360000"/>
          </a:xfrm>
          <a:prstGeom prst="rect">
            <a:avLst/>
          </a:prstGeom>
        </p:spPr>
      </p:pic>
      <p:pic>
        <p:nvPicPr>
          <p:cNvPr id="9" name="Εικόνα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24328" y="192517"/>
            <a:ext cx="1224741" cy="360000"/>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2645C9-79A7-42BA-9133-75DB0C43626E}" type="datetime1">
              <a:rPr lang="el-GR" smtClean="0"/>
              <a:pPr/>
              <a:t>23/10/2016</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3C84320D-D16C-4654-B441-E5DBDE9C8ECD}"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l-GR" smtClean="0"/>
              <a:t>Στυλ κύριου τίτλου</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Date Placeholder 4"/>
          <p:cNvSpPr>
            <a:spLocks noGrp="1"/>
          </p:cNvSpPr>
          <p:nvPr>
            <p:ph type="dt" sz="half" idx="10"/>
          </p:nvPr>
        </p:nvSpPr>
        <p:spPr/>
        <p:txBody>
          <a:bodyPr/>
          <a:lstStyle/>
          <a:p>
            <a:fld id="{24AF96EE-7F53-4D65-8F37-00F4D6C3A08C}" type="datetime1">
              <a:rPr lang="el-GR" smtClean="0"/>
              <a:pPr/>
              <a:t>23/10/2016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3C84320D-D16C-4654-B441-E5DBDE9C8ECD}" type="slidenum">
              <a:rPr lang="el-GR" smtClean="0"/>
              <a:pPr/>
              <a:t>‹#›</a:t>
            </a:fld>
            <a:endParaRPr lang="el-GR"/>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smtClean="0"/>
              <a:t>Κάντε κλικ στο εικονίδιο για να προσθέσετε μια εικόνα</a:t>
            </a:r>
            <a:endParaRPr lang="en-US" dirty="0"/>
          </a:p>
        </p:txBody>
      </p:sp>
      <p:sp>
        <p:nvSpPr>
          <p:cNvPr id="5" name="Date Placeholder 4"/>
          <p:cNvSpPr>
            <a:spLocks noGrp="1"/>
          </p:cNvSpPr>
          <p:nvPr>
            <p:ph type="dt" sz="half" idx="10"/>
          </p:nvPr>
        </p:nvSpPr>
        <p:spPr/>
        <p:txBody>
          <a:bodyPr/>
          <a:lstStyle/>
          <a:p>
            <a:fld id="{510F328B-3124-4410-9D32-EFEADCB53A07}" type="datetime1">
              <a:rPr lang="el-GR" smtClean="0"/>
              <a:pPr/>
              <a:t>23/10/2016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3C84320D-D16C-4654-B441-E5DBDE9C8ECD}" type="slidenum">
              <a:rPr lang="el-GR" smtClean="0"/>
              <a:pPr/>
              <a:t>‹#›</a:t>
            </a:fld>
            <a:endParaRPr lang="el-GR"/>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l-GR" smtClean="0"/>
              <a:t>Στυλ κύριου τίτλου</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l-GR" smtClean="0"/>
              <a:t>Στυλ κύριου τίτλου</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dirty="0" smtClean="0"/>
              <a:t>Στυλ υποδείγματος κειμένου</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42068DC4-2E76-48AB-B34B-308188F02E60}" type="datetime1">
              <a:rPr lang="el-GR" smtClean="0"/>
              <a:pPr/>
              <a:t>23/10/2016</a:t>
            </a:fld>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3C84320D-D16C-4654-B441-E5DBDE9C8ECD}" type="slidenum">
              <a:rPr lang="el-GR" smtClean="0"/>
              <a:pPr/>
              <a:t>‹#›</a:t>
            </a:fld>
            <a:endParaRPr lang="el-GR"/>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iming>
    <p:tnLst>
      <p:par>
        <p:cTn id="1" dur="indefinite" restart="never" nodeType="tmRoot"/>
      </p:par>
    </p:tnLst>
  </p:timing>
  <p:hf hdr="0" ftr="0"/>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854198-51E9-460D-8628-A50FE524B82A}" type="datetime1">
              <a:rPr lang="el-GR" smtClean="0"/>
              <a:pPr/>
              <a:t>23/10/2016</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E16FE-9491-4506-8D1D-E0A0145D6893}" type="slidenum">
              <a:rPr lang="el-GR" smtClean="0"/>
              <a:pPr/>
              <a:t>‹#›</a:t>
            </a:fld>
            <a:endParaRPr lang="el-GR"/>
          </a:p>
        </p:txBody>
      </p:sp>
    </p:spTree>
    <p:extLst>
      <p:ext uri="{BB962C8B-B14F-4D97-AF65-F5344CB8AC3E}">
        <p14:creationId xmlns:p14="http://schemas.microsoft.com/office/powerpoint/2010/main" val="4081662602"/>
      </p:ext>
    </p:extLst>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iming>
    <p:tnLst>
      <p:par>
        <p:cTn id="1" dur="indefinite" restart="never" nodeType="tmRoot"/>
      </p:par>
    </p:tnLst>
  </p:timing>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www.uoi.gr/en/" TargetMode="External"/><Relationship Id="rId2" Type="http://schemas.openxmlformats.org/officeDocument/2006/relationships/hyperlink" Target="http://www.unina.it/home" TargetMode="Externa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microsoft.com/office/2007/relationships/hdphoto" Target="../media/hdphoto1.wdp"/></Relationships>
</file>

<file path=ppt/slides/_rels/slide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microsoft.com/office/2007/relationships/hdphoto" Target="../media/hdphoto1.wdp"/></Relationships>
</file>

<file path=ppt/slides/_rels/slide4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5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5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5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6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21.jpeg"/></Relationships>
</file>

<file path=ppt/slides/_rels/slide6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6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27.jpe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sz="4800" b="1" dirty="0" smtClean="0"/>
              <a:t/>
            </a:r>
            <a:br>
              <a:rPr lang="el-GR" sz="4800" b="1" dirty="0" smtClean="0"/>
            </a:br>
            <a:r>
              <a:rPr lang="el-GR" sz="4800" b="1" dirty="0" smtClean="0"/>
              <a:t> Συμμετοχικές μέθοδοι </a:t>
            </a:r>
            <a:r>
              <a:rPr lang="el-GR" sz="4800" b="1" dirty="0"/>
              <a:t>στη βιώσιμη διαχείριση των φυσικών πόρων</a:t>
            </a:r>
            <a:endParaRPr lang="el-GR" sz="4800" dirty="0"/>
          </a:p>
        </p:txBody>
      </p:sp>
      <p:sp>
        <p:nvSpPr>
          <p:cNvPr id="3" name="Υπότιτλος 2"/>
          <p:cNvSpPr>
            <a:spLocks noGrp="1"/>
          </p:cNvSpPr>
          <p:nvPr>
            <p:ph type="subTitle" idx="1"/>
          </p:nvPr>
        </p:nvSpPr>
        <p:spPr/>
        <p:txBody>
          <a:bodyPr/>
          <a:lstStyle/>
          <a:p>
            <a:r>
              <a:rPr lang="en-US" sz="2800" b="1" dirty="0"/>
              <a:t>Module </a:t>
            </a:r>
            <a:r>
              <a:rPr lang="en-US" sz="2800" b="1" dirty="0" smtClean="0"/>
              <a:t>3</a:t>
            </a:r>
            <a:endParaRPr lang="el-GR" sz="2800" dirty="0"/>
          </a:p>
          <a:p>
            <a:endParaRPr lang="el-GR" dirty="0"/>
          </a:p>
        </p:txBody>
      </p:sp>
    </p:spTree>
    <p:extLst>
      <p:ext uri="{BB962C8B-B14F-4D97-AF65-F5344CB8AC3E}">
        <p14:creationId xmlns:p14="http://schemas.microsoft.com/office/powerpoint/2010/main" val="26933460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err="1" smtClean="0"/>
              <a:t>Ασκηση</a:t>
            </a:r>
            <a:r>
              <a:rPr lang="el-GR" b="1" dirty="0" smtClean="0"/>
              <a:t> </a:t>
            </a:r>
            <a:r>
              <a:rPr lang="en-US" b="1" dirty="0" smtClean="0"/>
              <a:t>3</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10</a:t>
            </a:fld>
            <a:endParaRPr lang="el-GR"/>
          </a:p>
        </p:txBody>
      </p:sp>
      <p:sp>
        <p:nvSpPr>
          <p:cNvPr id="5" name="Θέση περιεχομένου 4"/>
          <p:cNvSpPr>
            <a:spLocks noGrp="1"/>
          </p:cNvSpPr>
          <p:nvPr>
            <p:ph sz="quarter" idx="13"/>
          </p:nvPr>
        </p:nvSpPr>
        <p:spPr>
          <a:xfrm>
            <a:off x="683568" y="1988840"/>
            <a:ext cx="7704856" cy="3960440"/>
          </a:xfrm>
        </p:spPr>
        <p:txBody>
          <a:bodyPr>
            <a:normAutofit lnSpcReduction="10000"/>
          </a:bodyPr>
          <a:lstStyle/>
          <a:p>
            <a:pPr marL="0" indent="0">
              <a:buNone/>
            </a:pPr>
            <a:r>
              <a:rPr lang="el-GR" b="1" dirty="0" smtClean="0"/>
              <a:t>Τα </a:t>
            </a:r>
            <a:r>
              <a:rPr lang="el-GR" b="1" dirty="0"/>
              <a:t>δ</a:t>
            </a:r>
            <a:r>
              <a:rPr lang="el-GR" b="1" dirty="0" smtClean="0"/>
              <a:t>ιεπιστημονική </a:t>
            </a:r>
            <a:r>
              <a:rPr lang="el-GR" b="1" dirty="0"/>
              <a:t>έργα μπορούν να χωριστούν σε τρεις διακριτές φάσεις της διαδικασίας:</a:t>
            </a:r>
          </a:p>
          <a:p>
            <a:r>
              <a:rPr lang="el-GR" b="1" dirty="0"/>
              <a:t>"Προσδιορισμός προβλήματος και η δόμηση", όπου το πρόβλημα συλλογικά εντοπιστεί,</a:t>
            </a:r>
          </a:p>
          <a:p>
            <a:r>
              <a:rPr lang="el-GR" b="1" dirty="0"/>
              <a:t>«Ανάλυση του προβλήματος» η συν-δημιουργία λύση προσανατολισμένη και μεταβιβάσιμες γνώσεις και</a:t>
            </a:r>
          </a:p>
          <a:p>
            <a:r>
              <a:rPr lang="el-GR" b="1" dirty="0"/>
              <a:t>"Ενσωμάτωση και εφαρμογή» - η εφαρμογή των αποτελεσμάτων στην πράξη (</a:t>
            </a:r>
            <a:r>
              <a:rPr lang="el-GR" b="1" dirty="0" err="1"/>
              <a:t>Pohl</a:t>
            </a:r>
            <a:r>
              <a:rPr lang="el-GR" b="1" dirty="0"/>
              <a:t> και </a:t>
            </a:r>
            <a:r>
              <a:rPr lang="el-GR" b="1" dirty="0" err="1"/>
              <a:t>Hirsch</a:t>
            </a:r>
            <a:r>
              <a:rPr lang="el-GR" b="1" dirty="0"/>
              <a:t> </a:t>
            </a:r>
            <a:r>
              <a:rPr lang="el-GR" b="1" dirty="0" err="1"/>
              <a:t>Hadorn</a:t>
            </a:r>
            <a:r>
              <a:rPr lang="el-GR" b="1" dirty="0"/>
              <a:t>, 2008a).</a:t>
            </a:r>
            <a:endParaRPr lang="el-GR" dirty="0"/>
          </a:p>
        </p:txBody>
      </p:sp>
    </p:spTree>
    <p:extLst>
      <p:ext uri="{BB962C8B-B14F-4D97-AF65-F5344CB8AC3E}">
        <p14:creationId xmlns:p14="http://schemas.microsoft.com/office/powerpoint/2010/main" val="3549369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err="1" smtClean="0"/>
              <a:t>Ασκηση</a:t>
            </a:r>
            <a:r>
              <a:rPr lang="en-US" b="1" dirty="0" smtClean="0"/>
              <a:t> </a:t>
            </a:r>
            <a:r>
              <a:rPr lang="en-US" b="1" dirty="0"/>
              <a:t>3</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11</a:t>
            </a:fld>
            <a:endParaRPr lang="el-GR"/>
          </a:p>
        </p:txBody>
      </p:sp>
      <p:sp>
        <p:nvSpPr>
          <p:cNvPr id="5" name="Θέση περιεχομένου 4"/>
          <p:cNvSpPr>
            <a:spLocks noGrp="1"/>
          </p:cNvSpPr>
          <p:nvPr>
            <p:ph sz="quarter" idx="13"/>
          </p:nvPr>
        </p:nvSpPr>
        <p:spPr>
          <a:xfrm>
            <a:off x="827584" y="2060848"/>
            <a:ext cx="7416824" cy="3888432"/>
          </a:xfrm>
        </p:spPr>
        <p:txBody>
          <a:bodyPr>
            <a:normAutofit fontScale="92500"/>
          </a:bodyPr>
          <a:lstStyle/>
          <a:p>
            <a:pPr marL="0" indent="0" algn="just">
              <a:buNone/>
            </a:pPr>
            <a:r>
              <a:rPr lang="el-GR" b="1" dirty="0"/>
              <a:t>Γνώση μοιράζονται μεταξύ τους μελετητές και επαγγελματίες στο πλαίσιο της διεπιστημονικής έργα μπορούν να ταξινομηθούν με βάση τρία είδη γνώσης:</a:t>
            </a:r>
          </a:p>
          <a:p>
            <a:pPr algn="just"/>
            <a:r>
              <a:rPr lang="el-GR" b="1" dirty="0"/>
              <a:t>"Γνώση σύστημα" η παρατήρηση του συστήματος,</a:t>
            </a:r>
          </a:p>
          <a:p>
            <a:pPr algn="just"/>
            <a:r>
              <a:rPr lang="el-GR" b="1" dirty="0"/>
              <a:t>"Γνώση στόχος» η γνώση της επιθυμητής κατάστασης του στόχου, και</a:t>
            </a:r>
          </a:p>
          <a:p>
            <a:pPr algn="just"/>
            <a:r>
              <a:rPr lang="el-GR" b="1" dirty="0"/>
              <a:t>"Γνώση μεταμόρφωση» η αναγκαία για την ενίσχυση των διαδικασιών μετασχηματισμού της γνώσης (</a:t>
            </a:r>
            <a:r>
              <a:rPr lang="el-GR" b="1" dirty="0" err="1"/>
              <a:t>ProClim</a:t>
            </a:r>
            <a:r>
              <a:rPr lang="el-GR" b="1" dirty="0"/>
              <a:t>, 1997: 15).</a:t>
            </a:r>
          </a:p>
        </p:txBody>
      </p:sp>
    </p:spTree>
    <p:extLst>
      <p:ext uri="{BB962C8B-B14F-4D97-AF65-F5344CB8AC3E}">
        <p14:creationId xmlns:p14="http://schemas.microsoft.com/office/powerpoint/2010/main" val="14602973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err="1" smtClean="0"/>
              <a:t>Ασκηση</a:t>
            </a:r>
            <a:r>
              <a:rPr lang="en-US" b="1" dirty="0" smtClean="0"/>
              <a:t> 4</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12</a:t>
            </a:fld>
            <a:endParaRPr lang="el-GR"/>
          </a:p>
        </p:txBody>
      </p:sp>
      <p:sp>
        <p:nvSpPr>
          <p:cNvPr id="5" name="Θέση περιεχομένου 4"/>
          <p:cNvSpPr>
            <a:spLocks noGrp="1"/>
          </p:cNvSpPr>
          <p:nvPr>
            <p:ph sz="quarter" idx="13"/>
          </p:nvPr>
        </p:nvSpPr>
        <p:spPr>
          <a:xfrm>
            <a:off x="539552" y="1988840"/>
            <a:ext cx="7920880" cy="4392488"/>
          </a:xfrm>
        </p:spPr>
        <p:txBody>
          <a:bodyPr>
            <a:normAutofit/>
          </a:bodyPr>
          <a:lstStyle/>
          <a:p>
            <a:pPr algn="just"/>
            <a:r>
              <a:rPr lang="el-GR" b="1" dirty="0" smtClean="0"/>
              <a:t>Εμπλοκή </a:t>
            </a:r>
            <a:r>
              <a:rPr lang="el-GR" b="1" dirty="0"/>
              <a:t>επαγγελματιών </a:t>
            </a:r>
            <a:r>
              <a:rPr lang="el-GR" b="1" dirty="0" smtClean="0"/>
              <a:t>.</a:t>
            </a:r>
            <a:endParaRPr lang="el-GR" b="1" dirty="0"/>
          </a:p>
          <a:p>
            <a:pPr algn="just"/>
            <a:r>
              <a:rPr lang="el-GR" b="1" dirty="0"/>
              <a:t>Η σχέση μεταξύ επαγγελματιών και επιστημόνων ορίζει ένα περαιτέρω σημαντικό στοιχείο του διεπιστημονικές προσεγγίσεις? Ωστόσο, η συμμετοχή των επαγγελματιών στο πλαίσιο διεπιστημονικής έργα μπορεί να συμβεί σε πολύ διαφορετικές εντάσεις.</a:t>
            </a:r>
          </a:p>
          <a:p>
            <a:pPr algn="just"/>
            <a:r>
              <a:rPr lang="el-GR" b="1" dirty="0"/>
              <a:t>Ένταση της συμμετοχής κυμαίνεται από:</a:t>
            </a:r>
          </a:p>
          <a:p>
            <a:pPr algn="just"/>
            <a:r>
              <a:rPr lang="el-GR" b="1" dirty="0" smtClean="0"/>
              <a:t> «Πληροφορίες</a:t>
            </a:r>
            <a:r>
              <a:rPr lang="el-GR" b="1" dirty="0"/>
              <a:t>" που περιλαμβάνει </a:t>
            </a:r>
            <a:r>
              <a:rPr lang="el-GR" b="1" dirty="0" err="1"/>
              <a:t>μονόδρομη</a:t>
            </a:r>
            <a:r>
              <a:rPr lang="el-GR" b="1" dirty="0"/>
              <a:t> επικοινωνία των πληροφοριών σε μια πιο περιορισμένη μορφή,</a:t>
            </a:r>
            <a:endParaRPr lang="en-US" sz="2400" b="1" dirty="0" smtClean="0"/>
          </a:p>
        </p:txBody>
      </p:sp>
    </p:spTree>
    <p:extLst>
      <p:ext uri="{BB962C8B-B14F-4D97-AF65-F5344CB8AC3E}">
        <p14:creationId xmlns:p14="http://schemas.microsoft.com/office/powerpoint/2010/main" val="37992004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err="1" smtClean="0"/>
              <a:t>Ασκηση</a:t>
            </a:r>
            <a:r>
              <a:rPr lang="en-US" b="1" dirty="0" smtClean="0"/>
              <a:t> </a:t>
            </a:r>
            <a:r>
              <a:rPr lang="en-US" b="1" dirty="0"/>
              <a:t>4</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13</a:t>
            </a:fld>
            <a:endParaRPr lang="el-GR"/>
          </a:p>
        </p:txBody>
      </p:sp>
      <p:sp>
        <p:nvSpPr>
          <p:cNvPr id="5" name="Θέση περιεχομένου 4"/>
          <p:cNvSpPr>
            <a:spLocks noGrp="1"/>
          </p:cNvSpPr>
          <p:nvPr>
            <p:ph sz="quarter" idx="13"/>
          </p:nvPr>
        </p:nvSpPr>
        <p:spPr>
          <a:xfrm>
            <a:off x="971600" y="2204864"/>
            <a:ext cx="7272808" cy="3744416"/>
          </a:xfrm>
        </p:spPr>
        <p:txBody>
          <a:bodyPr>
            <a:normAutofit/>
          </a:bodyPr>
          <a:lstStyle/>
          <a:p>
            <a:pPr lvl="1" indent="-342900" algn="just"/>
            <a:r>
              <a:rPr lang="el-GR" sz="2400" b="1" dirty="0" smtClean="0">
                <a:sym typeface="Wingdings" pitchFamily="2" charset="2"/>
              </a:rPr>
              <a:t>"</a:t>
            </a:r>
            <a:r>
              <a:rPr lang="el-GR" sz="2400" b="1" dirty="0">
                <a:sym typeface="Wingdings" pitchFamily="2" charset="2"/>
              </a:rPr>
              <a:t>Διαβούλευση", το οποίο απαιτεί στενότερη επικοινωνία συμπεριλαμβανομένων των </a:t>
            </a:r>
            <a:r>
              <a:rPr lang="el-GR" sz="2400" b="1" dirty="0" smtClean="0">
                <a:sym typeface="Wingdings" pitchFamily="2" charset="2"/>
              </a:rPr>
              <a:t>απαντήσεων</a:t>
            </a:r>
            <a:r>
              <a:rPr lang="el-GR" sz="2400" b="1" dirty="0">
                <a:sym typeface="Wingdings" pitchFamily="2" charset="2"/>
              </a:rPr>
              <a:t> </a:t>
            </a:r>
            <a:r>
              <a:rPr lang="el-GR" sz="2400" b="1" dirty="0" smtClean="0">
                <a:sym typeface="Wingdings" pitchFamily="2" charset="2"/>
              </a:rPr>
              <a:t>"Συνεργασία</a:t>
            </a:r>
            <a:r>
              <a:rPr lang="el-GR" sz="2400" b="1" dirty="0">
                <a:sym typeface="Wingdings" pitchFamily="2" charset="2"/>
              </a:rPr>
              <a:t>" </a:t>
            </a:r>
            <a:endParaRPr lang="el-GR" sz="2400" b="1" dirty="0" smtClean="0">
              <a:sym typeface="Wingdings" pitchFamily="2" charset="2"/>
            </a:endParaRPr>
          </a:p>
          <a:p>
            <a:pPr lvl="1" indent="-342900" algn="just"/>
            <a:r>
              <a:rPr lang="el-GR" sz="2400" b="1" dirty="0">
                <a:sym typeface="Wingdings" pitchFamily="2" charset="2"/>
              </a:rPr>
              <a:t>Π</a:t>
            </a:r>
            <a:r>
              <a:rPr lang="el-GR" sz="2400" b="1" dirty="0" smtClean="0">
                <a:sym typeface="Wingdings" pitchFamily="2" charset="2"/>
              </a:rPr>
              <a:t>ου </a:t>
            </a:r>
            <a:r>
              <a:rPr lang="el-GR" sz="2400" b="1" dirty="0">
                <a:sym typeface="Wingdings" pitchFamily="2" charset="2"/>
              </a:rPr>
              <a:t>απαιτεί ότι οι συμμετέχοντες έχουν αξιοσημείωτη επιρροή στην έκβαση, και</a:t>
            </a:r>
          </a:p>
          <a:p>
            <a:pPr lvl="1" indent="-342900" algn="just"/>
            <a:r>
              <a:rPr lang="el-GR" sz="2400" b="1" dirty="0" smtClean="0">
                <a:sym typeface="Wingdings" pitchFamily="2" charset="2"/>
              </a:rPr>
              <a:t>"</a:t>
            </a:r>
            <a:r>
              <a:rPr lang="el-GR" sz="2400" b="1" dirty="0">
                <a:sym typeface="Wingdings" pitchFamily="2" charset="2"/>
              </a:rPr>
              <a:t>Ενδυνάμωση" εδώ η αρχή για να αποφασίσει δίνεται στους επαγγελματίες (</a:t>
            </a:r>
            <a:r>
              <a:rPr lang="el-GR" sz="2400" b="1" dirty="0" err="1">
                <a:sym typeface="Wingdings" pitchFamily="2" charset="2"/>
              </a:rPr>
              <a:t>Kruetli</a:t>
            </a:r>
            <a:r>
              <a:rPr lang="el-GR" sz="2400" b="1" dirty="0">
                <a:sym typeface="Wingdings" pitchFamily="2" charset="2"/>
              </a:rPr>
              <a:t> </a:t>
            </a:r>
            <a:r>
              <a:rPr lang="el-GR" sz="2400" b="1" dirty="0" err="1">
                <a:sym typeface="Wingdings" pitchFamily="2" charset="2"/>
              </a:rPr>
              <a:t>et</a:t>
            </a:r>
            <a:r>
              <a:rPr lang="el-GR" sz="2400" b="1" dirty="0">
                <a:sym typeface="Wingdings" pitchFamily="2" charset="2"/>
              </a:rPr>
              <a:t> </a:t>
            </a:r>
            <a:r>
              <a:rPr lang="el-GR" sz="2400" b="1" dirty="0" err="1">
                <a:sym typeface="Wingdings" pitchFamily="2" charset="2"/>
              </a:rPr>
              <a:t>al</a:t>
            </a:r>
            <a:r>
              <a:rPr lang="el-GR" sz="2400" b="1" dirty="0">
                <a:sym typeface="Wingdings" pitchFamily="2" charset="2"/>
              </a:rPr>
              <a:t>., 2010).</a:t>
            </a:r>
            <a:endParaRPr lang="el-GR" dirty="0"/>
          </a:p>
        </p:txBody>
      </p:sp>
    </p:spTree>
    <p:extLst>
      <p:ext uri="{BB962C8B-B14F-4D97-AF65-F5344CB8AC3E}">
        <p14:creationId xmlns:p14="http://schemas.microsoft.com/office/powerpoint/2010/main" val="4343855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err="1" smtClean="0"/>
              <a:t>Ασκηση</a:t>
            </a:r>
            <a:r>
              <a:rPr lang="el-GR" b="1" dirty="0" smtClean="0"/>
              <a:t> </a:t>
            </a:r>
            <a:r>
              <a:rPr lang="en-US" b="1" dirty="0" smtClean="0"/>
              <a:t>5</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14</a:t>
            </a:fld>
            <a:endParaRPr lang="el-GR"/>
          </a:p>
        </p:txBody>
      </p:sp>
      <p:sp>
        <p:nvSpPr>
          <p:cNvPr id="5" name="Θέση περιεχομένου 4"/>
          <p:cNvSpPr>
            <a:spLocks noGrp="1"/>
          </p:cNvSpPr>
          <p:nvPr>
            <p:ph sz="quarter" idx="13"/>
          </p:nvPr>
        </p:nvSpPr>
        <p:spPr>
          <a:xfrm>
            <a:off x="899592" y="2204864"/>
            <a:ext cx="7272808" cy="3744416"/>
          </a:xfrm>
        </p:spPr>
        <p:txBody>
          <a:bodyPr/>
          <a:lstStyle/>
          <a:p>
            <a:pPr algn="just"/>
            <a:r>
              <a:rPr lang="el-GR" b="1" dirty="0"/>
              <a:t>Δημιουργώντας επιπτώσεις.</a:t>
            </a:r>
          </a:p>
          <a:p>
            <a:pPr algn="just"/>
            <a:r>
              <a:rPr lang="el-GR" b="1" dirty="0"/>
              <a:t>Παρά την ύπαρξη κάποιας διεπιστημονικής έρευνας προσεγγίζει σε </a:t>
            </a:r>
            <a:r>
              <a:rPr lang="el-GR" b="1" dirty="0" err="1"/>
              <a:t>υπερ</a:t>
            </a:r>
            <a:r>
              <a:rPr lang="el-GR" b="1" dirty="0"/>
              <a:t>-περιφερειακή ή παγκόσμια κλίμακα, η ανάγκη να εμπλακούν εντατικά με τους επαγγελματίες τείνει να περιορίσει το επίκεντρο της διεπιστημονικής έρευνας σε τοπική ή περιφερειακή κλίμακα.</a:t>
            </a:r>
          </a:p>
        </p:txBody>
      </p:sp>
    </p:spTree>
    <p:extLst>
      <p:ext uri="{BB962C8B-B14F-4D97-AF65-F5344CB8AC3E}">
        <p14:creationId xmlns:p14="http://schemas.microsoft.com/office/powerpoint/2010/main" val="8388673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smtClean="0"/>
              <a:t>Διεπιστημονική Προσέγγιση</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15</a:t>
            </a:fld>
            <a:endParaRPr lang="el-GR"/>
          </a:p>
        </p:txBody>
      </p:sp>
      <p:sp>
        <p:nvSpPr>
          <p:cNvPr id="5" name="Θέση περιεχομένου 4"/>
          <p:cNvSpPr>
            <a:spLocks noGrp="1"/>
          </p:cNvSpPr>
          <p:nvPr>
            <p:ph sz="quarter" idx="13"/>
          </p:nvPr>
        </p:nvSpPr>
        <p:spPr>
          <a:xfrm>
            <a:off x="899592" y="2132856"/>
            <a:ext cx="7272808" cy="3816424"/>
          </a:xfrm>
        </p:spPr>
        <p:txBody>
          <a:bodyPr/>
          <a:lstStyle/>
          <a:p>
            <a:pPr marL="0" indent="0" algn="just">
              <a:buNone/>
            </a:pPr>
            <a:r>
              <a:rPr lang="el-GR" b="1" dirty="0"/>
              <a:t>Οι προκλήσεις της διεπιστημονικής έργα που περιγράφονται ανωτέρω (συνεκτική διαμόρφωση? Μέθοδο ολοκλήρωσης? Διαδικασία της έρευνας και της παραγωγής γνώσης? Συμμετοχή επαγγελματία? Αντίκτυπός) δείχνουν ότι είναι αμφίβολο κατά πόσον </a:t>
            </a:r>
            <a:r>
              <a:rPr lang="el-GR" b="1" dirty="0" smtClean="0"/>
              <a:t>η </a:t>
            </a:r>
            <a:r>
              <a:rPr lang="el-GR" b="1" dirty="0" err="1" smtClean="0"/>
              <a:t>δίεπιστημονικότητα</a:t>
            </a:r>
            <a:r>
              <a:rPr lang="el-GR" b="1" dirty="0" smtClean="0"/>
              <a:t> </a:t>
            </a:r>
            <a:r>
              <a:rPr lang="el-GR" b="1" dirty="0"/>
              <a:t>υλοποιείται πλήρως και αναγνώρισε σε έγκριτα επιστημονικά </a:t>
            </a:r>
            <a:r>
              <a:rPr lang="el-GR" b="1" dirty="0" smtClean="0"/>
              <a:t>περιοδικά.</a:t>
            </a:r>
            <a:endParaRPr lang="el-GR" b="1" dirty="0"/>
          </a:p>
        </p:txBody>
      </p:sp>
    </p:spTree>
    <p:extLst>
      <p:ext uri="{BB962C8B-B14F-4D97-AF65-F5344CB8AC3E}">
        <p14:creationId xmlns:p14="http://schemas.microsoft.com/office/powerpoint/2010/main" val="37055430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smtClean="0"/>
              <a:t>Πολύπλοκα Συστήματα</a:t>
            </a:r>
            <a:endParaRPr lang="el-GR" b="1"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16</a:t>
            </a:fld>
            <a:endParaRPr lang="el-GR"/>
          </a:p>
        </p:txBody>
      </p:sp>
      <p:sp>
        <p:nvSpPr>
          <p:cNvPr id="5" name="Θέση περιεχομένου 4"/>
          <p:cNvSpPr>
            <a:spLocks noGrp="1"/>
          </p:cNvSpPr>
          <p:nvPr>
            <p:ph sz="quarter" idx="13"/>
          </p:nvPr>
        </p:nvSpPr>
        <p:spPr>
          <a:xfrm>
            <a:off x="611560" y="1844824"/>
            <a:ext cx="7704856" cy="4464496"/>
          </a:xfrm>
        </p:spPr>
        <p:txBody>
          <a:bodyPr>
            <a:normAutofit fontScale="85000" lnSpcReduction="10000"/>
          </a:bodyPr>
          <a:lstStyle/>
          <a:p>
            <a:pPr marL="0" indent="0" algn="just">
              <a:buNone/>
            </a:pPr>
            <a:r>
              <a:rPr lang="el-GR" sz="2600" b="1" dirty="0" smtClean="0"/>
              <a:t>Ορισμός:</a:t>
            </a:r>
            <a:endParaRPr lang="el-GR" sz="2600" b="1" dirty="0"/>
          </a:p>
          <a:p>
            <a:pPr marL="0" indent="0" algn="just">
              <a:buNone/>
            </a:pPr>
            <a:r>
              <a:rPr lang="el-GR" sz="2600" b="1" dirty="0" smtClean="0"/>
              <a:t>«Πολύπλοκο Σύστημα" είναι ένα </a:t>
            </a:r>
            <a:r>
              <a:rPr lang="el-GR" sz="2600" b="1" dirty="0" err="1" smtClean="0"/>
              <a:t>συστημα</a:t>
            </a:r>
            <a:r>
              <a:rPr lang="el-GR" sz="2600" b="1" dirty="0" smtClean="0"/>
              <a:t> που </a:t>
            </a:r>
            <a:r>
              <a:rPr lang="el-GR" sz="2600" b="1" dirty="0"/>
              <a:t>αποτελείται από διασυνδεδεμένα ή </a:t>
            </a:r>
            <a:r>
              <a:rPr lang="el-GR" sz="2600" b="1" dirty="0" smtClean="0"/>
              <a:t>συνυφασμένα </a:t>
            </a:r>
            <a:r>
              <a:rPr lang="el-GR" sz="2600" b="1" dirty="0"/>
              <a:t>μέρη"</a:t>
            </a:r>
          </a:p>
          <a:p>
            <a:pPr marL="0" indent="0" algn="just">
              <a:buNone/>
            </a:pPr>
            <a:r>
              <a:rPr lang="el-GR" sz="2600" b="1" dirty="0"/>
              <a:t>Γιατί η φύση ενός σύνθετου συστήματος εγγενώς σχετίζονται με τα μέρη της;</a:t>
            </a:r>
          </a:p>
          <a:p>
            <a:pPr marL="0" indent="0" algn="just">
              <a:buNone/>
            </a:pPr>
            <a:r>
              <a:rPr lang="el-GR" sz="2600" b="1" dirty="0"/>
              <a:t>Απλή συστήματα σχηματίζονται επίσης από τμήματα.</a:t>
            </a:r>
          </a:p>
          <a:p>
            <a:pPr marL="0" indent="0" algn="just">
              <a:buNone/>
            </a:pPr>
            <a:r>
              <a:rPr lang="el-GR" sz="2600" b="1" dirty="0"/>
              <a:t>Για να εξηγήσει τη διαφορά μεταξύ απλών και σύνθετων συστημάτων, οι όροι «διασυνδέονται» ή «συνυφασμένη» είναι κατά κάποιον τρόπο ουσιαστικό.</a:t>
            </a:r>
          </a:p>
          <a:p>
            <a:pPr marL="0" indent="0" algn="just">
              <a:buNone/>
            </a:pPr>
            <a:r>
              <a:rPr lang="el-GR" sz="2600" b="1" dirty="0"/>
              <a:t>Ποιοτικά, να </a:t>
            </a:r>
            <a:r>
              <a:rPr lang="el-GR" sz="2600" b="1" dirty="0" smtClean="0"/>
              <a:t>κατανοήσουμε </a:t>
            </a:r>
            <a:r>
              <a:rPr lang="el-GR" sz="2600" b="1" dirty="0"/>
              <a:t>την συμπεριφορά ενός πολύπλοκου συστήματος πρέπει να κατανοήσουμε όχι μόνο τη συμπεριφορά των τμημάτων αλλά πώς δρουν μαζί για να σχηματίσουν τη συμπεριφορά του συνόλου.</a:t>
            </a:r>
            <a:endParaRPr lang="en-US" dirty="0"/>
          </a:p>
        </p:txBody>
      </p:sp>
    </p:spTree>
    <p:extLst>
      <p:ext uri="{BB962C8B-B14F-4D97-AF65-F5344CB8AC3E}">
        <p14:creationId xmlns:p14="http://schemas.microsoft.com/office/powerpoint/2010/main" val="2749331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Πολύπλοκα Συστήματα</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17</a:t>
            </a:fld>
            <a:endParaRPr lang="el-GR"/>
          </a:p>
        </p:txBody>
      </p:sp>
      <p:sp>
        <p:nvSpPr>
          <p:cNvPr id="5" name="Θέση περιεχομένου 4"/>
          <p:cNvSpPr>
            <a:spLocks noGrp="1"/>
          </p:cNvSpPr>
          <p:nvPr>
            <p:ph sz="quarter" idx="13"/>
          </p:nvPr>
        </p:nvSpPr>
        <p:spPr>
          <a:xfrm>
            <a:off x="827584" y="2132856"/>
            <a:ext cx="7416824" cy="3816424"/>
          </a:xfrm>
        </p:spPr>
        <p:txBody>
          <a:bodyPr/>
          <a:lstStyle/>
          <a:p>
            <a:pPr algn="just"/>
            <a:r>
              <a:rPr lang="el-GR" b="1" dirty="0" smtClean="0"/>
              <a:t>Επειδή </a:t>
            </a:r>
            <a:r>
              <a:rPr lang="el-GR" b="1" dirty="0"/>
              <a:t>δεν μπορούμε να περιγράψουμε το σύνολο χωρίς να περιγράφει κάθε μέρος, και επειδή μέρος εα </a:t>
            </a:r>
            <a:r>
              <a:rPr lang="el-GR" b="1" dirty="0" err="1"/>
              <a:t>ch</a:t>
            </a:r>
            <a:r>
              <a:rPr lang="el-GR" b="1" dirty="0"/>
              <a:t> πρέπει να περιγράφονται σε σχέση με άλλα μέρη, ότι τα πολύπλοκα συστήματα είναι δύσκολο να κατανοηθεί.</a:t>
            </a:r>
          </a:p>
          <a:p>
            <a:pPr algn="just"/>
            <a:r>
              <a:rPr lang="el-GR" b="1" dirty="0"/>
              <a:t>Αυτό είναι σχετικό με ένα άλλο ορισμό του "συγκροτήματος": ". Δεν είναι εύκολο να κατανοήσει ή να αναλύσει"</a:t>
            </a:r>
          </a:p>
        </p:txBody>
      </p:sp>
    </p:spTree>
    <p:extLst>
      <p:ext uri="{BB962C8B-B14F-4D97-AF65-F5344CB8AC3E}">
        <p14:creationId xmlns:p14="http://schemas.microsoft.com/office/powerpoint/2010/main" val="9474766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18</a:t>
            </a:fld>
            <a:endParaRPr lang="el-GR"/>
          </a:p>
        </p:txBody>
      </p:sp>
      <p:sp>
        <p:nvSpPr>
          <p:cNvPr id="5" name="Θέση περιεχομένου 4"/>
          <p:cNvSpPr>
            <a:spLocks noGrp="1"/>
          </p:cNvSpPr>
          <p:nvPr>
            <p:ph sz="quarter" idx="13"/>
          </p:nvPr>
        </p:nvSpPr>
        <p:spPr>
          <a:xfrm>
            <a:off x="971600" y="2132856"/>
            <a:ext cx="7200800" cy="3816424"/>
          </a:xfrm>
        </p:spPr>
        <p:txBody>
          <a:bodyPr>
            <a:normAutofit/>
          </a:bodyPr>
          <a:lstStyle/>
          <a:p>
            <a:pPr marL="0" indent="0" algn="ctr">
              <a:buNone/>
            </a:pPr>
            <a:r>
              <a:rPr lang="el-GR" sz="3600" b="1" dirty="0"/>
              <a:t>Είναι χρήσιμο να αρχίσετε κάνοντας μια λίστα με μερικά παραδείγματα των πολύπλοκων συστημάτων.</a:t>
            </a:r>
          </a:p>
          <a:p>
            <a:pPr marL="0" indent="0" algn="ctr">
              <a:buNone/>
            </a:pPr>
            <a:r>
              <a:rPr lang="el-GR" sz="3600" b="1" dirty="0"/>
              <a:t>Αφιερώστε λίγα λεπτά για να </a:t>
            </a:r>
            <a:r>
              <a:rPr lang="el-GR" sz="3600" b="1" dirty="0" smtClean="0"/>
              <a:t>κάνετε </a:t>
            </a:r>
            <a:r>
              <a:rPr lang="el-GR" sz="3600" b="1" dirty="0"/>
              <a:t>τη δική σας λίστα.</a:t>
            </a:r>
          </a:p>
        </p:txBody>
      </p:sp>
    </p:spTree>
    <p:extLst>
      <p:ext uri="{BB962C8B-B14F-4D97-AF65-F5344CB8AC3E}">
        <p14:creationId xmlns:p14="http://schemas.microsoft.com/office/powerpoint/2010/main" val="10743421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19</a:t>
            </a:fld>
            <a:endParaRPr lang="el-GR"/>
          </a:p>
        </p:txBody>
      </p:sp>
      <p:sp>
        <p:nvSpPr>
          <p:cNvPr id="5" name="Θέση περιεχομένου 4"/>
          <p:cNvSpPr>
            <a:spLocks noGrp="1"/>
          </p:cNvSpPr>
          <p:nvPr>
            <p:ph sz="quarter" idx="13"/>
          </p:nvPr>
        </p:nvSpPr>
        <p:spPr>
          <a:xfrm>
            <a:off x="1187624" y="2348880"/>
            <a:ext cx="6768752" cy="3600400"/>
          </a:xfrm>
        </p:spPr>
        <p:txBody>
          <a:bodyPr>
            <a:normAutofit/>
          </a:bodyPr>
          <a:lstStyle/>
          <a:p>
            <a:pPr marL="0" indent="0" algn="ctr">
              <a:buNone/>
            </a:pPr>
            <a:r>
              <a:rPr lang="el-GR" sz="3600" b="1" dirty="0"/>
              <a:t>Τώρα κάνει μια λίστα με μερικά απλά πράγματα για να τα </a:t>
            </a:r>
            <a:r>
              <a:rPr lang="el-GR" sz="3600" b="1" dirty="0" smtClean="0"/>
              <a:t>αντιπαραβάλλετε.</a:t>
            </a:r>
            <a:endParaRPr lang="el-GR" sz="3600" b="1" dirty="0"/>
          </a:p>
        </p:txBody>
      </p:sp>
    </p:spTree>
    <p:extLst>
      <p:ext uri="{BB962C8B-B14F-4D97-AF65-F5344CB8AC3E}">
        <p14:creationId xmlns:p14="http://schemas.microsoft.com/office/powerpoint/2010/main" val="3438682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95158" y="188640"/>
            <a:ext cx="8712968" cy="1152128"/>
          </a:xfrm>
        </p:spPr>
        <p:txBody>
          <a:bodyPr>
            <a:noAutofit/>
          </a:bodyPr>
          <a:lstStyle/>
          <a:p>
            <a:r>
              <a:rPr lang="el-GR" sz="3200" b="1" dirty="0"/>
              <a:t>συμμετοχικές μέθοδοι στη βιώσιμη διαχείριση των φυσικών πόρων</a:t>
            </a:r>
            <a:r>
              <a:rPr lang="en-US" sz="3200" dirty="0" smtClean="0">
                <a:solidFill>
                  <a:schemeClr val="bg1"/>
                </a:solidFill>
                <a:effectLst/>
              </a:rPr>
              <a:t/>
            </a:r>
            <a:br>
              <a:rPr lang="en-US" sz="3200" dirty="0" smtClean="0">
                <a:solidFill>
                  <a:schemeClr val="bg1"/>
                </a:solidFill>
                <a:effectLst/>
              </a:rPr>
            </a:br>
            <a:r>
              <a:rPr lang="en-US" sz="3200" dirty="0" smtClean="0">
                <a:solidFill>
                  <a:schemeClr val="bg1"/>
                </a:solidFill>
                <a:effectLst/>
              </a:rPr>
              <a:t>Module 3</a:t>
            </a:r>
            <a:endParaRPr lang="el-GR" sz="3200" dirty="0">
              <a:solidFill>
                <a:schemeClr val="bg1"/>
              </a:solidFill>
              <a:effectLst/>
              <a:latin typeface="Calibri" pitchFamily="34" charset="0"/>
            </a:endParaRPr>
          </a:p>
        </p:txBody>
      </p:sp>
      <p:sp>
        <p:nvSpPr>
          <p:cNvPr id="3" name="Θέση κειμένου 2"/>
          <p:cNvSpPr>
            <a:spLocks noGrp="1"/>
          </p:cNvSpPr>
          <p:nvPr>
            <p:ph type="body" idx="1"/>
          </p:nvPr>
        </p:nvSpPr>
        <p:spPr>
          <a:xfrm>
            <a:off x="827584" y="2924944"/>
            <a:ext cx="3744416" cy="936104"/>
          </a:xfrm>
          <a:ln>
            <a:solidFill>
              <a:schemeClr val="tx1"/>
            </a:solidFill>
          </a:ln>
        </p:spPr>
        <p:txBody>
          <a:bodyPr>
            <a:noAutofit/>
          </a:bodyPr>
          <a:lstStyle/>
          <a:p>
            <a:pPr algn="ctr"/>
            <a:r>
              <a:rPr lang="en-US" sz="2000" b="1" dirty="0">
                <a:solidFill>
                  <a:schemeClr val="tx1"/>
                </a:solidFill>
                <a:latin typeface="Calibri" pitchFamily="34" charset="0"/>
              </a:rPr>
              <a:t>University of Naples (</a:t>
            </a:r>
            <a:r>
              <a:rPr lang="en-US" sz="2000" b="1" dirty="0" smtClean="0">
                <a:solidFill>
                  <a:schemeClr val="tx1"/>
                </a:solidFill>
                <a:latin typeface="Calibri" pitchFamily="34" charset="0"/>
              </a:rPr>
              <a:t>UNINA) </a:t>
            </a:r>
            <a:r>
              <a:rPr lang="en-US" sz="2000" b="1" cap="none" dirty="0" smtClean="0">
                <a:solidFill>
                  <a:schemeClr val="tx1"/>
                </a:solidFill>
                <a:latin typeface="Calibri" pitchFamily="34" charset="0"/>
                <a:hlinkClick r:id="rId2"/>
              </a:rPr>
              <a:t>http://www.unina.it/home</a:t>
            </a:r>
            <a:r>
              <a:rPr lang="en-US" sz="2000" b="1" cap="none" dirty="0" smtClean="0">
                <a:solidFill>
                  <a:schemeClr val="tx1"/>
                </a:solidFill>
                <a:latin typeface="Calibri" pitchFamily="34" charset="0"/>
              </a:rPr>
              <a:t>  </a:t>
            </a:r>
            <a:endParaRPr lang="en-US" sz="2000" b="1" cap="none" dirty="0">
              <a:solidFill>
                <a:schemeClr val="tx1"/>
              </a:solidFill>
              <a:latin typeface="Calibri" pitchFamily="34" charset="0"/>
            </a:endParaRPr>
          </a:p>
        </p:txBody>
      </p:sp>
      <p:sp>
        <p:nvSpPr>
          <p:cNvPr id="4" name="Θέση περιεχομένου 3"/>
          <p:cNvSpPr>
            <a:spLocks noGrp="1"/>
          </p:cNvSpPr>
          <p:nvPr>
            <p:ph sz="half" idx="2"/>
          </p:nvPr>
        </p:nvSpPr>
        <p:spPr>
          <a:xfrm>
            <a:off x="827584" y="4077072"/>
            <a:ext cx="3744416" cy="1813856"/>
          </a:xfrm>
          <a:ln>
            <a:solidFill>
              <a:schemeClr val="tx1"/>
            </a:solidFill>
          </a:ln>
        </p:spPr>
        <p:txBody>
          <a:bodyPr>
            <a:noAutofit/>
          </a:bodyPr>
          <a:lstStyle/>
          <a:p>
            <a:pPr>
              <a:spcBef>
                <a:spcPts val="0"/>
              </a:spcBef>
              <a:buFont typeface="Arial" pitchFamily="34" charset="0"/>
              <a:buChar char="•"/>
            </a:pPr>
            <a:r>
              <a:rPr lang="en-US" sz="2000" b="1" dirty="0">
                <a:solidFill>
                  <a:schemeClr val="tx1"/>
                </a:solidFill>
                <a:latin typeface="Calibri" pitchFamily="34" charset="0"/>
                <a:cs typeface="Calibri" pitchFamily="34" charset="0"/>
              </a:rPr>
              <a:t>Emilio </a:t>
            </a:r>
            <a:r>
              <a:rPr lang="en-US" sz="2000" b="1" dirty="0" err="1">
                <a:solidFill>
                  <a:schemeClr val="tx1"/>
                </a:solidFill>
                <a:latin typeface="Calibri" pitchFamily="34" charset="0"/>
                <a:cs typeface="Calibri" pitchFamily="34" charset="0"/>
              </a:rPr>
              <a:t>Balzano</a:t>
            </a:r>
            <a:r>
              <a:rPr lang="en-US" sz="2000" b="1" dirty="0">
                <a:solidFill>
                  <a:schemeClr val="tx1"/>
                </a:solidFill>
                <a:latin typeface="Calibri" pitchFamily="34" charset="0"/>
                <a:cs typeface="Calibri" pitchFamily="34" charset="0"/>
              </a:rPr>
              <a:t>, Aggregate Professor</a:t>
            </a:r>
          </a:p>
          <a:p>
            <a:pPr>
              <a:spcBef>
                <a:spcPts val="0"/>
              </a:spcBef>
              <a:buFont typeface="Arial" pitchFamily="34" charset="0"/>
              <a:buChar char="•"/>
            </a:pPr>
            <a:r>
              <a:rPr lang="en-US" sz="2000" b="1" dirty="0" err="1" smtClean="0">
                <a:solidFill>
                  <a:schemeClr val="tx1"/>
                </a:solidFill>
                <a:latin typeface="Calibri" pitchFamily="34" charset="0"/>
                <a:cs typeface="Calibri" pitchFamily="34" charset="0"/>
              </a:rPr>
              <a:t>Caterina</a:t>
            </a:r>
            <a:r>
              <a:rPr lang="en-US" sz="2000" b="1" dirty="0" smtClean="0">
                <a:solidFill>
                  <a:schemeClr val="tx1"/>
                </a:solidFill>
                <a:latin typeface="Calibri" pitchFamily="34" charset="0"/>
                <a:cs typeface="Calibri" pitchFamily="34" charset="0"/>
              </a:rPr>
              <a:t> </a:t>
            </a:r>
            <a:r>
              <a:rPr lang="en-US" sz="2000" b="1" dirty="0" err="1" smtClean="0">
                <a:solidFill>
                  <a:schemeClr val="tx1"/>
                </a:solidFill>
                <a:latin typeface="Calibri" pitchFamily="34" charset="0"/>
                <a:cs typeface="Calibri" pitchFamily="34" charset="0"/>
              </a:rPr>
              <a:t>Miele</a:t>
            </a:r>
            <a:r>
              <a:rPr lang="en-US" sz="2000" b="1" dirty="0" smtClean="0">
                <a:solidFill>
                  <a:schemeClr val="tx1"/>
                </a:solidFill>
                <a:latin typeface="Calibri" pitchFamily="34" charset="0"/>
                <a:cs typeface="Calibri" pitchFamily="34" charset="0"/>
              </a:rPr>
              <a:t> , Post-Doctoral Fellow </a:t>
            </a:r>
          </a:p>
          <a:p>
            <a:pPr>
              <a:spcBef>
                <a:spcPts val="0"/>
              </a:spcBef>
              <a:buFont typeface="Arial" pitchFamily="34" charset="0"/>
              <a:buChar char="•"/>
            </a:pPr>
            <a:r>
              <a:rPr lang="en-US" sz="2000" b="1" dirty="0" smtClean="0">
                <a:solidFill>
                  <a:schemeClr val="tx1"/>
                </a:solidFill>
                <a:latin typeface="Calibri" pitchFamily="34" charset="0"/>
                <a:cs typeface="Calibri" pitchFamily="34" charset="0"/>
              </a:rPr>
              <a:t>Marko </a:t>
            </a:r>
            <a:r>
              <a:rPr lang="en-US" sz="2000" b="1" dirty="0" err="1" smtClean="0">
                <a:solidFill>
                  <a:schemeClr val="tx1"/>
                </a:solidFill>
                <a:latin typeface="Calibri" pitchFamily="34" charset="0"/>
                <a:cs typeface="Calibri" pitchFamily="34" charset="0"/>
              </a:rPr>
              <a:t>Serpico</a:t>
            </a:r>
            <a:r>
              <a:rPr lang="en-US" sz="2000" b="1" dirty="0" smtClean="0">
                <a:solidFill>
                  <a:schemeClr val="tx1"/>
                </a:solidFill>
                <a:latin typeface="Calibri" pitchFamily="34" charset="0"/>
                <a:cs typeface="Calibri" pitchFamily="34" charset="0"/>
              </a:rPr>
              <a:t>, Research Associate</a:t>
            </a:r>
          </a:p>
        </p:txBody>
      </p:sp>
      <p:sp>
        <p:nvSpPr>
          <p:cNvPr id="5" name="Θέση κειμένου 4"/>
          <p:cNvSpPr>
            <a:spLocks noGrp="1"/>
          </p:cNvSpPr>
          <p:nvPr>
            <p:ph type="body" sz="quarter" idx="3"/>
          </p:nvPr>
        </p:nvSpPr>
        <p:spPr>
          <a:xfrm>
            <a:off x="4716016" y="2924944"/>
            <a:ext cx="3528392" cy="936104"/>
          </a:xfrm>
          <a:ln>
            <a:solidFill>
              <a:schemeClr val="tx1"/>
            </a:solidFill>
          </a:ln>
        </p:spPr>
        <p:txBody>
          <a:bodyPr>
            <a:normAutofit/>
          </a:bodyPr>
          <a:lstStyle/>
          <a:p>
            <a:pPr algn="ctr"/>
            <a:r>
              <a:rPr lang="en-US" sz="2000" dirty="0" smtClean="0">
                <a:latin typeface="Calibri" pitchFamily="34" charset="0"/>
              </a:rPr>
              <a:t>University of </a:t>
            </a:r>
            <a:r>
              <a:rPr lang="en-US" sz="2000" dirty="0" err="1" smtClean="0">
                <a:latin typeface="Calibri" pitchFamily="34" charset="0"/>
              </a:rPr>
              <a:t>ioannina</a:t>
            </a:r>
            <a:r>
              <a:rPr lang="en-US" sz="2000" dirty="0" smtClean="0">
                <a:latin typeface="Calibri" pitchFamily="34" charset="0"/>
              </a:rPr>
              <a:t> (UOI) </a:t>
            </a:r>
            <a:r>
              <a:rPr lang="en-US" sz="2000" cap="none" dirty="0" smtClean="0">
                <a:latin typeface="Calibri" pitchFamily="34" charset="0"/>
                <a:hlinkClick r:id="rId3"/>
              </a:rPr>
              <a:t>http://www.uoi.gr/en/</a:t>
            </a:r>
            <a:r>
              <a:rPr lang="en-US" sz="2000" cap="none" dirty="0" smtClean="0">
                <a:latin typeface="Calibri" pitchFamily="34" charset="0"/>
              </a:rPr>
              <a:t> </a:t>
            </a:r>
            <a:endParaRPr lang="el-GR" sz="2000" dirty="0">
              <a:latin typeface="Calibri" pitchFamily="34" charset="0"/>
            </a:endParaRPr>
          </a:p>
        </p:txBody>
      </p:sp>
      <p:sp>
        <p:nvSpPr>
          <p:cNvPr id="6" name="Θέση περιεχομένου 5"/>
          <p:cNvSpPr>
            <a:spLocks noGrp="1"/>
          </p:cNvSpPr>
          <p:nvPr>
            <p:ph sz="quarter" idx="4"/>
          </p:nvPr>
        </p:nvSpPr>
        <p:spPr>
          <a:xfrm>
            <a:off x="4716016" y="4077072"/>
            <a:ext cx="3472432" cy="1800200"/>
          </a:xfrm>
          <a:ln>
            <a:solidFill>
              <a:schemeClr val="tx1"/>
            </a:solidFill>
          </a:ln>
        </p:spPr>
        <p:txBody>
          <a:bodyPr>
            <a:normAutofit/>
          </a:bodyPr>
          <a:lstStyle/>
          <a:p>
            <a:pPr>
              <a:buFont typeface="Arial" pitchFamily="34" charset="0"/>
              <a:buChar char="•"/>
            </a:pPr>
            <a:r>
              <a:rPr lang="en-US" sz="2000" b="1" dirty="0" err="1" smtClean="0">
                <a:solidFill>
                  <a:schemeClr val="tx1"/>
                </a:solidFill>
                <a:latin typeface="Calibri" pitchFamily="34" charset="0"/>
              </a:rPr>
              <a:t>Katerina</a:t>
            </a:r>
            <a:r>
              <a:rPr lang="en-US" sz="2000" b="1" dirty="0" smtClean="0">
                <a:solidFill>
                  <a:schemeClr val="tx1"/>
                </a:solidFill>
                <a:latin typeface="Calibri" pitchFamily="34" charset="0"/>
              </a:rPr>
              <a:t> </a:t>
            </a:r>
            <a:r>
              <a:rPr lang="en-US" sz="2000" b="1" dirty="0" err="1" smtClean="0">
                <a:solidFill>
                  <a:schemeClr val="tx1"/>
                </a:solidFill>
                <a:latin typeface="Calibri" pitchFamily="34" charset="0"/>
              </a:rPr>
              <a:t>Plakitsi</a:t>
            </a:r>
            <a:r>
              <a:rPr lang="en-US" sz="2000" b="1" dirty="0" smtClean="0">
                <a:solidFill>
                  <a:schemeClr val="tx1"/>
                </a:solidFill>
                <a:latin typeface="Calibri" pitchFamily="34" charset="0"/>
              </a:rPr>
              <a:t>, </a:t>
            </a:r>
            <a:r>
              <a:rPr lang="en-US" sz="2000" b="1" dirty="0" err="1" smtClean="0">
                <a:solidFill>
                  <a:schemeClr val="tx1"/>
                </a:solidFill>
                <a:latin typeface="Calibri" pitchFamily="34" charset="0"/>
              </a:rPr>
              <a:t>Assocciate</a:t>
            </a:r>
            <a:r>
              <a:rPr lang="en-US" sz="2000" b="1" dirty="0" smtClean="0">
                <a:solidFill>
                  <a:schemeClr val="tx1"/>
                </a:solidFill>
                <a:latin typeface="Calibri" pitchFamily="34" charset="0"/>
              </a:rPr>
              <a:t> Professor </a:t>
            </a:r>
          </a:p>
          <a:p>
            <a:pPr>
              <a:buFont typeface="Arial" pitchFamily="34" charset="0"/>
              <a:buChar char="•"/>
            </a:pPr>
            <a:r>
              <a:rPr lang="en-US" sz="2000" b="1" dirty="0" err="1" smtClean="0">
                <a:solidFill>
                  <a:schemeClr val="tx1"/>
                </a:solidFill>
                <a:latin typeface="Calibri" pitchFamily="34" charset="0"/>
              </a:rPr>
              <a:t>Athina</a:t>
            </a:r>
            <a:r>
              <a:rPr lang="en-US" sz="2000" b="1" dirty="0" smtClean="0">
                <a:solidFill>
                  <a:schemeClr val="tx1"/>
                </a:solidFill>
                <a:latin typeface="Calibri" pitchFamily="34" charset="0"/>
              </a:rPr>
              <a:t> Christina </a:t>
            </a:r>
            <a:r>
              <a:rPr lang="en-US" sz="2000" b="1" dirty="0" err="1" smtClean="0">
                <a:solidFill>
                  <a:schemeClr val="tx1"/>
                </a:solidFill>
                <a:latin typeface="Calibri" pitchFamily="34" charset="0"/>
              </a:rPr>
              <a:t>Kornelaki</a:t>
            </a:r>
            <a:r>
              <a:rPr lang="en-US" sz="2000" b="1" dirty="0" smtClean="0">
                <a:solidFill>
                  <a:schemeClr val="tx1"/>
                </a:solidFill>
                <a:latin typeface="Calibri" pitchFamily="34" charset="0"/>
              </a:rPr>
              <a:t>, PhD student</a:t>
            </a:r>
          </a:p>
          <a:p>
            <a:pPr marL="0" indent="0"/>
            <a:endParaRPr lang="el-GR" sz="2000" dirty="0">
              <a:latin typeface="Calibri" pitchFamily="34" charset="0"/>
            </a:endParaRPr>
          </a:p>
        </p:txBody>
      </p:sp>
      <p:sp>
        <p:nvSpPr>
          <p:cNvPr id="7" name="Θέση ημερομηνίας 6"/>
          <p:cNvSpPr>
            <a:spLocks noGrp="1"/>
          </p:cNvSpPr>
          <p:nvPr>
            <p:ph type="dt" sz="half" idx="10"/>
          </p:nvPr>
        </p:nvSpPr>
        <p:spPr/>
        <p:txBody>
          <a:bodyPr/>
          <a:lstStyle/>
          <a:p>
            <a:fld id="{B23B0093-3876-4631-9C44-AD17154BE0A5}" type="datetime1">
              <a:rPr lang="el-GR" smtClean="0"/>
              <a:pPr/>
              <a:t>23/10/2016</a:t>
            </a:fld>
            <a:endParaRPr lang="el-GR"/>
          </a:p>
        </p:txBody>
      </p:sp>
      <p:sp>
        <p:nvSpPr>
          <p:cNvPr id="8" name="Θέση αριθμού διαφάνειας 7"/>
          <p:cNvSpPr>
            <a:spLocks noGrp="1"/>
          </p:cNvSpPr>
          <p:nvPr>
            <p:ph type="sldNum" sz="quarter" idx="12"/>
          </p:nvPr>
        </p:nvSpPr>
        <p:spPr/>
        <p:txBody>
          <a:bodyPr/>
          <a:lstStyle/>
          <a:p>
            <a:fld id="{FB8EB073-3D2F-4477-9B74-F66C6716BD97}" type="slidenum">
              <a:rPr lang="el-GR" smtClean="0"/>
              <a:pPr/>
              <a:t>2</a:t>
            </a:fld>
            <a:endParaRPr lang="el-GR"/>
          </a:p>
        </p:txBody>
      </p:sp>
      <p:sp>
        <p:nvSpPr>
          <p:cNvPr id="9" name="TextBox 8"/>
          <p:cNvSpPr txBox="1"/>
          <p:nvPr/>
        </p:nvSpPr>
        <p:spPr>
          <a:xfrm flipH="1">
            <a:off x="1374399" y="2153919"/>
            <a:ext cx="6295989" cy="461665"/>
          </a:xfrm>
          <a:prstGeom prst="rect">
            <a:avLst/>
          </a:prstGeom>
          <a:noFill/>
        </p:spPr>
        <p:txBody>
          <a:bodyPr wrap="square" rtlCol="0">
            <a:spAutoFit/>
          </a:bodyPr>
          <a:lstStyle/>
          <a:p>
            <a:pPr algn="ctr"/>
            <a:r>
              <a:rPr lang="el-GR" sz="2400" b="1" dirty="0" smtClean="0">
                <a:latin typeface="Calibri" pitchFamily="34" charset="0"/>
              </a:rPr>
              <a:t>Συμμετέχοντες Οργανισμοί</a:t>
            </a:r>
            <a:r>
              <a:rPr lang="en-US" sz="2400" b="1" dirty="0" smtClean="0">
                <a:latin typeface="Calibri" pitchFamily="34" charset="0"/>
              </a:rPr>
              <a:t>:</a:t>
            </a:r>
            <a:endParaRPr lang="el-GR" sz="2400" b="1" dirty="0">
              <a:latin typeface="Calibri" pitchFamily="34" charset="0"/>
            </a:endParaRPr>
          </a:p>
        </p:txBody>
      </p:sp>
    </p:spTree>
    <p:extLst>
      <p:ext uri="{BB962C8B-B14F-4D97-AF65-F5344CB8AC3E}">
        <p14:creationId xmlns:p14="http://schemas.microsoft.com/office/powerpoint/2010/main" val="1863896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smtClean="0"/>
              <a:t>Τι κάνει τα συστήματα πολύπλοκα?</a:t>
            </a:r>
            <a:endParaRPr lang="el-GR" b="1"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20</a:t>
            </a:fld>
            <a:endParaRPr lang="el-GR"/>
          </a:p>
        </p:txBody>
      </p:sp>
      <p:sp>
        <p:nvSpPr>
          <p:cNvPr id="5" name="Θέση περιεχομένου 4"/>
          <p:cNvSpPr>
            <a:spLocks noGrp="1"/>
          </p:cNvSpPr>
          <p:nvPr>
            <p:ph sz="quarter" idx="13"/>
          </p:nvPr>
        </p:nvSpPr>
        <p:spPr>
          <a:xfrm>
            <a:off x="899592" y="2204864"/>
            <a:ext cx="7200800" cy="3744416"/>
          </a:xfrm>
        </p:spPr>
        <p:txBody>
          <a:bodyPr>
            <a:normAutofit lnSpcReduction="10000"/>
          </a:bodyPr>
          <a:lstStyle/>
          <a:p>
            <a:pPr marL="0" indent="0" algn="just">
              <a:buNone/>
            </a:pPr>
            <a:r>
              <a:rPr lang="el-GR" b="1" dirty="0"/>
              <a:t>Ο σκοπός </a:t>
            </a:r>
            <a:r>
              <a:rPr lang="el-GR" b="1" dirty="0" smtClean="0"/>
              <a:t>του να σκεφτόμαστε με παραδείγματα </a:t>
            </a:r>
            <a:r>
              <a:rPr lang="el-GR" b="1" dirty="0"/>
              <a:t>είναι </a:t>
            </a:r>
            <a:r>
              <a:rPr lang="el-GR" b="1" dirty="0" smtClean="0"/>
              <a:t>για να </a:t>
            </a:r>
            <a:r>
              <a:rPr lang="el-GR" b="1" dirty="0"/>
              <a:t>αναπτυχθεί μια πρώτη κατανόηση του </a:t>
            </a:r>
            <a:r>
              <a:rPr lang="el-GR" b="1" dirty="0" smtClean="0"/>
              <a:t>ερωτήματος. Τι </a:t>
            </a:r>
            <a:r>
              <a:rPr lang="el-GR" b="1" dirty="0"/>
              <a:t>κάνει πολύπλοκα συστήματα; </a:t>
            </a:r>
            <a:r>
              <a:rPr lang="el-GR" b="1" dirty="0" smtClean="0"/>
              <a:t>Για </a:t>
            </a:r>
            <a:r>
              <a:rPr lang="el-GR" b="1" dirty="0"/>
              <a:t>να απαντηθεί αυτό το ερώτημα, μπορούμε να αρχίσουμε </a:t>
            </a:r>
            <a:r>
              <a:rPr lang="el-GR" b="1" dirty="0" smtClean="0"/>
              <a:t>να συζητάμε για συστήματα που γνωρίζουμε πόσο περίπλοκη είναι η περιγραφή τους </a:t>
            </a:r>
            <a:r>
              <a:rPr lang="el-GR" b="1" dirty="0"/>
              <a:t>και να δούμε τι ιδιότητες που μοιράζονται. Προσπαθούμε αυτό με τα δύο πρώτα παραδείγματα που αναφέρονται παραπάνω ως πολύπλοκα συστήματα.</a:t>
            </a:r>
          </a:p>
        </p:txBody>
      </p:sp>
    </p:spTree>
    <p:extLst>
      <p:ext uri="{BB962C8B-B14F-4D97-AF65-F5344CB8AC3E}">
        <p14:creationId xmlns:p14="http://schemas.microsoft.com/office/powerpoint/2010/main" val="17430112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smtClean="0"/>
              <a:t>Παραδείγματα Πολύπλοκων Συστημάτων</a:t>
            </a:r>
            <a:endParaRPr lang="el-GR" b="1"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21</a:t>
            </a:fld>
            <a:endParaRPr lang="el-GR"/>
          </a:p>
        </p:txBody>
      </p:sp>
      <p:sp>
        <p:nvSpPr>
          <p:cNvPr id="5" name="Θέση περιεχομένου 4"/>
          <p:cNvSpPr>
            <a:spLocks noGrp="1"/>
          </p:cNvSpPr>
          <p:nvPr>
            <p:ph sz="quarter" idx="13"/>
          </p:nvPr>
        </p:nvSpPr>
        <p:spPr>
          <a:xfrm>
            <a:off x="899592" y="1844824"/>
            <a:ext cx="7200800" cy="4392488"/>
          </a:xfrm>
        </p:spPr>
        <p:txBody>
          <a:bodyPr>
            <a:normAutofit lnSpcReduction="10000"/>
          </a:bodyPr>
          <a:lstStyle/>
          <a:p>
            <a:r>
              <a:rPr lang="el-GR" b="1" dirty="0"/>
              <a:t>Κ</a:t>
            </a:r>
            <a:r>
              <a:rPr lang="el-GR" b="1" dirty="0" smtClean="0"/>
              <a:t>υβερνήσεις</a:t>
            </a:r>
            <a:endParaRPr lang="el-GR" b="1" dirty="0"/>
          </a:p>
          <a:p>
            <a:r>
              <a:rPr lang="el-GR" b="1" dirty="0"/>
              <a:t>Οικογένειες</a:t>
            </a:r>
          </a:p>
          <a:p>
            <a:r>
              <a:rPr lang="el-GR" b="1" dirty="0" smtClean="0"/>
              <a:t>Το ανθρώπινο σώμα-φυσιολογία</a:t>
            </a:r>
            <a:endParaRPr lang="el-GR" b="1" dirty="0"/>
          </a:p>
          <a:p>
            <a:r>
              <a:rPr lang="el-GR" b="1" dirty="0"/>
              <a:t>Μια προοπτική πρόσωπο-ψυχοκοινωνική</a:t>
            </a:r>
          </a:p>
          <a:p>
            <a:r>
              <a:rPr lang="el-GR" b="1" dirty="0"/>
              <a:t>Ο εγκέφαλος</a:t>
            </a:r>
          </a:p>
          <a:p>
            <a:r>
              <a:rPr lang="el-GR" b="1" dirty="0"/>
              <a:t>Το οικοσύστημα του κόσμου</a:t>
            </a:r>
          </a:p>
          <a:p>
            <a:r>
              <a:rPr lang="el-GR" b="1" dirty="0" err="1" smtClean="0"/>
              <a:t>Αλλα</a:t>
            </a:r>
            <a:r>
              <a:rPr lang="el-GR" b="1" dirty="0" smtClean="0"/>
              <a:t> οικοσυστήματα</a:t>
            </a:r>
            <a:r>
              <a:rPr lang="el-GR" b="1" dirty="0"/>
              <a:t>: </a:t>
            </a:r>
            <a:r>
              <a:rPr lang="el-GR" b="1" dirty="0" smtClean="0"/>
              <a:t>έρημος, </a:t>
            </a:r>
            <a:r>
              <a:rPr lang="el-GR" b="1" dirty="0"/>
              <a:t>τροπικό δάσος, </a:t>
            </a:r>
            <a:r>
              <a:rPr lang="el-GR" b="1" dirty="0" smtClean="0"/>
              <a:t>ωκεανός</a:t>
            </a:r>
            <a:endParaRPr lang="el-GR" b="1" dirty="0"/>
          </a:p>
          <a:p>
            <a:r>
              <a:rPr lang="el-GR" b="1" dirty="0"/>
              <a:t>Καιρός</a:t>
            </a:r>
          </a:p>
          <a:p>
            <a:r>
              <a:rPr lang="el-GR" b="1" dirty="0"/>
              <a:t>Μια εταιρεία</a:t>
            </a:r>
          </a:p>
          <a:p>
            <a:r>
              <a:rPr lang="el-GR" b="1" dirty="0"/>
              <a:t>Ένας υπολογιστής</a:t>
            </a:r>
          </a:p>
        </p:txBody>
      </p:sp>
    </p:spTree>
    <p:extLst>
      <p:ext uri="{BB962C8B-B14F-4D97-AF65-F5344CB8AC3E}">
        <p14:creationId xmlns:p14="http://schemas.microsoft.com/office/powerpoint/2010/main" val="4768463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Παραδείγματα Πολύπλοκων Συστημάτων</a:t>
            </a:r>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22</a:t>
            </a:fld>
            <a:endParaRPr lang="el-GR"/>
          </a:p>
        </p:txBody>
      </p:sp>
      <p:sp>
        <p:nvSpPr>
          <p:cNvPr id="5" name="Θέση περιεχομένου 4"/>
          <p:cNvSpPr>
            <a:spLocks noGrp="1"/>
          </p:cNvSpPr>
          <p:nvPr>
            <p:ph sz="quarter" idx="13"/>
          </p:nvPr>
        </p:nvSpPr>
        <p:spPr>
          <a:xfrm>
            <a:off x="899592" y="2204864"/>
            <a:ext cx="7344816" cy="3888432"/>
          </a:xfrm>
        </p:spPr>
        <p:txBody>
          <a:bodyPr>
            <a:normAutofit fontScale="92500" lnSpcReduction="20000"/>
          </a:bodyPr>
          <a:lstStyle/>
          <a:p>
            <a:pPr algn="just"/>
            <a:r>
              <a:rPr lang="el-GR" b="1" dirty="0"/>
              <a:t>ένας ταλαντωτής</a:t>
            </a:r>
          </a:p>
          <a:p>
            <a:pPr algn="just"/>
            <a:r>
              <a:rPr lang="el-GR" b="1" dirty="0"/>
              <a:t>Ένα εκκρεμές</a:t>
            </a:r>
          </a:p>
          <a:p>
            <a:pPr algn="just"/>
            <a:r>
              <a:rPr lang="el-GR" b="1" dirty="0"/>
              <a:t>Ένα περιστρεφόμενο τροχό</a:t>
            </a:r>
          </a:p>
          <a:p>
            <a:pPr algn="just"/>
            <a:r>
              <a:rPr lang="el-GR" b="1" dirty="0"/>
              <a:t>Μια τροχιά γύρω από τον πλανήτη</a:t>
            </a:r>
          </a:p>
          <a:p>
            <a:pPr algn="just"/>
            <a:endParaRPr lang="el-GR" b="1" dirty="0"/>
          </a:p>
          <a:p>
            <a:pPr algn="just"/>
            <a:r>
              <a:rPr lang="el-GR" b="1" dirty="0"/>
              <a:t>(Α) είναι η συμβατική άποψη όπου κλάδων αποκλίνουν όσο αυξάνεται η γνώση, λόγω της αυξανόμενης πολυπλοκότητας των διαφόρων συστημάτων που μελετήθηκαν. Σε αυτή την άποψη η</a:t>
            </a:r>
            <a:r>
              <a:rPr lang="el-GR" b="1" dirty="0" smtClean="0"/>
              <a:t> </a:t>
            </a:r>
            <a:r>
              <a:rPr lang="el-GR" b="1" dirty="0"/>
              <a:t>γνώση είναι συγκεκριμένη και η γνώση που έχει αποκτηθεί με την παροχή όλο και </a:t>
            </a:r>
            <a:r>
              <a:rPr lang="el-GR" b="1" dirty="0" smtClean="0"/>
              <a:t>μας παρέχει με </a:t>
            </a:r>
            <a:r>
              <a:rPr lang="el-GR" b="1" dirty="0"/>
              <a:t>ό</a:t>
            </a:r>
            <a:r>
              <a:rPr lang="el-GR" b="1" dirty="0" smtClean="0"/>
              <a:t>λο και περισσότερες </a:t>
            </a:r>
            <a:r>
              <a:rPr lang="el-GR" b="1" dirty="0"/>
              <a:t>λεπτομέρειες.</a:t>
            </a:r>
          </a:p>
        </p:txBody>
      </p:sp>
    </p:spTree>
    <p:extLst>
      <p:ext uri="{BB962C8B-B14F-4D97-AF65-F5344CB8AC3E}">
        <p14:creationId xmlns:p14="http://schemas.microsoft.com/office/powerpoint/2010/main" val="8711942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1520" y="620688"/>
            <a:ext cx="8640960" cy="720080"/>
          </a:xfrm>
        </p:spPr>
        <p:txBody>
          <a:bodyPr>
            <a:noAutofit/>
          </a:bodyPr>
          <a:lstStyle/>
          <a:p>
            <a:r>
              <a:rPr lang="el-GR" sz="4000" dirty="0"/>
              <a:t>Εννοιολογική απεικόνιση του χώρου της επιστημονικής έρευνας.</a:t>
            </a:r>
            <a:r>
              <a:rPr lang="en-US" sz="4000" dirty="0" smtClean="0"/>
              <a:t>(a)</a:t>
            </a:r>
            <a:endParaRPr lang="el-GR" sz="4000"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23</a:t>
            </a:fld>
            <a:endParaRPr lang="el-GR"/>
          </a:p>
        </p:txBody>
      </p:sp>
      <p:pic>
        <p:nvPicPr>
          <p:cNvPr id="6" name="Θέση περιεχομένου 5"/>
          <p:cNvPicPr>
            <a:picLocks noGrp="1" noChangeAspect="1"/>
          </p:cNvPicPr>
          <p:nvPr>
            <p:ph sz="quarter" idx="13"/>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1399742" y="1844675"/>
            <a:ext cx="6344515" cy="4105275"/>
          </a:xfrm>
          <a:ln>
            <a:solidFill>
              <a:schemeClr val="accent1">
                <a:lumMod val="75000"/>
              </a:schemeClr>
            </a:solidFill>
          </a:ln>
        </p:spPr>
      </p:pic>
    </p:spTree>
    <p:extLst>
      <p:ext uri="{BB962C8B-B14F-4D97-AF65-F5344CB8AC3E}">
        <p14:creationId xmlns:p14="http://schemas.microsoft.com/office/powerpoint/2010/main" val="28718266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sz="4000" dirty="0"/>
              <a:t>Εννοιολογική απεικόνιση του χώρου της επιστημονικής έρευνας.</a:t>
            </a:r>
            <a:r>
              <a:rPr lang="en-US" sz="4000" dirty="0" smtClean="0"/>
              <a:t>(b)</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24</a:t>
            </a:fld>
            <a:endParaRPr lang="el-GR"/>
          </a:p>
        </p:txBody>
      </p:sp>
      <p:sp>
        <p:nvSpPr>
          <p:cNvPr id="5" name="Θέση περιεχομένου 4"/>
          <p:cNvSpPr>
            <a:spLocks noGrp="1"/>
          </p:cNvSpPr>
          <p:nvPr>
            <p:ph sz="quarter" idx="13"/>
          </p:nvPr>
        </p:nvSpPr>
        <p:spPr>
          <a:xfrm>
            <a:off x="755576" y="2348880"/>
            <a:ext cx="7272808" cy="3600400"/>
          </a:xfrm>
        </p:spPr>
        <p:txBody>
          <a:bodyPr/>
          <a:lstStyle/>
          <a:p>
            <a:pPr marL="0" indent="0" algn="just">
              <a:buNone/>
            </a:pPr>
            <a:r>
              <a:rPr lang="el-GR" b="1" dirty="0"/>
              <a:t>Β) </a:t>
            </a:r>
            <a:r>
              <a:rPr lang="el-GR" b="1" dirty="0" smtClean="0"/>
              <a:t>Απεικονίζει </a:t>
            </a:r>
            <a:r>
              <a:rPr lang="el-GR" b="1" dirty="0"/>
              <a:t>την άποψη του τομέα των πολύπλοκων συστημάτων, όπου πολύπλοκα συστήματα έχουν </a:t>
            </a:r>
            <a:r>
              <a:rPr lang="el-GR" b="1" dirty="0" smtClean="0"/>
              <a:t>καθολικές </a:t>
            </a:r>
            <a:r>
              <a:rPr lang="el-GR" b="1" dirty="0"/>
              <a:t>ιδιότητες. Με την εξέταση των κοινών ιδιοτήτων των σύνθετων συστημάτων, μπορεί κανείς να προσεγγίσει τις ιδιαιτερότητες συγκεκριμένων πολύπλοκων συστημάτων από την κορυφή της σφαίρας, καθώς και από τον πυθμένα.</a:t>
            </a:r>
          </a:p>
        </p:txBody>
      </p:sp>
    </p:spTree>
    <p:extLst>
      <p:ext uri="{BB962C8B-B14F-4D97-AF65-F5344CB8AC3E}">
        <p14:creationId xmlns:p14="http://schemas.microsoft.com/office/powerpoint/2010/main" val="35032114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sz="4000" dirty="0"/>
              <a:t>Εννοιολογική απεικόνιση του χώρου της επιστημονικής έρευνας.</a:t>
            </a:r>
            <a:r>
              <a:rPr lang="en-US" sz="4000" dirty="0" smtClean="0"/>
              <a:t>(b)</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25</a:t>
            </a:fld>
            <a:endParaRPr lang="el-GR"/>
          </a:p>
        </p:txBody>
      </p:sp>
      <p:pic>
        <p:nvPicPr>
          <p:cNvPr id="6" name="Θέση περιεχομένου 5"/>
          <p:cNvPicPr>
            <a:picLocks noGrp="1" noChangeAspect="1"/>
          </p:cNvPicPr>
          <p:nvPr>
            <p:ph sz="quarter" idx="13"/>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2267744" y="1618426"/>
            <a:ext cx="4446228" cy="5086852"/>
          </a:xfrm>
          <a:ln>
            <a:solidFill>
              <a:schemeClr val="accent1">
                <a:lumMod val="60000"/>
                <a:lumOff val="40000"/>
              </a:schemeClr>
            </a:solidFill>
          </a:ln>
        </p:spPr>
      </p:pic>
    </p:spTree>
    <p:extLst>
      <p:ext uri="{BB962C8B-B14F-4D97-AF65-F5344CB8AC3E}">
        <p14:creationId xmlns:p14="http://schemas.microsoft.com/office/powerpoint/2010/main" val="42310638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smtClean="0"/>
              <a:t>Παράδειγμα</a:t>
            </a:r>
            <a:endParaRPr lang="el-GR" b="1"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26</a:t>
            </a:fld>
            <a:endParaRPr lang="el-GR"/>
          </a:p>
        </p:txBody>
      </p:sp>
      <p:sp>
        <p:nvSpPr>
          <p:cNvPr id="5" name="Θέση περιεχομένου 4"/>
          <p:cNvSpPr>
            <a:spLocks noGrp="1"/>
          </p:cNvSpPr>
          <p:nvPr>
            <p:ph sz="quarter" idx="13"/>
          </p:nvPr>
        </p:nvSpPr>
        <p:spPr>
          <a:xfrm>
            <a:off x="827584" y="2132856"/>
            <a:ext cx="7416824" cy="4248472"/>
          </a:xfrm>
        </p:spPr>
        <p:txBody>
          <a:bodyPr>
            <a:noAutofit/>
          </a:bodyPr>
          <a:lstStyle/>
          <a:p>
            <a:pPr marL="0" indent="0" algn="just">
              <a:buNone/>
            </a:pPr>
            <a:r>
              <a:rPr lang="el-GR" b="1" u="sng" dirty="0"/>
              <a:t>Κυβέρνηση:</a:t>
            </a:r>
          </a:p>
          <a:p>
            <a:pPr marL="0" indent="0" algn="just">
              <a:buNone/>
            </a:pPr>
            <a:r>
              <a:rPr lang="el-GR" b="1" dirty="0" smtClean="0"/>
              <a:t>Έχει </a:t>
            </a:r>
            <a:r>
              <a:rPr lang="el-GR" b="1" dirty="0"/>
              <a:t>πολλές διαφορετικές λειτουργίες: </a:t>
            </a:r>
            <a:r>
              <a:rPr lang="el-GR" b="1" dirty="0" smtClean="0"/>
              <a:t>στρατιωτικό τμήμα, μετανάστευση</a:t>
            </a:r>
            <a:r>
              <a:rPr lang="el-GR" b="1" dirty="0"/>
              <a:t>, τη φορολογία, την κατανομή του εισοδήματος, τη </a:t>
            </a:r>
            <a:r>
              <a:rPr lang="el-GR" b="1" dirty="0" smtClean="0"/>
              <a:t>μεταφορά αγαθών. </a:t>
            </a:r>
            <a:r>
              <a:rPr lang="el-GR" b="1" dirty="0"/>
              <a:t>Κάθε λειτουργία είναι </a:t>
            </a:r>
            <a:r>
              <a:rPr lang="el-GR" b="1" dirty="0" smtClean="0"/>
              <a:t>το </a:t>
            </a:r>
            <a:r>
              <a:rPr lang="el-GR" b="1" dirty="0"/>
              <a:t>ίδια περίπλοκη.</a:t>
            </a:r>
          </a:p>
          <a:p>
            <a:pPr marL="0" indent="0" algn="just">
              <a:buNone/>
            </a:pPr>
            <a:r>
              <a:rPr lang="el-GR" b="1" dirty="0"/>
              <a:t>Υπάρχουν διαφορετικά επίπεδα και είδη διακυβέρνησης: τοπικό, πολιτειακό και </a:t>
            </a:r>
            <a:r>
              <a:rPr lang="el-GR" b="1" dirty="0" smtClean="0"/>
              <a:t>ομοσπονδιακό, η </a:t>
            </a:r>
            <a:r>
              <a:rPr lang="el-GR" b="1" dirty="0"/>
              <a:t>συνεδρίαση της πόλης, το Συμβούλιο, δημάρχου. Υπάρχουν επίσης διάφορες κυβερνητικές μορφές σε διάφορες χώρες.</a:t>
            </a:r>
            <a:r>
              <a:rPr lang="en-US" sz="2000" dirty="0" smtClean="0"/>
              <a:t>.</a:t>
            </a:r>
            <a:endParaRPr lang="en-US" sz="2000" dirty="0"/>
          </a:p>
        </p:txBody>
      </p:sp>
    </p:spTree>
    <p:extLst>
      <p:ext uri="{BB962C8B-B14F-4D97-AF65-F5344CB8AC3E}">
        <p14:creationId xmlns:p14="http://schemas.microsoft.com/office/powerpoint/2010/main" val="13639951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smtClean="0"/>
              <a:t>Παράδειγμα</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27</a:t>
            </a:fld>
            <a:endParaRPr lang="el-GR"/>
          </a:p>
        </p:txBody>
      </p:sp>
      <p:sp>
        <p:nvSpPr>
          <p:cNvPr id="5" name="Θέση περιεχομένου 4"/>
          <p:cNvSpPr>
            <a:spLocks noGrp="1"/>
          </p:cNvSpPr>
          <p:nvPr>
            <p:ph sz="quarter" idx="13"/>
          </p:nvPr>
        </p:nvSpPr>
        <p:spPr>
          <a:xfrm>
            <a:off x="899592" y="2132856"/>
            <a:ext cx="7272808" cy="4032448"/>
          </a:xfrm>
        </p:spPr>
        <p:txBody>
          <a:bodyPr>
            <a:normAutofit fontScale="92500"/>
          </a:bodyPr>
          <a:lstStyle/>
          <a:p>
            <a:pPr marL="0" indent="0">
              <a:buNone/>
            </a:pPr>
            <a:r>
              <a:rPr lang="el-GR" b="1" u="sng" dirty="0"/>
              <a:t>Οικογένεια:</a:t>
            </a:r>
          </a:p>
          <a:p>
            <a:pPr marL="0" indent="0">
              <a:buNone/>
            </a:pPr>
            <a:endParaRPr lang="el-GR" b="1" u="sng" dirty="0"/>
          </a:p>
          <a:p>
            <a:r>
              <a:rPr lang="el-GR" b="1" dirty="0"/>
              <a:t>Πρόκειται για ένα σύνολο ατόμων.</a:t>
            </a:r>
          </a:p>
          <a:p>
            <a:r>
              <a:rPr lang="el-GR" b="1" dirty="0"/>
              <a:t>Κάθε άτομο έχει μια σχέση με τα άλλα άτομα.</a:t>
            </a:r>
          </a:p>
          <a:p>
            <a:r>
              <a:rPr lang="el-GR" b="1" dirty="0"/>
              <a:t>Υπάρχει μια αλληλεπίδραση μεταξύ της σχέσης και τις ιδιότητες του ατόμου.</a:t>
            </a:r>
          </a:p>
          <a:p>
            <a:r>
              <a:rPr lang="el-GR" b="1" dirty="0"/>
              <a:t>Η οικογένεια έχει να αλληλεπιδρούν με τον έξω κόσμο.</a:t>
            </a:r>
          </a:p>
          <a:p>
            <a:r>
              <a:rPr lang="el-GR" b="1" dirty="0"/>
              <a:t>Υπάρχουν διάφορα είδη των οικογενειών: πυρηνική οικογένεια, εκτεταμένη οικογένεια, κ.λπ.</a:t>
            </a:r>
            <a:endParaRPr lang="el-GR" dirty="0"/>
          </a:p>
        </p:txBody>
      </p:sp>
    </p:spTree>
    <p:extLst>
      <p:ext uri="{BB962C8B-B14F-4D97-AF65-F5344CB8AC3E}">
        <p14:creationId xmlns:p14="http://schemas.microsoft.com/office/powerpoint/2010/main" val="9879022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a:t>Παράδειγμα</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28</a:t>
            </a:fld>
            <a:endParaRPr lang="el-GR"/>
          </a:p>
        </p:txBody>
      </p:sp>
      <p:sp>
        <p:nvSpPr>
          <p:cNvPr id="5" name="Θέση περιεχομένου 4"/>
          <p:cNvSpPr>
            <a:spLocks noGrp="1"/>
          </p:cNvSpPr>
          <p:nvPr>
            <p:ph sz="quarter" idx="13"/>
          </p:nvPr>
        </p:nvSpPr>
        <p:spPr>
          <a:xfrm>
            <a:off x="899592" y="2276872"/>
            <a:ext cx="7200800" cy="3672408"/>
          </a:xfrm>
        </p:spPr>
        <p:txBody>
          <a:bodyPr>
            <a:normAutofit fontScale="92500"/>
          </a:bodyPr>
          <a:lstStyle/>
          <a:p>
            <a:pPr algn="just"/>
            <a:r>
              <a:rPr lang="el-GR" b="1" dirty="0"/>
              <a:t>Αυτές οι περιγραφές επικεντρώνονται στη λειτουργία και τη δομή και ποικίλες εκδηλώσεις. Μπορούμε επίσης να εξετάσει το ρόλο που διαδραματίζει το χρόνο σε πολύπλοκα συστήματα. Μεταξύ των ιδιοτήτων των σύνθετων συστημάτων είναι η αλλαγή, την ανάπτυξη και το θάνατο, πιθανώς κάποια μορφή του κύκλου ζωής. χρόνος και το περιβάλλον Συνδυάζοντας, θα επισημαίνουν την ικανότητα των πολύπλοκων συστημάτων να προσαρμοστούν.</a:t>
            </a:r>
            <a:endParaRPr lang="el-GR" b="1" dirty="0"/>
          </a:p>
        </p:txBody>
      </p:sp>
    </p:spTree>
    <p:extLst>
      <p:ext uri="{BB962C8B-B14F-4D97-AF65-F5344CB8AC3E}">
        <p14:creationId xmlns:p14="http://schemas.microsoft.com/office/powerpoint/2010/main" val="39751207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Autofit/>
          </a:bodyPr>
          <a:lstStyle/>
          <a:p>
            <a:r>
              <a:rPr lang="el-GR" sz="4800" b="1" dirty="0" smtClean="0"/>
              <a:t>Κεντρικές </a:t>
            </a:r>
            <a:r>
              <a:rPr lang="el-GR" sz="4800" b="1" dirty="0"/>
              <a:t>ιδιότητες των πολύπλοκων συστημάτων</a:t>
            </a:r>
            <a:endParaRPr lang="el-GR" sz="4800" b="1"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29</a:t>
            </a:fld>
            <a:endParaRPr lang="el-GR"/>
          </a:p>
        </p:txBody>
      </p:sp>
      <p:sp>
        <p:nvSpPr>
          <p:cNvPr id="5" name="Θέση περιεχομένου 4"/>
          <p:cNvSpPr>
            <a:spLocks noGrp="1"/>
          </p:cNvSpPr>
          <p:nvPr>
            <p:ph sz="quarter" idx="13"/>
          </p:nvPr>
        </p:nvSpPr>
        <p:spPr>
          <a:xfrm>
            <a:off x="899592" y="1844824"/>
            <a:ext cx="7344816" cy="4608512"/>
          </a:xfrm>
        </p:spPr>
        <p:txBody>
          <a:bodyPr>
            <a:normAutofit fontScale="92500" lnSpcReduction="20000"/>
          </a:bodyPr>
          <a:lstStyle/>
          <a:p>
            <a:pPr marL="0" indent="0" algn="just">
              <a:buNone/>
            </a:pPr>
            <a:r>
              <a:rPr lang="el-GR" b="1" dirty="0"/>
              <a:t>Μετά αρχίζουν να περιγράφουν σύνθετα συστήματα, ένα δεύτερο βήμα είναι να προσδιοριστούν τα κοινά. Θα μπορούσαμε να κάνουμε μια λίστα με μερικά από τα χαρακτηριστικά των πολύπλοκων συστημάτων και ταξινομούν καθένα από αυτά κάποιο μέτρο ή χαρακτηριστικό που μπορεί να παρέχει μια πρώτη μέθοδο της ταξινόμησης ή </a:t>
            </a:r>
            <a:r>
              <a:rPr lang="el-GR" b="1" dirty="0" smtClean="0"/>
              <a:t>περιγραφή</a:t>
            </a:r>
            <a:r>
              <a:rPr lang="el-GR" b="1" dirty="0"/>
              <a:t>ς</a:t>
            </a:r>
            <a:r>
              <a:rPr lang="el-GR" b="1" dirty="0" smtClean="0"/>
              <a:t>.</a:t>
            </a:r>
            <a:endParaRPr lang="el-GR" b="1" dirty="0"/>
          </a:p>
          <a:p>
            <a:pPr marL="0" indent="0" algn="just">
              <a:buNone/>
            </a:pPr>
            <a:r>
              <a:rPr lang="el-GR" b="1" dirty="0"/>
              <a:t>• Στοιχεία (και ο αριθμός τους)</a:t>
            </a:r>
          </a:p>
          <a:p>
            <a:pPr marL="0" indent="0" algn="just">
              <a:buNone/>
            </a:pPr>
            <a:r>
              <a:rPr lang="el-GR" b="1" dirty="0"/>
              <a:t>• Αλληλεπιδράσεις (και τη δύναμή τους)</a:t>
            </a:r>
          </a:p>
          <a:p>
            <a:pPr marL="0" indent="0" algn="just">
              <a:buNone/>
            </a:pPr>
            <a:r>
              <a:rPr lang="el-GR" b="1" dirty="0"/>
              <a:t>• Σχηματισμός / Λειτουργία (και χρονικές κλίμακες τους)</a:t>
            </a:r>
          </a:p>
          <a:p>
            <a:pPr marL="0" indent="0" algn="just">
              <a:buNone/>
            </a:pPr>
            <a:r>
              <a:rPr lang="el-GR" b="1" dirty="0"/>
              <a:t>• Διαφορετικότητα / Μεταβλητότητα</a:t>
            </a:r>
          </a:p>
          <a:p>
            <a:pPr marL="0" indent="0" algn="just">
              <a:buNone/>
            </a:pPr>
            <a:r>
              <a:rPr lang="el-GR" b="1" dirty="0"/>
              <a:t>• Περιβάλλον (και τις απαιτήσεις του)</a:t>
            </a:r>
          </a:p>
          <a:p>
            <a:pPr marL="0" indent="0" algn="just">
              <a:buNone/>
            </a:pPr>
            <a:r>
              <a:rPr lang="el-GR" b="1" dirty="0"/>
              <a:t>• Δραστηριότητα (ων) (και της [τους] στόχος [s])</a:t>
            </a:r>
            <a:endParaRPr lang="el-GR" b="1" dirty="0"/>
          </a:p>
        </p:txBody>
      </p:sp>
    </p:spTree>
    <p:extLst>
      <p:ext uri="{BB962C8B-B14F-4D97-AF65-F5344CB8AC3E}">
        <p14:creationId xmlns:p14="http://schemas.microsoft.com/office/powerpoint/2010/main" val="42077220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60648"/>
            <a:ext cx="8229600" cy="1033896"/>
          </a:xfrm>
        </p:spPr>
        <p:txBody>
          <a:bodyPr>
            <a:normAutofit/>
          </a:bodyPr>
          <a:lstStyle/>
          <a:p>
            <a:r>
              <a:rPr lang="el-GR" dirty="0" smtClean="0">
                <a:effectLst/>
              </a:rPr>
              <a:t>Πίνακας Περιεχομένων</a:t>
            </a:r>
            <a:endParaRPr lang="el-GR" dirty="0">
              <a:effectLst/>
            </a:endParaRPr>
          </a:p>
        </p:txBody>
      </p:sp>
      <p:sp>
        <p:nvSpPr>
          <p:cNvPr id="3" name="Θέση περιεχομένου 2"/>
          <p:cNvSpPr>
            <a:spLocks noGrp="1"/>
          </p:cNvSpPr>
          <p:nvPr>
            <p:ph sz="half" idx="1"/>
          </p:nvPr>
        </p:nvSpPr>
        <p:spPr>
          <a:xfrm>
            <a:off x="323528" y="1600200"/>
            <a:ext cx="4172272" cy="4781128"/>
          </a:xfrm>
        </p:spPr>
        <p:txBody>
          <a:bodyPr>
            <a:noAutofit/>
          </a:bodyPr>
          <a:lstStyle/>
          <a:p>
            <a:r>
              <a:rPr lang="el-GR" sz="2000" b="1" dirty="0" smtClean="0"/>
              <a:t>Διεπιστημονικότητα</a:t>
            </a:r>
            <a:endParaRPr lang="el-GR" sz="2000" b="1" dirty="0"/>
          </a:p>
          <a:p>
            <a:r>
              <a:rPr lang="el-GR" sz="2000" b="1" dirty="0" smtClean="0"/>
              <a:t>Διεπιστημονική </a:t>
            </a:r>
            <a:r>
              <a:rPr lang="el-GR" sz="2000" b="1" dirty="0"/>
              <a:t>προσέγγιση</a:t>
            </a:r>
          </a:p>
          <a:p>
            <a:r>
              <a:rPr lang="el-GR" sz="2000" b="1" dirty="0" smtClean="0"/>
              <a:t>Πολύπλοκα </a:t>
            </a:r>
            <a:r>
              <a:rPr lang="el-GR" sz="2000" b="1" dirty="0"/>
              <a:t>συστήματα</a:t>
            </a:r>
          </a:p>
          <a:p>
            <a:r>
              <a:rPr lang="el-GR" sz="2000" b="1" dirty="0"/>
              <a:t>Αυτό που κάνει πολύπλοκα συστήματα;</a:t>
            </a:r>
          </a:p>
          <a:p>
            <a:r>
              <a:rPr lang="el-GR" sz="2000" b="1" dirty="0"/>
              <a:t>Παραδείγματα </a:t>
            </a:r>
            <a:r>
              <a:rPr lang="el-GR" sz="2000" b="1" dirty="0" smtClean="0"/>
              <a:t>πολύπλοκων συστημάτων</a:t>
            </a:r>
            <a:endParaRPr lang="el-GR" sz="2000" b="1" dirty="0"/>
          </a:p>
          <a:p>
            <a:r>
              <a:rPr lang="el-GR" sz="2000" b="1" dirty="0" smtClean="0"/>
              <a:t>Κεντρικές </a:t>
            </a:r>
            <a:r>
              <a:rPr lang="el-GR" sz="2000" b="1" dirty="0"/>
              <a:t>ιδιότητες των πολύπλοκων συστημάτων</a:t>
            </a:r>
          </a:p>
          <a:p>
            <a:r>
              <a:rPr lang="el-GR" sz="2000" b="1" dirty="0"/>
              <a:t>Από στοιχεία και </a:t>
            </a:r>
            <a:r>
              <a:rPr lang="el-GR" sz="2000" b="1" dirty="0" smtClean="0"/>
              <a:t>κομμάτια στα πολύπλοκα συστήματα</a:t>
            </a:r>
            <a:endParaRPr lang="el-GR" sz="2000" dirty="0"/>
          </a:p>
        </p:txBody>
      </p:sp>
      <p:sp>
        <p:nvSpPr>
          <p:cNvPr id="4" name="Θέση περιεχομένου 3"/>
          <p:cNvSpPr>
            <a:spLocks noGrp="1"/>
          </p:cNvSpPr>
          <p:nvPr>
            <p:ph sz="half" idx="2"/>
          </p:nvPr>
        </p:nvSpPr>
        <p:spPr>
          <a:xfrm>
            <a:off x="4648200" y="1600200"/>
            <a:ext cx="4172272" cy="4853136"/>
          </a:xfrm>
        </p:spPr>
        <p:txBody>
          <a:bodyPr>
            <a:normAutofit fontScale="92500"/>
          </a:bodyPr>
          <a:lstStyle/>
          <a:p>
            <a:r>
              <a:rPr lang="el-GR" sz="2400" b="1" dirty="0"/>
              <a:t>Τέσσερις ερωτήσεις που σχετίζονται με τα πολύπλοκα συστήματα</a:t>
            </a:r>
          </a:p>
          <a:p>
            <a:r>
              <a:rPr lang="el-GR" sz="2400" b="1" dirty="0"/>
              <a:t>Συνοψίζοντας τις δύο προσεγγίσεις παραπάνω</a:t>
            </a:r>
          </a:p>
          <a:p>
            <a:r>
              <a:rPr lang="el-GR" sz="2400" b="1" dirty="0"/>
              <a:t>Περίπλοκα συστήματα και κάποια χαρακτηριστικά</a:t>
            </a:r>
          </a:p>
          <a:p>
            <a:r>
              <a:rPr lang="el-GR" sz="2400" b="1" dirty="0" smtClean="0"/>
              <a:t>Οριζόντιες </a:t>
            </a:r>
            <a:r>
              <a:rPr lang="el-GR" sz="2400" b="1" dirty="0"/>
              <a:t>Έννοιες</a:t>
            </a:r>
          </a:p>
          <a:p>
            <a:r>
              <a:rPr lang="el-GR" sz="2400" b="1" dirty="0"/>
              <a:t>Η μελέτη περίπτωσης της "Πλαίσιο"</a:t>
            </a:r>
          </a:p>
          <a:p>
            <a:r>
              <a:rPr lang="el-GR" sz="2400" b="1" dirty="0" err="1"/>
              <a:t>Crosscuting</a:t>
            </a:r>
            <a:r>
              <a:rPr lang="el-GR" sz="2400" b="1" dirty="0"/>
              <a:t> Έννοιες στο "Πλαίσιο"</a:t>
            </a:r>
          </a:p>
          <a:p>
            <a:r>
              <a:rPr lang="el-GR" sz="2400" b="1" dirty="0"/>
              <a:t>κατευθυντήριες Αρχές</a:t>
            </a:r>
          </a:p>
        </p:txBody>
      </p:sp>
      <p:sp>
        <p:nvSpPr>
          <p:cNvPr id="5" name="Θέση ημερομηνίας 4"/>
          <p:cNvSpPr>
            <a:spLocks noGrp="1"/>
          </p:cNvSpPr>
          <p:nvPr>
            <p:ph type="dt" sz="half" idx="10"/>
          </p:nvPr>
        </p:nvSpPr>
        <p:spPr/>
        <p:txBody>
          <a:bodyPr/>
          <a:lstStyle/>
          <a:p>
            <a:fld id="{AE7DB0E4-ED83-4F6B-BDF1-01B3B3263C47}"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3</a:t>
            </a:fld>
            <a:endParaRPr lang="el-GR"/>
          </a:p>
        </p:txBody>
      </p:sp>
    </p:spTree>
    <p:extLst>
      <p:ext uri="{BB962C8B-B14F-4D97-AF65-F5344CB8AC3E}">
        <p14:creationId xmlns:p14="http://schemas.microsoft.com/office/powerpoint/2010/main" val="33819056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a:xfrm>
            <a:off x="457200" y="332656"/>
            <a:ext cx="8229600" cy="1008112"/>
          </a:xfrm>
        </p:spPr>
        <p:txBody>
          <a:bodyPr>
            <a:noAutofit/>
          </a:bodyPr>
          <a:lstStyle/>
          <a:p>
            <a:r>
              <a:rPr lang="el-GR" sz="4000" b="1" dirty="0" smtClean="0"/>
              <a:t>Από στοιχεία κ κομμάτια σε πολύπλοκα συστήματα</a:t>
            </a:r>
            <a:endParaRPr lang="el-GR" sz="4000"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30</a:t>
            </a:fld>
            <a:endParaRPr lang="el-GR"/>
          </a:p>
        </p:txBody>
      </p:sp>
      <p:sp>
        <p:nvSpPr>
          <p:cNvPr id="5" name="Θέση περιεχομένου 4"/>
          <p:cNvSpPr>
            <a:spLocks noGrp="1"/>
          </p:cNvSpPr>
          <p:nvPr>
            <p:ph sz="quarter" idx="13"/>
          </p:nvPr>
        </p:nvSpPr>
        <p:spPr>
          <a:xfrm>
            <a:off x="899592" y="1844824"/>
            <a:ext cx="7416824" cy="4104456"/>
          </a:xfrm>
        </p:spPr>
        <p:txBody>
          <a:bodyPr>
            <a:normAutofit fontScale="92500" lnSpcReduction="10000"/>
          </a:bodyPr>
          <a:lstStyle/>
          <a:p>
            <a:pPr marL="0" indent="0" algn="just">
              <a:buNone/>
            </a:pPr>
            <a:r>
              <a:rPr lang="el-GR" b="1" dirty="0"/>
              <a:t>Υπάρχουν δύο προσεγγίσεις για την οργάνωση των ιδιοτήτων των πολύπλοκων συστημάτων, που θα χρησιμεύσει ως βάση των συζητήσεών μας.</a:t>
            </a:r>
          </a:p>
          <a:p>
            <a:pPr marL="0" indent="0" algn="just">
              <a:buNone/>
            </a:pPr>
            <a:r>
              <a:rPr lang="el-GR" b="1" dirty="0"/>
              <a:t>Το πρώτο από αυτά είναι η σχέση μεταξύ των στοιχείων, εξαρτημάτων και το σύνολο. Δεδομένου ότι υπάρχει μόνο μία ιδιότητα του περίπλοκου συστήματος που γνωρίζουμε με βεβαιότητα - ότι είναι πολύπλοκο, το κύριο ερώτημα που μπορούμε να θέσουμε για τη σχέση αυτή είναι το πώς η πολυπλοκότητα του όλου σχετίζεται με την πολυπλοκότητα των εξαρτημάτων. Όπως θα δούμε, το ζήτημα αυτό είναι ένα συναρπαστικό θέμα για την κατανόηση των πολύπλοκων συστημάτων.</a:t>
            </a:r>
            <a:endParaRPr lang="el-GR" b="1" dirty="0"/>
          </a:p>
        </p:txBody>
      </p:sp>
    </p:spTree>
    <p:extLst>
      <p:ext uri="{BB962C8B-B14F-4D97-AF65-F5344CB8AC3E}">
        <p14:creationId xmlns:p14="http://schemas.microsoft.com/office/powerpoint/2010/main" val="31364218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sz="4000" b="1" dirty="0"/>
              <a:t>Από στοιχεία κ κομμάτια σε πολύπλοκα συστήματα</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31</a:t>
            </a:fld>
            <a:endParaRPr lang="el-GR"/>
          </a:p>
        </p:txBody>
      </p:sp>
      <p:sp>
        <p:nvSpPr>
          <p:cNvPr id="5" name="Θέση περιεχομένου 4"/>
          <p:cNvSpPr>
            <a:spLocks noGrp="1"/>
          </p:cNvSpPr>
          <p:nvPr>
            <p:ph sz="quarter" idx="13"/>
          </p:nvPr>
        </p:nvSpPr>
        <p:spPr>
          <a:xfrm>
            <a:off x="467544" y="1844824"/>
            <a:ext cx="8064896" cy="4680520"/>
          </a:xfrm>
        </p:spPr>
        <p:txBody>
          <a:bodyPr>
            <a:normAutofit fontScale="92500" lnSpcReduction="20000"/>
          </a:bodyPr>
          <a:lstStyle/>
          <a:p>
            <a:pPr algn="just">
              <a:buFont typeface="Wingdings" pitchFamily="2" charset="2"/>
              <a:buChar char="v"/>
            </a:pPr>
            <a:r>
              <a:rPr lang="el-GR" b="1" dirty="0"/>
              <a:t>Η δεύτερη προσέγγιση για τη μελέτη των πολύπλοκων συστημάτων ξεκινά από την κατανόηση της σχέσης των συστημάτων για τις περιγραφές τους.</a:t>
            </a:r>
          </a:p>
          <a:p>
            <a:pPr algn="just">
              <a:buFont typeface="Wingdings" pitchFamily="2" charset="2"/>
              <a:buChar char="v"/>
            </a:pPr>
            <a:r>
              <a:rPr lang="el-GR" b="1" dirty="0"/>
              <a:t>Το κεντρικό θέμα είναι ο καθορισμός ποσοτικά τι εννοούμε με τον όρο πολυπλοκότητα. Τι, μετά από όλα, εννοούμε όταν λέμε ότι ένα σύστημα είναι πολύπλοκο; Καλύτερα ακόμα, τι εννοούμε όταν λέμε ότι ένα σύστημα είναι πιο </a:t>
            </a:r>
            <a:r>
              <a:rPr lang="el-GR" b="1" dirty="0" smtClean="0"/>
              <a:t>περίπλοκο </a:t>
            </a:r>
            <a:r>
              <a:rPr lang="el-GR" b="1" dirty="0"/>
              <a:t>από </a:t>
            </a:r>
            <a:r>
              <a:rPr lang="el-GR" b="1" dirty="0" smtClean="0"/>
              <a:t>ένα </a:t>
            </a:r>
            <a:r>
              <a:rPr lang="el-GR" b="1" dirty="0"/>
              <a:t>άλλο;</a:t>
            </a:r>
          </a:p>
          <a:p>
            <a:pPr algn="just">
              <a:buFont typeface="Wingdings" pitchFamily="2" charset="2"/>
              <a:buChar char="v"/>
            </a:pPr>
            <a:r>
              <a:rPr lang="el-GR" b="1" dirty="0"/>
              <a:t>Για να αναπτυχθεί μια ποσοτική κατανόηση της πολυπλοκότητας θα χρησιμοποιήσουμε τα εργαλεία </a:t>
            </a:r>
            <a:r>
              <a:rPr lang="el-GR" b="1" dirty="0" smtClean="0"/>
              <a:t>της στατιστικής φυσικής </a:t>
            </a:r>
            <a:r>
              <a:rPr lang="el-GR" b="1" dirty="0"/>
              <a:t>και </a:t>
            </a:r>
            <a:r>
              <a:rPr lang="el-GR" b="1" dirty="0" smtClean="0"/>
              <a:t>την επιστήμη </a:t>
            </a:r>
            <a:r>
              <a:rPr lang="el-GR" b="1" dirty="0" err="1" smtClean="0"/>
              <a:t>τωβ</a:t>
            </a:r>
            <a:r>
              <a:rPr lang="el-GR" b="1" dirty="0" smtClean="0"/>
              <a:t> υπολογιστών</a:t>
            </a:r>
            <a:endParaRPr lang="el-GR" b="1" dirty="0"/>
          </a:p>
          <a:p>
            <a:pPr algn="just">
              <a:buFont typeface="Wingdings" pitchFamily="2" charset="2"/>
              <a:buChar char="v"/>
            </a:pPr>
            <a:r>
              <a:rPr lang="el-GR" b="1" dirty="0"/>
              <a:t>Σύμφωνα με αυτή την αντίληψη, η πολυπλοκότητα είναι η ποσότητα των πληροφοριών που είναι απαραίτητες για να </a:t>
            </a:r>
            <a:r>
              <a:rPr lang="el-GR" b="1" dirty="0" smtClean="0"/>
              <a:t>περιγράψουν </a:t>
            </a:r>
            <a:r>
              <a:rPr lang="el-GR" b="1" dirty="0"/>
              <a:t>ένα σύστημα.</a:t>
            </a:r>
            <a:endParaRPr lang="el-GR" b="1" dirty="0"/>
          </a:p>
        </p:txBody>
      </p:sp>
    </p:spTree>
    <p:extLst>
      <p:ext uri="{BB962C8B-B14F-4D97-AF65-F5344CB8AC3E}">
        <p14:creationId xmlns:p14="http://schemas.microsoft.com/office/powerpoint/2010/main" val="23361285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Autofit/>
          </a:bodyPr>
          <a:lstStyle/>
          <a:p>
            <a:r>
              <a:rPr lang="el-GR" sz="3600" b="1" dirty="0" smtClean="0"/>
              <a:t>4 ερωτήσεις που σχετίζονται με τα πολύπλοκα συστήματα</a:t>
            </a:r>
            <a:endParaRPr lang="el-GR" sz="3600" b="1"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32</a:t>
            </a:fld>
            <a:endParaRPr lang="el-GR"/>
          </a:p>
        </p:txBody>
      </p:sp>
      <p:sp>
        <p:nvSpPr>
          <p:cNvPr id="5" name="Θέση περιεχομένου 4"/>
          <p:cNvSpPr>
            <a:spLocks noGrp="1"/>
          </p:cNvSpPr>
          <p:nvPr>
            <p:ph sz="quarter" idx="13"/>
          </p:nvPr>
        </p:nvSpPr>
        <p:spPr>
          <a:xfrm>
            <a:off x="827584" y="1988840"/>
            <a:ext cx="7560840" cy="4320480"/>
          </a:xfrm>
        </p:spPr>
        <p:txBody>
          <a:bodyPr>
            <a:normAutofit fontScale="92500"/>
          </a:bodyPr>
          <a:lstStyle/>
          <a:p>
            <a:pPr marL="457200" indent="-457200" algn="just">
              <a:buFont typeface="+mj-lt"/>
              <a:buAutoNum type="arabicPeriod"/>
            </a:pPr>
            <a:r>
              <a:rPr lang="el-GR" b="1" dirty="0" smtClean="0"/>
              <a:t>Χώρος: </a:t>
            </a:r>
            <a:r>
              <a:rPr lang="el-GR" b="1" dirty="0"/>
              <a:t>Ποια είναι τα χαρακτηριστικά της δομής των πολύπλοκων συστημάτων; Πολλά πολύπλοκα συστήματα έχουν υποδομή που εκτείνεται σε όλη τη διαδρομή προς το μέγεθος του ίδιου του συστήματος. Γιατί είναι </a:t>
            </a:r>
            <a:r>
              <a:rPr lang="el-GR" b="1" dirty="0" err="1"/>
              <a:t>υποκατασκευή</a:t>
            </a:r>
            <a:r>
              <a:rPr lang="el-GR" b="1" dirty="0"/>
              <a:t> εκεί;</a:t>
            </a:r>
          </a:p>
          <a:p>
            <a:pPr marL="457200" indent="-457200" algn="just">
              <a:buFont typeface="+mj-lt"/>
              <a:buAutoNum type="arabicPeriod"/>
            </a:pPr>
            <a:r>
              <a:rPr lang="el-GR" b="1" dirty="0" smtClean="0"/>
              <a:t>Χρόνος: </a:t>
            </a:r>
            <a:r>
              <a:rPr lang="el-GR" b="1" dirty="0"/>
              <a:t>Πόσο καιρό </a:t>
            </a:r>
            <a:r>
              <a:rPr lang="el-GR" b="1" dirty="0" smtClean="0"/>
              <a:t>λαμβάνουν οι </a:t>
            </a:r>
            <a:r>
              <a:rPr lang="el-GR" b="1" dirty="0"/>
              <a:t>δυναμικές διεργασίες </a:t>
            </a:r>
            <a:r>
              <a:rPr lang="el-GR" b="1" dirty="0" smtClean="0"/>
              <a:t>σε </a:t>
            </a:r>
            <a:r>
              <a:rPr lang="el-GR" b="1" dirty="0"/>
              <a:t>πολύπλοκα συστήματα; Πολλά πολύπλοκα συστήματα έχουν συγκεκριμένες απαντήσεις στις αλλαγές στο περιβάλλον τους που απαιτούν αλλαγή της εσωτερικής τους δομής. Πώς μπορεί μια σύνθετη δομή </a:t>
            </a:r>
            <a:r>
              <a:rPr lang="el-GR" b="1" dirty="0" smtClean="0"/>
              <a:t>να απαντήσει </a:t>
            </a:r>
            <a:r>
              <a:rPr lang="el-GR" b="1" dirty="0"/>
              <a:t>σε εύλογο χρονικό διάστημα;</a:t>
            </a:r>
            <a:endParaRPr lang="en-US" dirty="0" smtClean="0"/>
          </a:p>
        </p:txBody>
      </p:sp>
    </p:spTree>
    <p:extLst>
      <p:ext uri="{BB962C8B-B14F-4D97-AF65-F5344CB8AC3E}">
        <p14:creationId xmlns:p14="http://schemas.microsoft.com/office/powerpoint/2010/main" val="25237148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sz="3600" b="1" dirty="0"/>
              <a:t>4 ερωτήσεις που σχετίζονται με τα πολύπλοκα συστήματα</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33</a:t>
            </a:fld>
            <a:endParaRPr lang="el-GR"/>
          </a:p>
        </p:txBody>
      </p:sp>
      <p:sp>
        <p:nvSpPr>
          <p:cNvPr id="5" name="Θέση περιεχομένου 4"/>
          <p:cNvSpPr>
            <a:spLocks noGrp="1"/>
          </p:cNvSpPr>
          <p:nvPr>
            <p:ph sz="quarter" idx="13"/>
          </p:nvPr>
        </p:nvSpPr>
        <p:spPr>
          <a:xfrm>
            <a:off x="755576" y="2060848"/>
            <a:ext cx="7560840" cy="3888432"/>
          </a:xfrm>
        </p:spPr>
        <p:txBody>
          <a:bodyPr>
            <a:normAutofit fontScale="92500" lnSpcReduction="20000"/>
          </a:bodyPr>
          <a:lstStyle/>
          <a:p>
            <a:pPr marL="457200" indent="-457200" algn="just">
              <a:buFont typeface="+mj-lt"/>
              <a:buAutoNum type="arabicPeriod" startAt="3"/>
            </a:pPr>
            <a:r>
              <a:rPr lang="el-GR" b="1" dirty="0" err="1"/>
              <a:t>Αυτο</a:t>
            </a:r>
            <a:r>
              <a:rPr lang="el-GR" b="1" dirty="0"/>
              <a:t>-οργάνωση </a:t>
            </a:r>
            <a:r>
              <a:rPr lang="el-GR" b="1" dirty="0" smtClean="0"/>
              <a:t>/ </a:t>
            </a:r>
            <a:r>
              <a:rPr lang="el-GR" b="1" dirty="0"/>
              <a:t>έναντι οργάνωση </a:t>
            </a:r>
            <a:r>
              <a:rPr lang="el-GR" b="1" dirty="0" smtClean="0"/>
              <a:t>από σχεδιασμό</a:t>
            </a:r>
            <a:r>
              <a:rPr lang="el-GR" b="1" dirty="0"/>
              <a:t>: Πώς πολύπλοκα συστήματα έρχονται σε ύπαρξη; Ποιες είναι οι δυναμικές διαδικασίες που μπορούν να οδηγήσουν σε πολύπλοκα συστήματα; Πολλά πολύπλοκα συστήματα υφίστανται </a:t>
            </a:r>
            <a:r>
              <a:rPr lang="el-GR" b="1" dirty="0" smtClean="0"/>
              <a:t>καθοδηγούμενα των </a:t>
            </a:r>
            <a:r>
              <a:rPr lang="el-GR" b="1" dirty="0"/>
              <a:t>αναπτυξιακών διαδικασιών, ως μέρος του σχηματισμού τους. Πώς καθοδηγούνται αναπτυξιακές διαδικασίες;</a:t>
            </a:r>
          </a:p>
          <a:p>
            <a:pPr marL="457200" indent="-457200" algn="just">
              <a:buFont typeface="+mj-lt"/>
              <a:buAutoNum type="arabicPeriod" startAt="3"/>
            </a:pPr>
            <a:r>
              <a:rPr lang="el-GR" b="1" dirty="0"/>
              <a:t>Πολυπλοκότητα: Τι είναι η πολυπλοκότητα; Πολύπλοκα συστήματα έχουν διαφορετικούς βαθμούς πολυπλοκότητας. Πώς χαρακτηρίζουμε / </a:t>
            </a:r>
            <a:r>
              <a:rPr lang="el-GR" b="1" dirty="0" smtClean="0"/>
              <a:t>διακρίνουμε </a:t>
            </a:r>
            <a:r>
              <a:rPr lang="el-GR" b="1" dirty="0"/>
              <a:t>τους διαφορετικούς βαθμούς πολυπλοκότητας;</a:t>
            </a:r>
            <a:endParaRPr lang="el-GR" dirty="0"/>
          </a:p>
        </p:txBody>
      </p:sp>
    </p:spTree>
    <p:extLst>
      <p:ext uri="{BB962C8B-B14F-4D97-AF65-F5344CB8AC3E}">
        <p14:creationId xmlns:p14="http://schemas.microsoft.com/office/powerpoint/2010/main" val="39687837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dirty="0" err="1" smtClean="0"/>
              <a:t>Συνοψιζοντας</a:t>
            </a:r>
            <a:r>
              <a:rPr lang="el-GR" dirty="0" smtClean="0"/>
              <a:t> τις παραπάνω θεωρήσεις</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34</a:t>
            </a:fld>
            <a:endParaRPr lang="el-GR"/>
          </a:p>
        </p:txBody>
      </p:sp>
      <p:sp>
        <p:nvSpPr>
          <p:cNvPr id="5" name="Θέση περιεχομένου 4"/>
          <p:cNvSpPr>
            <a:spLocks noGrp="1"/>
          </p:cNvSpPr>
          <p:nvPr>
            <p:ph sz="quarter" idx="13"/>
          </p:nvPr>
        </p:nvSpPr>
        <p:spPr>
          <a:xfrm>
            <a:off x="971600" y="2060848"/>
            <a:ext cx="6984776" cy="3888432"/>
          </a:xfrm>
        </p:spPr>
        <p:txBody>
          <a:bodyPr/>
          <a:lstStyle/>
          <a:p>
            <a:pPr algn="just">
              <a:buFont typeface="Wingdings" pitchFamily="2" charset="2"/>
              <a:buChar char="v"/>
            </a:pPr>
            <a:r>
              <a:rPr lang="el-GR" b="1" dirty="0"/>
              <a:t>Η πρώτη ασχολείται με τα στοιχεία και τις αλληλεπιδράσεις.</a:t>
            </a:r>
          </a:p>
          <a:p>
            <a:pPr algn="just">
              <a:buFont typeface="Wingdings" pitchFamily="2" charset="2"/>
              <a:buChar char="v"/>
            </a:pPr>
            <a:r>
              <a:rPr lang="el-GR" b="1" dirty="0"/>
              <a:t>Το δεύτερο ασχολείται με τις περιγραφές και τις πληροφορίες.</a:t>
            </a:r>
          </a:p>
          <a:p>
            <a:pPr algn="just">
              <a:buFont typeface="Wingdings" pitchFamily="2" charset="2"/>
              <a:buChar char="v"/>
            </a:pPr>
            <a:r>
              <a:rPr lang="el-GR" b="1" dirty="0"/>
              <a:t>Τελικά, ο στόχος μας είναι να τους αφορούν, αλλά το κάνουμε αυτό χρησιμοποιώντας ερωτήσεις που προχωρούν σταδιακά από τα στοιχεία και τις αλληλεπιδράσεις με τις περιγραφές και τις πληροφορίες.</a:t>
            </a:r>
            <a:endParaRPr lang="el-GR" b="1" dirty="0"/>
          </a:p>
        </p:txBody>
      </p:sp>
    </p:spTree>
    <p:extLst>
      <p:ext uri="{BB962C8B-B14F-4D97-AF65-F5344CB8AC3E}">
        <p14:creationId xmlns:p14="http://schemas.microsoft.com/office/powerpoint/2010/main" val="23184669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35</a:t>
            </a:fld>
            <a:endParaRPr lang="el-GR"/>
          </a:p>
        </p:txBody>
      </p:sp>
      <p:sp>
        <p:nvSpPr>
          <p:cNvPr id="5" name="Θέση περιεχομένου 4"/>
          <p:cNvSpPr>
            <a:spLocks noGrp="1"/>
          </p:cNvSpPr>
          <p:nvPr>
            <p:ph sz="quarter" idx="13"/>
          </p:nvPr>
        </p:nvSpPr>
        <p:spPr>
          <a:xfrm>
            <a:off x="1187624" y="2060848"/>
            <a:ext cx="6768752" cy="4320480"/>
          </a:xfrm>
        </p:spPr>
        <p:txBody>
          <a:bodyPr>
            <a:normAutofit fontScale="92500" lnSpcReduction="10000"/>
          </a:bodyPr>
          <a:lstStyle/>
          <a:p>
            <a:pPr marL="0" indent="0" algn="ctr">
              <a:buNone/>
            </a:pPr>
            <a:r>
              <a:rPr lang="el-GR" sz="3600" b="1" dirty="0"/>
              <a:t>Εξετάστε μερικά σύνθετα συστήματα. Κάντε μια λίστα με τα στοιχεία τους, οι αλληλεπιδράσεις μεταξύ των στοιχείων αυτών, ο μηχανισμός με τον οποίο διαμορφώνεται το σύστημα και τις δραστηριότητες στις οποίες εμπλέκεται το σύστημα.</a:t>
            </a:r>
            <a:endParaRPr lang="el-GR" sz="3600" b="1" dirty="0"/>
          </a:p>
        </p:txBody>
      </p:sp>
    </p:spTree>
    <p:extLst>
      <p:ext uri="{BB962C8B-B14F-4D97-AF65-F5344CB8AC3E}">
        <p14:creationId xmlns:p14="http://schemas.microsoft.com/office/powerpoint/2010/main" val="16814683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404664"/>
            <a:ext cx="8229600" cy="936104"/>
          </a:xfrm>
        </p:spPr>
        <p:txBody>
          <a:bodyPr>
            <a:normAutofit fontScale="90000"/>
          </a:bodyPr>
          <a:lstStyle/>
          <a:p>
            <a:r>
              <a:rPr lang="el-GR" sz="3600" dirty="0"/>
              <a:t>Περίπλοκα συστήματα και κάποια </a:t>
            </a:r>
            <a:r>
              <a:rPr lang="el-GR" sz="3600" dirty="0" smtClean="0"/>
              <a:t>χαρακτηριστικά</a:t>
            </a:r>
            <a:r>
              <a:rPr lang="en-US" sz="3600" dirty="0" smtClean="0"/>
              <a:t> </a:t>
            </a:r>
            <a:r>
              <a:rPr lang="el-GR" sz="3600" dirty="0" smtClean="0"/>
              <a:t>τους</a:t>
            </a:r>
            <a:endParaRPr lang="el-GR" sz="3600"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36</a:t>
            </a:fld>
            <a:endParaRPr lang="el-GR"/>
          </a:p>
        </p:txBody>
      </p:sp>
      <p:pic>
        <p:nvPicPr>
          <p:cNvPr id="6" name="Θέση περιεχομένου 5"/>
          <p:cNvPicPr>
            <a:picLocks noGrp="1" noChangeAspect="1"/>
          </p:cNvPicPr>
          <p:nvPr>
            <p:ph sz="quarter" idx="13"/>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772528" y="1628800"/>
            <a:ext cx="7543888" cy="4746717"/>
          </a:xfrm>
        </p:spPr>
      </p:pic>
    </p:spTree>
    <p:extLst>
      <p:ext uri="{BB962C8B-B14F-4D97-AF65-F5344CB8AC3E}">
        <p14:creationId xmlns:p14="http://schemas.microsoft.com/office/powerpoint/2010/main" val="22887340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37</a:t>
            </a:fld>
            <a:endParaRPr lang="el-GR"/>
          </a:p>
        </p:txBody>
      </p:sp>
      <p:sp>
        <p:nvSpPr>
          <p:cNvPr id="5" name="Θέση περιεχομένου 4"/>
          <p:cNvSpPr>
            <a:spLocks noGrp="1"/>
          </p:cNvSpPr>
          <p:nvPr>
            <p:ph sz="quarter" idx="13"/>
          </p:nvPr>
        </p:nvSpPr>
        <p:spPr>
          <a:xfrm>
            <a:off x="1187624" y="2492896"/>
            <a:ext cx="6768752" cy="3456384"/>
          </a:xfrm>
        </p:spPr>
        <p:txBody>
          <a:bodyPr>
            <a:normAutofit/>
          </a:bodyPr>
          <a:lstStyle/>
          <a:p>
            <a:pPr marL="0" indent="0" algn="ctr">
              <a:buNone/>
            </a:pPr>
            <a:r>
              <a:rPr lang="el-GR" sz="3200" b="1" dirty="0"/>
              <a:t>Τώρα, ας δούμε πώς </a:t>
            </a:r>
            <a:r>
              <a:rPr lang="el-GR" sz="3200" b="1" dirty="0" smtClean="0"/>
              <a:t>η διεπιστημονικότητα των </a:t>
            </a:r>
            <a:r>
              <a:rPr lang="el-GR" sz="3200" b="1" dirty="0"/>
              <a:t>πολύπλοκων συστημάτων συνδέεται με τις βασικές ιδέες και </a:t>
            </a:r>
            <a:r>
              <a:rPr lang="el-GR" sz="3200" b="1" dirty="0" smtClean="0"/>
              <a:t>τις </a:t>
            </a:r>
            <a:r>
              <a:rPr lang="el-GR" sz="3200" b="1" dirty="0" err="1" smtClean="0"/>
              <a:t>διατομεακές</a:t>
            </a:r>
            <a:r>
              <a:rPr lang="el-GR" sz="3200" b="1" dirty="0" smtClean="0"/>
              <a:t> </a:t>
            </a:r>
            <a:r>
              <a:rPr lang="el-GR" sz="3200" b="1" dirty="0"/>
              <a:t>έννοιες στην επιστήμη της εκπαίδευσης.</a:t>
            </a:r>
            <a:endParaRPr lang="el-GR" sz="3200" b="1" dirty="0"/>
          </a:p>
        </p:txBody>
      </p:sp>
    </p:spTree>
    <p:extLst>
      <p:ext uri="{BB962C8B-B14F-4D97-AF65-F5344CB8AC3E}">
        <p14:creationId xmlns:p14="http://schemas.microsoft.com/office/powerpoint/2010/main" val="36385412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l-GR" b="1" dirty="0" smtClean="0"/>
              <a:t>Οριζόντιες </a:t>
            </a:r>
            <a:r>
              <a:rPr lang="el-GR" b="1" dirty="0"/>
              <a:t>Έννοιες</a:t>
            </a:r>
            <a:endParaRPr lang="el-GR" b="1" dirty="0"/>
          </a:p>
        </p:txBody>
      </p:sp>
      <p:sp>
        <p:nvSpPr>
          <p:cNvPr id="3" name="Θέση περιεχομένου 2"/>
          <p:cNvSpPr>
            <a:spLocks noGrp="1"/>
          </p:cNvSpPr>
          <p:nvPr>
            <p:ph sz="quarter" idx="13"/>
          </p:nvPr>
        </p:nvSpPr>
        <p:spPr>
          <a:xfrm>
            <a:off x="683568" y="2204864"/>
            <a:ext cx="7776864" cy="3744416"/>
          </a:xfrm>
        </p:spPr>
        <p:txBody>
          <a:bodyPr/>
          <a:lstStyle/>
          <a:p>
            <a:pPr marL="0" indent="0" algn="just">
              <a:buNone/>
            </a:pPr>
            <a:r>
              <a:rPr lang="el-GR" b="1" dirty="0" smtClean="0"/>
              <a:t>Οι οριζόντιες </a:t>
            </a:r>
            <a:r>
              <a:rPr lang="el-GR" b="1" dirty="0"/>
              <a:t>έννοιες έχουν αξία, διότι </a:t>
            </a:r>
            <a:r>
              <a:rPr lang="el-GR" b="1" dirty="0" smtClean="0"/>
              <a:t>παρέχουν </a:t>
            </a:r>
            <a:r>
              <a:rPr lang="el-GR" b="1" dirty="0"/>
              <a:t>στους </a:t>
            </a:r>
            <a:r>
              <a:rPr lang="el-GR" b="1" dirty="0" smtClean="0"/>
              <a:t>φοιτητές </a:t>
            </a:r>
            <a:r>
              <a:rPr lang="el-GR" b="1" dirty="0"/>
              <a:t>τις συνδέσεις και </a:t>
            </a:r>
            <a:r>
              <a:rPr lang="el-GR" b="1" dirty="0" smtClean="0"/>
              <a:t>τα διανοητικά </a:t>
            </a:r>
            <a:r>
              <a:rPr lang="el-GR" b="1" dirty="0"/>
              <a:t>εργαλεία που σχετίζονται σε όλες τις διαφορετικές περιοχές του πειθαρχικού περιεχομένου και μπορούν να εμπλουτίσουν την εφαρμογή τους από τις πρακτικές και την κατανόησή τους των βασικών ιδεών.</a:t>
            </a:r>
            <a:r>
              <a:rPr lang="en-US" b="1" dirty="0" smtClean="0"/>
              <a:t>(</a:t>
            </a:r>
            <a:r>
              <a:rPr lang="en-US" b="1" dirty="0" smtClean="0"/>
              <a:t>Framework </a:t>
            </a:r>
            <a:r>
              <a:rPr lang="en-US" b="1" dirty="0"/>
              <a:t>p. </a:t>
            </a:r>
            <a:r>
              <a:rPr lang="en-US" b="1" dirty="0" smtClean="0"/>
              <a:t>233)</a:t>
            </a:r>
            <a:endParaRPr lang="el-GR" b="1" dirty="0"/>
          </a:p>
        </p:txBody>
      </p:sp>
      <p:sp>
        <p:nvSpPr>
          <p:cNvPr id="5" name="Θέση ημερομηνίας 4"/>
          <p:cNvSpPr>
            <a:spLocks noGrp="1"/>
          </p:cNvSpPr>
          <p:nvPr>
            <p:ph type="dt" sz="half" idx="10"/>
          </p:nvPr>
        </p:nvSpPr>
        <p:spPr/>
        <p:txBody>
          <a:bodyPr/>
          <a:lstStyle/>
          <a:p>
            <a:fld id="{BAD45F9C-D21F-4185-8EFB-3FDE3B5BAFFE}"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38</a:t>
            </a:fld>
            <a:endParaRPr lang="el-GR"/>
          </a:p>
        </p:txBody>
      </p:sp>
    </p:spTree>
    <p:extLst>
      <p:ext uri="{BB962C8B-B14F-4D97-AF65-F5344CB8AC3E}">
        <p14:creationId xmlns:p14="http://schemas.microsoft.com/office/powerpoint/2010/main" val="38818064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l-GR" b="1" dirty="0"/>
              <a:t>Η μελέτη περίπτωσης της "Πλαίσιο"</a:t>
            </a:r>
            <a:endParaRPr lang="el-GR" dirty="0"/>
          </a:p>
        </p:txBody>
      </p:sp>
      <p:sp>
        <p:nvSpPr>
          <p:cNvPr id="3" name="Θέση περιεχομένου 2"/>
          <p:cNvSpPr>
            <a:spLocks noGrp="1"/>
          </p:cNvSpPr>
          <p:nvPr>
            <p:ph sz="quarter" idx="13"/>
          </p:nvPr>
        </p:nvSpPr>
        <p:spPr>
          <a:xfrm>
            <a:off x="539552" y="1700808"/>
            <a:ext cx="8064896" cy="5085686"/>
          </a:xfrm>
        </p:spPr>
        <p:txBody>
          <a:bodyPr>
            <a:normAutofit/>
          </a:bodyPr>
          <a:lstStyle/>
          <a:p>
            <a:pPr marL="0" indent="0" algn="just">
              <a:buNone/>
            </a:pPr>
            <a:r>
              <a:rPr lang="el-GR" sz="2000" b="1" dirty="0"/>
              <a:t>Ένα πλαίσιο για την Κ-12 Επιστήμη Εκπαίδευση: Πρακτικές, βασικές ιδέες, και </a:t>
            </a:r>
            <a:r>
              <a:rPr lang="el-GR" sz="2000" b="1" dirty="0" smtClean="0"/>
              <a:t>Οριζόντιες </a:t>
            </a:r>
            <a:r>
              <a:rPr lang="el-GR" sz="2000" b="1" dirty="0"/>
              <a:t>Έννοιες (πλαίσιο) </a:t>
            </a:r>
            <a:r>
              <a:rPr lang="el-GR" sz="2000" b="1" dirty="0" smtClean="0"/>
              <a:t>συνιστούν </a:t>
            </a:r>
            <a:r>
              <a:rPr lang="el-GR" sz="2000" b="1" dirty="0"/>
              <a:t>την επιστημονική εκπαίδευση στους βαθμούς Κ-12 να </a:t>
            </a:r>
            <a:r>
              <a:rPr lang="el-GR" sz="2000" b="1" dirty="0" smtClean="0"/>
              <a:t>διαμορφωθούν </a:t>
            </a:r>
            <a:r>
              <a:rPr lang="el-GR" sz="2000" b="1" dirty="0"/>
              <a:t>γύρω από τρεις κύριες διαστάσεις: την επιστημονική </a:t>
            </a:r>
            <a:r>
              <a:rPr lang="el-GR" sz="2000" b="1" dirty="0" smtClean="0"/>
              <a:t>και τη </a:t>
            </a:r>
            <a:r>
              <a:rPr lang="el-GR" sz="2000" b="1" dirty="0"/>
              <a:t>μηχανικής </a:t>
            </a:r>
            <a:r>
              <a:rPr lang="el-GR" sz="2000" b="1" dirty="0" smtClean="0"/>
              <a:t>πρακτική? </a:t>
            </a:r>
            <a:r>
              <a:rPr lang="el-GR" sz="2000" b="1" dirty="0"/>
              <a:t>οριζόντιες έννοιες που ενοποιήσει τη μελέτη της επιστήμης και της τεχνολογίας μέσα από την κοινή τους εφαρμογή σε όλη πεδία? και τις βασικές ιδέες στις μεγάλες κλάδους των φυσικών επιστημών.</a:t>
            </a:r>
            <a:endParaRPr lang="en-US" sz="2000" b="1" dirty="0" smtClean="0"/>
          </a:p>
          <a:p>
            <a:pPr lvl="7" algn="just"/>
            <a:endParaRPr lang="en-US" b="1" dirty="0"/>
          </a:p>
          <a:p>
            <a:pPr lvl="7" algn="just"/>
            <a:endParaRPr lang="en-US" b="1" dirty="0" smtClean="0"/>
          </a:p>
          <a:p>
            <a:pPr lvl="7" algn="just"/>
            <a:endParaRPr lang="en-US" b="1" dirty="0"/>
          </a:p>
          <a:p>
            <a:pPr marL="3200400" lvl="7" indent="0" algn="just">
              <a:buNone/>
            </a:pPr>
            <a:endParaRPr lang="en-US" b="1" dirty="0" smtClean="0"/>
          </a:p>
          <a:p>
            <a:pPr marL="3657600" lvl="8" indent="0" algn="just">
              <a:buNone/>
            </a:pPr>
            <a:r>
              <a:rPr lang="en-US" b="1" dirty="0" smtClean="0"/>
              <a:t>         Framework </a:t>
            </a:r>
            <a:r>
              <a:rPr lang="en-US" b="1" dirty="0"/>
              <a:t>for K-12 Science Education: </a:t>
            </a:r>
            <a:endParaRPr lang="en-US" b="1" dirty="0" smtClean="0"/>
          </a:p>
          <a:p>
            <a:pPr marL="3657600" lvl="8" indent="0" algn="just">
              <a:buNone/>
            </a:pPr>
            <a:r>
              <a:rPr lang="en-US" b="1" dirty="0" smtClean="0"/>
              <a:t>         Practices</a:t>
            </a:r>
            <a:r>
              <a:rPr lang="en-US" b="1" dirty="0"/>
              <a:t>, Core Ideas, and Crosscutting Concepts</a:t>
            </a:r>
            <a:endParaRPr lang="el-GR" b="1" dirty="0"/>
          </a:p>
        </p:txBody>
      </p:sp>
      <p:pic>
        <p:nvPicPr>
          <p:cNvPr id="4" name="Εικόνα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7664" y="4293096"/>
            <a:ext cx="3024336" cy="2493398"/>
          </a:xfrm>
          <a:prstGeom prst="rect">
            <a:avLst/>
          </a:prstGeom>
        </p:spPr>
      </p:pic>
      <p:sp>
        <p:nvSpPr>
          <p:cNvPr id="7" name="Θέση ημερομηνίας 6"/>
          <p:cNvSpPr>
            <a:spLocks noGrp="1"/>
          </p:cNvSpPr>
          <p:nvPr>
            <p:ph type="dt" sz="half" idx="10"/>
          </p:nvPr>
        </p:nvSpPr>
        <p:spPr/>
        <p:txBody>
          <a:bodyPr/>
          <a:lstStyle/>
          <a:p>
            <a:fld id="{58A61527-421A-40E4-89EF-9AA22140DBB3}" type="datetime1">
              <a:rPr lang="el-GR" smtClean="0"/>
              <a:pPr/>
              <a:t>23/10/2016</a:t>
            </a:fld>
            <a:endParaRPr lang="el-GR"/>
          </a:p>
        </p:txBody>
      </p:sp>
      <p:sp>
        <p:nvSpPr>
          <p:cNvPr id="8" name="Θέση αριθμού διαφάνειας 7"/>
          <p:cNvSpPr>
            <a:spLocks noGrp="1"/>
          </p:cNvSpPr>
          <p:nvPr>
            <p:ph type="sldNum" sz="quarter" idx="12"/>
          </p:nvPr>
        </p:nvSpPr>
        <p:spPr/>
        <p:txBody>
          <a:bodyPr/>
          <a:lstStyle/>
          <a:p>
            <a:fld id="{3C84320D-D16C-4654-B441-E5DBDE9C8ECD}" type="slidenum">
              <a:rPr lang="el-GR" smtClean="0"/>
              <a:pPr/>
              <a:t>39</a:t>
            </a:fld>
            <a:endParaRPr lang="el-GR" dirty="0"/>
          </a:p>
        </p:txBody>
      </p:sp>
    </p:spTree>
    <p:extLst>
      <p:ext uri="{BB962C8B-B14F-4D97-AF65-F5344CB8AC3E}">
        <p14:creationId xmlns:p14="http://schemas.microsoft.com/office/powerpoint/2010/main" val="26230442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smtClean="0"/>
              <a:t>Διεπιστημονικότητα</a:t>
            </a:r>
            <a:endParaRPr lang="el-GR" b="1"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4</a:t>
            </a:fld>
            <a:endParaRPr lang="el-GR"/>
          </a:p>
        </p:txBody>
      </p:sp>
      <p:sp>
        <p:nvSpPr>
          <p:cNvPr id="5" name="Θέση περιεχομένου 4"/>
          <p:cNvSpPr>
            <a:spLocks noGrp="1"/>
          </p:cNvSpPr>
          <p:nvPr>
            <p:ph sz="quarter" idx="13"/>
          </p:nvPr>
        </p:nvSpPr>
        <p:spPr>
          <a:xfrm>
            <a:off x="539552" y="2060848"/>
            <a:ext cx="7704856" cy="3888432"/>
          </a:xfrm>
        </p:spPr>
        <p:txBody>
          <a:bodyPr>
            <a:normAutofit lnSpcReduction="10000"/>
          </a:bodyPr>
          <a:lstStyle/>
          <a:p>
            <a:pPr algn="just"/>
            <a:r>
              <a:rPr lang="el-GR" b="1" dirty="0"/>
              <a:t>Μια ερευνητική προσέγγιση που περιλαμβάνει </a:t>
            </a:r>
            <a:r>
              <a:rPr lang="el-GR" b="1" dirty="0" smtClean="0"/>
              <a:t>πολλαπλούς </a:t>
            </a:r>
            <a:r>
              <a:rPr lang="el-GR" b="1" dirty="0"/>
              <a:t>επιστημονικούς κλάδους (διεπιστημονικότητα) εστιάζοντας σε κοινά προβλήματα και την ενεργό συμμετοχή των ασκουμένων από εκτός της πανεπιστημιακής κοινότητας. Ωστόσο, η εφαρμογή είναι γεμάτη με πρακτικές και θεσμικές δυσκολίες (</a:t>
            </a:r>
            <a:r>
              <a:rPr lang="el-GR" b="1" dirty="0" err="1"/>
              <a:t>Lang</a:t>
            </a:r>
            <a:r>
              <a:rPr lang="el-GR" b="1" dirty="0"/>
              <a:t> </a:t>
            </a:r>
            <a:r>
              <a:rPr lang="el-GR" b="1" dirty="0" err="1"/>
              <a:t>et</a:t>
            </a:r>
            <a:r>
              <a:rPr lang="el-GR" b="1" dirty="0"/>
              <a:t> </a:t>
            </a:r>
            <a:r>
              <a:rPr lang="el-GR" b="1" dirty="0" err="1"/>
              <a:t>al</a:t>
            </a:r>
            <a:r>
              <a:rPr lang="el-GR" b="1" dirty="0"/>
              <a:t>., 2012).</a:t>
            </a:r>
          </a:p>
          <a:p>
            <a:pPr algn="just"/>
            <a:r>
              <a:rPr lang="el-GR" b="1" dirty="0"/>
              <a:t>Έχουμε προσδιορίσει πέντε βασικές προκλήσεις για την ανάληψη διεπιστημονικές προσεγγίσεις στην επιστήμη της βιωσιμότητας.</a:t>
            </a:r>
            <a:endParaRPr lang="el-GR" dirty="0"/>
          </a:p>
        </p:txBody>
      </p:sp>
    </p:spTree>
    <p:extLst>
      <p:ext uri="{BB962C8B-B14F-4D97-AF65-F5344CB8AC3E}">
        <p14:creationId xmlns:p14="http://schemas.microsoft.com/office/powerpoint/2010/main" val="10124392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l-GR" b="1" dirty="0" smtClean="0"/>
              <a:t>Οριζόντιες </a:t>
            </a:r>
            <a:r>
              <a:rPr lang="el-GR" b="1" dirty="0" err="1" smtClean="0"/>
              <a:t>Εννοιες</a:t>
            </a:r>
            <a:endParaRPr lang="el-GR" dirty="0"/>
          </a:p>
        </p:txBody>
      </p:sp>
      <p:sp>
        <p:nvSpPr>
          <p:cNvPr id="3" name="Θέση περιεχομένου 2"/>
          <p:cNvSpPr>
            <a:spLocks noGrp="1"/>
          </p:cNvSpPr>
          <p:nvPr>
            <p:ph sz="quarter" idx="13"/>
          </p:nvPr>
        </p:nvSpPr>
        <p:spPr>
          <a:xfrm>
            <a:off x="467544" y="1844824"/>
            <a:ext cx="8136904" cy="4608512"/>
          </a:xfrm>
        </p:spPr>
        <p:txBody>
          <a:bodyPr>
            <a:normAutofit lnSpcReduction="10000"/>
          </a:bodyPr>
          <a:lstStyle/>
          <a:p>
            <a:pPr marL="0" indent="0" algn="just">
              <a:buNone/>
            </a:pPr>
            <a:r>
              <a:rPr lang="el-GR" b="1" dirty="0"/>
              <a:t>Το πλαίσιο προσδιορίζει επτά οριζόντια εννοιών που γεφυρώνουν πειθαρχική όρια, ενώνοντας βασικές ιδέες σε όλα τα πεδία της επιστήμης και της μηχανικής. Σκοπός τους είναι να βοηθήσουν τους μαθητές να εμβαθύνουν την κατανόησή τους για τις πειθαρχικές βασικές ιδέες (σελ 2 και 8.), και να αναπτύξει μια συνεκτική και επιστημονικά τεκμηριωμένη άποψη για τον κόσμο (σελ 83..):</a:t>
            </a:r>
          </a:p>
          <a:p>
            <a:pPr marL="0" indent="0" algn="just">
              <a:buNone/>
            </a:pPr>
            <a:endParaRPr lang="el-GR" b="1" dirty="0"/>
          </a:p>
          <a:p>
            <a:pPr marL="0" indent="0" algn="just">
              <a:buNone/>
            </a:pPr>
            <a:r>
              <a:rPr lang="el-GR" b="1" dirty="0"/>
              <a:t>1. Μοτίβα</a:t>
            </a:r>
          </a:p>
          <a:p>
            <a:pPr marL="0" indent="0" algn="just">
              <a:buNone/>
            </a:pPr>
            <a:r>
              <a:rPr lang="el-GR" b="1" dirty="0"/>
              <a:t>2. Αιτία και αποτέλεσμα</a:t>
            </a:r>
          </a:p>
          <a:p>
            <a:pPr marL="0" indent="0" algn="just">
              <a:buNone/>
            </a:pPr>
            <a:r>
              <a:rPr lang="el-GR" b="1" dirty="0"/>
              <a:t>3. Κλίμακα, ποσοστό, και την ποσότητα</a:t>
            </a:r>
            <a:endParaRPr lang="el-GR" b="1" dirty="0"/>
          </a:p>
        </p:txBody>
      </p:sp>
      <p:sp>
        <p:nvSpPr>
          <p:cNvPr id="5" name="Θέση ημερομηνίας 4"/>
          <p:cNvSpPr>
            <a:spLocks noGrp="1"/>
          </p:cNvSpPr>
          <p:nvPr>
            <p:ph type="dt" sz="half" idx="10"/>
          </p:nvPr>
        </p:nvSpPr>
        <p:spPr/>
        <p:txBody>
          <a:bodyPr/>
          <a:lstStyle/>
          <a:p>
            <a:fld id="{36060F29-799E-4F56-BDF7-48A7EB523B6B}"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40</a:t>
            </a:fld>
            <a:endParaRPr lang="el-GR"/>
          </a:p>
        </p:txBody>
      </p:sp>
    </p:spTree>
    <p:extLst>
      <p:ext uri="{BB962C8B-B14F-4D97-AF65-F5344CB8AC3E}">
        <p14:creationId xmlns:p14="http://schemas.microsoft.com/office/powerpoint/2010/main" val="186767986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l-GR" b="1" dirty="0"/>
              <a:t>Οριζόντιες </a:t>
            </a:r>
            <a:r>
              <a:rPr lang="el-GR" b="1" dirty="0" err="1"/>
              <a:t>Εννοιες</a:t>
            </a:r>
            <a:endParaRPr lang="el-GR" dirty="0"/>
          </a:p>
        </p:txBody>
      </p:sp>
      <p:sp>
        <p:nvSpPr>
          <p:cNvPr id="3" name="Θέση περιεχομένου 2"/>
          <p:cNvSpPr>
            <a:spLocks noGrp="1"/>
          </p:cNvSpPr>
          <p:nvPr>
            <p:ph sz="quarter" idx="13"/>
          </p:nvPr>
        </p:nvSpPr>
        <p:spPr>
          <a:xfrm>
            <a:off x="539552" y="2492896"/>
            <a:ext cx="8064896" cy="3456384"/>
          </a:xfrm>
        </p:spPr>
        <p:txBody>
          <a:bodyPr/>
          <a:lstStyle/>
          <a:p>
            <a:pPr marL="0" indent="0">
              <a:buNone/>
            </a:pPr>
            <a:r>
              <a:rPr lang="el-GR" b="1" dirty="0"/>
              <a:t>4. Συστήματα και μοντέλα του συστήματος</a:t>
            </a:r>
          </a:p>
          <a:p>
            <a:pPr marL="0" indent="0">
              <a:buNone/>
            </a:pPr>
            <a:r>
              <a:rPr lang="el-GR" b="1" dirty="0"/>
              <a:t>5. Ενέργεια και το θέμα</a:t>
            </a:r>
          </a:p>
          <a:p>
            <a:pPr marL="0" indent="0">
              <a:buNone/>
            </a:pPr>
            <a:r>
              <a:rPr lang="el-GR" b="1" dirty="0"/>
              <a:t>6. Δομή και λειτουργία</a:t>
            </a:r>
          </a:p>
          <a:p>
            <a:pPr marL="0" indent="0">
              <a:buNone/>
            </a:pPr>
            <a:r>
              <a:rPr lang="el-GR" b="1" dirty="0"/>
              <a:t>7. Σταθερότητα και την αλλαγή</a:t>
            </a:r>
            <a:endParaRPr lang="el-GR" b="1" dirty="0"/>
          </a:p>
        </p:txBody>
      </p:sp>
      <p:sp>
        <p:nvSpPr>
          <p:cNvPr id="5" name="Θέση ημερομηνίας 4"/>
          <p:cNvSpPr>
            <a:spLocks noGrp="1"/>
          </p:cNvSpPr>
          <p:nvPr>
            <p:ph type="dt" sz="half" idx="10"/>
          </p:nvPr>
        </p:nvSpPr>
        <p:spPr/>
        <p:txBody>
          <a:bodyPr/>
          <a:lstStyle/>
          <a:p>
            <a:fld id="{A2B8C3AF-52B0-4F97-9659-617A8D257AD7}"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41</a:t>
            </a:fld>
            <a:endParaRPr lang="el-GR"/>
          </a:p>
        </p:txBody>
      </p:sp>
    </p:spTree>
    <p:extLst>
      <p:ext uri="{BB962C8B-B14F-4D97-AF65-F5344CB8AC3E}">
        <p14:creationId xmlns:p14="http://schemas.microsoft.com/office/powerpoint/2010/main" val="35968290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smtClean="0"/>
              <a:t> </a:t>
            </a:r>
            <a:r>
              <a:rPr lang="en-US" dirty="0"/>
              <a:t>1. </a:t>
            </a:r>
            <a:r>
              <a:rPr lang="el-GR" i="1" dirty="0" smtClean="0"/>
              <a:t>Μοτίβα</a:t>
            </a:r>
            <a:endParaRPr lang="el-GR" dirty="0"/>
          </a:p>
        </p:txBody>
      </p:sp>
      <p:sp>
        <p:nvSpPr>
          <p:cNvPr id="3" name="Θέση περιεχομένου 2"/>
          <p:cNvSpPr>
            <a:spLocks noGrp="1"/>
          </p:cNvSpPr>
          <p:nvPr>
            <p:ph sz="quarter" idx="13"/>
          </p:nvPr>
        </p:nvSpPr>
        <p:spPr>
          <a:xfrm>
            <a:off x="899592" y="2276872"/>
            <a:ext cx="7272808" cy="3672408"/>
          </a:xfrm>
        </p:spPr>
        <p:txBody>
          <a:bodyPr/>
          <a:lstStyle/>
          <a:p>
            <a:pPr marL="0" indent="0" algn="just">
              <a:buNone/>
            </a:pPr>
            <a:r>
              <a:rPr lang="el-GR" b="1" dirty="0" smtClean="0"/>
              <a:t>Παρατηρούμενα </a:t>
            </a:r>
            <a:r>
              <a:rPr lang="el-GR" b="1" dirty="0"/>
              <a:t>πρότυπα των μορφών και εκδηλώσεων οργάνωση οδηγό και την ταξινόμηση, και την άμεση ερωτήσεις για τις σχέσεις και οι παράγοντες που τις επηρεάζουν.</a:t>
            </a:r>
            <a:endParaRPr lang="el-GR" b="1" dirty="0"/>
          </a:p>
        </p:txBody>
      </p:sp>
      <p:sp>
        <p:nvSpPr>
          <p:cNvPr id="5" name="Θέση ημερομηνίας 4"/>
          <p:cNvSpPr>
            <a:spLocks noGrp="1"/>
          </p:cNvSpPr>
          <p:nvPr>
            <p:ph type="dt" sz="half" idx="10"/>
          </p:nvPr>
        </p:nvSpPr>
        <p:spPr/>
        <p:txBody>
          <a:bodyPr/>
          <a:lstStyle/>
          <a:p>
            <a:fld id="{ED21FE7D-6B5D-4DF3-BDEF-5D65D00D1F90}"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42</a:t>
            </a:fld>
            <a:endParaRPr lang="el-GR"/>
          </a:p>
        </p:txBody>
      </p:sp>
    </p:spTree>
    <p:extLst>
      <p:ext uri="{BB962C8B-B14F-4D97-AF65-F5344CB8AC3E}">
        <p14:creationId xmlns:p14="http://schemas.microsoft.com/office/powerpoint/2010/main" val="32868009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smtClean="0"/>
              <a:t> </a:t>
            </a:r>
            <a:r>
              <a:rPr lang="en-US" dirty="0"/>
              <a:t>2. </a:t>
            </a:r>
            <a:r>
              <a:rPr lang="el-GR" i="1" dirty="0"/>
              <a:t>Αιτία και αποτέλεσμα</a:t>
            </a:r>
            <a:endParaRPr lang="el-GR" dirty="0"/>
          </a:p>
        </p:txBody>
      </p:sp>
      <p:sp>
        <p:nvSpPr>
          <p:cNvPr id="3" name="Θέση περιεχομένου 2"/>
          <p:cNvSpPr>
            <a:spLocks noGrp="1"/>
          </p:cNvSpPr>
          <p:nvPr>
            <p:ph sz="quarter" idx="13"/>
          </p:nvPr>
        </p:nvSpPr>
        <p:spPr>
          <a:xfrm>
            <a:off x="899592" y="2132856"/>
            <a:ext cx="7416824" cy="3816424"/>
          </a:xfrm>
        </p:spPr>
        <p:txBody>
          <a:bodyPr/>
          <a:lstStyle/>
          <a:p>
            <a:pPr marL="0" indent="0" algn="just">
              <a:buNone/>
            </a:pPr>
            <a:r>
              <a:rPr lang="el-GR" b="1" dirty="0"/>
              <a:t>Μηχανισμός και εξήγηση. Εκδηλώσεις έχουν αιτίες, μερικές φορές απλά, μερικές φορές πολύπλευρη. Μια σημαντική δραστηριότητα της επιστήμης ερευνά και εξηγώντας αιτιώδεις σχέσεις και τους μηχανισμούς με τους οποίους μεσολάβηση. Οι μηχανισμοί αυτοί μπορούν στη συνέχεια να δοκιμαστούν σε όλη δοθεί πλαίσια και χρησιμοποιούνται για την πρόβλεψη και να εξηγήσουν τα γεγονότα σε νέα πλαίσια.</a:t>
            </a:r>
            <a:endParaRPr lang="el-GR" b="1" dirty="0"/>
          </a:p>
        </p:txBody>
      </p:sp>
      <p:sp>
        <p:nvSpPr>
          <p:cNvPr id="5" name="Θέση ημερομηνίας 4"/>
          <p:cNvSpPr>
            <a:spLocks noGrp="1"/>
          </p:cNvSpPr>
          <p:nvPr>
            <p:ph type="dt" sz="half" idx="10"/>
          </p:nvPr>
        </p:nvSpPr>
        <p:spPr/>
        <p:txBody>
          <a:bodyPr/>
          <a:lstStyle/>
          <a:p>
            <a:fld id="{8F1B49CC-5F15-47E1-923E-484BF7244F31}"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43</a:t>
            </a:fld>
            <a:endParaRPr lang="el-GR"/>
          </a:p>
        </p:txBody>
      </p:sp>
    </p:spTree>
    <p:extLst>
      <p:ext uri="{BB962C8B-B14F-4D97-AF65-F5344CB8AC3E}">
        <p14:creationId xmlns:p14="http://schemas.microsoft.com/office/powerpoint/2010/main" val="369622118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smtClean="0"/>
              <a:t> </a:t>
            </a:r>
            <a:r>
              <a:rPr lang="en-US" dirty="0"/>
              <a:t>3. </a:t>
            </a:r>
            <a:r>
              <a:rPr lang="el-GR" sz="4400" i="1" dirty="0"/>
              <a:t>Κλίμακα, </a:t>
            </a:r>
            <a:r>
              <a:rPr lang="el-GR" sz="4400" i="1" dirty="0" smtClean="0"/>
              <a:t>ποσοστό </a:t>
            </a:r>
            <a:r>
              <a:rPr lang="el-GR" sz="4400" i="1" dirty="0"/>
              <a:t>και </a:t>
            </a:r>
            <a:r>
              <a:rPr lang="el-GR" sz="4400" i="1" dirty="0" smtClean="0"/>
              <a:t>ποσότητα</a:t>
            </a:r>
            <a:endParaRPr lang="el-GR" sz="4400" dirty="0"/>
          </a:p>
        </p:txBody>
      </p:sp>
      <p:sp>
        <p:nvSpPr>
          <p:cNvPr id="3" name="Θέση περιεχομένου 2"/>
          <p:cNvSpPr>
            <a:spLocks noGrp="1"/>
          </p:cNvSpPr>
          <p:nvPr>
            <p:ph sz="quarter" idx="13"/>
          </p:nvPr>
        </p:nvSpPr>
        <p:spPr>
          <a:xfrm>
            <a:off x="899592" y="2132856"/>
            <a:ext cx="7344816" cy="3816424"/>
          </a:xfrm>
        </p:spPr>
        <p:txBody>
          <a:bodyPr/>
          <a:lstStyle/>
          <a:p>
            <a:pPr marL="0" indent="0" algn="just">
              <a:buNone/>
            </a:pPr>
            <a:r>
              <a:rPr lang="el-GR" b="1" dirty="0"/>
              <a:t>Κατά την εξέταση των φαινομένων, είναι κρίσιμο να αναγνωρίσει αυτό που έχει σημασία σε διαφορετικά μέτρα του μεγέθους, χρόνου και ενέργειας και να αναγνωρίσουμε πώς οι αλλαγές στην κλίμακα, αναλογία, ή την ποσότητα επηρεάζουν τη δομή ή την απόδοση ενός συστήματος.</a:t>
            </a:r>
            <a:endParaRPr lang="el-GR" b="1" dirty="0"/>
          </a:p>
        </p:txBody>
      </p:sp>
      <p:sp>
        <p:nvSpPr>
          <p:cNvPr id="5" name="Θέση ημερομηνίας 4"/>
          <p:cNvSpPr>
            <a:spLocks noGrp="1"/>
          </p:cNvSpPr>
          <p:nvPr>
            <p:ph type="dt" sz="half" idx="10"/>
          </p:nvPr>
        </p:nvSpPr>
        <p:spPr/>
        <p:txBody>
          <a:bodyPr/>
          <a:lstStyle/>
          <a:p>
            <a:fld id="{EEBA766E-73B0-4F61-A67A-30548DB2B06C}"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44</a:t>
            </a:fld>
            <a:endParaRPr lang="el-GR"/>
          </a:p>
        </p:txBody>
      </p:sp>
    </p:spTree>
    <p:extLst>
      <p:ext uri="{BB962C8B-B14F-4D97-AF65-F5344CB8AC3E}">
        <p14:creationId xmlns:p14="http://schemas.microsoft.com/office/powerpoint/2010/main" val="368133588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smtClean="0"/>
              <a:t> </a:t>
            </a:r>
            <a:r>
              <a:rPr lang="en-US" dirty="0"/>
              <a:t>4. </a:t>
            </a:r>
            <a:r>
              <a:rPr lang="el-GR" sz="4400" i="1" dirty="0"/>
              <a:t>Συστήματα και μοντέλα </a:t>
            </a:r>
            <a:r>
              <a:rPr lang="el-GR" sz="4400" i="1" dirty="0" smtClean="0"/>
              <a:t>συστημάτων.</a:t>
            </a:r>
            <a:endParaRPr lang="el-GR" sz="4400" dirty="0"/>
          </a:p>
        </p:txBody>
      </p:sp>
      <p:sp>
        <p:nvSpPr>
          <p:cNvPr id="3" name="Θέση περιεχομένου 2"/>
          <p:cNvSpPr>
            <a:spLocks noGrp="1"/>
          </p:cNvSpPr>
          <p:nvPr>
            <p:ph sz="quarter" idx="13"/>
          </p:nvPr>
        </p:nvSpPr>
        <p:spPr>
          <a:xfrm>
            <a:off x="971600" y="2132856"/>
            <a:ext cx="7272808" cy="3816424"/>
          </a:xfrm>
        </p:spPr>
        <p:txBody>
          <a:bodyPr/>
          <a:lstStyle/>
          <a:p>
            <a:pPr marL="0" indent="0" algn="just">
              <a:buNone/>
            </a:pPr>
            <a:r>
              <a:rPr lang="el-GR" b="1" dirty="0"/>
              <a:t>Ο καθορισμός του συστήματος υπό μελέτη-προσδιορίζει τα όρια της και κάνοντας ρητή ένα μοντέλο του συστήματος, παρέχει εργαλεία για την κατανόηση και ιδέες που μπορούν να εφαρμοστούν σε όλη την επιστήμη και τη μηχανική δοκιμή.</a:t>
            </a:r>
            <a:endParaRPr lang="el-GR" dirty="0"/>
          </a:p>
        </p:txBody>
      </p:sp>
      <p:sp>
        <p:nvSpPr>
          <p:cNvPr id="5" name="Θέση ημερομηνίας 4"/>
          <p:cNvSpPr>
            <a:spLocks noGrp="1"/>
          </p:cNvSpPr>
          <p:nvPr>
            <p:ph type="dt" sz="half" idx="10"/>
          </p:nvPr>
        </p:nvSpPr>
        <p:spPr/>
        <p:txBody>
          <a:bodyPr/>
          <a:lstStyle/>
          <a:p>
            <a:fld id="{CC955341-0EFF-4C51-A4B1-EB826D10453D}"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45</a:t>
            </a:fld>
            <a:endParaRPr lang="el-GR"/>
          </a:p>
        </p:txBody>
      </p:sp>
    </p:spTree>
    <p:extLst>
      <p:ext uri="{BB962C8B-B14F-4D97-AF65-F5344CB8AC3E}">
        <p14:creationId xmlns:p14="http://schemas.microsoft.com/office/powerpoint/2010/main" val="121280369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smtClean="0"/>
              <a:t> </a:t>
            </a:r>
            <a:r>
              <a:rPr lang="en-US" dirty="0"/>
              <a:t>5. </a:t>
            </a:r>
            <a:r>
              <a:rPr lang="el-GR" i="1" dirty="0" smtClean="0"/>
              <a:t>Ενέργεια κ Υλη</a:t>
            </a:r>
            <a:endParaRPr lang="el-GR" dirty="0"/>
          </a:p>
        </p:txBody>
      </p:sp>
      <p:sp>
        <p:nvSpPr>
          <p:cNvPr id="3" name="Θέση περιεχομένου 2"/>
          <p:cNvSpPr>
            <a:spLocks noGrp="1"/>
          </p:cNvSpPr>
          <p:nvPr>
            <p:ph sz="quarter" idx="13"/>
          </p:nvPr>
        </p:nvSpPr>
        <p:spPr>
          <a:xfrm>
            <a:off x="899592" y="2348880"/>
            <a:ext cx="7272808" cy="3600400"/>
          </a:xfrm>
        </p:spPr>
        <p:txBody>
          <a:bodyPr/>
          <a:lstStyle/>
          <a:p>
            <a:pPr marL="0" indent="0" algn="just">
              <a:buNone/>
            </a:pPr>
            <a:r>
              <a:rPr lang="el-GR" b="1" dirty="0"/>
              <a:t>Ροές, κύκλοι, και </a:t>
            </a:r>
            <a:r>
              <a:rPr lang="el-GR" b="1" dirty="0" smtClean="0"/>
              <a:t>διατήρηση </a:t>
            </a:r>
            <a:r>
              <a:rPr lang="el-GR" b="1" dirty="0" err="1" smtClean="0"/>
              <a:t>ενεργειας</a:t>
            </a:r>
            <a:r>
              <a:rPr lang="el-GR" b="1" dirty="0" smtClean="0"/>
              <a:t>. </a:t>
            </a:r>
            <a:r>
              <a:rPr lang="el-GR" b="1" dirty="0"/>
              <a:t>Παρακολούθηση ροές ύλης και ενέργειας εντός, εκτός και εντός των συστημάτων βοηθά κάποιον να κατανοήσουν τις δυνατότητες και τους περιορισμούς των συστημάτων.</a:t>
            </a:r>
            <a:endParaRPr lang="el-GR" b="1" dirty="0"/>
          </a:p>
        </p:txBody>
      </p:sp>
      <p:sp>
        <p:nvSpPr>
          <p:cNvPr id="5" name="Θέση ημερομηνίας 4"/>
          <p:cNvSpPr>
            <a:spLocks noGrp="1"/>
          </p:cNvSpPr>
          <p:nvPr>
            <p:ph type="dt" sz="half" idx="10"/>
          </p:nvPr>
        </p:nvSpPr>
        <p:spPr/>
        <p:txBody>
          <a:bodyPr/>
          <a:lstStyle/>
          <a:p>
            <a:fld id="{776AF993-FEBA-4807-90D4-FEA83C9BD9E1}"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46</a:t>
            </a:fld>
            <a:endParaRPr lang="el-GR"/>
          </a:p>
        </p:txBody>
      </p:sp>
    </p:spTree>
    <p:extLst>
      <p:ext uri="{BB962C8B-B14F-4D97-AF65-F5344CB8AC3E}">
        <p14:creationId xmlns:p14="http://schemas.microsoft.com/office/powerpoint/2010/main" val="332390842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smtClean="0"/>
              <a:t> </a:t>
            </a:r>
            <a:r>
              <a:rPr lang="en-US" dirty="0"/>
              <a:t>6. </a:t>
            </a:r>
            <a:r>
              <a:rPr lang="el-GR" i="1" dirty="0" smtClean="0"/>
              <a:t>Δομή και Λειτουργία</a:t>
            </a:r>
            <a:endParaRPr lang="el-GR" dirty="0"/>
          </a:p>
        </p:txBody>
      </p:sp>
      <p:sp>
        <p:nvSpPr>
          <p:cNvPr id="3" name="Θέση περιεχομένου 2"/>
          <p:cNvSpPr>
            <a:spLocks noGrp="1"/>
          </p:cNvSpPr>
          <p:nvPr>
            <p:ph sz="quarter" idx="13"/>
          </p:nvPr>
        </p:nvSpPr>
        <p:spPr>
          <a:xfrm>
            <a:off x="899592" y="2348880"/>
            <a:ext cx="7344816" cy="3600400"/>
          </a:xfrm>
        </p:spPr>
        <p:txBody>
          <a:bodyPr/>
          <a:lstStyle/>
          <a:p>
            <a:pPr marL="0" indent="0" algn="just">
              <a:buNone/>
            </a:pPr>
            <a:r>
              <a:rPr lang="el-GR" b="1" dirty="0"/>
              <a:t>Ο τρόπος με τον οποίο ένα αντικείμενο ή πράγμα διαβίωσης είναι διαμορφωμένο και υποδομή του καθορίζουν πολλές από τις ιδιότητες και τις λειτουργίες του.</a:t>
            </a:r>
            <a:endParaRPr lang="el-GR" b="1" dirty="0"/>
          </a:p>
        </p:txBody>
      </p:sp>
      <p:sp>
        <p:nvSpPr>
          <p:cNvPr id="5" name="Θέση ημερομηνίας 4"/>
          <p:cNvSpPr>
            <a:spLocks noGrp="1"/>
          </p:cNvSpPr>
          <p:nvPr>
            <p:ph type="dt" sz="half" idx="10"/>
          </p:nvPr>
        </p:nvSpPr>
        <p:spPr/>
        <p:txBody>
          <a:bodyPr/>
          <a:lstStyle/>
          <a:p>
            <a:fld id="{F2D2C82E-358C-41BC-B2E5-BEE9850CA9BC}"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47</a:t>
            </a:fld>
            <a:endParaRPr lang="el-GR"/>
          </a:p>
        </p:txBody>
      </p:sp>
    </p:spTree>
    <p:extLst>
      <p:ext uri="{BB962C8B-B14F-4D97-AF65-F5344CB8AC3E}">
        <p14:creationId xmlns:p14="http://schemas.microsoft.com/office/powerpoint/2010/main" val="312694129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smtClean="0"/>
              <a:t> </a:t>
            </a:r>
            <a:r>
              <a:rPr lang="en-US" dirty="0"/>
              <a:t>7. </a:t>
            </a:r>
            <a:r>
              <a:rPr lang="el-GR" i="1" dirty="0" smtClean="0"/>
              <a:t>Σταθερότητα και αλλαγή</a:t>
            </a:r>
            <a:endParaRPr lang="el-GR" dirty="0"/>
          </a:p>
        </p:txBody>
      </p:sp>
      <p:sp>
        <p:nvSpPr>
          <p:cNvPr id="3" name="Θέση περιεχομένου 2"/>
          <p:cNvSpPr>
            <a:spLocks noGrp="1"/>
          </p:cNvSpPr>
          <p:nvPr>
            <p:ph sz="quarter" idx="13"/>
          </p:nvPr>
        </p:nvSpPr>
        <p:spPr>
          <a:xfrm>
            <a:off x="827584" y="2348880"/>
            <a:ext cx="7416824" cy="3600400"/>
          </a:xfrm>
        </p:spPr>
        <p:txBody>
          <a:bodyPr/>
          <a:lstStyle/>
          <a:p>
            <a:pPr marL="0" indent="0" algn="just">
              <a:buNone/>
            </a:pPr>
            <a:r>
              <a:rPr lang="el-GR" b="1" dirty="0"/>
              <a:t>Για </a:t>
            </a:r>
            <a:r>
              <a:rPr lang="el-GR" b="1" dirty="0" smtClean="0"/>
              <a:t>φυσικά </a:t>
            </a:r>
            <a:r>
              <a:rPr lang="el-GR" b="1" dirty="0"/>
              <a:t>και </a:t>
            </a:r>
            <a:r>
              <a:rPr lang="el-GR" b="1" dirty="0" smtClean="0"/>
              <a:t>δομημένα </a:t>
            </a:r>
            <a:r>
              <a:rPr lang="el-GR" b="1" dirty="0"/>
              <a:t>συστήματα εξίσου, τις συνθήκες σταθερότητας και καθοριστικοί παράγοντες των ποσοστών μεταβολής ή εξέλιξης ενός συστήματος είναι κρίσιμα στοιχεία της μελέτης.</a:t>
            </a:r>
            <a:endParaRPr lang="el-GR" b="1" dirty="0"/>
          </a:p>
        </p:txBody>
      </p:sp>
      <p:sp>
        <p:nvSpPr>
          <p:cNvPr id="5" name="Θέση ημερομηνίας 4"/>
          <p:cNvSpPr>
            <a:spLocks noGrp="1"/>
          </p:cNvSpPr>
          <p:nvPr>
            <p:ph type="dt" sz="half" idx="10"/>
          </p:nvPr>
        </p:nvSpPr>
        <p:spPr/>
        <p:txBody>
          <a:bodyPr/>
          <a:lstStyle/>
          <a:p>
            <a:fld id="{4FE964EA-FA48-42F6-9F64-B74831C3C723}"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48</a:t>
            </a:fld>
            <a:endParaRPr lang="el-GR"/>
          </a:p>
        </p:txBody>
      </p:sp>
    </p:spTree>
    <p:extLst>
      <p:ext uri="{BB962C8B-B14F-4D97-AF65-F5344CB8AC3E}">
        <p14:creationId xmlns:p14="http://schemas.microsoft.com/office/powerpoint/2010/main" val="265684980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l-GR" b="1" dirty="0" smtClean="0"/>
              <a:t>Κατευθυντήριες </a:t>
            </a:r>
            <a:r>
              <a:rPr lang="el-GR" b="1" dirty="0"/>
              <a:t>Αρχές</a:t>
            </a:r>
            <a:endParaRPr lang="el-GR" dirty="0"/>
          </a:p>
        </p:txBody>
      </p:sp>
      <p:sp>
        <p:nvSpPr>
          <p:cNvPr id="3" name="Θέση περιεχομένου 2"/>
          <p:cNvSpPr>
            <a:spLocks noGrp="1"/>
          </p:cNvSpPr>
          <p:nvPr>
            <p:ph sz="quarter" idx="13"/>
          </p:nvPr>
        </p:nvSpPr>
        <p:spPr>
          <a:xfrm>
            <a:off x="683568" y="1844824"/>
            <a:ext cx="7776864" cy="4680520"/>
          </a:xfrm>
        </p:spPr>
        <p:txBody>
          <a:bodyPr>
            <a:normAutofit fontScale="92500" lnSpcReduction="20000"/>
          </a:bodyPr>
          <a:lstStyle/>
          <a:p>
            <a:pPr marL="0" indent="0" algn="just">
              <a:buNone/>
            </a:pPr>
            <a:r>
              <a:rPr lang="el-GR" b="1" dirty="0"/>
              <a:t>Το πλαίσιο </a:t>
            </a:r>
            <a:r>
              <a:rPr lang="el-GR" b="1" dirty="0" smtClean="0"/>
              <a:t>συνιστά </a:t>
            </a:r>
            <a:r>
              <a:rPr lang="el-GR" b="1" dirty="0"/>
              <a:t>να </a:t>
            </a:r>
            <a:r>
              <a:rPr lang="el-GR" b="1" dirty="0" smtClean="0"/>
              <a:t>ενσωματωθούν οριζόντιες </a:t>
            </a:r>
            <a:r>
              <a:rPr lang="el-GR" b="1" dirty="0"/>
              <a:t>έννοιες </a:t>
            </a:r>
            <a:r>
              <a:rPr lang="el-GR" b="1" dirty="0" smtClean="0"/>
              <a:t>στο </a:t>
            </a:r>
            <a:r>
              <a:rPr lang="el-GR" b="1" dirty="0"/>
              <a:t>πρόγραμμα σπουδών της </a:t>
            </a:r>
            <a:r>
              <a:rPr lang="el-GR" b="1" dirty="0" smtClean="0"/>
              <a:t>επιστήμης που θα  </a:t>
            </a:r>
            <a:r>
              <a:rPr lang="el-GR" b="1" dirty="0"/>
              <a:t>αρχίζει στα πρώτα χρόνια της σχολικής εκπαίδευσης και </a:t>
            </a:r>
            <a:r>
              <a:rPr lang="el-GR" b="1" dirty="0" err="1" smtClean="0"/>
              <a:t>πρότεινει</a:t>
            </a:r>
            <a:r>
              <a:rPr lang="el-GR" b="1" dirty="0" smtClean="0"/>
              <a:t> </a:t>
            </a:r>
            <a:r>
              <a:rPr lang="el-GR" b="1" dirty="0"/>
              <a:t>μια σειρά από κατευθυντήριες αρχές για το πώς θα πρέπει να χρησιμοποιούνται. Η διαδικασία ανάπτυξης των προτύπων που παρέχονται γνώσεις σχετικά με τις εγκάρσιες έννοιες. Αυτές οι ιδέες μοιράζονται στις ακόλουθες κατευθυντήριες αρχές:</a:t>
            </a:r>
          </a:p>
          <a:p>
            <a:pPr marL="0" indent="0" algn="just">
              <a:buNone/>
            </a:pPr>
            <a:endParaRPr lang="el-GR" b="1" dirty="0"/>
          </a:p>
          <a:p>
            <a:pPr algn="just"/>
            <a:r>
              <a:rPr lang="el-GR" b="1" dirty="0" smtClean="0"/>
              <a:t>Οριζόντιες </a:t>
            </a:r>
            <a:r>
              <a:rPr lang="el-GR" b="1" dirty="0"/>
              <a:t>έννοιες μπορούν να βοηθήσουν τους μαθητές να κατανοήσουν καλύτερα βασικές ιδέες στον τομέα της επιστήμης και της μηχανικής.</a:t>
            </a:r>
          </a:p>
          <a:p>
            <a:pPr algn="just"/>
            <a:r>
              <a:rPr lang="el-GR" b="1" dirty="0" smtClean="0"/>
              <a:t>Οριζόντιες </a:t>
            </a:r>
            <a:r>
              <a:rPr lang="el-GR" b="1" dirty="0"/>
              <a:t>έννοιες μπορεί να βοηθήσει τους μαθητές να κατανοήσουν καλύτερα την επιστήμη και την τεχνολογία πρακτικές.</a:t>
            </a:r>
            <a:endParaRPr lang="en-US" dirty="0" smtClean="0"/>
          </a:p>
          <a:p>
            <a:pPr marL="0" indent="0" algn="just">
              <a:buNone/>
            </a:pPr>
            <a:endParaRPr lang="el-GR" dirty="0"/>
          </a:p>
        </p:txBody>
      </p:sp>
      <p:sp>
        <p:nvSpPr>
          <p:cNvPr id="5" name="Θέση ημερομηνίας 4"/>
          <p:cNvSpPr>
            <a:spLocks noGrp="1"/>
          </p:cNvSpPr>
          <p:nvPr>
            <p:ph type="dt" sz="half" idx="10"/>
          </p:nvPr>
        </p:nvSpPr>
        <p:spPr/>
        <p:txBody>
          <a:bodyPr/>
          <a:lstStyle/>
          <a:p>
            <a:fld id="{1ECC04CE-13AD-4EF8-A6EF-985B05C53DCC}"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49</a:t>
            </a:fld>
            <a:endParaRPr lang="el-GR"/>
          </a:p>
        </p:txBody>
      </p:sp>
    </p:spTree>
    <p:extLst>
      <p:ext uri="{BB962C8B-B14F-4D97-AF65-F5344CB8AC3E}">
        <p14:creationId xmlns:p14="http://schemas.microsoft.com/office/powerpoint/2010/main" val="10697198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err="1" smtClean="0"/>
              <a:t>Ασκηση</a:t>
            </a:r>
            <a:r>
              <a:rPr lang="en-US" b="1" dirty="0" smtClean="0"/>
              <a:t> 1 </a:t>
            </a:r>
            <a:endParaRPr lang="el-GR" b="1"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5</a:t>
            </a:fld>
            <a:endParaRPr lang="el-GR"/>
          </a:p>
        </p:txBody>
      </p:sp>
      <p:sp>
        <p:nvSpPr>
          <p:cNvPr id="5" name="Θέση περιεχομένου 4"/>
          <p:cNvSpPr>
            <a:spLocks noGrp="1"/>
          </p:cNvSpPr>
          <p:nvPr>
            <p:ph sz="quarter" idx="13"/>
          </p:nvPr>
        </p:nvSpPr>
        <p:spPr>
          <a:xfrm>
            <a:off x="827584" y="2348880"/>
            <a:ext cx="7344816" cy="3888432"/>
          </a:xfrm>
        </p:spPr>
        <p:txBody>
          <a:bodyPr>
            <a:normAutofit/>
          </a:bodyPr>
          <a:lstStyle/>
          <a:p>
            <a:pPr algn="just"/>
            <a:r>
              <a:rPr lang="el-GR" b="1" dirty="0"/>
              <a:t>Η έλλειψη συνεκτικής διαμόρφωσης.</a:t>
            </a:r>
          </a:p>
          <a:p>
            <a:pPr algn="just"/>
            <a:r>
              <a:rPr lang="el-GR" b="1" dirty="0"/>
              <a:t>Διαφορετικές προοπτικές για το ίδιο πρόβλημα και το ίδιο ισχύει και για τα διάφορα επαγγέλματα (</a:t>
            </a:r>
            <a:r>
              <a:rPr lang="el-GR" b="1" dirty="0" err="1"/>
              <a:t>Gibbons</a:t>
            </a:r>
            <a:r>
              <a:rPr lang="el-GR" b="1" dirty="0"/>
              <a:t>, 1999? </a:t>
            </a:r>
            <a:r>
              <a:rPr lang="el-GR" b="1" dirty="0" err="1"/>
              <a:t>Jahn</a:t>
            </a:r>
            <a:r>
              <a:rPr lang="el-GR" b="1" dirty="0"/>
              <a:t>, 2008?. </a:t>
            </a:r>
            <a:r>
              <a:rPr lang="el-GR" b="1" dirty="0" err="1" smtClean="0"/>
              <a:t>Τρες</a:t>
            </a:r>
            <a:r>
              <a:rPr lang="el-GR" b="1" dirty="0" smtClean="0"/>
              <a:t> </a:t>
            </a:r>
            <a:r>
              <a:rPr lang="el-GR" b="1" dirty="0" err="1"/>
              <a:t>et</a:t>
            </a:r>
            <a:r>
              <a:rPr lang="el-GR" b="1" dirty="0"/>
              <a:t> </a:t>
            </a:r>
            <a:r>
              <a:rPr lang="el-GR" b="1" dirty="0" err="1"/>
              <a:t>al</a:t>
            </a:r>
            <a:r>
              <a:rPr lang="el-GR" b="1" dirty="0"/>
              <a:t>, 2005).</a:t>
            </a:r>
          </a:p>
          <a:p>
            <a:pPr algn="just"/>
            <a:r>
              <a:rPr lang="el-GR" b="1" dirty="0"/>
              <a:t>Η έλλειψη αλληλεπίδρασης μεταξύ επιστημόνων και επαγγελματιών.</a:t>
            </a:r>
            <a:endParaRPr lang="en-US" b="1" dirty="0" smtClean="0"/>
          </a:p>
        </p:txBody>
      </p:sp>
    </p:spTree>
    <p:extLst>
      <p:ext uri="{BB962C8B-B14F-4D97-AF65-F5344CB8AC3E}">
        <p14:creationId xmlns:p14="http://schemas.microsoft.com/office/powerpoint/2010/main" val="18746241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l-GR" b="1" dirty="0"/>
              <a:t>Κατευθυντήριες Αρχές</a:t>
            </a:r>
            <a:endParaRPr lang="el-GR" dirty="0"/>
          </a:p>
        </p:txBody>
      </p:sp>
      <p:sp>
        <p:nvSpPr>
          <p:cNvPr id="3" name="Θέση περιεχομένου 2"/>
          <p:cNvSpPr>
            <a:spLocks noGrp="1"/>
          </p:cNvSpPr>
          <p:nvPr>
            <p:ph sz="quarter" idx="13"/>
          </p:nvPr>
        </p:nvSpPr>
        <p:spPr>
          <a:xfrm>
            <a:off x="539552" y="1988840"/>
            <a:ext cx="7920880" cy="4464496"/>
          </a:xfrm>
        </p:spPr>
        <p:txBody>
          <a:bodyPr>
            <a:normAutofit fontScale="92500"/>
          </a:bodyPr>
          <a:lstStyle/>
          <a:p>
            <a:r>
              <a:rPr lang="el-GR" b="1" dirty="0"/>
              <a:t>Οριζόντιες έννοιες </a:t>
            </a:r>
            <a:r>
              <a:rPr lang="el-GR" b="1" dirty="0" smtClean="0"/>
              <a:t>θα </a:t>
            </a:r>
            <a:r>
              <a:rPr lang="el-GR" b="1" dirty="0"/>
              <a:t>πρέπει να αυξηθεί σε πολυπλοκότητα και εξειδίκευση σε όλες τις βαθμίδες.</a:t>
            </a:r>
          </a:p>
          <a:p>
            <a:r>
              <a:rPr lang="el-GR" b="1" dirty="0"/>
              <a:t>Οριζόντιες έννοιες </a:t>
            </a:r>
            <a:r>
              <a:rPr lang="el-GR" b="1" dirty="0" smtClean="0"/>
              <a:t>μπορεί </a:t>
            </a:r>
            <a:r>
              <a:rPr lang="el-GR" b="1" dirty="0"/>
              <a:t>να προσφέρει ένα κοινό λεξιλόγιο για την επιστήμη και την τεχνολογία.</a:t>
            </a:r>
          </a:p>
          <a:p>
            <a:r>
              <a:rPr lang="el-GR" b="1" dirty="0"/>
              <a:t>Οριζόντιες έννοιες </a:t>
            </a:r>
            <a:r>
              <a:rPr lang="el-GR" b="1" dirty="0" smtClean="0"/>
              <a:t>δεν </a:t>
            </a:r>
            <a:r>
              <a:rPr lang="el-GR" b="1" dirty="0"/>
              <a:t>πρέπει να αξιολογηθούν χωριστά από τις πρακτικές ή πυρήνα ιδεών.</a:t>
            </a:r>
          </a:p>
          <a:p>
            <a:r>
              <a:rPr lang="el-GR" b="1" dirty="0" smtClean="0"/>
              <a:t>Προσδοκίες </a:t>
            </a:r>
            <a:r>
              <a:rPr lang="el-GR" b="1" dirty="0"/>
              <a:t>απόδοσης </a:t>
            </a:r>
            <a:r>
              <a:rPr lang="el-GR" b="1" dirty="0" smtClean="0"/>
              <a:t>επικεντρώνονται </a:t>
            </a:r>
            <a:r>
              <a:rPr lang="el-GR" b="1" dirty="0"/>
              <a:t>σε ορισμένες, αλλά όχι όλες τις δυνατότητες που σχετίζονται με μια οριζόντια έννοια.</a:t>
            </a:r>
          </a:p>
          <a:p>
            <a:r>
              <a:rPr lang="el-GR" b="1" dirty="0" smtClean="0"/>
              <a:t>Οι Οριζόντιες </a:t>
            </a:r>
            <a:r>
              <a:rPr lang="el-GR" b="1" dirty="0"/>
              <a:t>έννοιες είναι για όλους τους φοιτητές.</a:t>
            </a:r>
          </a:p>
          <a:p>
            <a:r>
              <a:rPr lang="el-GR" b="1" dirty="0"/>
              <a:t>Ένταξη </a:t>
            </a:r>
            <a:r>
              <a:rPr lang="el-GR" b="1" dirty="0" smtClean="0"/>
              <a:t>των εννοιών της </a:t>
            </a:r>
            <a:r>
              <a:rPr lang="el-GR" b="1" dirty="0"/>
              <a:t>Φύσης της Επιστήμης και Μηχανικής </a:t>
            </a:r>
            <a:endParaRPr lang="el-GR" dirty="0"/>
          </a:p>
        </p:txBody>
      </p:sp>
      <p:sp>
        <p:nvSpPr>
          <p:cNvPr id="5" name="Θέση ημερομηνίας 4"/>
          <p:cNvSpPr>
            <a:spLocks noGrp="1"/>
          </p:cNvSpPr>
          <p:nvPr>
            <p:ph type="dt" sz="half" idx="10"/>
          </p:nvPr>
        </p:nvSpPr>
        <p:spPr/>
        <p:txBody>
          <a:bodyPr/>
          <a:lstStyle/>
          <a:p>
            <a:fld id="{EA7067E8-44E1-409D-AD30-32379224D1A6}"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50</a:t>
            </a:fld>
            <a:endParaRPr lang="el-GR"/>
          </a:p>
        </p:txBody>
      </p:sp>
    </p:spTree>
    <p:extLst>
      <p:ext uri="{BB962C8B-B14F-4D97-AF65-F5344CB8AC3E}">
        <p14:creationId xmlns:p14="http://schemas.microsoft.com/office/powerpoint/2010/main" val="193556149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a:xfrm>
            <a:off x="0" y="620688"/>
            <a:ext cx="9144000" cy="720080"/>
          </a:xfrm>
        </p:spPr>
        <p:txBody>
          <a:bodyPr>
            <a:noAutofit/>
          </a:bodyPr>
          <a:lstStyle/>
          <a:p>
            <a:r>
              <a:rPr lang="el-GR" sz="3600" b="1" dirty="0"/>
              <a:t>Η εξέλιξη </a:t>
            </a:r>
            <a:r>
              <a:rPr lang="el-GR" sz="3600" b="1" dirty="0" smtClean="0"/>
              <a:t>των Οριζόντιων </a:t>
            </a:r>
            <a:r>
              <a:rPr lang="el-GR" sz="3600" b="1" dirty="0" err="1" smtClean="0"/>
              <a:t>Έννοιων</a:t>
            </a:r>
            <a:r>
              <a:rPr lang="el-GR" sz="3600" b="1" dirty="0" smtClean="0"/>
              <a:t> </a:t>
            </a:r>
            <a:r>
              <a:rPr lang="el-GR" sz="3600" b="1" dirty="0"/>
              <a:t>Σε όλες τις </a:t>
            </a:r>
            <a:r>
              <a:rPr lang="el-GR" sz="3600" b="1" dirty="0" smtClean="0"/>
              <a:t>βαθμίδες</a:t>
            </a:r>
            <a:endParaRPr lang="el-GR" sz="3600" dirty="0"/>
          </a:p>
        </p:txBody>
      </p:sp>
      <p:sp>
        <p:nvSpPr>
          <p:cNvPr id="3" name="Θέση περιεχομένου 2"/>
          <p:cNvSpPr>
            <a:spLocks noGrp="1"/>
          </p:cNvSpPr>
          <p:nvPr>
            <p:ph sz="quarter" idx="13"/>
          </p:nvPr>
        </p:nvSpPr>
        <p:spPr>
          <a:xfrm>
            <a:off x="755576" y="2132856"/>
            <a:ext cx="7488832" cy="3816424"/>
          </a:xfrm>
        </p:spPr>
        <p:txBody>
          <a:bodyPr/>
          <a:lstStyle/>
          <a:p>
            <a:pPr marL="0" indent="0" algn="just">
              <a:buNone/>
            </a:pPr>
            <a:r>
              <a:rPr lang="el-GR" b="1" dirty="0"/>
              <a:t>Ακολουθεί μια σύντομη περίληψη για το πώς η κάθε μία </a:t>
            </a:r>
            <a:r>
              <a:rPr lang="el-GR" b="1" dirty="0" smtClean="0"/>
              <a:t>από τις οριζόντιες έννοιες αυξάνει την </a:t>
            </a:r>
            <a:r>
              <a:rPr lang="el-GR" b="1" dirty="0"/>
              <a:t>πολυπλοκότητα και εξειδίκευση σε όλες τις ποιότητες όπως είχε οραματιστεί στο Πλαίσιο. Παραδείγματα των προσδοκιών απόδοσης δείχνουν πώς οι ιδέες αυτές παίζουν έξω στην NGSS.</a:t>
            </a:r>
            <a:endParaRPr lang="el-GR" b="1" dirty="0"/>
          </a:p>
        </p:txBody>
      </p:sp>
      <p:sp>
        <p:nvSpPr>
          <p:cNvPr id="5" name="Θέση ημερομηνίας 4"/>
          <p:cNvSpPr>
            <a:spLocks noGrp="1"/>
          </p:cNvSpPr>
          <p:nvPr>
            <p:ph type="dt" sz="half" idx="10"/>
          </p:nvPr>
        </p:nvSpPr>
        <p:spPr/>
        <p:txBody>
          <a:bodyPr/>
          <a:lstStyle/>
          <a:p>
            <a:fld id="{94B58F93-16B4-4D55-8228-AF934CAF9549}"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51</a:t>
            </a:fld>
            <a:endParaRPr lang="el-GR"/>
          </a:p>
        </p:txBody>
      </p:sp>
    </p:spTree>
    <p:extLst>
      <p:ext uri="{BB962C8B-B14F-4D97-AF65-F5344CB8AC3E}">
        <p14:creationId xmlns:p14="http://schemas.microsoft.com/office/powerpoint/2010/main" val="29820332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n-US" dirty="0" smtClean="0"/>
              <a:t>1. Patterns</a:t>
            </a:r>
            <a:endParaRPr lang="el-GR" dirty="0"/>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37889" y="1988840"/>
            <a:ext cx="8669407" cy="4032448"/>
          </a:xfrm>
        </p:spPr>
      </p:pic>
      <p:sp>
        <p:nvSpPr>
          <p:cNvPr id="6" name="Θέση ημερομηνίας 5"/>
          <p:cNvSpPr>
            <a:spLocks noGrp="1"/>
          </p:cNvSpPr>
          <p:nvPr>
            <p:ph type="dt" sz="half" idx="10"/>
          </p:nvPr>
        </p:nvSpPr>
        <p:spPr/>
        <p:txBody>
          <a:bodyPr/>
          <a:lstStyle/>
          <a:p>
            <a:fld id="{9233269B-5088-4B51-AD39-AB40A0613316}" type="datetime1">
              <a:rPr lang="el-GR" smtClean="0"/>
              <a:pPr/>
              <a:t>23/10/2016</a:t>
            </a:fld>
            <a:endParaRPr lang="el-GR"/>
          </a:p>
        </p:txBody>
      </p:sp>
      <p:sp>
        <p:nvSpPr>
          <p:cNvPr id="7" name="Θέση αριθμού διαφάνειας 6"/>
          <p:cNvSpPr>
            <a:spLocks noGrp="1"/>
          </p:cNvSpPr>
          <p:nvPr>
            <p:ph type="sldNum" sz="quarter" idx="12"/>
          </p:nvPr>
        </p:nvSpPr>
        <p:spPr/>
        <p:txBody>
          <a:bodyPr/>
          <a:lstStyle/>
          <a:p>
            <a:fld id="{3C84320D-D16C-4654-B441-E5DBDE9C8ECD}" type="slidenum">
              <a:rPr lang="el-GR" smtClean="0"/>
              <a:pPr/>
              <a:t>52</a:t>
            </a:fld>
            <a:endParaRPr lang="el-GR"/>
          </a:p>
        </p:txBody>
      </p:sp>
    </p:spTree>
    <p:extLst>
      <p:ext uri="{BB962C8B-B14F-4D97-AF65-F5344CB8AC3E}">
        <p14:creationId xmlns:p14="http://schemas.microsoft.com/office/powerpoint/2010/main" val="371832766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a:t>1. Patterns</a:t>
            </a:r>
            <a:endParaRPr lang="el-GR" dirty="0"/>
          </a:p>
        </p:txBody>
      </p:sp>
      <p:pic>
        <p:nvPicPr>
          <p:cNvPr id="4" name="Θέση περιεχομένου 3"/>
          <p:cNvPicPr>
            <a:picLocks noGrp="1" noChangeAspect="1"/>
          </p:cNvPicPr>
          <p:nvPr>
            <p:ph sz="quarter" idx="13"/>
          </p:nvPr>
        </p:nvPicPr>
        <p:blipFill>
          <a:blip r:embed="rId4">
            <a:extLst>
              <a:ext uri="{28A0092B-C50C-407E-A947-70E740481C1C}">
                <a14:useLocalDpi xmlns:a14="http://schemas.microsoft.com/office/drawing/2010/main" val="0"/>
              </a:ext>
            </a:extLst>
          </a:blip>
          <a:stretch>
            <a:fillRect/>
          </a:stretch>
        </p:blipFill>
        <p:spPr>
          <a:xfrm>
            <a:off x="119017" y="2636912"/>
            <a:ext cx="8908183" cy="2448272"/>
          </a:xfrm>
        </p:spPr>
      </p:pic>
      <p:sp>
        <p:nvSpPr>
          <p:cNvPr id="6" name="Θέση ημερομηνίας 5"/>
          <p:cNvSpPr>
            <a:spLocks noGrp="1"/>
          </p:cNvSpPr>
          <p:nvPr>
            <p:ph type="dt" sz="half" idx="10"/>
          </p:nvPr>
        </p:nvSpPr>
        <p:spPr/>
        <p:txBody>
          <a:bodyPr/>
          <a:lstStyle/>
          <a:p>
            <a:fld id="{9C824439-D78C-4503-8030-35DEBD4200BB}" type="datetime1">
              <a:rPr lang="el-GR" smtClean="0"/>
              <a:pPr/>
              <a:t>23/10/2016</a:t>
            </a:fld>
            <a:endParaRPr lang="el-GR"/>
          </a:p>
        </p:txBody>
      </p:sp>
      <p:sp>
        <p:nvSpPr>
          <p:cNvPr id="7" name="Θέση αριθμού διαφάνειας 6"/>
          <p:cNvSpPr>
            <a:spLocks noGrp="1"/>
          </p:cNvSpPr>
          <p:nvPr>
            <p:ph type="sldNum" sz="quarter" idx="12"/>
          </p:nvPr>
        </p:nvSpPr>
        <p:spPr/>
        <p:txBody>
          <a:bodyPr/>
          <a:lstStyle/>
          <a:p>
            <a:fld id="{3C84320D-D16C-4654-B441-E5DBDE9C8ECD}" type="slidenum">
              <a:rPr lang="el-GR" smtClean="0"/>
              <a:pPr/>
              <a:t>53</a:t>
            </a:fld>
            <a:endParaRPr lang="el-GR"/>
          </a:p>
        </p:txBody>
      </p:sp>
    </p:spTree>
    <p:extLst>
      <p:ext uri="{BB962C8B-B14F-4D97-AF65-F5344CB8AC3E}">
        <p14:creationId xmlns:p14="http://schemas.microsoft.com/office/powerpoint/2010/main" val="429192014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a:t>2. </a:t>
            </a:r>
            <a:r>
              <a:rPr lang="en-US" i="1" dirty="0"/>
              <a:t>Cause and effect</a:t>
            </a:r>
            <a:endParaRPr lang="el-GR" dirty="0"/>
          </a:p>
        </p:txBody>
      </p:sp>
      <p:pic>
        <p:nvPicPr>
          <p:cNvPr id="4" name="Θέση περιεχομένου 3"/>
          <p:cNvPicPr>
            <a:picLocks noGrp="1" noChangeAspect="1"/>
          </p:cNvPicPr>
          <p:nvPr>
            <p:ph sz="quarter" idx="13"/>
          </p:nvPr>
        </p:nvPicPr>
        <p:blipFill>
          <a:blip r:embed="rId4">
            <a:extLst>
              <a:ext uri="{28A0092B-C50C-407E-A947-70E740481C1C}">
                <a14:useLocalDpi xmlns:a14="http://schemas.microsoft.com/office/drawing/2010/main" val="0"/>
              </a:ext>
            </a:extLst>
          </a:blip>
          <a:stretch>
            <a:fillRect/>
          </a:stretch>
        </p:blipFill>
        <p:spPr>
          <a:xfrm>
            <a:off x="35927" y="2564904"/>
            <a:ext cx="9074132" cy="2592288"/>
          </a:xfrm>
        </p:spPr>
      </p:pic>
      <p:sp>
        <p:nvSpPr>
          <p:cNvPr id="6" name="Θέση ημερομηνίας 5"/>
          <p:cNvSpPr>
            <a:spLocks noGrp="1"/>
          </p:cNvSpPr>
          <p:nvPr>
            <p:ph type="dt" sz="half" idx="10"/>
          </p:nvPr>
        </p:nvSpPr>
        <p:spPr/>
        <p:txBody>
          <a:bodyPr/>
          <a:lstStyle/>
          <a:p>
            <a:fld id="{F4B2B90A-0D25-44AD-9E35-61117EBF4444}" type="datetime1">
              <a:rPr lang="el-GR" smtClean="0"/>
              <a:pPr/>
              <a:t>23/10/2016</a:t>
            </a:fld>
            <a:endParaRPr lang="el-GR"/>
          </a:p>
        </p:txBody>
      </p:sp>
      <p:sp>
        <p:nvSpPr>
          <p:cNvPr id="7" name="Θέση αριθμού διαφάνειας 6"/>
          <p:cNvSpPr>
            <a:spLocks noGrp="1"/>
          </p:cNvSpPr>
          <p:nvPr>
            <p:ph type="sldNum" sz="quarter" idx="12"/>
          </p:nvPr>
        </p:nvSpPr>
        <p:spPr/>
        <p:txBody>
          <a:bodyPr/>
          <a:lstStyle/>
          <a:p>
            <a:fld id="{3C84320D-D16C-4654-B441-E5DBDE9C8ECD}" type="slidenum">
              <a:rPr lang="el-GR" smtClean="0"/>
              <a:pPr/>
              <a:t>54</a:t>
            </a:fld>
            <a:endParaRPr lang="el-GR"/>
          </a:p>
        </p:txBody>
      </p:sp>
    </p:spTree>
    <p:extLst>
      <p:ext uri="{BB962C8B-B14F-4D97-AF65-F5344CB8AC3E}">
        <p14:creationId xmlns:p14="http://schemas.microsoft.com/office/powerpoint/2010/main" val="381321466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n-US" dirty="0"/>
              <a:t>2. </a:t>
            </a:r>
            <a:r>
              <a:rPr lang="en-US" i="1" dirty="0"/>
              <a:t>Cause and effect</a:t>
            </a:r>
            <a:endParaRPr lang="el-GR" dirty="0"/>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41655" y="2060848"/>
            <a:ext cx="8861945" cy="3816424"/>
          </a:xfrm>
        </p:spPr>
      </p:pic>
      <p:sp>
        <p:nvSpPr>
          <p:cNvPr id="5" name="Θέση ημερομηνίας 4"/>
          <p:cNvSpPr>
            <a:spLocks noGrp="1"/>
          </p:cNvSpPr>
          <p:nvPr>
            <p:ph type="dt" sz="half" idx="10"/>
          </p:nvPr>
        </p:nvSpPr>
        <p:spPr/>
        <p:txBody>
          <a:bodyPr/>
          <a:lstStyle/>
          <a:p>
            <a:fld id="{2E152EF2-5FF9-4C76-A209-7E3786033AD3}"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55</a:t>
            </a:fld>
            <a:endParaRPr lang="el-GR"/>
          </a:p>
        </p:txBody>
      </p:sp>
    </p:spTree>
    <p:extLst>
      <p:ext uri="{BB962C8B-B14F-4D97-AF65-F5344CB8AC3E}">
        <p14:creationId xmlns:p14="http://schemas.microsoft.com/office/powerpoint/2010/main" val="37168894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n-US" dirty="0"/>
              <a:t>3. </a:t>
            </a:r>
            <a:r>
              <a:rPr lang="en-US" i="1" dirty="0"/>
              <a:t>Scale, proportion, and quantity</a:t>
            </a:r>
            <a:endParaRPr lang="el-GR" dirty="0"/>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9619" y="1607516"/>
            <a:ext cx="9026877" cy="4773812"/>
          </a:xfrm>
        </p:spPr>
      </p:pic>
      <p:sp>
        <p:nvSpPr>
          <p:cNvPr id="5" name="Θέση ημερομηνίας 4"/>
          <p:cNvSpPr>
            <a:spLocks noGrp="1"/>
          </p:cNvSpPr>
          <p:nvPr>
            <p:ph type="dt" sz="half" idx="10"/>
          </p:nvPr>
        </p:nvSpPr>
        <p:spPr/>
        <p:txBody>
          <a:bodyPr/>
          <a:lstStyle/>
          <a:p>
            <a:fld id="{CE6F0EE7-28C6-4E5B-A2A8-540204CDE9E8}"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56</a:t>
            </a:fld>
            <a:endParaRPr lang="el-GR"/>
          </a:p>
        </p:txBody>
      </p:sp>
    </p:spTree>
    <p:extLst>
      <p:ext uri="{BB962C8B-B14F-4D97-AF65-F5344CB8AC3E}">
        <p14:creationId xmlns:p14="http://schemas.microsoft.com/office/powerpoint/2010/main" val="317960537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a:t>3. </a:t>
            </a:r>
            <a:r>
              <a:rPr lang="en-US" i="1" dirty="0"/>
              <a:t>Scale, proportion, and quantity</a:t>
            </a:r>
            <a:endParaRPr lang="el-GR" dirty="0"/>
          </a:p>
        </p:txBody>
      </p:sp>
      <p:pic>
        <p:nvPicPr>
          <p:cNvPr id="4" name="Θέση περιεχομένου 3"/>
          <p:cNvPicPr>
            <a:picLocks noGrp="1" noChangeAspect="1"/>
          </p:cNvPicPr>
          <p:nvPr>
            <p:ph sz="quarter" idx="13"/>
          </p:nvPr>
        </p:nvPicPr>
        <p:blipFill>
          <a:blip r:embed="rId4">
            <a:extLst>
              <a:ext uri="{28A0092B-C50C-407E-A947-70E740481C1C}">
                <a14:useLocalDpi xmlns:a14="http://schemas.microsoft.com/office/drawing/2010/main" val="0"/>
              </a:ext>
            </a:extLst>
          </a:blip>
          <a:stretch>
            <a:fillRect/>
          </a:stretch>
        </p:blipFill>
        <p:spPr>
          <a:xfrm>
            <a:off x="228629" y="2492896"/>
            <a:ext cx="8688438" cy="2808312"/>
          </a:xfrm>
        </p:spPr>
      </p:pic>
      <p:sp>
        <p:nvSpPr>
          <p:cNvPr id="6" name="Θέση ημερομηνίας 5"/>
          <p:cNvSpPr>
            <a:spLocks noGrp="1"/>
          </p:cNvSpPr>
          <p:nvPr>
            <p:ph type="dt" sz="half" idx="10"/>
          </p:nvPr>
        </p:nvSpPr>
        <p:spPr/>
        <p:txBody>
          <a:bodyPr/>
          <a:lstStyle/>
          <a:p>
            <a:fld id="{C30456AE-DAAB-42EF-B5C5-74A302173F3F}" type="datetime1">
              <a:rPr lang="el-GR" smtClean="0"/>
              <a:pPr/>
              <a:t>23/10/2016</a:t>
            </a:fld>
            <a:endParaRPr lang="el-GR"/>
          </a:p>
        </p:txBody>
      </p:sp>
      <p:sp>
        <p:nvSpPr>
          <p:cNvPr id="7" name="Θέση αριθμού διαφάνειας 6"/>
          <p:cNvSpPr>
            <a:spLocks noGrp="1"/>
          </p:cNvSpPr>
          <p:nvPr>
            <p:ph type="sldNum" sz="quarter" idx="12"/>
          </p:nvPr>
        </p:nvSpPr>
        <p:spPr/>
        <p:txBody>
          <a:bodyPr/>
          <a:lstStyle/>
          <a:p>
            <a:fld id="{3C84320D-D16C-4654-B441-E5DBDE9C8ECD}" type="slidenum">
              <a:rPr lang="el-GR" smtClean="0"/>
              <a:pPr/>
              <a:t>57</a:t>
            </a:fld>
            <a:endParaRPr lang="el-GR"/>
          </a:p>
        </p:txBody>
      </p:sp>
    </p:spTree>
    <p:extLst>
      <p:ext uri="{BB962C8B-B14F-4D97-AF65-F5344CB8AC3E}">
        <p14:creationId xmlns:p14="http://schemas.microsoft.com/office/powerpoint/2010/main" val="230484555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n-US" dirty="0"/>
              <a:t>4. </a:t>
            </a:r>
            <a:r>
              <a:rPr lang="en-US" i="1" dirty="0"/>
              <a:t>Systems and system models.</a:t>
            </a:r>
            <a:endParaRPr lang="el-GR" dirty="0"/>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74316" y="1916832"/>
            <a:ext cx="8996554" cy="4392488"/>
          </a:xfrm>
        </p:spPr>
      </p:pic>
      <p:sp>
        <p:nvSpPr>
          <p:cNvPr id="5" name="Θέση ημερομηνίας 4"/>
          <p:cNvSpPr>
            <a:spLocks noGrp="1"/>
          </p:cNvSpPr>
          <p:nvPr>
            <p:ph type="dt" sz="half" idx="10"/>
          </p:nvPr>
        </p:nvSpPr>
        <p:spPr/>
        <p:txBody>
          <a:bodyPr/>
          <a:lstStyle/>
          <a:p>
            <a:fld id="{50042A98-2BB3-46FD-812C-77DFE9BEE4C1}"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58</a:t>
            </a:fld>
            <a:endParaRPr lang="el-GR"/>
          </a:p>
        </p:txBody>
      </p:sp>
    </p:spTree>
    <p:extLst>
      <p:ext uri="{BB962C8B-B14F-4D97-AF65-F5344CB8AC3E}">
        <p14:creationId xmlns:p14="http://schemas.microsoft.com/office/powerpoint/2010/main" val="319628125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a:t>4. </a:t>
            </a:r>
            <a:r>
              <a:rPr lang="en-US" i="1" dirty="0"/>
              <a:t>Systems and system models.</a:t>
            </a:r>
            <a:endParaRPr lang="el-GR" dirty="0"/>
          </a:p>
        </p:txBody>
      </p:sp>
      <p:pic>
        <p:nvPicPr>
          <p:cNvPr id="4" name="Θέση περιεχομένου 3"/>
          <p:cNvPicPr>
            <a:picLocks noGrp="1" noChangeAspect="1"/>
          </p:cNvPicPr>
          <p:nvPr>
            <p:ph sz="quarter" idx="13"/>
          </p:nvPr>
        </p:nvPicPr>
        <p:blipFill>
          <a:blip r:embed="rId4">
            <a:extLst>
              <a:ext uri="{28A0092B-C50C-407E-A947-70E740481C1C}">
                <a14:useLocalDpi xmlns:a14="http://schemas.microsoft.com/office/drawing/2010/main" val="0"/>
              </a:ext>
            </a:extLst>
          </a:blip>
          <a:stretch>
            <a:fillRect/>
          </a:stretch>
        </p:blipFill>
        <p:spPr>
          <a:xfrm>
            <a:off x="179513" y="2636912"/>
            <a:ext cx="8856984" cy="2520280"/>
          </a:xfrm>
        </p:spPr>
      </p:pic>
      <p:sp>
        <p:nvSpPr>
          <p:cNvPr id="6" name="Θέση ημερομηνίας 5"/>
          <p:cNvSpPr>
            <a:spLocks noGrp="1"/>
          </p:cNvSpPr>
          <p:nvPr>
            <p:ph type="dt" sz="half" idx="10"/>
          </p:nvPr>
        </p:nvSpPr>
        <p:spPr/>
        <p:txBody>
          <a:bodyPr/>
          <a:lstStyle/>
          <a:p>
            <a:fld id="{51E3CBA2-3E2E-4BD6-B116-1B334182A24D}" type="datetime1">
              <a:rPr lang="el-GR" smtClean="0"/>
              <a:pPr/>
              <a:t>23/10/2016</a:t>
            </a:fld>
            <a:endParaRPr lang="el-GR"/>
          </a:p>
        </p:txBody>
      </p:sp>
      <p:sp>
        <p:nvSpPr>
          <p:cNvPr id="7" name="Θέση αριθμού διαφάνειας 6"/>
          <p:cNvSpPr>
            <a:spLocks noGrp="1"/>
          </p:cNvSpPr>
          <p:nvPr>
            <p:ph type="sldNum" sz="quarter" idx="12"/>
          </p:nvPr>
        </p:nvSpPr>
        <p:spPr/>
        <p:txBody>
          <a:bodyPr/>
          <a:lstStyle/>
          <a:p>
            <a:fld id="{3C84320D-D16C-4654-B441-E5DBDE9C8ECD}" type="slidenum">
              <a:rPr lang="el-GR" smtClean="0"/>
              <a:pPr/>
              <a:t>59</a:t>
            </a:fld>
            <a:endParaRPr lang="el-GR"/>
          </a:p>
        </p:txBody>
      </p:sp>
    </p:spTree>
    <p:extLst>
      <p:ext uri="{BB962C8B-B14F-4D97-AF65-F5344CB8AC3E}">
        <p14:creationId xmlns:p14="http://schemas.microsoft.com/office/powerpoint/2010/main" val="32118354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Εικόνα 6"/>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err="1" smtClean="0"/>
              <a:t>Ασκηση</a:t>
            </a:r>
            <a:r>
              <a:rPr lang="en-US" b="1" dirty="0" smtClean="0"/>
              <a:t> </a:t>
            </a:r>
            <a:r>
              <a:rPr lang="en-US" b="1" dirty="0"/>
              <a:t>1</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6</a:t>
            </a:fld>
            <a:endParaRPr lang="el-GR"/>
          </a:p>
        </p:txBody>
      </p:sp>
      <p:sp>
        <p:nvSpPr>
          <p:cNvPr id="5" name="Θέση περιεχομένου 4"/>
          <p:cNvSpPr>
            <a:spLocks noGrp="1"/>
          </p:cNvSpPr>
          <p:nvPr>
            <p:ph sz="quarter" idx="13"/>
          </p:nvPr>
        </p:nvSpPr>
        <p:spPr>
          <a:xfrm>
            <a:off x="755576" y="1844824"/>
            <a:ext cx="7632848" cy="4392488"/>
          </a:xfrm>
        </p:spPr>
        <p:txBody>
          <a:bodyPr>
            <a:normAutofit fontScale="92500" lnSpcReduction="10000"/>
          </a:bodyPr>
          <a:lstStyle/>
          <a:p>
            <a:pPr algn="just"/>
            <a:r>
              <a:rPr lang="el-GR" b="1" dirty="0"/>
              <a:t>Αυτή η έλλειψη κοινών ερευνητικών </a:t>
            </a:r>
            <a:r>
              <a:rPr lang="el-GR" b="1" dirty="0" err="1" smtClean="0"/>
              <a:t>διαμόρφωσεων</a:t>
            </a:r>
            <a:r>
              <a:rPr lang="el-GR" b="1" dirty="0" smtClean="0"/>
              <a:t> </a:t>
            </a:r>
            <a:r>
              <a:rPr lang="el-GR" b="1" dirty="0"/>
              <a:t>εμποδίζει την επιστημονική </a:t>
            </a:r>
            <a:r>
              <a:rPr lang="el-GR" b="1" dirty="0" smtClean="0"/>
              <a:t>επικοινωνία </a:t>
            </a:r>
            <a:r>
              <a:rPr lang="el-GR" b="1" dirty="0"/>
              <a:t>και </a:t>
            </a:r>
            <a:r>
              <a:rPr lang="el-GR" b="1" dirty="0" smtClean="0"/>
              <a:t>ανταλλαγή </a:t>
            </a:r>
            <a:r>
              <a:rPr lang="el-GR" b="1" dirty="0"/>
              <a:t>γνώσης μεταξύ των επιστημονικών κλάδων που δεν μοιράζονται </a:t>
            </a:r>
            <a:r>
              <a:rPr lang="el-GR" b="1" dirty="0" smtClean="0"/>
              <a:t>τους ίδιους μεθοδολογικούς </a:t>
            </a:r>
            <a:r>
              <a:rPr lang="el-GR" b="1" dirty="0"/>
              <a:t>ή </a:t>
            </a:r>
            <a:r>
              <a:rPr lang="el-GR" b="1" dirty="0" smtClean="0"/>
              <a:t>εννοιολογικούς </a:t>
            </a:r>
            <a:r>
              <a:rPr lang="el-GR" b="1" dirty="0"/>
              <a:t>ορισμούς (</a:t>
            </a:r>
            <a:r>
              <a:rPr lang="el-GR" b="1" dirty="0" err="1" smtClean="0"/>
              <a:t>Τρές</a:t>
            </a:r>
            <a:r>
              <a:rPr lang="el-GR" b="1" dirty="0" smtClean="0"/>
              <a:t> </a:t>
            </a:r>
            <a:r>
              <a:rPr lang="el-GR" b="1" dirty="0"/>
              <a:t>κ.ά., 2005?. </a:t>
            </a:r>
            <a:r>
              <a:rPr lang="el-GR" b="1" dirty="0" err="1"/>
              <a:t>Winder</a:t>
            </a:r>
            <a:r>
              <a:rPr lang="el-GR" b="1" dirty="0"/>
              <a:t>, 2003).</a:t>
            </a:r>
          </a:p>
          <a:p>
            <a:pPr algn="just"/>
            <a:r>
              <a:rPr lang="el-GR" b="1" dirty="0"/>
              <a:t>Οι προσπάθειες να συνδεθούν οι επιστήμονες και επαγγελματίες στον τομέα της επιστήμης της βιωσιμότητας ως στόχο να </a:t>
            </a:r>
            <a:r>
              <a:rPr lang="el-GR" b="1" dirty="0" smtClean="0"/>
              <a:t>ενισχύσουν </a:t>
            </a:r>
            <a:r>
              <a:rPr lang="el-GR" b="1" dirty="0"/>
              <a:t>την ανταλλαγή και την ενσωμάτωση των διαφόρων επιστημονικών και μη ακαδημαϊκές γνώσεις, που επιτρέπει την αμοιβαία μάθηση μεταξύ επιστημόνων και επαγγελματιών (</a:t>
            </a:r>
            <a:r>
              <a:rPr lang="el-GR" b="1" dirty="0" err="1"/>
              <a:t>Lang</a:t>
            </a:r>
            <a:r>
              <a:rPr lang="el-GR" b="1" dirty="0"/>
              <a:t> </a:t>
            </a:r>
            <a:r>
              <a:rPr lang="el-GR" b="1" dirty="0" err="1"/>
              <a:t>et</a:t>
            </a:r>
            <a:r>
              <a:rPr lang="el-GR" b="1" dirty="0"/>
              <a:t> </a:t>
            </a:r>
            <a:r>
              <a:rPr lang="el-GR" b="1" dirty="0" err="1"/>
              <a:t>al</a:t>
            </a:r>
            <a:r>
              <a:rPr lang="el-GR" b="1" dirty="0"/>
              <a:t>, 2012?. </a:t>
            </a:r>
            <a:r>
              <a:rPr lang="el-GR" b="1" dirty="0" err="1"/>
              <a:t>Scholz</a:t>
            </a:r>
            <a:r>
              <a:rPr lang="el-GR" b="1" dirty="0"/>
              <a:t>, 2011?. </a:t>
            </a:r>
            <a:r>
              <a:rPr lang="el-GR" b="1" dirty="0" err="1"/>
              <a:t>Stahl</a:t>
            </a:r>
            <a:r>
              <a:rPr lang="el-GR" b="1" dirty="0"/>
              <a:t> </a:t>
            </a:r>
            <a:r>
              <a:rPr lang="el-GR" b="1" dirty="0" err="1"/>
              <a:t>et</a:t>
            </a:r>
            <a:r>
              <a:rPr lang="el-GR" b="1" dirty="0"/>
              <a:t> </a:t>
            </a:r>
            <a:r>
              <a:rPr lang="el-GR" b="1" dirty="0" err="1"/>
              <a:t>al</a:t>
            </a:r>
            <a:r>
              <a:rPr lang="el-GR" b="1" dirty="0"/>
              <a:t>, 2011 ).</a:t>
            </a:r>
            <a:endParaRPr lang="el-GR" dirty="0"/>
          </a:p>
        </p:txBody>
      </p:sp>
    </p:spTree>
    <p:extLst>
      <p:ext uri="{BB962C8B-B14F-4D97-AF65-F5344CB8AC3E}">
        <p14:creationId xmlns:p14="http://schemas.microsoft.com/office/powerpoint/2010/main" val="28232751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n-US" dirty="0"/>
              <a:t> 5. </a:t>
            </a:r>
            <a:r>
              <a:rPr lang="en-US" i="1" dirty="0"/>
              <a:t>Energy and matter </a:t>
            </a:r>
            <a:endParaRPr lang="el-GR" dirty="0"/>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1660" y="1601460"/>
            <a:ext cx="9014836" cy="4851876"/>
          </a:xfrm>
        </p:spPr>
      </p:pic>
      <p:sp>
        <p:nvSpPr>
          <p:cNvPr id="5" name="Θέση ημερομηνίας 4"/>
          <p:cNvSpPr>
            <a:spLocks noGrp="1"/>
          </p:cNvSpPr>
          <p:nvPr>
            <p:ph type="dt" sz="half" idx="10"/>
          </p:nvPr>
        </p:nvSpPr>
        <p:spPr/>
        <p:txBody>
          <a:bodyPr/>
          <a:lstStyle/>
          <a:p>
            <a:fld id="{D2873CB7-1BFE-4A5C-932B-B7E936588076}"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60</a:t>
            </a:fld>
            <a:endParaRPr lang="el-GR"/>
          </a:p>
        </p:txBody>
      </p:sp>
    </p:spTree>
    <p:extLst>
      <p:ext uri="{BB962C8B-B14F-4D97-AF65-F5344CB8AC3E}">
        <p14:creationId xmlns:p14="http://schemas.microsoft.com/office/powerpoint/2010/main" val="291937225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a:t> 5. </a:t>
            </a:r>
            <a:r>
              <a:rPr lang="en-US" i="1" dirty="0"/>
              <a:t>Energy and matter </a:t>
            </a:r>
            <a:endParaRPr lang="el-GR" dirty="0"/>
          </a:p>
        </p:txBody>
      </p:sp>
      <p:pic>
        <p:nvPicPr>
          <p:cNvPr id="4" name="Θέση περιεχομένου 3"/>
          <p:cNvPicPr>
            <a:picLocks noGrp="1" noChangeAspect="1"/>
          </p:cNvPicPr>
          <p:nvPr>
            <p:ph sz="quarter" idx="13"/>
          </p:nvPr>
        </p:nvPicPr>
        <p:blipFill>
          <a:blip r:embed="rId4">
            <a:extLst>
              <a:ext uri="{28A0092B-C50C-407E-A947-70E740481C1C}">
                <a14:useLocalDpi xmlns:a14="http://schemas.microsoft.com/office/drawing/2010/main" val="0"/>
              </a:ext>
            </a:extLst>
          </a:blip>
          <a:stretch>
            <a:fillRect/>
          </a:stretch>
        </p:blipFill>
        <p:spPr>
          <a:xfrm>
            <a:off x="243619" y="2636912"/>
            <a:ext cx="8658777" cy="2664296"/>
          </a:xfrm>
        </p:spPr>
      </p:pic>
      <p:sp>
        <p:nvSpPr>
          <p:cNvPr id="6" name="Θέση ημερομηνίας 5"/>
          <p:cNvSpPr>
            <a:spLocks noGrp="1"/>
          </p:cNvSpPr>
          <p:nvPr>
            <p:ph type="dt" sz="half" idx="10"/>
          </p:nvPr>
        </p:nvSpPr>
        <p:spPr/>
        <p:txBody>
          <a:bodyPr/>
          <a:lstStyle/>
          <a:p>
            <a:fld id="{CCDCA4EC-F0C8-4E2B-8C05-417D60569D9F}" type="datetime1">
              <a:rPr lang="el-GR" smtClean="0"/>
              <a:pPr/>
              <a:t>23/10/2016</a:t>
            </a:fld>
            <a:endParaRPr lang="el-GR"/>
          </a:p>
        </p:txBody>
      </p:sp>
      <p:sp>
        <p:nvSpPr>
          <p:cNvPr id="7" name="Θέση αριθμού διαφάνειας 6"/>
          <p:cNvSpPr>
            <a:spLocks noGrp="1"/>
          </p:cNvSpPr>
          <p:nvPr>
            <p:ph type="sldNum" sz="quarter" idx="12"/>
          </p:nvPr>
        </p:nvSpPr>
        <p:spPr/>
        <p:txBody>
          <a:bodyPr/>
          <a:lstStyle/>
          <a:p>
            <a:fld id="{3C84320D-D16C-4654-B441-E5DBDE9C8ECD}" type="slidenum">
              <a:rPr lang="el-GR" smtClean="0"/>
              <a:pPr/>
              <a:t>61</a:t>
            </a:fld>
            <a:endParaRPr lang="el-GR"/>
          </a:p>
        </p:txBody>
      </p:sp>
    </p:spTree>
    <p:extLst>
      <p:ext uri="{BB962C8B-B14F-4D97-AF65-F5344CB8AC3E}">
        <p14:creationId xmlns:p14="http://schemas.microsoft.com/office/powerpoint/2010/main" val="324104210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n-US" dirty="0"/>
              <a:t>6. </a:t>
            </a:r>
            <a:r>
              <a:rPr lang="en-US" i="1" dirty="0"/>
              <a:t>Structure and function</a:t>
            </a:r>
            <a:endParaRPr lang="el-GR" dirty="0"/>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07504" y="1916832"/>
            <a:ext cx="8928992" cy="4104455"/>
          </a:xfrm>
        </p:spPr>
      </p:pic>
      <p:sp>
        <p:nvSpPr>
          <p:cNvPr id="5" name="Θέση ημερομηνίας 4"/>
          <p:cNvSpPr>
            <a:spLocks noGrp="1"/>
          </p:cNvSpPr>
          <p:nvPr>
            <p:ph type="dt" sz="half" idx="10"/>
          </p:nvPr>
        </p:nvSpPr>
        <p:spPr/>
        <p:txBody>
          <a:bodyPr/>
          <a:lstStyle/>
          <a:p>
            <a:fld id="{D5C663BA-E171-4FD7-9E77-709CC3DD2173}"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62</a:t>
            </a:fld>
            <a:endParaRPr lang="el-GR"/>
          </a:p>
        </p:txBody>
      </p:sp>
    </p:spTree>
    <p:extLst>
      <p:ext uri="{BB962C8B-B14F-4D97-AF65-F5344CB8AC3E}">
        <p14:creationId xmlns:p14="http://schemas.microsoft.com/office/powerpoint/2010/main" val="111693289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a:t>6. </a:t>
            </a:r>
            <a:r>
              <a:rPr lang="en-US" i="1" dirty="0"/>
              <a:t>Structure and function</a:t>
            </a:r>
            <a:endParaRPr lang="el-GR" dirty="0"/>
          </a:p>
        </p:txBody>
      </p:sp>
      <p:pic>
        <p:nvPicPr>
          <p:cNvPr id="4" name="Θέση περιεχομένου 3"/>
          <p:cNvPicPr>
            <a:picLocks noGrp="1" noChangeAspect="1"/>
          </p:cNvPicPr>
          <p:nvPr>
            <p:ph sz="quarter" idx="13"/>
          </p:nvPr>
        </p:nvPicPr>
        <p:blipFill>
          <a:blip r:embed="rId4">
            <a:extLst>
              <a:ext uri="{28A0092B-C50C-407E-A947-70E740481C1C}">
                <a14:useLocalDpi xmlns:a14="http://schemas.microsoft.com/office/drawing/2010/main" val="0"/>
              </a:ext>
            </a:extLst>
          </a:blip>
          <a:stretch>
            <a:fillRect/>
          </a:stretch>
        </p:blipFill>
        <p:spPr>
          <a:xfrm>
            <a:off x="299212" y="2852936"/>
            <a:ext cx="8548050" cy="2088232"/>
          </a:xfrm>
        </p:spPr>
      </p:pic>
      <p:sp>
        <p:nvSpPr>
          <p:cNvPr id="6" name="Θέση ημερομηνίας 5"/>
          <p:cNvSpPr>
            <a:spLocks noGrp="1"/>
          </p:cNvSpPr>
          <p:nvPr>
            <p:ph type="dt" sz="half" idx="10"/>
          </p:nvPr>
        </p:nvSpPr>
        <p:spPr/>
        <p:txBody>
          <a:bodyPr/>
          <a:lstStyle/>
          <a:p>
            <a:fld id="{F3B5C56E-A01D-4EC1-B92D-1E49A2E262F7}" type="datetime1">
              <a:rPr lang="el-GR" smtClean="0"/>
              <a:pPr/>
              <a:t>23/10/2016</a:t>
            </a:fld>
            <a:endParaRPr lang="el-GR"/>
          </a:p>
        </p:txBody>
      </p:sp>
      <p:sp>
        <p:nvSpPr>
          <p:cNvPr id="7" name="Θέση αριθμού διαφάνειας 6"/>
          <p:cNvSpPr>
            <a:spLocks noGrp="1"/>
          </p:cNvSpPr>
          <p:nvPr>
            <p:ph type="sldNum" sz="quarter" idx="12"/>
          </p:nvPr>
        </p:nvSpPr>
        <p:spPr/>
        <p:txBody>
          <a:bodyPr/>
          <a:lstStyle/>
          <a:p>
            <a:fld id="{3C84320D-D16C-4654-B441-E5DBDE9C8ECD}" type="slidenum">
              <a:rPr lang="el-GR" smtClean="0"/>
              <a:pPr/>
              <a:t>63</a:t>
            </a:fld>
            <a:endParaRPr lang="el-GR"/>
          </a:p>
        </p:txBody>
      </p:sp>
    </p:spTree>
    <p:extLst>
      <p:ext uri="{BB962C8B-B14F-4D97-AF65-F5344CB8AC3E}">
        <p14:creationId xmlns:p14="http://schemas.microsoft.com/office/powerpoint/2010/main" val="249021196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n-US" dirty="0"/>
              <a:t>7. </a:t>
            </a:r>
            <a:r>
              <a:rPr lang="en-US" i="1" dirty="0"/>
              <a:t>Stability and change</a:t>
            </a:r>
            <a:endParaRPr lang="el-GR" dirty="0"/>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15575" y="1844824"/>
            <a:ext cx="8914021" cy="4248472"/>
          </a:xfrm>
        </p:spPr>
      </p:pic>
      <p:sp>
        <p:nvSpPr>
          <p:cNvPr id="5" name="Θέση ημερομηνίας 4"/>
          <p:cNvSpPr>
            <a:spLocks noGrp="1"/>
          </p:cNvSpPr>
          <p:nvPr>
            <p:ph type="dt" sz="half" idx="10"/>
          </p:nvPr>
        </p:nvSpPr>
        <p:spPr/>
        <p:txBody>
          <a:bodyPr/>
          <a:lstStyle/>
          <a:p>
            <a:fld id="{3A2FFF44-6C4B-4787-9A83-EE8D3FE852BF}"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64</a:t>
            </a:fld>
            <a:endParaRPr lang="el-GR"/>
          </a:p>
        </p:txBody>
      </p:sp>
    </p:spTree>
    <p:extLst>
      <p:ext uri="{BB962C8B-B14F-4D97-AF65-F5344CB8AC3E}">
        <p14:creationId xmlns:p14="http://schemas.microsoft.com/office/powerpoint/2010/main" val="391238938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dirty="0"/>
              <a:t>7. </a:t>
            </a:r>
            <a:r>
              <a:rPr lang="en-US" i="1" dirty="0"/>
              <a:t>Stability and change</a:t>
            </a:r>
            <a:endParaRPr lang="el-GR" dirty="0"/>
          </a:p>
        </p:txBody>
      </p:sp>
      <p:pic>
        <p:nvPicPr>
          <p:cNvPr id="4" name="Θέση περιεχομένου 3"/>
          <p:cNvPicPr>
            <a:picLocks noGrp="1" noChangeAspect="1"/>
          </p:cNvPicPr>
          <p:nvPr>
            <p:ph sz="quarter" idx="13"/>
          </p:nvPr>
        </p:nvPicPr>
        <p:blipFill>
          <a:blip r:embed="rId4">
            <a:extLst>
              <a:ext uri="{28A0092B-C50C-407E-A947-70E740481C1C}">
                <a14:useLocalDpi xmlns:a14="http://schemas.microsoft.com/office/drawing/2010/main" val="0"/>
              </a:ext>
            </a:extLst>
          </a:blip>
          <a:stretch>
            <a:fillRect/>
          </a:stretch>
        </p:blipFill>
        <p:spPr>
          <a:xfrm>
            <a:off x="299212" y="2780928"/>
            <a:ext cx="8548050" cy="2160240"/>
          </a:xfrm>
        </p:spPr>
      </p:pic>
      <p:sp>
        <p:nvSpPr>
          <p:cNvPr id="6" name="Θέση ημερομηνίας 5"/>
          <p:cNvSpPr>
            <a:spLocks noGrp="1"/>
          </p:cNvSpPr>
          <p:nvPr>
            <p:ph type="dt" sz="half" idx="10"/>
          </p:nvPr>
        </p:nvSpPr>
        <p:spPr/>
        <p:txBody>
          <a:bodyPr/>
          <a:lstStyle/>
          <a:p>
            <a:fld id="{250C936C-50D4-4C99-9CD1-1AEE874F20C4}" type="datetime1">
              <a:rPr lang="el-GR" smtClean="0"/>
              <a:pPr/>
              <a:t>23/10/2016</a:t>
            </a:fld>
            <a:endParaRPr lang="el-GR"/>
          </a:p>
        </p:txBody>
      </p:sp>
      <p:sp>
        <p:nvSpPr>
          <p:cNvPr id="7" name="Θέση αριθμού διαφάνειας 6"/>
          <p:cNvSpPr>
            <a:spLocks noGrp="1"/>
          </p:cNvSpPr>
          <p:nvPr>
            <p:ph type="sldNum" sz="quarter" idx="12"/>
          </p:nvPr>
        </p:nvSpPr>
        <p:spPr/>
        <p:txBody>
          <a:bodyPr/>
          <a:lstStyle/>
          <a:p>
            <a:fld id="{3C84320D-D16C-4654-B441-E5DBDE9C8ECD}" type="slidenum">
              <a:rPr lang="el-GR" smtClean="0"/>
              <a:pPr/>
              <a:t>65</a:t>
            </a:fld>
            <a:endParaRPr lang="el-GR"/>
          </a:p>
        </p:txBody>
      </p:sp>
    </p:spTree>
    <p:extLst>
      <p:ext uri="{BB962C8B-B14F-4D97-AF65-F5344CB8AC3E}">
        <p14:creationId xmlns:p14="http://schemas.microsoft.com/office/powerpoint/2010/main" val="43297180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n-US" b="1" i="1" dirty="0"/>
              <a:t>Crosscutting Concepts Matrix</a:t>
            </a:r>
            <a:endParaRPr lang="el-GR" dirty="0"/>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7527" y="1772816"/>
            <a:ext cx="9030053" cy="4392488"/>
          </a:xfrm>
        </p:spPr>
      </p:pic>
      <p:sp>
        <p:nvSpPr>
          <p:cNvPr id="5" name="Θέση ημερομηνίας 4"/>
          <p:cNvSpPr>
            <a:spLocks noGrp="1"/>
          </p:cNvSpPr>
          <p:nvPr>
            <p:ph type="dt" sz="half" idx="10"/>
          </p:nvPr>
        </p:nvSpPr>
        <p:spPr/>
        <p:txBody>
          <a:bodyPr/>
          <a:lstStyle/>
          <a:p>
            <a:fld id="{548AE6CD-12CA-4030-82DD-58BE9965EB6F}"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66</a:t>
            </a:fld>
            <a:endParaRPr lang="el-GR"/>
          </a:p>
        </p:txBody>
      </p:sp>
    </p:spTree>
    <p:extLst>
      <p:ext uri="{BB962C8B-B14F-4D97-AF65-F5344CB8AC3E}">
        <p14:creationId xmlns:p14="http://schemas.microsoft.com/office/powerpoint/2010/main" val="180707649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n-US" b="1" i="1" dirty="0"/>
              <a:t>Crosscutting Concepts Matrix</a:t>
            </a:r>
            <a:endParaRPr lang="el-GR" dirty="0"/>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07504" y="1606267"/>
            <a:ext cx="8928992" cy="4775062"/>
          </a:xfrm>
        </p:spPr>
      </p:pic>
      <p:sp>
        <p:nvSpPr>
          <p:cNvPr id="5" name="Θέση ημερομηνίας 4"/>
          <p:cNvSpPr>
            <a:spLocks noGrp="1"/>
          </p:cNvSpPr>
          <p:nvPr>
            <p:ph type="dt" sz="half" idx="10"/>
          </p:nvPr>
        </p:nvSpPr>
        <p:spPr/>
        <p:txBody>
          <a:bodyPr/>
          <a:lstStyle/>
          <a:p>
            <a:fld id="{B72DBF07-BC46-4005-A828-11CD2F517AE9}"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67</a:t>
            </a:fld>
            <a:endParaRPr lang="el-GR"/>
          </a:p>
        </p:txBody>
      </p:sp>
    </p:spTree>
    <p:extLst>
      <p:ext uri="{BB962C8B-B14F-4D97-AF65-F5344CB8AC3E}">
        <p14:creationId xmlns:p14="http://schemas.microsoft.com/office/powerpoint/2010/main" val="409542952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n-US" b="1" i="1" dirty="0"/>
              <a:t>Crosscutting Concepts Matrix</a:t>
            </a:r>
            <a:endParaRPr lang="el-GR" dirty="0"/>
          </a:p>
        </p:txBody>
      </p:sp>
      <p:pic>
        <p:nvPicPr>
          <p:cNvPr id="4" name="Θέση περιεχομένου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89123" y="1844824"/>
            <a:ext cx="8966979" cy="4248472"/>
          </a:xfrm>
        </p:spPr>
      </p:pic>
      <p:sp>
        <p:nvSpPr>
          <p:cNvPr id="5" name="Θέση ημερομηνίας 4"/>
          <p:cNvSpPr>
            <a:spLocks noGrp="1"/>
          </p:cNvSpPr>
          <p:nvPr>
            <p:ph type="dt" sz="half" idx="10"/>
          </p:nvPr>
        </p:nvSpPr>
        <p:spPr/>
        <p:txBody>
          <a:bodyPr/>
          <a:lstStyle/>
          <a:p>
            <a:fld id="{D5780FEF-63AE-43FF-B0B7-B8F8FB31FEAC}" type="datetime1">
              <a:rPr lang="el-GR" smtClean="0"/>
              <a:pPr/>
              <a:t>23/10/2016</a:t>
            </a:fld>
            <a:endParaRPr lang="el-GR"/>
          </a:p>
        </p:txBody>
      </p:sp>
      <p:sp>
        <p:nvSpPr>
          <p:cNvPr id="6" name="Θέση αριθμού διαφάνειας 5"/>
          <p:cNvSpPr>
            <a:spLocks noGrp="1"/>
          </p:cNvSpPr>
          <p:nvPr>
            <p:ph type="sldNum" sz="quarter" idx="12"/>
          </p:nvPr>
        </p:nvSpPr>
        <p:spPr/>
        <p:txBody>
          <a:bodyPr/>
          <a:lstStyle/>
          <a:p>
            <a:fld id="{3C84320D-D16C-4654-B441-E5DBDE9C8ECD}" type="slidenum">
              <a:rPr lang="el-GR" smtClean="0"/>
              <a:pPr/>
              <a:t>68</a:t>
            </a:fld>
            <a:endParaRPr lang="el-GR"/>
          </a:p>
        </p:txBody>
      </p:sp>
    </p:spTree>
    <p:extLst>
      <p:ext uri="{BB962C8B-B14F-4D97-AF65-F5344CB8AC3E}">
        <p14:creationId xmlns:p14="http://schemas.microsoft.com/office/powerpoint/2010/main" val="294285759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411760" y="1628800"/>
            <a:ext cx="4567882" cy="5110318"/>
          </a:xfrm>
          <a:prstGeom prst="rect">
            <a:avLst/>
          </a:prstGeom>
        </p:spPr>
      </p:pic>
      <p:sp>
        <p:nvSpPr>
          <p:cNvPr id="2" name="Τίτλος 1"/>
          <p:cNvSpPr>
            <a:spLocks noGrp="1"/>
          </p:cNvSpPr>
          <p:nvPr>
            <p:ph type="title"/>
          </p:nvPr>
        </p:nvSpPr>
        <p:spPr/>
        <p:txBody>
          <a:bodyPr>
            <a:normAutofit fontScale="90000"/>
          </a:bodyPr>
          <a:lstStyle/>
          <a:p>
            <a:r>
              <a:rPr lang="en-US" b="1" i="1" dirty="0"/>
              <a:t>Crosscutting Concepts Matrix</a:t>
            </a:r>
            <a:endParaRPr lang="el-GR" dirty="0"/>
          </a:p>
        </p:txBody>
      </p:sp>
      <p:pic>
        <p:nvPicPr>
          <p:cNvPr id="4" name="Θέση περιεχομένου 3"/>
          <p:cNvPicPr>
            <a:picLocks noGrp="1" noChangeAspect="1"/>
          </p:cNvPicPr>
          <p:nvPr>
            <p:ph sz="quarter" idx="13"/>
          </p:nvPr>
        </p:nvPicPr>
        <p:blipFill>
          <a:blip r:embed="rId5">
            <a:extLst>
              <a:ext uri="{28A0092B-C50C-407E-A947-70E740481C1C}">
                <a14:useLocalDpi xmlns:a14="http://schemas.microsoft.com/office/drawing/2010/main" val="0"/>
              </a:ext>
            </a:extLst>
          </a:blip>
          <a:stretch>
            <a:fillRect/>
          </a:stretch>
        </p:blipFill>
        <p:spPr>
          <a:xfrm>
            <a:off x="204199" y="2852936"/>
            <a:ext cx="8738343" cy="2088232"/>
          </a:xfrm>
        </p:spPr>
      </p:pic>
      <p:sp>
        <p:nvSpPr>
          <p:cNvPr id="6" name="Θέση ημερομηνίας 5"/>
          <p:cNvSpPr>
            <a:spLocks noGrp="1"/>
          </p:cNvSpPr>
          <p:nvPr>
            <p:ph type="dt" sz="half" idx="10"/>
          </p:nvPr>
        </p:nvSpPr>
        <p:spPr/>
        <p:txBody>
          <a:bodyPr/>
          <a:lstStyle/>
          <a:p>
            <a:fld id="{21092254-4909-48D3-A77A-8387FBEC978D}" type="datetime1">
              <a:rPr lang="el-GR" smtClean="0"/>
              <a:pPr/>
              <a:t>23/10/2016</a:t>
            </a:fld>
            <a:endParaRPr lang="el-GR"/>
          </a:p>
        </p:txBody>
      </p:sp>
      <p:sp>
        <p:nvSpPr>
          <p:cNvPr id="7" name="Θέση αριθμού διαφάνειας 6"/>
          <p:cNvSpPr>
            <a:spLocks noGrp="1"/>
          </p:cNvSpPr>
          <p:nvPr>
            <p:ph type="sldNum" sz="quarter" idx="12"/>
          </p:nvPr>
        </p:nvSpPr>
        <p:spPr/>
        <p:txBody>
          <a:bodyPr/>
          <a:lstStyle/>
          <a:p>
            <a:fld id="{3C84320D-D16C-4654-B441-E5DBDE9C8ECD}" type="slidenum">
              <a:rPr lang="el-GR" smtClean="0"/>
              <a:pPr/>
              <a:t>69</a:t>
            </a:fld>
            <a:endParaRPr lang="el-GR"/>
          </a:p>
        </p:txBody>
      </p:sp>
    </p:spTree>
    <p:extLst>
      <p:ext uri="{BB962C8B-B14F-4D97-AF65-F5344CB8AC3E}">
        <p14:creationId xmlns:p14="http://schemas.microsoft.com/office/powerpoint/2010/main" val="18770209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err="1" smtClean="0"/>
              <a:t>Ασκηση</a:t>
            </a:r>
            <a:r>
              <a:rPr lang="en-US" b="1" dirty="0" smtClean="0"/>
              <a:t> 2</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7</a:t>
            </a:fld>
            <a:endParaRPr lang="el-GR"/>
          </a:p>
        </p:txBody>
      </p:sp>
      <p:sp>
        <p:nvSpPr>
          <p:cNvPr id="5" name="Θέση περιεχομένου 4"/>
          <p:cNvSpPr>
            <a:spLocks noGrp="1"/>
          </p:cNvSpPr>
          <p:nvPr>
            <p:ph sz="quarter" idx="13"/>
          </p:nvPr>
        </p:nvSpPr>
        <p:spPr>
          <a:xfrm>
            <a:off x="827584" y="2204864"/>
            <a:ext cx="7416824" cy="3744416"/>
          </a:xfrm>
        </p:spPr>
        <p:txBody>
          <a:bodyPr>
            <a:normAutofit/>
          </a:bodyPr>
          <a:lstStyle/>
          <a:p>
            <a:pPr algn="just"/>
            <a:r>
              <a:rPr lang="el-GR" b="1" dirty="0"/>
              <a:t>Ένταξη των μεθόδων.</a:t>
            </a:r>
          </a:p>
          <a:p>
            <a:pPr algn="just"/>
            <a:r>
              <a:rPr lang="el-GR" b="1" dirty="0" smtClean="0"/>
              <a:t>Η Διεπιστημονικότητα </a:t>
            </a:r>
            <a:r>
              <a:rPr lang="el-GR" b="1" dirty="0"/>
              <a:t>απαιτεί τόσο την ενσωμάτωση των διαφόρων πειθαρχικών μεθόδων (</a:t>
            </a:r>
            <a:r>
              <a:rPr lang="el-GR" b="1" dirty="0" err="1"/>
              <a:t>Bergmann</a:t>
            </a:r>
            <a:r>
              <a:rPr lang="el-GR" b="1" dirty="0"/>
              <a:t>, 2010) και την ανάπτυξη νέων ερευνητικών μεθόδων </a:t>
            </a:r>
            <a:r>
              <a:rPr lang="el-GR" b="1" dirty="0" err="1" smtClean="0"/>
              <a:t>ωστε</a:t>
            </a:r>
            <a:r>
              <a:rPr lang="el-GR" b="1" dirty="0" smtClean="0"/>
              <a:t> </a:t>
            </a:r>
            <a:r>
              <a:rPr lang="el-GR" b="1" dirty="0"/>
              <a:t>να επιτρέπουν την αποδοτική και αποτελεσματική διαδικασία μάθησης στη </a:t>
            </a:r>
            <a:r>
              <a:rPr lang="el-GR" b="1" dirty="0" err="1"/>
              <a:t>διεπαφή</a:t>
            </a:r>
            <a:r>
              <a:rPr lang="el-GR" b="1" dirty="0"/>
              <a:t> επιστήμης-κοινωνίας (</a:t>
            </a:r>
            <a:r>
              <a:rPr lang="el-GR" b="1" dirty="0" err="1"/>
              <a:t>Bergmann</a:t>
            </a:r>
            <a:r>
              <a:rPr lang="el-GR" b="1" dirty="0"/>
              <a:t> και </a:t>
            </a:r>
            <a:r>
              <a:rPr lang="el-GR" b="1" dirty="0" err="1"/>
              <a:t>Schramm</a:t>
            </a:r>
            <a:r>
              <a:rPr lang="el-GR" b="1" dirty="0"/>
              <a:t>, 2008? </a:t>
            </a:r>
            <a:r>
              <a:rPr lang="el-GR" b="1" dirty="0" err="1"/>
              <a:t>Lawrence</a:t>
            </a:r>
            <a:r>
              <a:rPr lang="el-GR" b="1" dirty="0"/>
              <a:t> και </a:t>
            </a:r>
            <a:r>
              <a:rPr lang="el-GR" b="1" dirty="0" err="1"/>
              <a:t>Despres</a:t>
            </a:r>
            <a:r>
              <a:rPr lang="el-GR" b="1" dirty="0"/>
              <a:t>, 2004).</a:t>
            </a:r>
            <a:endParaRPr lang="el-GR" dirty="0"/>
          </a:p>
        </p:txBody>
      </p:sp>
    </p:spTree>
    <p:extLst>
      <p:ext uri="{BB962C8B-B14F-4D97-AF65-F5344CB8AC3E}">
        <p14:creationId xmlns:p14="http://schemas.microsoft.com/office/powerpoint/2010/main" val="235620797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smtClean="0"/>
              <a:t>Αναφορές</a:t>
            </a:r>
            <a:endParaRPr lang="el-GR" b="1"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70</a:t>
            </a:fld>
            <a:endParaRPr lang="el-GR"/>
          </a:p>
        </p:txBody>
      </p:sp>
      <p:sp>
        <p:nvSpPr>
          <p:cNvPr id="5" name="Θέση περιεχομένου 4"/>
          <p:cNvSpPr>
            <a:spLocks noGrp="1"/>
          </p:cNvSpPr>
          <p:nvPr>
            <p:ph sz="quarter" idx="13"/>
          </p:nvPr>
        </p:nvSpPr>
        <p:spPr>
          <a:xfrm>
            <a:off x="899592" y="2060848"/>
            <a:ext cx="7416824" cy="3888432"/>
          </a:xfrm>
        </p:spPr>
        <p:txBody>
          <a:bodyPr/>
          <a:lstStyle/>
          <a:p>
            <a:r>
              <a:rPr lang="en-US" dirty="0" smtClean="0"/>
              <a:t>Brandt P. et al, (2013</a:t>
            </a:r>
            <a:r>
              <a:rPr lang="en-US" dirty="0"/>
              <a:t>). A review of </a:t>
            </a:r>
            <a:r>
              <a:rPr lang="en-US" dirty="0" err="1"/>
              <a:t>transdisciplinary</a:t>
            </a:r>
            <a:r>
              <a:rPr lang="en-US" dirty="0"/>
              <a:t> research in sustainability </a:t>
            </a:r>
            <a:r>
              <a:rPr lang="en-US" dirty="0" smtClean="0"/>
              <a:t>science.</a:t>
            </a:r>
          </a:p>
          <a:p>
            <a:r>
              <a:rPr lang="en-US" dirty="0" err="1" smtClean="0"/>
              <a:t>Dodds</a:t>
            </a:r>
            <a:r>
              <a:rPr lang="en-US" dirty="0" smtClean="0"/>
              <a:t> </a:t>
            </a:r>
            <a:r>
              <a:rPr lang="en-US" dirty="0"/>
              <a:t>P. S</a:t>
            </a:r>
            <a:r>
              <a:rPr lang="en-US" dirty="0" smtClean="0"/>
              <a:t>, (2013</a:t>
            </a:r>
            <a:r>
              <a:rPr lang="en-US" dirty="0"/>
              <a:t>). Overview: The Dynamics of Complex Systems — Examples, Questions, Methods and </a:t>
            </a:r>
            <a:r>
              <a:rPr lang="en-US" dirty="0" smtClean="0"/>
              <a:t>Concepts.</a:t>
            </a:r>
          </a:p>
          <a:p>
            <a:r>
              <a:rPr lang="en-US" dirty="0" err="1" smtClean="0"/>
              <a:t>Duschl</a:t>
            </a:r>
            <a:r>
              <a:rPr lang="en-US" dirty="0" smtClean="0"/>
              <a:t> R. A, (2012</a:t>
            </a:r>
            <a:r>
              <a:rPr lang="en-US" dirty="0"/>
              <a:t>). The Second Dimension— Crosscutting Concepts Understanding A Framework for K–12 Science Education </a:t>
            </a:r>
            <a:r>
              <a:rPr lang="en-US" dirty="0" smtClean="0"/>
              <a:t>.</a:t>
            </a:r>
            <a:endParaRPr lang="el-GR" dirty="0"/>
          </a:p>
        </p:txBody>
      </p:sp>
    </p:spTree>
    <p:extLst>
      <p:ext uri="{BB962C8B-B14F-4D97-AF65-F5344CB8AC3E}">
        <p14:creationId xmlns:p14="http://schemas.microsoft.com/office/powerpoint/2010/main" val="408065452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l-GR" sz="4000" b="1" dirty="0" smtClean="0"/>
              <a:t>Ευχαριστούμε για την προσοχή σας</a:t>
            </a:r>
            <a:endParaRPr lang="el-GR" sz="4000" b="1"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71</a:t>
            </a:fld>
            <a:endParaRPr lang="el-GR"/>
          </a:p>
        </p:txBody>
      </p:sp>
      <p:pic>
        <p:nvPicPr>
          <p:cNvPr id="6" name="Θέση περιεχομένου 5"/>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330211" y="1772816"/>
            <a:ext cx="8482542" cy="4248472"/>
          </a:xfrm>
        </p:spPr>
      </p:pic>
    </p:spTree>
    <p:extLst>
      <p:ext uri="{BB962C8B-B14F-4D97-AF65-F5344CB8AC3E}">
        <p14:creationId xmlns:p14="http://schemas.microsoft.com/office/powerpoint/2010/main" val="21775116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err="1" smtClean="0"/>
              <a:t>Ασκηση</a:t>
            </a:r>
            <a:r>
              <a:rPr lang="el-GR" b="1" dirty="0" smtClean="0"/>
              <a:t> </a:t>
            </a:r>
            <a:r>
              <a:rPr lang="en-US" b="1" dirty="0" smtClean="0"/>
              <a:t>3</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8</a:t>
            </a:fld>
            <a:endParaRPr lang="el-GR"/>
          </a:p>
        </p:txBody>
      </p:sp>
      <p:sp>
        <p:nvSpPr>
          <p:cNvPr id="5" name="Θέση περιεχομένου 4"/>
          <p:cNvSpPr>
            <a:spLocks noGrp="1"/>
          </p:cNvSpPr>
          <p:nvPr>
            <p:ph sz="quarter" idx="13"/>
          </p:nvPr>
        </p:nvSpPr>
        <p:spPr>
          <a:xfrm>
            <a:off x="755576" y="1988840"/>
            <a:ext cx="7560840" cy="4176464"/>
          </a:xfrm>
        </p:spPr>
        <p:txBody>
          <a:bodyPr>
            <a:normAutofit fontScale="92500"/>
          </a:bodyPr>
          <a:lstStyle/>
          <a:p>
            <a:pPr algn="just"/>
            <a:r>
              <a:rPr lang="el-GR" b="1" dirty="0" smtClean="0"/>
              <a:t>Διαδικασία </a:t>
            </a:r>
            <a:r>
              <a:rPr lang="el-GR" b="1" dirty="0"/>
              <a:t>της έρευνας και της παραγωγής γνώσης.</a:t>
            </a:r>
          </a:p>
          <a:p>
            <a:pPr algn="just"/>
            <a:r>
              <a:rPr lang="el-GR" b="1" dirty="0"/>
              <a:t>Το επίκεντρο της βιωσιμότητας της επιστήμης κινείται πέρα από την περιγραφή του συστήματος, έτσι περιλαμβάνει ορισμό του προβλήματος, την ανάλυση και τη δημιουργία και την εφαρμογή των λύσεων σε προβλήματα του πραγματικού κόσμου.</a:t>
            </a:r>
          </a:p>
          <a:p>
            <a:pPr algn="just"/>
            <a:r>
              <a:rPr lang="el-GR" b="1" dirty="0"/>
              <a:t>Η εφαρμογή της διεπιστημονικής έρευνας στο επιστημονικές μελέτες βιωσιμότητας μπορεί να χαρακτηριστεί από την άποψη των τριών βασικών συστατικών (μετά </a:t>
            </a:r>
            <a:r>
              <a:rPr lang="el-GR" b="1" dirty="0" err="1"/>
              <a:t>Lang</a:t>
            </a:r>
            <a:r>
              <a:rPr lang="el-GR" b="1" dirty="0"/>
              <a:t> </a:t>
            </a:r>
            <a:r>
              <a:rPr lang="el-GR" b="1" dirty="0" err="1"/>
              <a:t>et</a:t>
            </a:r>
            <a:r>
              <a:rPr lang="el-GR" b="1" dirty="0"/>
              <a:t> </a:t>
            </a:r>
            <a:r>
              <a:rPr lang="el-GR" b="1" dirty="0" err="1"/>
              <a:t>al</a:t>
            </a:r>
            <a:r>
              <a:rPr lang="el-GR" b="1" dirty="0"/>
              <a:t>, 2012).:</a:t>
            </a:r>
            <a:endParaRPr lang="en-US" b="1" dirty="0" smtClean="0"/>
          </a:p>
        </p:txBody>
      </p:sp>
    </p:spTree>
    <p:extLst>
      <p:ext uri="{BB962C8B-B14F-4D97-AF65-F5344CB8AC3E}">
        <p14:creationId xmlns:p14="http://schemas.microsoft.com/office/powerpoint/2010/main" val="4106799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Εικόνα 5"/>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3728" y="1724024"/>
            <a:ext cx="4422825" cy="4948036"/>
          </a:xfrm>
          <a:prstGeom prst="rect">
            <a:avLst/>
          </a:prstGeom>
        </p:spPr>
      </p:pic>
      <p:sp>
        <p:nvSpPr>
          <p:cNvPr id="2" name="Τίτλος 1"/>
          <p:cNvSpPr>
            <a:spLocks noGrp="1"/>
          </p:cNvSpPr>
          <p:nvPr>
            <p:ph type="title"/>
          </p:nvPr>
        </p:nvSpPr>
        <p:spPr/>
        <p:txBody>
          <a:bodyPr>
            <a:normAutofit fontScale="90000"/>
          </a:bodyPr>
          <a:lstStyle/>
          <a:p>
            <a:r>
              <a:rPr lang="el-GR" b="1" dirty="0" err="1" smtClean="0"/>
              <a:t>Ασκηση</a:t>
            </a:r>
            <a:r>
              <a:rPr lang="en-US" b="1" dirty="0" smtClean="0"/>
              <a:t> </a:t>
            </a:r>
            <a:r>
              <a:rPr lang="en-US" b="1" dirty="0"/>
              <a:t>3</a:t>
            </a:r>
            <a:endParaRPr lang="el-GR" dirty="0"/>
          </a:p>
        </p:txBody>
      </p:sp>
      <p:sp>
        <p:nvSpPr>
          <p:cNvPr id="3" name="Θέση ημερομηνίας 2"/>
          <p:cNvSpPr>
            <a:spLocks noGrp="1"/>
          </p:cNvSpPr>
          <p:nvPr>
            <p:ph type="dt" sz="half" idx="10"/>
          </p:nvPr>
        </p:nvSpPr>
        <p:spPr/>
        <p:txBody>
          <a:bodyPr/>
          <a:lstStyle/>
          <a:p>
            <a:fld id="{DCB50540-4343-484C-A544-A2E246CCDEB0}" type="datetime1">
              <a:rPr lang="el-GR" smtClean="0"/>
              <a:pPr/>
              <a:t>23/10/2016</a:t>
            </a:fld>
            <a:endParaRPr lang="el-GR"/>
          </a:p>
        </p:txBody>
      </p:sp>
      <p:sp>
        <p:nvSpPr>
          <p:cNvPr id="4" name="Θέση αριθμού διαφάνειας 3"/>
          <p:cNvSpPr>
            <a:spLocks noGrp="1"/>
          </p:cNvSpPr>
          <p:nvPr>
            <p:ph type="sldNum" sz="quarter" idx="12"/>
          </p:nvPr>
        </p:nvSpPr>
        <p:spPr/>
        <p:txBody>
          <a:bodyPr/>
          <a:lstStyle/>
          <a:p>
            <a:fld id="{3C84320D-D16C-4654-B441-E5DBDE9C8ECD}" type="slidenum">
              <a:rPr lang="el-GR" smtClean="0"/>
              <a:pPr/>
              <a:t>9</a:t>
            </a:fld>
            <a:endParaRPr lang="el-GR"/>
          </a:p>
        </p:txBody>
      </p:sp>
      <p:sp>
        <p:nvSpPr>
          <p:cNvPr id="5" name="Θέση περιεχομένου 4"/>
          <p:cNvSpPr>
            <a:spLocks noGrp="1"/>
          </p:cNvSpPr>
          <p:nvPr>
            <p:ph sz="quarter" idx="13"/>
          </p:nvPr>
        </p:nvSpPr>
        <p:spPr>
          <a:xfrm>
            <a:off x="683568" y="2204864"/>
            <a:ext cx="7632848" cy="3744416"/>
          </a:xfrm>
        </p:spPr>
        <p:txBody>
          <a:bodyPr/>
          <a:lstStyle/>
          <a:p>
            <a:pPr marL="457200" indent="-457200" algn="just">
              <a:buFont typeface="+mj-lt"/>
              <a:buAutoNum type="arabicPeriod"/>
            </a:pPr>
            <a:r>
              <a:rPr lang="el-GR" b="1" dirty="0"/>
              <a:t>οι φάσεις της διαδικασίας που αναλαμβάνονται στο πλαίσιο του ερευνητικού έργου (</a:t>
            </a:r>
            <a:r>
              <a:rPr lang="el-GR" b="1" dirty="0" err="1"/>
              <a:t>Pohl</a:t>
            </a:r>
            <a:r>
              <a:rPr lang="el-GR" b="1" dirty="0"/>
              <a:t> και </a:t>
            </a:r>
            <a:r>
              <a:rPr lang="el-GR" b="1" dirty="0" err="1"/>
              <a:t>Hirsch</a:t>
            </a:r>
            <a:r>
              <a:rPr lang="el-GR" b="1" dirty="0"/>
              <a:t> </a:t>
            </a:r>
            <a:r>
              <a:rPr lang="el-GR" b="1" dirty="0" err="1"/>
              <a:t>Hadorn</a:t>
            </a:r>
            <a:r>
              <a:rPr lang="el-GR" b="1" dirty="0"/>
              <a:t>, 2008a)</a:t>
            </a:r>
          </a:p>
          <a:p>
            <a:pPr marL="457200" indent="-457200" algn="just">
              <a:buFont typeface="+mj-lt"/>
              <a:buAutoNum type="arabicPeriod"/>
            </a:pPr>
            <a:r>
              <a:rPr lang="el-GR" b="1" dirty="0"/>
              <a:t>τα είδη της γνώσης που παράγεται στο πλαίσιο του έργου (</a:t>
            </a:r>
            <a:r>
              <a:rPr lang="el-GR" b="1" dirty="0" err="1"/>
              <a:t>Pohl</a:t>
            </a:r>
            <a:r>
              <a:rPr lang="el-GR" b="1" dirty="0"/>
              <a:t> και </a:t>
            </a:r>
            <a:r>
              <a:rPr lang="el-GR" b="1" dirty="0" err="1"/>
              <a:t>Hirsch</a:t>
            </a:r>
            <a:r>
              <a:rPr lang="el-GR" b="1" dirty="0"/>
              <a:t> </a:t>
            </a:r>
            <a:r>
              <a:rPr lang="el-GR" b="1" dirty="0" err="1"/>
              <a:t>Hadorn</a:t>
            </a:r>
            <a:r>
              <a:rPr lang="el-GR" b="1" dirty="0"/>
              <a:t>, 2008a) και</a:t>
            </a:r>
          </a:p>
          <a:p>
            <a:pPr marL="457200" indent="-457200" algn="just">
              <a:buFont typeface="+mj-lt"/>
              <a:buAutoNum type="arabicPeriod"/>
            </a:pPr>
            <a:r>
              <a:rPr lang="el-GR" b="1" dirty="0"/>
              <a:t>η ένταση της συμμετοχής των επαγγελματιών στο έργο (</a:t>
            </a:r>
            <a:r>
              <a:rPr lang="el-GR" b="1" dirty="0" err="1"/>
              <a:t>Kruetli</a:t>
            </a:r>
            <a:r>
              <a:rPr lang="el-GR" b="1" dirty="0"/>
              <a:t> </a:t>
            </a:r>
            <a:r>
              <a:rPr lang="el-GR" b="1" dirty="0" err="1"/>
              <a:t>et</a:t>
            </a:r>
            <a:r>
              <a:rPr lang="el-GR" b="1" dirty="0"/>
              <a:t> </a:t>
            </a:r>
            <a:r>
              <a:rPr lang="el-GR" b="1" dirty="0" err="1"/>
              <a:t>al</a:t>
            </a:r>
            <a:r>
              <a:rPr lang="el-GR" b="1" dirty="0"/>
              <a:t>., 2010)</a:t>
            </a:r>
          </a:p>
        </p:txBody>
      </p:sp>
    </p:spTree>
    <p:extLst>
      <p:ext uri="{BB962C8B-B14F-4D97-AF65-F5344CB8AC3E}">
        <p14:creationId xmlns:p14="http://schemas.microsoft.com/office/powerpoint/2010/main" val="34254320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Χαρτί">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ppt/theme/theme2.xml><?xml version="1.0" encoding="utf-8"?>
<a:theme xmlns:a="http://schemas.openxmlformats.org/drawingml/2006/main" name="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TM01790490[[fn=Decatur]]</Template>
  <TotalTime>2424</TotalTime>
  <Words>3250</Words>
  <Application>Microsoft Office PowerPoint</Application>
  <PresentationFormat>Προβολή στην οθόνη (4:3)</PresentationFormat>
  <Paragraphs>370</Paragraphs>
  <Slides>71</Slides>
  <Notes>4</Notes>
  <HiddenSlides>0</HiddenSlides>
  <MMClips>0</MMClips>
  <ScaleCrop>false</ScaleCrop>
  <HeadingPairs>
    <vt:vector size="4" baseType="variant">
      <vt:variant>
        <vt:lpstr>Θέμα</vt:lpstr>
      </vt:variant>
      <vt:variant>
        <vt:i4>2</vt:i4>
      </vt:variant>
      <vt:variant>
        <vt:lpstr>Τίτλοι διαφανειών</vt:lpstr>
      </vt:variant>
      <vt:variant>
        <vt:i4>71</vt:i4>
      </vt:variant>
    </vt:vector>
  </HeadingPairs>
  <TitlesOfParts>
    <vt:vector size="73" baseType="lpstr">
      <vt:lpstr>Decatur</vt:lpstr>
      <vt:lpstr>Προσαρμοσμένη σχεδίαση</vt:lpstr>
      <vt:lpstr>  Συμμετοχικές μέθοδοι στη βιώσιμη διαχείριση των φυσικών πόρων</vt:lpstr>
      <vt:lpstr>συμμετοχικές μέθοδοι στη βιώσιμη διαχείριση των φυσικών πόρων Module 3</vt:lpstr>
      <vt:lpstr>Πίνακας Περιεχομένων</vt:lpstr>
      <vt:lpstr>Διεπιστημονικότητα</vt:lpstr>
      <vt:lpstr>Ασκηση 1 </vt:lpstr>
      <vt:lpstr>Ασκηση 1</vt:lpstr>
      <vt:lpstr>Ασκηση 2</vt:lpstr>
      <vt:lpstr>Ασκηση 3</vt:lpstr>
      <vt:lpstr>Ασκηση 3</vt:lpstr>
      <vt:lpstr>Ασκηση 3</vt:lpstr>
      <vt:lpstr>Ασκηση 3</vt:lpstr>
      <vt:lpstr>Ασκηση 4</vt:lpstr>
      <vt:lpstr>Ασκηση 4</vt:lpstr>
      <vt:lpstr>Ασκηση 5</vt:lpstr>
      <vt:lpstr>Διεπιστημονική Προσέγγιση</vt:lpstr>
      <vt:lpstr>Πολύπλοκα Συστήματα</vt:lpstr>
      <vt:lpstr>Πολύπλοκα Συστήματα</vt:lpstr>
      <vt:lpstr>Παρουσίαση του PowerPoint</vt:lpstr>
      <vt:lpstr>Παρουσίαση του PowerPoint</vt:lpstr>
      <vt:lpstr>Τι κάνει τα συστήματα πολύπλοκα?</vt:lpstr>
      <vt:lpstr>Παραδείγματα Πολύπλοκων Συστημάτων</vt:lpstr>
      <vt:lpstr>Παραδείγματα Πολύπλοκων Συστημάτων</vt:lpstr>
      <vt:lpstr>Εννοιολογική απεικόνιση του χώρου της επιστημονικής έρευνας.(a)</vt:lpstr>
      <vt:lpstr>Εννοιολογική απεικόνιση του χώρου της επιστημονικής έρευνας.(b)</vt:lpstr>
      <vt:lpstr>Εννοιολογική απεικόνιση του χώρου της επιστημονικής έρευνας.(b)</vt:lpstr>
      <vt:lpstr>Παράδειγμα</vt:lpstr>
      <vt:lpstr>Παράδειγμα</vt:lpstr>
      <vt:lpstr>Παράδειγμα</vt:lpstr>
      <vt:lpstr>Κεντρικές ιδιότητες των πολύπλοκων συστημάτων</vt:lpstr>
      <vt:lpstr>Από στοιχεία κ κομμάτια σε πολύπλοκα συστήματα</vt:lpstr>
      <vt:lpstr>Από στοιχεία κ κομμάτια σε πολύπλοκα συστήματα</vt:lpstr>
      <vt:lpstr>4 ερωτήσεις που σχετίζονται με τα πολύπλοκα συστήματα</vt:lpstr>
      <vt:lpstr>4 ερωτήσεις που σχετίζονται με τα πολύπλοκα συστήματα</vt:lpstr>
      <vt:lpstr>Συνοψιζοντας τις παραπάνω θεωρήσεις</vt:lpstr>
      <vt:lpstr>Παρουσίαση του PowerPoint</vt:lpstr>
      <vt:lpstr>Περίπλοκα συστήματα και κάποια χαρακτηριστικά τους</vt:lpstr>
      <vt:lpstr>Παρουσίαση του PowerPoint</vt:lpstr>
      <vt:lpstr>Οριζόντιες Έννοιες</vt:lpstr>
      <vt:lpstr>Η μελέτη περίπτωσης της "Πλαίσιο"</vt:lpstr>
      <vt:lpstr>Οριζόντιες Εννοιες</vt:lpstr>
      <vt:lpstr>Οριζόντιες Εννοιες</vt:lpstr>
      <vt:lpstr> 1. Μοτίβα</vt:lpstr>
      <vt:lpstr> 2. Αιτία και αποτέλεσμα</vt:lpstr>
      <vt:lpstr> 3. Κλίμακα, ποσοστό και ποσότητα</vt:lpstr>
      <vt:lpstr> 4. Συστήματα και μοντέλα συστημάτων.</vt:lpstr>
      <vt:lpstr> 5. Ενέργεια κ Υλη</vt:lpstr>
      <vt:lpstr> 6. Δομή και Λειτουργία</vt:lpstr>
      <vt:lpstr> 7. Σταθερότητα και αλλαγή</vt:lpstr>
      <vt:lpstr>Κατευθυντήριες Αρχές</vt:lpstr>
      <vt:lpstr>Κατευθυντήριες Αρχές</vt:lpstr>
      <vt:lpstr>Η εξέλιξη των Οριζόντιων Έννοιων Σε όλες τις βαθμίδες</vt:lpstr>
      <vt:lpstr>1. Patterns</vt:lpstr>
      <vt:lpstr>1. Patterns</vt:lpstr>
      <vt:lpstr>2. Cause and effect</vt:lpstr>
      <vt:lpstr>2. Cause and effect</vt:lpstr>
      <vt:lpstr>3. Scale, proportion, and quantity</vt:lpstr>
      <vt:lpstr>3. Scale, proportion, and quantity</vt:lpstr>
      <vt:lpstr>4. Systems and system models.</vt:lpstr>
      <vt:lpstr>4. Systems and system models.</vt:lpstr>
      <vt:lpstr> 5. Energy and matter </vt:lpstr>
      <vt:lpstr> 5. Energy and matter </vt:lpstr>
      <vt:lpstr>6. Structure and function</vt:lpstr>
      <vt:lpstr>6. Structure and function</vt:lpstr>
      <vt:lpstr>7. Stability and change</vt:lpstr>
      <vt:lpstr>7. Stability and change</vt:lpstr>
      <vt:lpstr>Crosscutting Concepts Matrix</vt:lpstr>
      <vt:lpstr>Crosscutting Concepts Matrix</vt:lpstr>
      <vt:lpstr>Crosscutting Concepts Matrix</vt:lpstr>
      <vt:lpstr>Crosscutting Concepts Matrix</vt:lpstr>
      <vt:lpstr>Αναφορές</vt:lpstr>
      <vt:lpstr>Ευχαριστούμε για την προσοχή σας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Athina</dc:creator>
  <cp:lastModifiedBy>Epoque Project</cp:lastModifiedBy>
  <cp:revision>57</cp:revision>
  <dcterms:created xsi:type="dcterms:W3CDTF">2015-05-16T14:24:22Z</dcterms:created>
  <dcterms:modified xsi:type="dcterms:W3CDTF">2016-10-23T20:21:54Z</dcterms:modified>
</cp:coreProperties>
</file>